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tags/tag16.xml" ContentType="application/vnd.openxmlformats-officedocument.presentationml.tags+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4.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5.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6.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7.xml" ContentType="application/vnd.openxmlformats-officedocument.theme+xml"/>
  <Override PartName="/ppt/tags/tag17.xml" ContentType="application/vnd.openxmlformats-officedocument.presentationml.tags+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8.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theme/theme9.xml" ContentType="application/vnd.openxmlformats-officedocument.theme+xml"/>
  <Override PartName="/ppt/tags/tag18.xml" ContentType="application/vnd.openxmlformats-officedocument.presentationml.tags+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4" r:id="rId5"/>
    <p:sldMasterId id="2147483720" r:id="rId6"/>
    <p:sldMasterId id="2147483777" r:id="rId7"/>
    <p:sldMasterId id="2147483805" r:id="rId8"/>
    <p:sldMasterId id="2147483849" r:id="rId9"/>
    <p:sldMasterId id="2147483867" r:id="rId10"/>
    <p:sldMasterId id="2147483894" r:id="rId11"/>
    <p:sldMasterId id="2147483958" r:id="rId12"/>
    <p:sldMasterId id="2147483989" r:id="rId13"/>
  </p:sldMasterIdLst>
  <p:notesMasterIdLst>
    <p:notesMasterId r:id="rId67"/>
  </p:notesMasterIdLst>
  <p:sldIdLst>
    <p:sldId id="256" r:id="rId14"/>
    <p:sldId id="1605" r:id="rId15"/>
    <p:sldId id="1709" r:id="rId16"/>
    <p:sldId id="4587" r:id="rId17"/>
    <p:sldId id="4588" r:id="rId18"/>
    <p:sldId id="285" r:id="rId19"/>
    <p:sldId id="2076138363" r:id="rId20"/>
    <p:sldId id="4603" r:id="rId21"/>
    <p:sldId id="276" r:id="rId22"/>
    <p:sldId id="2076136266" r:id="rId23"/>
    <p:sldId id="2076138299" r:id="rId24"/>
    <p:sldId id="2076138364" r:id="rId25"/>
    <p:sldId id="302" r:id="rId26"/>
    <p:sldId id="303" r:id="rId27"/>
    <p:sldId id="274" r:id="rId28"/>
    <p:sldId id="342" r:id="rId29"/>
    <p:sldId id="343" r:id="rId30"/>
    <p:sldId id="264" r:id="rId31"/>
    <p:sldId id="4589" r:id="rId32"/>
    <p:sldId id="347" r:id="rId33"/>
    <p:sldId id="4590" r:id="rId34"/>
    <p:sldId id="305" r:id="rId35"/>
    <p:sldId id="317" r:id="rId36"/>
    <p:sldId id="318" r:id="rId37"/>
    <p:sldId id="4592" r:id="rId38"/>
    <p:sldId id="4594" r:id="rId39"/>
    <p:sldId id="308" r:id="rId40"/>
    <p:sldId id="4506" r:id="rId41"/>
    <p:sldId id="266" r:id="rId42"/>
    <p:sldId id="334" r:id="rId43"/>
    <p:sldId id="371" r:id="rId44"/>
    <p:sldId id="269" r:id="rId45"/>
    <p:sldId id="372" r:id="rId46"/>
    <p:sldId id="2076138264" r:id="rId47"/>
    <p:sldId id="1604" r:id="rId48"/>
    <p:sldId id="4533" r:id="rId49"/>
    <p:sldId id="4640" r:id="rId50"/>
    <p:sldId id="10722" r:id="rId51"/>
    <p:sldId id="8759" r:id="rId52"/>
    <p:sldId id="2125" r:id="rId53"/>
    <p:sldId id="4530" r:id="rId54"/>
    <p:sldId id="311" r:id="rId55"/>
    <p:sldId id="368" r:id="rId56"/>
    <p:sldId id="4278" r:id="rId57"/>
    <p:sldId id="1900" r:id="rId58"/>
    <p:sldId id="2076136874" r:id="rId59"/>
    <p:sldId id="2076136881" r:id="rId60"/>
    <p:sldId id="2607" r:id="rId61"/>
    <p:sldId id="3203" r:id="rId62"/>
    <p:sldId id="4631" r:id="rId63"/>
    <p:sldId id="4293" r:id="rId64"/>
    <p:sldId id="4585" r:id="rId65"/>
    <p:sldId id="320"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598AA5F-F41C-4C3D-9957-1EA5A1E494CD}">
          <p14:sldIdLst>
            <p14:sldId id="256"/>
            <p14:sldId id="1605"/>
            <p14:sldId id="1709"/>
          </p14:sldIdLst>
        </p14:section>
        <p14:section name="CLOUD CONCEPTS" id="{B7573FAB-C29A-46EF-A85D-C6336E2B0A39}">
          <p14:sldIdLst>
            <p14:sldId id="4587"/>
            <p14:sldId id="4588"/>
            <p14:sldId id="285"/>
            <p14:sldId id="2076138363"/>
            <p14:sldId id="4603"/>
            <p14:sldId id="276"/>
            <p14:sldId id="2076136266"/>
            <p14:sldId id="2076138299"/>
            <p14:sldId id="2076138364"/>
            <p14:sldId id="302"/>
            <p14:sldId id="303"/>
            <p14:sldId id="274"/>
            <p14:sldId id="342"/>
            <p14:sldId id="343"/>
          </p14:sldIdLst>
        </p14:section>
        <p14:section name="Compute" id="{432A0CFB-4D7E-4854-A758-795E16BB2284}">
          <p14:sldIdLst>
            <p14:sldId id="264"/>
            <p14:sldId id="4589"/>
            <p14:sldId id="347"/>
            <p14:sldId id="4590"/>
            <p14:sldId id="305"/>
            <p14:sldId id="317"/>
            <p14:sldId id="318"/>
            <p14:sldId id="4592"/>
            <p14:sldId id="4594"/>
            <p14:sldId id="308"/>
            <p14:sldId id="4506"/>
          </p14:sldIdLst>
        </p14:section>
        <p14:section name="Storage" id="{9CDAA109-83B5-4B61-916C-C5E3818D0BA1}">
          <p14:sldIdLst>
            <p14:sldId id="266"/>
            <p14:sldId id="334"/>
            <p14:sldId id="371"/>
          </p14:sldIdLst>
        </p14:section>
        <p14:section name="Networking" id="{1BE4E9CE-7673-448E-808D-A41ADC3BE70D}">
          <p14:sldIdLst>
            <p14:sldId id="269"/>
            <p14:sldId id="372"/>
            <p14:sldId id="2076138264"/>
            <p14:sldId id="1604"/>
          </p14:sldIdLst>
        </p14:section>
        <p14:section name="BCDR &amp; Migration" id="{36AA0002-2A10-425B-BE7F-33A2BC265C4D}">
          <p14:sldIdLst>
            <p14:sldId id="4533"/>
            <p14:sldId id="4640"/>
            <p14:sldId id="10722"/>
            <p14:sldId id="8759"/>
            <p14:sldId id="2125"/>
            <p14:sldId id="4530"/>
            <p14:sldId id="311"/>
          </p14:sldIdLst>
        </p14:section>
        <p14:section name="Security, Identity &amp; Compliance" id="{CD36D115-0DA9-42EA-B778-8E714F5A8364}">
          <p14:sldIdLst>
            <p14:sldId id="368"/>
            <p14:sldId id="4278"/>
            <p14:sldId id="1900"/>
            <p14:sldId id="2076136874"/>
            <p14:sldId id="2076136881"/>
            <p14:sldId id="2607"/>
            <p14:sldId id="3203"/>
            <p14:sldId id="4631"/>
            <p14:sldId id="4293"/>
          </p14:sldIdLst>
        </p14:section>
        <p14:section name="WHITEBOARD DESIGN SESSION" id="{A0336783-49E5-49B0-A21F-186BDF9017C5}">
          <p14:sldIdLst>
            <p14:sldId id="4585"/>
            <p14:sldId id="32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1E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98" autoAdjust="0"/>
    <p:restoredTop sz="94075" autoAdjust="0"/>
  </p:normalViewPr>
  <p:slideViewPr>
    <p:cSldViewPr snapToGrid="0">
      <p:cViewPr varScale="1">
        <p:scale>
          <a:sx n="107" d="100"/>
          <a:sy n="107" d="100"/>
        </p:scale>
        <p:origin x="450" y="108"/>
      </p:cViewPr>
      <p:guideLst/>
    </p:cSldViewPr>
  </p:slideViewPr>
  <p:notesTextViewPr>
    <p:cViewPr>
      <p:scale>
        <a:sx n="3" d="2"/>
        <a:sy n="3" d="2"/>
      </p:scale>
      <p:origin x="0" y="0"/>
    </p:cViewPr>
  </p:notesTextViewPr>
  <p:sorterViewPr>
    <p:cViewPr varScale="1">
      <p:scale>
        <a:sx n="1" d="1"/>
        <a:sy n="1" d="1"/>
      </p:scale>
      <p:origin x="0" y="-21915"/>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slide" Target="slides/slide53.xml"/><Relationship Id="rId5" Type="http://schemas.openxmlformats.org/officeDocument/2006/relationships/slideMaster" Target="slideMasters/slideMaster2.xml"/><Relationship Id="rId61" Type="http://schemas.openxmlformats.org/officeDocument/2006/relationships/slide" Target="slides/slide48.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38.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notesMaster" Target="notesMasters/notesMaster1.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5.xml"/><Relationship Id="rId39" Type="http://schemas.openxmlformats.org/officeDocument/2006/relationships/slide" Target="slides/slide2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08CEC9-1DFC-4D3B-9C25-9EDCE6DB7FA0}" type="datetimeFigureOut">
              <a:rPr lang="en-US" smtClean="0"/>
              <a:t>10/25/2020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7F03C2-4FDE-4235-B8B7-744B1E2B9F73}" type="slidenum">
              <a:rPr lang="en-US" smtClean="0"/>
              <a:t>‹#›</a:t>
            </a:fld>
            <a:endParaRPr lang="en-US"/>
          </a:p>
        </p:txBody>
      </p:sp>
    </p:spTree>
    <p:extLst>
      <p:ext uri="{BB962C8B-B14F-4D97-AF65-F5344CB8AC3E}">
        <p14:creationId xmlns:p14="http://schemas.microsoft.com/office/powerpoint/2010/main" val="2065202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azure/sentinel/connect-windows-security-events"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zure.microsoft.com/global-infrastructure/service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Need to better explain efficient in the remainder of the story and pay it off.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Showcase flexible in the remainder of the story more prominently</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10/25/2020 6:32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23431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10/25/2020 6:32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3465274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your Windows Servers to the cloud is best described as a journey.</a:t>
            </a:r>
          </a:p>
          <a:p>
            <a:endParaRPr lang="en-US" dirty="0"/>
          </a:p>
          <a:p>
            <a:r>
              <a:rPr lang="en-US" dirty="0"/>
              <a:t>This will include “Migrating” applications to the cloud using Azure VMs and SQL Managed Instances for databases.</a:t>
            </a:r>
          </a:p>
          <a:p>
            <a:r>
              <a:rPr lang="en-US" dirty="0"/>
              <a:t>&lt;click&gt;</a:t>
            </a:r>
          </a:p>
          <a:p>
            <a:r>
              <a:rPr lang="en-US" dirty="0"/>
              <a:t>Next, “Modernizing” to leverage Azure PaaS services such as Web </a:t>
            </a:r>
            <a:r>
              <a:rPr lang="en-US" dirty="0" err="1"/>
              <a:t>Applciatoins</a:t>
            </a:r>
            <a:r>
              <a:rPr lang="en-US" dirty="0"/>
              <a:t>, Azure SQL and Front Door which including and autoscaling </a:t>
            </a:r>
          </a:p>
          <a:p>
            <a:r>
              <a:rPr lang="en-US" dirty="0"/>
              <a:t>&lt;click&gt;</a:t>
            </a:r>
          </a:p>
          <a:p>
            <a:r>
              <a:rPr lang="en-US" dirty="0"/>
              <a:t>And then finally, building “Microservices” for your applications and leveraging born in the cloud services like CosmosDB and Windows </a:t>
            </a:r>
            <a:r>
              <a:rPr lang="en-US" dirty="0" err="1"/>
              <a:t>Contianers</a:t>
            </a:r>
            <a:r>
              <a:rPr lang="en-US" dirty="0"/>
              <a:t>.</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6752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Migrating your Windows and SQL based applications is simple using the build in Azure tools: Azure Migrate, Azure Site Recovery and the Data Migration Service.</a:t>
            </a:r>
          </a:p>
          <a:p>
            <a:endParaRPr lang="en-US" dirty="0"/>
          </a:p>
          <a:p>
            <a:r>
              <a:rPr lang="en-US" dirty="0"/>
              <a:t>Azure Migrate:</a:t>
            </a:r>
          </a:p>
          <a:p>
            <a:r>
              <a:rPr lang="en-US" dirty="0"/>
              <a:t>This tool can be used to discover your existing applications which can be deployed to physical servers, VMware or Hyper-V.  </a:t>
            </a:r>
            <a:r>
              <a:rPr lang="en-US" dirty="0" err="1"/>
              <a:t>Detemrine</a:t>
            </a:r>
            <a:r>
              <a:rPr lang="en-US" dirty="0"/>
              <a:t> which servers are used for each application and then plan for the size and costs for each VM.  Azure Migrate will make recommendations to ensure that you have the correct VM size and setup prior to the migration.</a:t>
            </a:r>
          </a:p>
          <a:p>
            <a:endParaRPr lang="en-US" dirty="0"/>
          </a:p>
          <a:p>
            <a:r>
              <a:rPr lang="en-US" dirty="0"/>
              <a:t>Azure Site Recovery:</a:t>
            </a:r>
          </a:p>
          <a:p>
            <a:r>
              <a:rPr lang="en-US" dirty="0"/>
              <a:t>This tool is used to move the Servers to Azure for free.  Using a one way failover, servers will become Azure VMs.  You can test the migrations and backout of the migration if for some reason you have issues during the cutover.</a:t>
            </a:r>
          </a:p>
          <a:p>
            <a:endParaRPr lang="en-US" dirty="0"/>
          </a:p>
          <a:p>
            <a:r>
              <a:rPr lang="en-US" dirty="0"/>
              <a:t>Data Migration Service:</a:t>
            </a:r>
          </a:p>
          <a:p>
            <a:r>
              <a:rPr lang="en-US" dirty="0"/>
              <a:t>Moving data is the risky part of any migration.  The Data Migration Service allows you to pre-seed your data and have it ready in Azure for the cut over.  You can migrate many databases at once which allows for a seamless migration of many application’s databases.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1834597"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10/25/2020 6:32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3099893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10/25/2020 6:32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77960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84761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10/25/2020 6:32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1393141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10/25/2020 6:32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37694592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7C584BF-6945-4E60-B2A7-1638FF8EA8EE}" type="slidenum">
              <a:rPr lang="en-US" smtClean="0"/>
              <a:pPr>
                <a:defRPr/>
              </a:pPr>
              <a:t>46</a:t>
            </a:fld>
            <a:endParaRPr lang="en-US" dirty="0"/>
          </a:p>
        </p:txBody>
      </p:sp>
    </p:spTree>
    <p:extLst>
      <p:ext uri="{BB962C8B-B14F-4D97-AF65-F5344CB8AC3E}">
        <p14:creationId xmlns:p14="http://schemas.microsoft.com/office/powerpoint/2010/main" val="34634399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hlinkClick r:id="rId3"/>
              </a:rPr>
              <a:t>https://docs.microsoft.com/en-us/azure/sentinel/connect-windows-security-events</a:t>
            </a:r>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66537"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alibri Light" pitchFamily="34" charset="0"/>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66537" rtl="0" eaLnBrk="1" fontAlgn="base" latinLnBrk="0" hangingPunct="1">
              <a:lnSpc>
                <a:spcPct val="100000"/>
              </a:lnSpc>
              <a:spcBef>
                <a:spcPct val="0"/>
              </a:spcBef>
              <a:spcAft>
                <a:spcPct val="0"/>
              </a:spcAft>
              <a:buClrTx/>
              <a:buSzTx/>
              <a:buFontTx/>
              <a:buNone/>
              <a:tabLst/>
              <a:defRPr/>
            </a:pPr>
            <a:fld id="{386CE63F-9E7F-4C04-9D0D-FCA25A8E9E86}" type="datetime8">
              <a:rPr kumimoji="0" lang="en-US" sz="1200" b="0" i="0" u="none" strike="noStrike" kern="1200" cap="none" spc="0" normalizeH="0" baseline="0" noProof="0" smtClean="0">
                <a:ln>
                  <a:noFill/>
                </a:ln>
                <a:solidFill>
                  <a:srgbClr val="000000"/>
                </a:solidFill>
                <a:effectLst/>
                <a:uLnTx/>
                <a:uFillTx/>
                <a:latin typeface="Calibri Light" pitchFamily="34" charset="0"/>
                <a:ea typeface="+mn-ea"/>
                <a:cs typeface="+mn-cs"/>
              </a:rPr>
              <a:pPr marL="0" marR="0" lvl="0" indent="0" algn="r" defTabSz="966537" rtl="0" eaLnBrk="1" fontAlgn="base" latinLnBrk="0" hangingPunct="1">
                <a:lnSpc>
                  <a:spcPct val="100000"/>
                </a:lnSpc>
                <a:spcBef>
                  <a:spcPct val="0"/>
                </a:spcBef>
                <a:spcAft>
                  <a:spcPct val="0"/>
                </a:spcAft>
                <a:buClrTx/>
                <a:buSzTx/>
                <a:buFontTx/>
                <a:buNone/>
                <a:tabLst/>
                <a:defRPr/>
              </a:pPr>
              <a:t>10/25/2020 6:32 PM</a:t>
            </a:fld>
            <a:endParaRPr kumimoji="0" lang="en-US" sz="1200" b="0" i="0" u="none" strike="noStrike" kern="1200" cap="none" spc="0" normalizeH="0" baseline="0" noProof="0" dirty="0">
              <a:ln>
                <a:noFill/>
              </a:ln>
              <a:solidFill>
                <a:srgbClr val="000000"/>
              </a:solidFill>
              <a:effectLst/>
              <a:uLnTx/>
              <a:uFillTx/>
              <a:latin typeface="Calibri Light"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66537"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srgbClr val="000000"/>
                </a:solidFill>
                <a:effectLst/>
                <a:uLnTx/>
                <a:uFillTx/>
                <a:latin typeface="Calibri Light" pitchFamily="34" charset="0"/>
                <a:ea typeface="+mn-ea"/>
                <a:cs typeface="+mn-cs"/>
              </a:rPr>
              <a:pPr marL="0" marR="0" lvl="0" indent="0" algn="r" defTabSz="966537" rtl="0" eaLnBrk="1" fontAlgn="base" latinLnBrk="0" hangingPunct="1">
                <a:lnSpc>
                  <a:spcPct val="100000"/>
                </a:lnSpc>
                <a:spcBef>
                  <a:spcPct val="0"/>
                </a:spcBef>
                <a:spcAft>
                  <a:spcPct val="0"/>
                </a:spcAft>
                <a:buClrTx/>
                <a:buSzTx/>
                <a:buFontTx/>
                <a:buNone/>
                <a:tabLst/>
                <a:defRPr/>
              </a:pPr>
              <a:t>50</a:t>
            </a:fld>
            <a:endParaRPr kumimoji="0" lang="en-US" sz="1200" b="0" i="0" u="none" strike="noStrike" kern="1200" cap="none" spc="0" normalizeH="0" baseline="0" noProof="0" dirty="0">
              <a:ln>
                <a:noFill/>
              </a:ln>
              <a:solidFill>
                <a:srgbClr val="000000"/>
              </a:solidFill>
              <a:effectLst/>
              <a:uLnTx/>
              <a:uFillTx/>
              <a:latin typeface="Calibri Light" pitchFamily="34" charset="0"/>
              <a:ea typeface="+mn-ea"/>
              <a:cs typeface="+mn-cs"/>
            </a:endParaRPr>
          </a:p>
        </p:txBody>
      </p:sp>
    </p:spTree>
    <p:extLst>
      <p:ext uri="{BB962C8B-B14F-4D97-AF65-F5344CB8AC3E}">
        <p14:creationId xmlns:p14="http://schemas.microsoft.com/office/powerpoint/2010/main" val="2421846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53</a:t>
            </a:fld>
            <a:endParaRPr lang="en-US"/>
          </a:p>
        </p:txBody>
      </p:sp>
    </p:spTree>
    <p:extLst>
      <p:ext uri="{BB962C8B-B14F-4D97-AF65-F5344CB8AC3E}">
        <p14:creationId xmlns:p14="http://schemas.microsoft.com/office/powerpoint/2010/main" val="3229744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10/25/2020 6:32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2C03D131-9548-47FF-A0F1-C489FF1A708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485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503" rtl="0" eaLnBrk="1" fontAlgn="auto" latinLnBrk="0" hangingPunct="1">
              <a:lnSpc>
                <a:spcPct val="90000"/>
              </a:lnSpc>
              <a:spcBef>
                <a:spcPts val="0"/>
              </a:spcBef>
              <a:spcAft>
                <a:spcPts val="340"/>
              </a:spcAft>
              <a:buClrTx/>
              <a:buSzTx/>
              <a:buFontTx/>
              <a:buNone/>
              <a:tabLst/>
              <a:defRPr/>
            </a:pPr>
            <a:r>
              <a:rPr lang="en-US" sz="1200" kern="1200" dirty="0">
                <a:solidFill>
                  <a:schemeClr val="tx1"/>
                </a:solidFill>
                <a:effectLst/>
                <a:latin typeface="Segoe UI Light" pitchFamily="34" charset="0"/>
                <a:ea typeface="+mn-ea"/>
                <a:cs typeface="+mn-cs"/>
              </a:rPr>
              <a:t>Additionally, data is asynchronously copied</a:t>
            </a:r>
            <a:r>
              <a:rPr lang="en-US" sz="1200" kern="1200" baseline="0" dirty="0">
                <a:solidFill>
                  <a:schemeClr val="tx1"/>
                </a:solidFill>
                <a:effectLst/>
                <a:latin typeface="Segoe UI Light" pitchFamily="34" charset="0"/>
                <a:ea typeface="+mn-ea"/>
                <a:cs typeface="+mn-cs"/>
              </a:rPr>
              <a:t> to another datacenter that’s at least 400 miles away.</a:t>
            </a:r>
            <a:endParaRPr lang="en-US" sz="1200" kern="1200" dirty="0">
              <a:solidFill>
                <a:schemeClr val="tx1"/>
              </a:solidFill>
              <a:effectLst/>
              <a:latin typeface="Segoe UI Light" pitchFamily="34" charset="0"/>
              <a:ea typeface="+mn-ea"/>
              <a:cs typeface="+mn-cs"/>
            </a:endParaRP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So you can be sure that every piece of data that you store in the Azure Blob is available as well as protected against regional disasters (we call this </a:t>
            </a:r>
            <a:r>
              <a:rPr lang="en-US" sz="1200" b="1" kern="1200" dirty="0">
                <a:solidFill>
                  <a:schemeClr val="tx1"/>
                </a:solidFill>
                <a:effectLst/>
                <a:latin typeface="Segoe UI Light" pitchFamily="34" charset="0"/>
                <a:ea typeface="+mn-ea"/>
                <a:cs typeface="+mn-cs"/>
              </a:rPr>
              <a:t>geo-replication</a:t>
            </a:r>
            <a:r>
              <a:rPr lang="en-US" sz="1200" kern="1200" dirty="0">
                <a:solidFill>
                  <a:schemeClr val="tx1"/>
                </a:solidFill>
                <a:effectLst/>
                <a:latin typeface="Segoe UI Light" pitchFamily="34" charset="0"/>
                <a:ea typeface="+mn-ea"/>
                <a:cs typeface="+mn-cs"/>
              </a:rPr>
              <a:t>). </a:t>
            </a:r>
          </a:p>
          <a:p>
            <a:r>
              <a:rPr lang="en-US" dirty="0"/>
              <a:t> </a:t>
            </a:r>
          </a:p>
          <a:p>
            <a:r>
              <a:rPr lang="en-US" b="1" dirty="0"/>
              <a:t>Geo replication is a unique feature,</a:t>
            </a:r>
            <a:r>
              <a:rPr lang="en-US" b="1" baseline="0" dirty="0"/>
              <a:t> that </a:t>
            </a:r>
            <a:r>
              <a:rPr lang="en-US" b="1" dirty="0"/>
              <a:t>differentiates us from competition.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40753-2E49-45DC-B661-395DE50012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2787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https://azure.microsoft.com/global-infrastructure/services/</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10/25/2020 6:32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1839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REFERENCE:</a:t>
            </a:r>
          </a:p>
          <a:p>
            <a:r>
              <a:rPr lang="en-US" dirty="0"/>
              <a:t>https://</a:t>
            </a:r>
            <a:r>
              <a:rPr lang="en-US" dirty="0" err="1"/>
              <a:t>aws.amazon.com</a:t>
            </a:r>
            <a:r>
              <a:rPr lang="en-US" dirty="0"/>
              <a:t>/about-</a:t>
            </a:r>
            <a:r>
              <a:rPr lang="en-US" dirty="0" err="1"/>
              <a:t>aws</a:t>
            </a:r>
            <a:r>
              <a:rPr lang="en-US" dirty="0"/>
              <a:t>/global-infrastructure/</a:t>
            </a:r>
            <a:r>
              <a:rPr lang="en-US" dirty="0" err="1"/>
              <a:t>regions_az</a:t>
            </a:r>
            <a:r>
              <a:rPr lang="en-US"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cloud.google.com</a:t>
            </a:r>
            <a:r>
              <a:rPr lang="en-US" dirty="0"/>
              <a:t>/about/locations/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40753-2E49-45DC-B661-395DE50012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983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15</a:t>
            </a:fld>
            <a:endParaRPr lang="en-US"/>
          </a:p>
        </p:txBody>
      </p:sp>
    </p:spTree>
    <p:extLst>
      <p:ext uri="{BB962C8B-B14F-4D97-AF65-F5344CB8AC3E}">
        <p14:creationId xmlns:p14="http://schemas.microsoft.com/office/powerpoint/2010/main" val="1934129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18</a:t>
            </a:fld>
            <a:endParaRPr lang="en-US"/>
          </a:p>
        </p:txBody>
      </p:sp>
    </p:spTree>
    <p:extLst>
      <p:ext uri="{BB962C8B-B14F-4D97-AF65-F5344CB8AC3E}">
        <p14:creationId xmlns:p14="http://schemas.microsoft.com/office/powerpoint/2010/main" val="1662984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22794-6E8F-4841-A099-765E08C7E5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7124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10/25/2020 6:32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15750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5.xml"/><Relationship Id="rId4" Type="http://schemas.openxmlformats.org/officeDocument/2006/relationships/image" Target="../media/image34.jpe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1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2.xml"/><Relationship Id="rId1" Type="http://schemas.openxmlformats.org/officeDocument/2006/relationships/tags" Target="../tags/tag5.xml"/><Relationship Id="rId4" Type="http://schemas.openxmlformats.org/officeDocument/2006/relationships/image" Target="../media/image15.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2.xml"/><Relationship Id="rId1" Type="http://schemas.openxmlformats.org/officeDocument/2006/relationships/tags" Target="../tags/tag6.xml"/><Relationship Id="rId4"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9.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0.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2.xml"/><Relationship Id="rId1" Type="http://schemas.openxmlformats.org/officeDocument/2006/relationships/tags" Target="../tags/tag1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Master" Target="../slideMasters/slideMaster2.xml"/><Relationship Id="rId1" Type="http://schemas.openxmlformats.org/officeDocument/2006/relationships/tags" Target="../tags/tag12.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3.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2.xml"/><Relationship Id="rId1" Type="http://schemas.openxmlformats.org/officeDocument/2006/relationships/tags" Target="../tags/tag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ull bleed title 3">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70C023-7166-4955-9B4B-948A184E24D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 y="-1"/>
            <a:ext cx="12086377" cy="6858001"/>
          </a:xfrm>
          <a:prstGeom prst="rect">
            <a:avLst/>
          </a:prstGeom>
        </p:spPr>
      </p:pic>
      <p:sp>
        <p:nvSpPr>
          <p:cNvPr id="2" name="Rectangle 1">
            <a:extLst>
              <a:ext uri="{FF2B5EF4-FFF2-40B4-BE49-F238E27FC236}">
                <a16:creationId xmlns:a16="http://schemas.microsoft.com/office/drawing/2014/main" id="{F4C1878E-DB3C-4812-8CC5-2FBCE8075EC6}"/>
              </a:ext>
            </a:extLst>
          </p:cNvPr>
          <p:cNvSpPr/>
          <p:nvPr userDrawn="1"/>
        </p:nvSpPr>
        <p:spPr bwMode="auto">
          <a:xfrm>
            <a:off x="0" y="0"/>
            <a:ext cx="12086376" cy="6858000"/>
          </a:xfrm>
          <a:prstGeom prst="rect">
            <a:avLst/>
          </a:prstGeom>
          <a:solidFill>
            <a:schemeClr val="tx2">
              <a:lumMod val="90000"/>
              <a:lumOff val="10000"/>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dirty="0"/>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11" name="TextBox 10">
            <a:extLst>
              <a:ext uri="{FF2B5EF4-FFF2-40B4-BE49-F238E27FC236}">
                <a16:creationId xmlns:a16="http://schemas.microsoft.com/office/drawing/2014/main" id="{B9D21313-174B-49F5-B270-135D25AC9C60}"/>
              </a:ext>
            </a:extLst>
          </p:cNvPr>
          <p:cNvSpPr txBox="1"/>
          <p:nvPr userDrawn="1"/>
        </p:nvSpPr>
        <p:spPr>
          <a:xfrm>
            <a:off x="520619" y="6162260"/>
            <a:ext cx="3455033"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220426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579438" y="1433052"/>
            <a:ext cx="2540000" cy="1129174"/>
          </a:xfrm>
        </p:spPr>
        <p:txBody>
          <a:bodyPr lIns="0" tIns="0" rIns="0" bIns="0"/>
          <a:lstStyle>
            <a:lvl1pPr>
              <a:lnSpc>
                <a:spcPct val="100000"/>
              </a:lnSpc>
              <a:defRPr sz="1600" spc="0" baseline="0">
                <a:solidFill>
                  <a:schemeClr val="tx1"/>
                </a:solidFill>
              </a:defRPr>
            </a:lvl1pPr>
          </a:lstStyle>
          <a:p>
            <a:r>
              <a:rPr lang="en-US"/>
              <a:t>Contents</a:t>
            </a:r>
          </a:p>
        </p:txBody>
      </p:sp>
      <p:sp>
        <p:nvSpPr>
          <p:cNvPr id="4" name="Text Placeholder 3"/>
          <p:cNvSpPr>
            <a:spLocks noGrp="1"/>
          </p:cNvSpPr>
          <p:nvPr userDrawn="1">
            <p:ph type="body" sz="quarter" idx="10" hasCustomPrompt="1"/>
          </p:nvPr>
        </p:nvSpPr>
        <p:spPr>
          <a:xfrm>
            <a:off x="6240463" y="1433052"/>
            <a:ext cx="3481388" cy="3999373"/>
          </a:xfrm>
        </p:spPr>
        <p:txBody>
          <a:bodyPr wrap="square" lIns="0" tIns="0" rIns="0" bIns="0">
            <a:noAutofit/>
          </a:bodyPr>
          <a:lstStyle>
            <a:lvl1pPr marL="0" marR="0" indent="0" algn="l" defTabSz="507330" rtl="0" eaLnBrk="1" fontAlgn="auto" latinLnBrk="0" hangingPunct="1">
              <a:lnSpc>
                <a:spcPct val="150000"/>
              </a:lnSpc>
              <a:spcBef>
                <a:spcPts val="0"/>
              </a:spcBef>
              <a:spcAft>
                <a:spcPts val="0"/>
              </a:spcAft>
              <a:buClrTx/>
              <a:buSzPct val="90000"/>
              <a:buFont typeface="Wingdings" panose="05000000000000000000" pitchFamily="2" charset="2"/>
              <a:buNone/>
              <a:tabLst/>
              <a:defRPr sz="1600" spc="0" baseline="0">
                <a:solidFill>
                  <a:schemeClr val="tx1"/>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94059395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1"/>
        </a:solidFill>
        <a:effectLst/>
      </p:bgPr>
    </p:bg>
    <p:spTree>
      <p:nvGrpSpPr>
        <p:cNvPr id="1" name=""/>
        <p:cNvGrpSpPr/>
        <p:nvPr/>
      </p:nvGrpSpPr>
      <p:grpSpPr>
        <a:xfrm>
          <a:off x="0" y="0"/>
          <a:ext cx="0" cy="0"/>
          <a:chOff x="0" y="0"/>
          <a:chExt cx="0" cy="0"/>
        </a:xfrm>
      </p:grpSpPr>
      <p:sp>
        <p:nvSpPr>
          <p:cNvPr id="36" name="Freeform: Shape 35">
            <a:extLst>
              <a:ext uri="{FF2B5EF4-FFF2-40B4-BE49-F238E27FC236}">
                <a16:creationId xmlns:a16="http://schemas.microsoft.com/office/drawing/2014/main" id="{B550D37D-3F6B-4678-8856-53CBC60ECF95}"/>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err="1">
              <a:ln>
                <a:noFill/>
              </a:ln>
              <a:solidFill>
                <a:srgbClr val="353535"/>
              </a:solidFill>
              <a:effectLst/>
              <a:uLnTx/>
              <a:uFillTx/>
              <a:latin typeface="Segoe UI Semilight"/>
            </a:endParaRPr>
          </a:p>
        </p:txBody>
      </p:sp>
      <p:sp>
        <p:nvSpPr>
          <p:cNvPr id="23" name="Oval 22" hidden="1">
            <a:extLst>
              <a:ext uri="{FF2B5EF4-FFF2-40B4-BE49-F238E27FC236}">
                <a16:creationId xmlns:a16="http://schemas.microsoft.com/office/drawing/2014/main" id="{01F8612C-8483-4FB1-8E33-02BF56F119F1}"/>
              </a:ext>
            </a:extLst>
          </p:cNvPr>
          <p:cNvSpPr/>
          <p:nvPr userDrawn="1"/>
        </p:nvSpPr>
        <p:spPr bwMode="auto">
          <a:xfrm>
            <a:off x="6678105" y="1071701"/>
            <a:ext cx="4983197" cy="4983197"/>
          </a:xfrm>
          <a:prstGeom prst="ellipse">
            <a:avLst/>
          </a:prstGeom>
          <a:solidFill>
            <a:schemeClr val="accent1"/>
          </a:solidFill>
          <a:ln>
            <a:noFill/>
            <a:headEnd type="none" w="med" len="med"/>
            <a:tailEnd type="none" w="med" len="med"/>
          </a:ln>
          <a:effectLst>
            <a:outerShdw blurRad="254000" dist="50800" dir="2700000" sx="101000" sy="101000" algn="tl" rotWithShape="0">
              <a:srgbClr val="000000">
                <a:alpha val="24706"/>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8" name="MS logo white - EMF" descr="Microsoft logo white text version">
            <a:extLst>
              <a:ext uri="{FF2B5EF4-FFF2-40B4-BE49-F238E27FC236}">
                <a16:creationId xmlns:a16="http://schemas.microsoft.com/office/drawing/2014/main" id="{98646A7F-EBAD-43F5-A7BB-167B0896E8C8}"/>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sp>
        <p:nvSpPr>
          <p:cNvPr id="32" name="Title 1">
            <a:extLst>
              <a:ext uri="{FF2B5EF4-FFF2-40B4-BE49-F238E27FC236}">
                <a16:creationId xmlns:a16="http://schemas.microsoft.com/office/drawing/2014/main" id="{F3B537D4-D2D3-4368-B80E-57E492B25256}"/>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a:t>
            </a:r>
          </a:p>
        </p:txBody>
      </p:sp>
      <p:sp>
        <p:nvSpPr>
          <p:cNvPr id="33" name="Text Placeholder 4">
            <a:extLst>
              <a:ext uri="{FF2B5EF4-FFF2-40B4-BE49-F238E27FC236}">
                <a16:creationId xmlns:a16="http://schemas.microsoft.com/office/drawing/2014/main" id="{28E20ED8-BF1F-4490-8CD4-9ED809BF72CA}"/>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3" name="Picture 2">
            <a:extLst>
              <a:ext uri="{FF2B5EF4-FFF2-40B4-BE49-F238E27FC236}">
                <a16:creationId xmlns:a16="http://schemas.microsoft.com/office/drawing/2014/main" id="{35102F61-8969-4372-BD2E-FCBFEFBD6FF6}"/>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6440557" y="867799"/>
            <a:ext cx="5039757" cy="5027525"/>
          </a:xfrm>
          <a:prstGeom prst="ellipse">
            <a:avLst/>
          </a:prstGeom>
          <a:ln>
            <a:noFill/>
          </a:ln>
          <a:effectLst>
            <a:softEdge rad="112500"/>
          </a:effectLst>
        </p:spPr>
      </p:pic>
      <p:sp>
        <p:nvSpPr>
          <p:cNvPr id="10" name="TextBox 9">
            <a:extLst>
              <a:ext uri="{FF2B5EF4-FFF2-40B4-BE49-F238E27FC236}">
                <a16:creationId xmlns:a16="http://schemas.microsoft.com/office/drawing/2014/main" id="{D875681B-67FC-4842-AFA0-9E37D61AA3EF}"/>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14584893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accent2"/>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dirty="0">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pic>
        <p:nvPicPr>
          <p:cNvPr id="9" name="Picture 8">
            <a:extLst>
              <a:ext uri="{FF2B5EF4-FFF2-40B4-BE49-F238E27FC236}">
                <a16:creationId xmlns:a16="http://schemas.microsoft.com/office/drawing/2014/main" id="{FBF13C3F-D971-49A4-BA9B-0FFC04BF78AB}"/>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7038684" y="1342025"/>
            <a:ext cx="4922350" cy="4840114"/>
          </a:xfrm>
          <a:prstGeom prst="ellipse">
            <a:avLst/>
          </a:prstGeom>
          <a:ln>
            <a:noFill/>
          </a:ln>
          <a:effectLst>
            <a:softEdge rad="112500"/>
          </a:effectLst>
        </p:spPr>
      </p:pic>
      <p:sp>
        <p:nvSpPr>
          <p:cNvPr id="11" name="TextBox 10">
            <a:extLst>
              <a:ext uri="{FF2B5EF4-FFF2-40B4-BE49-F238E27FC236}">
                <a16:creationId xmlns:a16="http://schemas.microsoft.com/office/drawing/2014/main" id="{72CEC508-3E6A-4730-91C3-906B2587784E}"/>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1631114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6">
    <p:bg>
      <p:bgPr>
        <a:solidFill>
          <a:schemeClr val="accent3"/>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err="1">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sp>
        <p:nvSpPr>
          <p:cNvPr id="9" name="TextBox 8">
            <a:extLst>
              <a:ext uri="{FF2B5EF4-FFF2-40B4-BE49-F238E27FC236}">
                <a16:creationId xmlns:a16="http://schemas.microsoft.com/office/drawing/2014/main" id="{4CBFB7B1-D29C-4791-A051-68527A1D0083}"/>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grpSp>
        <p:nvGrpSpPr>
          <p:cNvPr id="8" name="Group 7">
            <a:extLst>
              <a:ext uri="{FF2B5EF4-FFF2-40B4-BE49-F238E27FC236}">
                <a16:creationId xmlns:a16="http://schemas.microsoft.com/office/drawing/2014/main" id="{2614E2DD-E25C-4F35-961F-5FCA8C209AC6}"/>
              </a:ext>
            </a:extLst>
          </p:cNvPr>
          <p:cNvGrpSpPr/>
          <p:nvPr userDrawn="1"/>
        </p:nvGrpSpPr>
        <p:grpSpPr>
          <a:xfrm>
            <a:off x="6301557" y="1382854"/>
            <a:ext cx="5974640" cy="4092291"/>
            <a:chOff x="3048779" y="1510163"/>
            <a:chExt cx="6094444" cy="4174350"/>
          </a:xfrm>
        </p:grpSpPr>
        <p:sp>
          <p:nvSpPr>
            <p:cNvPr id="11" name="Oval 10">
              <a:extLst>
                <a:ext uri="{FF2B5EF4-FFF2-40B4-BE49-F238E27FC236}">
                  <a16:creationId xmlns:a16="http://schemas.microsoft.com/office/drawing/2014/main" id="{67122A49-C6CE-4617-A3D9-3BC4ABEBAAC0}"/>
                </a:ext>
              </a:extLst>
            </p:cNvPr>
            <p:cNvSpPr/>
            <p:nvPr/>
          </p:nvSpPr>
          <p:spPr bwMode="auto">
            <a:xfrm>
              <a:off x="4140604" y="1549227"/>
              <a:ext cx="3873316" cy="3873316"/>
            </a:xfrm>
            <a:prstGeom prst="ellipse">
              <a:avLst/>
            </a:prstGeom>
            <a:solidFill>
              <a:srgbClr val="E6E6E6"/>
            </a:solidFill>
            <a:ln w="10795" cap="flat" cmpd="sng" algn="ctr">
              <a:noFill/>
              <a:prstDash val="solid"/>
            </a:ln>
            <a:effectLst>
              <a:outerShdw blurRad="254000" dist="50800" dir="2700000" sx="101000" sy="101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2" name="Oval 11">
              <a:extLst>
                <a:ext uri="{FF2B5EF4-FFF2-40B4-BE49-F238E27FC236}">
                  <a16:creationId xmlns:a16="http://schemas.microsoft.com/office/drawing/2014/main" id="{93D92C27-284A-4BA8-A825-00AF0AA08DB9}"/>
                </a:ext>
              </a:extLst>
            </p:cNvPr>
            <p:cNvSpPr/>
            <p:nvPr/>
          </p:nvSpPr>
          <p:spPr bwMode="auto">
            <a:xfrm>
              <a:off x="4133795" y="1549227"/>
              <a:ext cx="3873316" cy="3873316"/>
            </a:xfrm>
            <a:prstGeom prst="ellipse">
              <a:avLst/>
            </a:prstGeom>
            <a:solidFill>
              <a:srgbClr val="FFFFFF"/>
            </a:solidFill>
            <a:ln w="12700">
              <a:gradFill>
                <a:gsLst>
                  <a:gs pos="0">
                    <a:srgbClr val="FFFFFF"/>
                  </a:gs>
                  <a:gs pos="69000">
                    <a:srgbClr val="E6E6E6">
                      <a:alpha val="0"/>
                    </a:srgbClr>
                  </a:gs>
                </a:gsLst>
                <a:lin ang="3000000" scaled="0"/>
              </a:gradFill>
            </a:ln>
            <a:effectLst>
              <a:innerShdw blurRad="228600" dist="215900" dir="13500000">
                <a:prstClr val="black">
                  <a:alpha val="9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cs typeface="Segoe UI" pitchFamily="34" charset="0"/>
              </a:endParaRPr>
            </a:p>
          </p:txBody>
        </p:sp>
        <p:sp>
          <p:nvSpPr>
            <p:cNvPr id="13" name="Rectangle 12">
              <a:extLst>
                <a:ext uri="{FF2B5EF4-FFF2-40B4-BE49-F238E27FC236}">
                  <a16:creationId xmlns:a16="http://schemas.microsoft.com/office/drawing/2014/main" id="{BEB723B7-DA1C-4E56-9A5F-898DDF2BFE5C}"/>
                </a:ext>
              </a:extLst>
            </p:cNvPr>
            <p:cNvSpPr/>
            <p:nvPr/>
          </p:nvSpPr>
          <p:spPr>
            <a:xfrm>
              <a:off x="3048779" y="3250421"/>
              <a:ext cx="6094444" cy="433249"/>
            </a:xfrm>
            <a:prstGeom prst="rect">
              <a:avLst/>
            </a:prstGeom>
          </p:spPr>
          <p:txBody>
            <a:bodyPr>
              <a:spAutoFit/>
            </a:bodyPr>
            <a:lstStyle/>
            <a:p>
              <a:pPr algn="ctr" defTabSz="895750" fontAlgn="base">
                <a:lnSpc>
                  <a:spcPct val="90000"/>
                </a:lnSpc>
                <a:spcBef>
                  <a:spcPct val="0"/>
                </a:spcBef>
                <a:spcAft>
                  <a:spcPct val="0"/>
                </a:spcAft>
                <a:defRPr/>
              </a:pPr>
              <a:r>
                <a:rPr lang="en-US" sz="2400">
                  <a:solidFill>
                    <a:schemeClr val="accent4"/>
                  </a:solidFill>
                  <a:latin typeface="Segoe UI"/>
                  <a:cs typeface="Segoe UI Semibold" panose="020B0702040204020203" pitchFamily="34" charset="0"/>
                </a:rPr>
                <a:t>SharePoint</a:t>
              </a:r>
            </a:p>
          </p:txBody>
        </p:sp>
        <p:grpSp>
          <p:nvGrpSpPr>
            <p:cNvPr id="14" name="Group 13">
              <a:extLst>
                <a:ext uri="{FF2B5EF4-FFF2-40B4-BE49-F238E27FC236}">
                  <a16:creationId xmlns:a16="http://schemas.microsoft.com/office/drawing/2014/main" id="{41413060-7DE9-4081-B7F4-796D50F8C9C0}"/>
                </a:ext>
              </a:extLst>
            </p:cNvPr>
            <p:cNvGrpSpPr/>
            <p:nvPr/>
          </p:nvGrpSpPr>
          <p:grpSpPr>
            <a:xfrm>
              <a:off x="3779429" y="1690093"/>
              <a:ext cx="4068496" cy="3563326"/>
              <a:chOff x="3312816" y="1322294"/>
              <a:chExt cx="4908377" cy="4298923"/>
            </a:xfrm>
          </p:grpSpPr>
          <p:sp>
            <p:nvSpPr>
              <p:cNvPr id="25" name="Freeform: Shape 24">
                <a:extLst>
                  <a:ext uri="{FF2B5EF4-FFF2-40B4-BE49-F238E27FC236}">
                    <a16:creationId xmlns:a16="http://schemas.microsoft.com/office/drawing/2014/main" id="{FD2054EB-6C90-47B3-B18F-108991BBB5B7}"/>
                  </a:ext>
                </a:extLst>
              </p:cNvPr>
              <p:cNvSpPr/>
              <p:nvPr/>
            </p:nvSpPr>
            <p:spPr bwMode="auto">
              <a:xfrm>
                <a:off x="4380231" y="4425606"/>
                <a:ext cx="3454628" cy="1195611"/>
              </a:xfrm>
              <a:custGeom>
                <a:avLst/>
                <a:gdLst>
                  <a:gd name="connsiteX0" fmla="*/ 3183231 w 3523900"/>
                  <a:gd name="connsiteY0" fmla="*/ 0 h 1219585"/>
                  <a:gd name="connsiteX1" fmla="*/ 3523900 w 3523900"/>
                  <a:gd name="connsiteY1" fmla="*/ 284776 h 1219585"/>
                  <a:gd name="connsiteX2" fmla="*/ 3422958 w 3523900"/>
                  <a:gd name="connsiteY2" fmla="*/ 421361 h 1219585"/>
                  <a:gd name="connsiteX3" fmla="*/ 1750174 w 3523900"/>
                  <a:gd name="connsiteY3" fmla="*/ 1219585 h 1219585"/>
                  <a:gd name="connsiteX4" fmla="*/ 77390 w 3523900"/>
                  <a:gd name="connsiteY4" fmla="*/ 421361 h 1219585"/>
                  <a:gd name="connsiteX5" fmla="*/ 0 w 3523900"/>
                  <a:gd name="connsiteY5" fmla="*/ 316644 h 1219585"/>
                  <a:gd name="connsiteX6" fmla="*/ 338914 w 3523900"/>
                  <a:gd name="connsiteY6" fmla="*/ 33335 h 1219585"/>
                  <a:gd name="connsiteX7" fmla="*/ 419623 w 3523900"/>
                  <a:gd name="connsiteY7" fmla="*/ 142997 h 1219585"/>
                  <a:gd name="connsiteX8" fmla="*/ 1749372 w 3523900"/>
                  <a:gd name="connsiteY8" fmla="*/ 780164 h 1219585"/>
                  <a:gd name="connsiteX9" fmla="*/ 3178324 w 3523900"/>
                  <a:gd name="connsiteY9" fmla="*/ 8206 h 1219585"/>
                  <a:gd name="connsiteX10" fmla="*/ 3183231 w 3523900"/>
                  <a:gd name="connsiteY10" fmla="*/ 0 h 1219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23900" h="1219585">
                    <a:moveTo>
                      <a:pt x="3183231" y="0"/>
                    </a:moveTo>
                    <a:lnTo>
                      <a:pt x="3523900" y="284776"/>
                    </a:lnTo>
                    <a:lnTo>
                      <a:pt x="3422958" y="421361"/>
                    </a:lnTo>
                    <a:cubicBezTo>
                      <a:pt x="3025351" y="908857"/>
                      <a:pt x="2423625" y="1219585"/>
                      <a:pt x="1750174" y="1219585"/>
                    </a:cubicBezTo>
                    <a:cubicBezTo>
                      <a:pt x="1076723" y="1219585"/>
                      <a:pt x="474997" y="908857"/>
                      <a:pt x="77390" y="421361"/>
                    </a:cubicBezTo>
                    <a:lnTo>
                      <a:pt x="0" y="316644"/>
                    </a:lnTo>
                    <a:lnTo>
                      <a:pt x="338914" y="33335"/>
                    </a:lnTo>
                    <a:lnTo>
                      <a:pt x="419623" y="142997"/>
                    </a:lnTo>
                    <a:cubicBezTo>
                      <a:pt x="735694" y="532131"/>
                      <a:pt x="1214025" y="780164"/>
                      <a:pt x="1749372" y="780164"/>
                    </a:cubicBezTo>
                    <a:cubicBezTo>
                      <a:pt x="2344203" y="780164"/>
                      <a:pt x="2868642" y="473951"/>
                      <a:pt x="3178324" y="8206"/>
                    </a:cubicBezTo>
                    <a:lnTo>
                      <a:pt x="3183231" y="0"/>
                    </a:lnTo>
                    <a:close/>
                  </a:path>
                </a:pathLst>
              </a:custGeom>
              <a:solidFill>
                <a:srgbClr val="006AB3"/>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8" rIns="175711" bIns="140568" numCol="1" spcCol="0" rtlCol="0" fromWordArt="0" anchor="t" anchorCtr="0" forceAA="0" compatLnSpc="1">
                <a:prstTxWarp prst="textNoShape">
                  <a:avLst/>
                </a:prstTxWarp>
                <a:noAutofit/>
              </a:bodyPr>
              <a:lstStyle/>
              <a:p>
                <a:pPr algn="ctr" defTabSz="895750" fontAlgn="base">
                  <a:lnSpc>
                    <a:spcPct val="90000"/>
                  </a:lnSpc>
                  <a:spcBef>
                    <a:spcPct val="0"/>
                  </a:spcBef>
                  <a:spcAft>
                    <a:spcPct val="0"/>
                  </a:spcAft>
                  <a:defRPr/>
                </a:pPr>
                <a:endParaRPr lang="en-US" sz="1921">
                  <a:solidFill>
                    <a:srgbClr val="E6E6E6"/>
                  </a:solidFill>
                  <a:latin typeface="Segoe UI Semibold" panose="020B0702040204020203" pitchFamily="34" charset="0"/>
                  <a:ea typeface="Segoe UI" pitchFamily="34" charset="0"/>
                  <a:cs typeface="Segoe UI Semibold" panose="020B0702040204020203" pitchFamily="34" charset="0"/>
                </a:endParaRPr>
              </a:p>
              <a:p>
                <a:pPr algn="ctr" defTabSz="895750" fontAlgn="base">
                  <a:lnSpc>
                    <a:spcPct val="90000"/>
                  </a:lnSpc>
                  <a:spcBef>
                    <a:spcPct val="0"/>
                  </a:spcBef>
                  <a:spcAft>
                    <a:spcPct val="0"/>
                  </a:spcAft>
                  <a:defRPr/>
                </a:pPr>
                <a:endParaRPr lang="en-US" sz="1921">
                  <a:solidFill>
                    <a:srgbClr val="E6E6E6"/>
                  </a:solidFill>
                  <a:latin typeface="Segoe UI Semibold" panose="020B0702040204020203" pitchFamily="34" charset="0"/>
                  <a:ea typeface="Segoe UI" pitchFamily="34" charset="0"/>
                  <a:cs typeface="Segoe UI Semibold" panose="020B0702040204020203" pitchFamily="34" charset="0"/>
                </a:endParaRPr>
              </a:p>
            </p:txBody>
          </p:sp>
          <p:sp>
            <p:nvSpPr>
              <p:cNvPr id="26" name="Freeform: Shape 25">
                <a:extLst>
                  <a:ext uri="{FF2B5EF4-FFF2-40B4-BE49-F238E27FC236}">
                    <a16:creationId xmlns:a16="http://schemas.microsoft.com/office/drawing/2014/main" id="{33E33395-576F-461B-AD16-41339539E877}"/>
                  </a:ext>
                </a:extLst>
              </p:cNvPr>
              <p:cNvSpPr/>
              <p:nvPr/>
            </p:nvSpPr>
            <p:spPr bwMode="auto">
              <a:xfrm rot="19206397">
                <a:off x="3312816" y="1848854"/>
                <a:ext cx="3479539" cy="1945639"/>
              </a:xfrm>
              <a:custGeom>
                <a:avLst/>
                <a:gdLst>
                  <a:gd name="connsiteX0" fmla="*/ 3549311 w 3549311"/>
                  <a:gd name="connsiteY0" fmla="*/ 481987 h 1984653"/>
                  <a:gd name="connsiteX1" fmla="*/ 3263459 w 3549311"/>
                  <a:gd name="connsiteY1" fmla="*/ 823942 h 1984653"/>
                  <a:gd name="connsiteX2" fmla="*/ 3145894 w 3549311"/>
                  <a:gd name="connsiteY2" fmla="*/ 735491 h 1984653"/>
                  <a:gd name="connsiteX3" fmla="*/ 841761 w 3549311"/>
                  <a:gd name="connsiteY3" fmla="*/ 1079692 h 1984653"/>
                  <a:gd name="connsiteX4" fmla="*/ 466067 w 3549311"/>
                  <a:gd name="connsiteY4" fmla="*/ 1853415 h 1984653"/>
                  <a:gd name="connsiteX5" fmla="*/ 445240 w 3549311"/>
                  <a:gd name="connsiteY5" fmla="*/ 1984653 h 1984653"/>
                  <a:gd name="connsiteX6" fmla="*/ 0 w 3549311"/>
                  <a:gd name="connsiteY6" fmla="*/ 1984653 h 1984653"/>
                  <a:gd name="connsiteX7" fmla="*/ 814 w 3549311"/>
                  <a:gd name="connsiteY7" fmla="*/ 1971060 h 1984653"/>
                  <a:gd name="connsiteX8" fmla="*/ 503325 w 3549311"/>
                  <a:gd name="connsiteY8" fmla="*/ 792670 h 1984653"/>
                  <a:gd name="connsiteX9" fmla="*/ 3396045 w 3549311"/>
                  <a:gd name="connsiteY9" fmla="*/ 366625 h 1984653"/>
                  <a:gd name="connsiteX10" fmla="*/ 3549311 w 3549311"/>
                  <a:gd name="connsiteY10" fmla="*/ 481987 h 1984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9311" h="1984653">
                    <a:moveTo>
                      <a:pt x="3549311" y="481987"/>
                    </a:moveTo>
                    <a:lnTo>
                      <a:pt x="3263459" y="823942"/>
                    </a:lnTo>
                    <a:lnTo>
                      <a:pt x="3145894" y="735491"/>
                    </a:lnTo>
                    <a:cubicBezTo>
                      <a:pt x="2421685" y="246965"/>
                      <a:pt x="1423194" y="384142"/>
                      <a:pt x="841761" y="1079692"/>
                    </a:cubicBezTo>
                    <a:cubicBezTo>
                      <a:pt x="647950" y="1311542"/>
                      <a:pt x="523414" y="1577996"/>
                      <a:pt x="466067" y="1853415"/>
                    </a:cubicBezTo>
                    <a:lnTo>
                      <a:pt x="445240" y="1984653"/>
                    </a:lnTo>
                    <a:lnTo>
                      <a:pt x="0" y="1984653"/>
                    </a:lnTo>
                    <a:lnTo>
                      <a:pt x="814" y="1971060"/>
                    </a:lnTo>
                    <a:cubicBezTo>
                      <a:pt x="46007" y="1552550"/>
                      <a:pt x="211964" y="1141216"/>
                      <a:pt x="503325" y="792670"/>
                    </a:cubicBezTo>
                    <a:cubicBezTo>
                      <a:pt x="1231726" y="-78693"/>
                      <a:pt x="2485311" y="-248282"/>
                      <a:pt x="3396045" y="366625"/>
                    </a:cubicBezTo>
                    <a:lnTo>
                      <a:pt x="3549311" y="481987"/>
                    </a:lnTo>
                    <a:close/>
                  </a:path>
                </a:pathLst>
              </a:custGeom>
              <a:solidFill>
                <a:srgbClr val="5558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896094" fontAlgn="base">
                  <a:lnSpc>
                    <a:spcPct val="90000"/>
                  </a:lnSpc>
                  <a:spcBef>
                    <a:spcPct val="0"/>
                  </a:spcBef>
                  <a:spcAft>
                    <a:spcPct val="0"/>
                  </a:spcAft>
                  <a:defRPr/>
                </a:pPr>
                <a:endParaRPr lang="en-US" sz="2307">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Freeform: Shape 26">
                <a:extLst>
                  <a:ext uri="{FF2B5EF4-FFF2-40B4-BE49-F238E27FC236}">
                    <a16:creationId xmlns:a16="http://schemas.microsoft.com/office/drawing/2014/main" id="{7F094062-FAC5-4258-9E3D-A4D708C21855}"/>
                  </a:ext>
                </a:extLst>
              </p:cNvPr>
              <p:cNvSpPr/>
              <p:nvPr/>
            </p:nvSpPr>
            <p:spPr bwMode="auto">
              <a:xfrm>
                <a:off x="6131253" y="1322294"/>
                <a:ext cx="2089940" cy="3328762"/>
              </a:xfrm>
              <a:custGeom>
                <a:avLst/>
                <a:gdLst>
                  <a:gd name="connsiteX0" fmla="*/ 0 w 2131848"/>
                  <a:gd name="connsiteY0" fmla="*/ 0 h 3395511"/>
                  <a:gd name="connsiteX1" fmla="*/ 185688 w 2131848"/>
                  <a:gd name="connsiteY1" fmla="*/ 9488 h 3395511"/>
                  <a:gd name="connsiteX2" fmla="*/ 2131848 w 2131848"/>
                  <a:gd name="connsiteY2" fmla="*/ 2191645 h 3395511"/>
                  <a:gd name="connsiteX3" fmla="*/ 1870205 w 2131848"/>
                  <a:gd name="connsiteY3" fmla="*/ 3237189 h 3395511"/>
                  <a:gd name="connsiteX4" fmla="*/ 1775149 w 2131848"/>
                  <a:gd name="connsiteY4" fmla="*/ 3395511 h 3395511"/>
                  <a:gd name="connsiteX5" fmla="*/ 1431405 w 2131848"/>
                  <a:gd name="connsiteY5" fmla="*/ 3108164 h 3395511"/>
                  <a:gd name="connsiteX6" fmla="*/ 1478508 w 2131848"/>
                  <a:gd name="connsiteY6" fmla="*/ 3029385 h 3395511"/>
                  <a:gd name="connsiteX7" fmla="*/ 1686496 w 2131848"/>
                  <a:gd name="connsiteY7" fmla="*/ 2194799 h 3395511"/>
                  <a:gd name="connsiteX8" fmla="*/ 139432 w 2131848"/>
                  <a:gd name="connsiteY8" fmla="*/ 452933 h 3395511"/>
                  <a:gd name="connsiteX9" fmla="*/ 0 w 2131848"/>
                  <a:gd name="connsiteY9" fmla="*/ 445779 h 3395511"/>
                  <a:gd name="connsiteX10" fmla="*/ 0 w 2131848"/>
                  <a:gd name="connsiteY10" fmla="*/ 0 h 339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1848" h="3395511">
                    <a:moveTo>
                      <a:pt x="0" y="0"/>
                    </a:moveTo>
                    <a:lnTo>
                      <a:pt x="185688" y="9488"/>
                    </a:lnTo>
                    <a:cubicBezTo>
                      <a:pt x="1278817" y="121816"/>
                      <a:pt x="2131848" y="1055932"/>
                      <a:pt x="2131848" y="2191645"/>
                    </a:cubicBezTo>
                    <a:cubicBezTo>
                      <a:pt x="2131848" y="2570216"/>
                      <a:pt x="2037067" y="2926387"/>
                      <a:pt x="1870205" y="3237189"/>
                    </a:cubicBezTo>
                    <a:lnTo>
                      <a:pt x="1775149" y="3395511"/>
                    </a:lnTo>
                    <a:lnTo>
                      <a:pt x="1431405" y="3108164"/>
                    </a:lnTo>
                    <a:lnTo>
                      <a:pt x="1478508" y="3029385"/>
                    </a:lnTo>
                    <a:cubicBezTo>
                      <a:pt x="1611152" y="2781293"/>
                      <a:pt x="1686496" y="2496986"/>
                      <a:pt x="1686496" y="2194799"/>
                    </a:cubicBezTo>
                    <a:cubicBezTo>
                      <a:pt x="1686496" y="1288238"/>
                      <a:pt x="1008395" y="542597"/>
                      <a:pt x="139432" y="452933"/>
                    </a:cubicBezTo>
                    <a:lnTo>
                      <a:pt x="0" y="445779"/>
                    </a:lnTo>
                    <a:lnTo>
                      <a:pt x="0" y="0"/>
                    </a:lnTo>
                    <a:close/>
                  </a:path>
                </a:pathLst>
              </a:custGeom>
              <a:solidFill>
                <a:srgbClr val="0072C5"/>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8" rIns="175711" bIns="140568" numCol="1" spcCol="0" rtlCol="0" fromWordArt="0" anchor="t" anchorCtr="0" forceAA="0" compatLnSpc="1">
                <a:prstTxWarp prst="textNoShape">
                  <a:avLst/>
                </a:prstTxWarp>
                <a:noAutofit/>
              </a:bodyPr>
              <a:lstStyle/>
              <a:p>
                <a:pPr algn="ctr" defTabSz="895750" fontAlgn="base">
                  <a:lnSpc>
                    <a:spcPct val="90000"/>
                  </a:lnSpc>
                  <a:spcBef>
                    <a:spcPct val="0"/>
                  </a:spcBef>
                  <a:spcAft>
                    <a:spcPct val="0"/>
                  </a:spcAft>
                  <a:defRPr/>
                </a:pPr>
                <a:endParaRPr lang="en-US" sz="1921">
                  <a:solidFill>
                    <a:srgbClr val="E6E6E6"/>
                  </a:solidFill>
                  <a:latin typeface="Segoe UI Semibold" panose="020B0702040204020203" pitchFamily="34" charset="0"/>
                  <a:ea typeface="Segoe UI" pitchFamily="34" charset="0"/>
                  <a:cs typeface="Segoe UI Semibold" panose="020B0702040204020203" pitchFamily="34" charset="0"/>
                </a:endParaRPr>
              </a:p>
              <a:p>
                <a:pPr algn="ctr" defTabSz="895750" fontAlgn="base">
                  <a:lnSpc>
                    <a:spcPct val="90000"/>
                  </a:lnSpc>
                  <a:spcBef>
                    <a:spcPct val="0"/>
                  </a:spcBef>
                  <a:spcAft>
                    <a:spcPct val="0"/>
                  </a:spcAft>
                  <a:defRPr/>
                </a:pPr>
                <a:endParaRPr lang="en-US" sz="1921">
                  <a:solidFill>
                    <a:srgbClr val="E6E6E6"/>
                  </a:solidFill>
                  <a:latin typeface="Segoe UI Semibold" panose="020B0702040204020203" pitchFamily="34" charset="0"/>
                  <a:ea typeface="Segoe UI" pitchFamily="34" charset="0"/>
                  <a:cs typeface="Segoe UI Semibold" panose="020B0702040204020203" pitchFamily="34" charset="0"/>
                </a:endParaRPr>
              </a:p>
            </p:txBody>
          </p:sp>
        </p:grpSp>
        <p:sp>
          <p:nvSpPr>
            <p:cNvPr id="16" name="Freeform: Shape 15">
              <a:extLst>
                <a:ext uri="{FF2B5EF4-FFF2-40B4-BE49-F238E27FC236}">
                  <a16:creationId xmlns:a16="http://schemas.microsoft.com/office/drawing/2014/main" id="{236B788B-ECE3-4899-8816-29BF7EE7BC34}"/>
                </a:ext>
              </a:extLst>
            </p:cNvPr>
            <p:cNvSpPr/>
            <p:nvPr/>
          </p:nvSpPr>
          <p:spPr bwMode="auto">
            <a:xfrm rot="19206397">
              <a:off x="4340500" y="4680584"/>
              <a:ext cx="3217" cy="2561"/>
            </a:xfrm>
            <a:custGeom>
              <a:avLst/>
              <a:gdLst>
                <a:gd name="connsiteX0" fmla="*/ 157 w 3281"/>
                <a:gd name="connsiteY0" fmla="*/ 0 h 2612"/>
                <a:gd name="connsiteX1" fmla="*/ 3281 w 3281"/>
                <a:gd name="connsiteY1" fmla="*/ 2612 h 2612"/>
                <a:gd name="connsiteX2" fmla="*/ 0 w 3281"/>
                <a:gd name="connsiteY2" fmla="*/ 2612 h 2612"/>
                <a:gd name="connsiteX3" fmla="*/ 157 w 3281"/>
                <a:gd name="connsiteY3" fmla="*/ 0 h 2612"/>
              </a:gdLst>
              <a:ahLst/>
              <a:cxnLst>
                <a:cxn ang="0">
                  <a:pos x="connsiteX0" y="connsiteY0"/>
                </a:cxn>
                <a:cxn ang="0">
                  <a:pos x="connsiteX1" y="connsiteY1"/>
                </a:cxn>
                <a:cxn ang="0">
                  <a:pos x="connsiteX2" y="connsiteY2"/>
                </a:cxn>
                <a:cxn ang="0">
                  <a:pos x="connsiteX3" y="connsiteY3"/>
                </a:cxn>
              </a:cxnLst>
              <a:rect l="l" t="t" r="r" b="b"/>
              <a:pathLst>
                <a:path w="3281" h="2612">
                  <a:moveTo>
                    <a:pt x="157" y="0"/>
                  </a:moveTo>
                  <a:lnTo>
                    <a:pt x="3281" y="2612"/>
                  </a:lnTo>
                  <a:lnTo>
                    <a:pt x="0" y="2612"/>
                  </a:lnTo>
                  <a:lnTo>
                    <a:pt x="157" y="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896094" fontAlgn="base">
                <a:lnSpc>
                  <a:spcPct val="90000"/>
                </a:lnSpc>
                <a:spcBef>
                  <a:spcPct val="0"/>
                </a:spcBef>
                <a:spcAft>
                  <a:spcPct val="0"/>
                </a:spcAft>
                <a:defRPr/>
              </a:pPr>
              <a:endParaRPr lang="en-US" sz="2307">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6068BAE9-AEE2-4D62-9DE2-951C7EFAB6AF}"/>
                </a:ext>
              </a:extLst>
            </p:cNvPr>
            <p:cNvSpPr/>
            <p:nvPr/>
          </p:nvSpPr>
          <p:spPr>
            <a:xfrm>
              <a:off x="5135274" y="3075752"/>
              <a:ext cx="1946503" cy="1689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defTabSz="896215">
                <a:lnSpc>
                  <a:spcPct val="80000"/>
                </a:lnSpc>
                <a:defRPr/>
              </a:pPr>
              <a:r>
                <a:rPr lang="en-US" sz="1345">
                  <a:gradFill>
                    <a:gsLst>
                      <a:gs pos="2917">
                        <a:srgbClr val="0078D4"/>
                      </a:gs>
                      <a:gs pos="30000">
                        <a:srgbClr val="0078D4"/>
                      </a:gs>
                    </a:gsLst>
                    <a:lin ang="5400000" scaled="0"/>
                  </a:gradFill>
                  <a:latin typeface="Segoe UI" panose="020B0502040204020203" pitchFamily="34" charset="0"/>
                  <a:cs typeface="Segoe UI" panose="020B0502040204020203" pitchFamily="34" charset="0"/>
                </a:rPr>
                <a:t>Content collaboration</a:t>
              </a:r>
            </a:p>
          </p:txBody>
        </p:sp>
        <p:sp>
          <p:nvSpPr>
            <p:cNvPr id="18" name="Rectangle 17">
              <a:extLst>
                <a:ext uri="{FF2B5EF4-FFF2-40B4-BE49-F238E27FC236}">
                  <a16:creationId xmlns:a16="http://schemas.microsoft.com/office/drawing/2014/main" id="{D9660660-1EF6-4720-B8F0-AD2A0BF2EF45}"/>
                </a:ext>
              </a:extLst>
            </p:cNvPr>
            <p:cNvSpPr/>
            <p:nvPr/>
          </p:nvSpPr>
          <p:spPr>
            <a:xfrm>
              <a:off x="3048779" y="3965574"/>
              <a:ext cx="6094444" cy="311332"/>
            </a:xfrm>
            <a:prstGeom prst="rect">
              <a:avLst/>
            </a:prstGeom>
          </p:spPr>
          <p:txBody>
            <a:bodyPr>
              <a:spAutoFit/>
            </a:bodyPr>
            <a:lstStyle/>
            <a:p>
              <a:pPr algn="ctr" defTabSz="895750" fontAlgn="base">
                <a:lnSpc>
                  <a:spcPct val="90000"/>
                </a:lnSpc>
                <a:spcBef>
                  <a:spcPct val="0"/>
                </a:spcBef>
                <a:spcAft>
                  <a:spcPct val="0"/>
                </a:spcAft>
                <a:defRPr/>
              </a:pPr>
              <a:r>
                <a:rPr lang="en-US" sz="1537" dirty="0">
                  <a:gradFill>
                    <a:gsLst>
                      <a:gs pos="0">
                        <a:srgbClr val="0D0D0D"/>
                      </a:gs>
                      <a:gs pos="100000">
                        <a:srgbClr val="0D0D0D"/>
                      </a:gs>
                    </a:gsLst>
                  </a:gradFill>
                  <a:latin typeface="Segoe UI"/>
                  <a:cs typeface="Segoe UI Semibold" panose="020B0702040204020203" pitchFamily="34" charset="0"/>
                </a:rPr>
                <a:t>Stream</a:t>
              </a:r>
            </a:p>
          </p:txBody>
        </p:sp>
        <p:sp>
          <p:nvSpPr>
            <p:cNvPr id="19" name="Rectangle 18">
              <a:extLst>
                <a:ext uri="{FF2B5EF4-FFF2-40B4-BE49-F238E27FC236}">
                  <a16:creationId xmlns:a16="http://schemas.microsoft.com/office/drawing/2014/main" id="{FEA408B1-F2FD-4E06-920F-BA9DCA2A5922}"/>
                </a:ext>
              </a:extLst>
            </p:cNvPr>
            <p:cNvSpPr/>
            <p:nvPr/>
          </p:nvSpPr>
          <p:spPr>
            <a:xfrm>
              <a:off x="5122718" y="3796585"/>
              <a:ext cx="1946503" cy="1689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defTabSz="896215">
                <a:lnSpc>
                  <a:spcPct val="80000"/>
                </a:lnSpc>
                <a:defRPr/>
              </a:pPr>
              <a:r>
                <a:rPr lang="en-US" sz="1345">
                  <a:gradFill>
                    <a:gsLst>
                      <a:gs pos="2917">
                        <a:srgbClr val="0078D4"/>
                      </a:gs>
                      <a:gs pos="30000">
                        <a:srgbClr val="0078D4"/>
                      </a:gs>
                    </a:gsLst>
                    <a:lin ang="5400000" scaled="0"/>
                  </a:gradFill>
                  <a:latin typeface="Segoe UI" panose="020B0502040204020203" pitchFamily="34" charset="0"/>
                  <a:cs typeface="Segoe UI" panose="020B0502040204020203" pitchFamily="34" charset="0"/>
                </a:rPr>
                <a:t>Video &amp; live events</a:t>
              </a:r>
            </a:p>
          </p:txBody>
        </p:sp>
        <p:sp>
          <p:nvSpPr>
            <p:cNvPr id="20" name="Oval 19">
              <a:extLst>
                <a:ext uri="{FF2B5EF4-FFF2-40B4-BE49-F238E27FC236}">
                  <a16:creationId xmlns:a16="http://schemas.microsoft.com/office/drawing/2014/main" id="{2282D942-9EBF-4A27-81E1-6B70BD226FC8}"/>
                </a:ext>
              </a:extLst>
            </p:cNvPr>
            <p:cNvSpPr/>
            <p:nvPr/>
          </p:nvSpPr>
          <p:spPr bwMode="auto">
            <a:xfrm rot="3984033">
              <a:off x="4420357" y="1488147"/>
              <a:ext cx="3717312" cy="3761344"/>
            </a:xfrm>
            <a:prstGeom prst="ellipse">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0" tIns="0" rIns="0" bIns="0" numCol="1" spcCol="0" rtlCol="0" fromWordArt="0" anchor="t" anchorCtr="0" forceAA="0" compatLnSpc="1">
              <a:prstTxWarp prst="textArchUp">
                <a:avLst/>
              </a:prstTxWarp>
              <a:noAutofit/>
            </a:bodyPr>
            <a:lstStyle/>
            <a:p>
              <a:pPr algn="ctr" defTabSz="895750" fontAlgn="base">
                <a:lnSpc>
                  <a:spcPct val="90000"/>
                </a:lnSpc>
                <a:spcBef>
                  <a:spcPct val="0"/>
                </a:spcBef>
                <a:spcAft>
                  <a:spcPct val="0"/>
                </a:spcAft>
                <a:defRPr/>
              </a:pPr>
              <a:r>
                <a:rPr lang="en-US" sz="2115">
                  <a:gradFill>
                    <a:gsLst>
                      <a:gs pos="2917">
                        <a:srgbClr val="FFFFFF"/>
                      </a:gs>
                      <a:gs pos="3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Yammer</a:t>
              </a:r>
            </a:p>
          </p:txBody>
        </p:sp>
        <p:sp>
          <p:nvSpPr>
            <p:cNvPr id="23" name="Oval 22">
              <a:extLst>
                <a:ext uri="{FF2B5EF4-FFF2-40B4-BE49-F238E27FC236}">
                  <a16:creationId xmlns:a16="http://schemas.microsoft.com/office/drawing/2014/main" id="{EF61A209-D2EC-4660-AC7A-22920155F8C1}"/>
                </a:ext>
              </a:extLst>
            </p:cNvPr>
            <p:cNvSpPr/>
            <p:nvPr/>
          </p:nvSpPr>
          <p:spPr bwMode="auto">
            <a:xfrm rot="17437100">
              <a:off x="4036882" y="1537094"/>
              <a:ext cx="3717312" cy="3761344"/>
            </a:xfrm>
            <a:prstGeom prst="ellipse">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0" tIns="0" rIns="0" bIns="0" numCol="1" spcCol="0" rtlCol="0" fromWordArt="0" anchor="t" anchorCtr="0" forceAA="0" compatLnSpc="1">
              <a:prstTxWarp prst="textArchUp">
                <a:avLst/>
              </a:prstTxWarp>
              <a:noAutofit/>
            </a:bodyPr>
            <a:lstStyle/>
            <a:p>
              <a:pPr algn="ctr" defTabSz="895750" fontAlgn="base">
                <a:lnSpc>
                  <a:spcPct val="90000"/>
                </a:lnSpc>
                <a:spcBef>
                  <a:spcPct val="0"/>
                </a:spcBef>
                <a:spcAft>
                  <a:spcPct val="0"/>
                </a:spcAft>
                <a:defRPr/>
              </a:pPr>
              <a:r>
                <a:rPr lang="en-US" sz="2115">
                  <a:gradFill>
                    <a:gsLst>
                      <a:gs pos="2917">
                        <a:srgbClr val="FFFFFF"/>
                      </a:gs>
                      <a:gs pos="3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Teams</a:t>
              </a:r>
            </a:p>
          </p:txBody>
        </p:sp>
        <p:sp>
          <p:nvSpPr>
            <p:cNvPr id="24" name="Oval 23">
              <a:extLst>
                <a:ext uri="{FF2B5EF4-FFF2-40B4-BE49-F238E27FC236}">
                  <a16:creationId xmlns:a16="http://schemas.microsoft.com/office/drawing/2014/main" id="{94D48473-FBF5-49F3-9F63-C7F525508459}"/>
                </a:ext>
              </a:extLst>
            </p:cNvPr>
            <p:cNvSpPr/>
            <p:nvPr/>
          </p:nvSpPr>
          <p:spPr bwMode="auto">
            <a:xfrm>
              <a:off x="4224970" y="1923170"/>
              <a:ext cx="3717313" cy="3761343"/>
            </a:xfrm>
            <a:prstGeom prst="ellipse">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0" tIns="0" rIns="0" bIns="0" numCol="1" spcCol="0" rtlCol="0" fromWordArt="0" anchor="t" anchorCtr="0" forceAA="0" compatLnSpc="1">
              <a:prstTxWarp prst="textArchDown">
                <a:avLst/>
              </a:prstTxWarp>
              <a:noAutofit/>
            </a:bodyPr>
            <a:lstStyle/>
            <a:p>
              <a:pPr algn="ctr" defTabSz="895750" fontAlgn="base">
                <a:lnSpc>
                  <a:spcPct val="90000"/>
                </a:lnSpc>
                <a:spcBef>
                  <a:spcPct val="0"/>
                </a:spcBef>
                <a:spcAft>
                  <a:spcPct val="0"/>
                </a:spcAft>
                <a:defRPr/>
              </a:pPr>
              <a:r>
                <a:rPr lang="en-US" sz="2115">
                  <a:gradFill>
                    <a:gsLst>
                      <a:gs pos="2917">
                        <a:srgbClr val="FFFFFF"/>
                      </a:gs>
                      <a:gs pos="3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Outlook</a:t>
              </a:r>
            </a:p>
          </p:txBody>
        </p:sp>
      </p:grpSp>
    </p:spTree>
    <p:extLst>
      <p:ext uri="{BB962C8B-B14F-4D97-AF65-F5344CB8AC3E}">
        <p14:creationId xmlns:p14="http://schemas.microsoft.com/office/powerpoint/2010/main" val="2343577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7">
    <p:bg>
      <p:bgPr>
        <a:solidFill>
          <a:schemeClr val="accent1"/>
        </a:solidFill>
        <a:effectLst/>
      </p:bgPr>
    </p:bg>
    <p:spTree>
      <p:nvGrpSpPr>
        <p:cNvPr id="1" name=""/>
        <p:cNvGrpSpPr/>
        <p:nvPr/>
      </p:nvGrpSpPr>
      <p:grpSpPr>
        <a:xfrm>
          <a:off x="0" y="0"/>
          <a:ext cx="0" cy="0"/>
          <a:chOff x="0" y="0"/>
          <a:chExt cx="0" cy="0"/>
        </a:xfrm>
      </p:grpSpPr>
      <p:sp>
        <p:nvSpPr>
          <p:cNvPr id="23" name="Oval 22" hidden="1">
            <a:extLst>
              <a:ext uri="{FF2B5EF4-FFF2-40B4-BE49-F238E27FC236}">
                <a16:creationId xmlns:a16="http://schemas.microsoft.com/office/drawing/2014/main" id="{01F8612C-8483-4FB1-8E33-02BF56F119F1}"/>
              </a:ext>
            </a:extLst>
          </p:cNvPr>
          <p:cNvSpPr/>
          <p:nvPr userDrawn="1"/>
        </p:nvSpPr>
        <p:spPr bwMode="auto">
          <a:xfrm>
            <a:off x="6678105" y="1071701"/>
            <a:ext cx="4983197" cy="4983197"/>
          </a:xfrm>
          <a:prstGeom prst="ellipse">
            <a:avLst/>
          </a:prstGeom>
          <a:solidFill>
            <a:schemeClr val="accent1"/>
          </a:solidFill>
          <a:ln>
            <a:noFill/>
            <a:headEnd type="none" w="med" len="med"/>
            <a:tailEnd type="none" w="med" len="med"/>
          </a:ln>
          <a:effectLst>
            <a:outerShdw blurRad="254000" dist="50800" dir="2700000" sx="101000" sy="101000" algn="tl" rotWithShape="0">
              <a:srgbClr val="000000">
                <a:alpha val="24706"/>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8" name="MS logo white - EMF" descr="Microsoft logo white text version">
            <a:extLst>
              <a:ext uri="{FF2B5EF4-FFF2-40B4-BE49-F238E27FC236}">
                <a16:creationId xmlns:a16="http://schemas.microsoft.com/office/drawing/2014/main" id="{98646A7F-EBAD-43F5-A7BB-167B0896E8C8}"/>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sp>
        <p:nvSpPr>
          <p:cNvPr id="32" name="Title 1">
            <a:extLst>
              <a:ext uri="{FF2B5EF4-FFF2-40B4-BE49-F238E27FC236}">
                <a16:creationId xmlns:a16="http://schemas.microsoft.com/office/drawing/2014/main" id="{F3B537D4-D2D3-4368-B80E-57E492B25256}"/>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a:t>
            </a:r>
          </a:p>
        </p:txBody>
      </p:sp>
      <p:sp>
        <p:nvSpPr>
          <p:cNvPr id="33" name="Text Placeholder 4">
            <a:extLst>
              <a:ext uri="{FF2B5EF4-FFF2-40B4-BE49-F238E27FC236}">
                <a16:creationId xmlns:a16="http://schemas.microsoft.com/office/drawing/2014/main" id="{28E20ED8-BF1F-4490-8CD4-9ED809BF72CA}"/>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2" name="Picture 1">
            <a:extLst>
              <a:ext uri="{FF2B5EF4-FFF2-40B4-BE49-F238E27FC236}">
                <a16:creationId xmlns:a16="http://schemas.microsoft.com/office/drawing/2014/main" id="{3063D5F4-AE75-483C-A845-19B24080A83D}"/>
              </a:ext>
            </a:extLst>
          </p:cNvPr>
          <p:cNvPicPr>
            <a:picLocks noChangeAspect="1"/>
          </p:cNvPicPr>
          <p:nvPr userDrawn="1"/>
        </p:nvPicPr>
        <p:blipFill>
          <a:blip r:embed="rId3"/>
          <a:stretch>
            <a:fillRect/>
          </a:stretch>
        </p:blipFill>
        <p:spPr>
          <a:xfrm>
            <a:off x="6412159" y="953810"/>
            <a:ext cx="5195641" cy="4890400"/>
          </a:xfrm>
          <a:prstGeom prst="rect">
            <a:avLst/>
          </a:prstGeom>
        </p:spPr>
      </p:pic>
      <p:sp>
        <p:nvSpPr>
          <p:cNvPr id="8" name="TextBox 7">
            <a:extLst>
              <a:ext uri="{FF2B5EF4-FFF2-40B4-BE49-F238E27FC236}">
                <a16:creationId xmlns:a16="http://schemas.microsoft.com/office/drawing/2014/main" id="{672798F1-1AED-4BCA-8AA0-7222611D0B3C}"/>
              </a:ext>
            </a:extLst>
          </p:cNvPr>
          <p:cNvSpPr txBox="1"/>
          <p:nvPr userDrawn="1"/>
        </p:nvSpPr>
        <p:spPr>
          <a:xfrm>
            <a:off x="444617" y="6102703"/>
            <a:ext cx="4071120" cy="87100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GB" sz="1800" b="1" dirty="0">
                <a:solidFill>
                  <a:schemeClr val="bg1"/>
                </a:solidFill>
              </a:rPr>
              <a:t>Microsoft Aspire Experience</a:t>
            </a:r>
          </a:p>
          <a:p>
            <a:pPr marL="0" marR="0" lvl="0" indent="0" algn="l" defTabSz="914400" rtl="0" eaLnBrk="1" fontAlgn="auto" latinLnBrk="0" hangingPunct="1">
              <a:lnSpc>
                <a:spcPct val="90000"/>
              </a:lnSpc>
              <a:spcBef>
                <a:spcPts val="0"/>
              </a:spcBef>
              <a:spcAft>
                <a:spcPts val="600"/>
              </a:spcAft>
              <a:buClrTx/>
              <a:buSzTx/>
              <a:buFontTx/>
              <a:buNone/>
              <a:tabLst/>
              <a:defRPr/>
            </a:pPr>
            <a:endParaRPr lang="en-GB" sz="1800" b="1" dirty="0">
              <a:solidFill>
                <a:schemeClr val="bg1"/>
              </a:solidFill>
            </a:endParaRPr>
          </a:p>
        </p:txBody>
      </p:sp>
    </p:spTree>
    <p:extLst>
      <p:ext uri="{BB962C8B-B14F-4D97-AF65-F5344CB8AC3E}">
        <p14:creationId xmlns:p14="http://schemas.microsoft.com/office/powerpoint/2010/main" val="220181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8">
    <p:bg>
      <p:bgPr>
        <a:solidFill>
          <a:schemeClr val="accent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09A7D2-9048-4B04-B7E9-F8FD240FB94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6535647" y="878396"/>
            <a:ext cx="5190925" cy="4600399"/>
          </a:xfrm>
          <a:prstGeom prst="ellipse">
            <a:avLst/>
          </a:prstGeom>
          <a:ln>
            <a:noFill/>
          </a:ln>
          <a:effectLst>
            <a:softEdge rad="112500"/>
          </a:effectLst>
        </p:spPr>
      </p:pic>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dirty="0">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9" name="TextBox 8">
            <a:extLst>
              <a:ext uri="{FF2B5EF4-FFF2-40B4-BE49-F238E27FC236}">
                <a16:creationId xmlns:a16="http://schemas.microsoft.com/office/drawing/2014/main" id="{B70C4452-0218-4F12-8890-91A46D4B2B6E}"/>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32197588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9">
    <p:bg>
      <p:bgPr>
        <a:solidFill>
          <a:schemeClr val="accent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CBCF8F-216B-4BEE-AAEF-B5E1AE810253}"/>
              </a:ext>
            </a:extLst>
          </p:cNvPr>
          <p:cNvPicPr>
            <a:picLocks noChangeAspect="1"/>
          </p:cNvPicPr>
          <p:nvPr userDrawn="1"/>
        </p:nvPicPr>
        <p:blipFill>
          <a:blip r:embed="rId2"/>
          <a:stretch>
            <a:fillRect/>
          </a:stretch>
        </p:blipFill>
        <p:spPr>
          <a:xfrm>
            <a:off x="6323115" y="733900"/>
            <a:ext cx="5581847" cy="5174756"/>
          </a:xfrm>
          <a:prstGeom prst="rect">
            <a:avLst/>
          </a:prstGeom>
        </p:spPr>
      </p:pic>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err="1">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9" name="TextBox 8">
            <a:extLst>
              <a:ext uri="{FF2B5EF4-FFF2-40B4-BE49-F238E27FC236}">
                <a16:creationId xmlns:a16="http://schemas.microsoft.com/office/drawing/2014/main" id="{3E129216-CDD3-406E-B329-04548574FA0A}"/>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10336177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579438" y="1433052"/>
            <a:ext cx="2540000" cy="1129174"/>
          </a:xfrm>
        </p:spPr>
        <p:txBody>
          <a:bodyPr lIns="0" tIns="0" rIns="0" bIns="0"/>
          <a:lstStyle>
            <a:lvl1pPr>
              <a:lnSpc>
                <a:spcPct val="100000"/>
              </a:lnSpc>
              <a:defRPr sz="1600" spc="0" baseline="0">
                <a:solidFill>
                  <a:schemeClr val="tx1"/>
                </a:solidFill>
              </a:defRPr>
            </a:lvl1pPr>
          </a:lstStyle>
          <a:p>
            <a:r>
              <a:rPr lang="en-US"/>
              <a:t>Contents</a:t>
            </a:r>
          </a:p>
        </p:txBody>
      </p:sp>
      <p:sp>
        <p:nvSpPr>
          <p:cNvPr id="4" name="Text Placeholder 3"/>
          <p:cNvSpPr>
            <a:spLocks noGrp="1"/>
          </p:cNvSpPr>
          <p:nvPr userDrawn="1">
            <p:ph type="body" sz="quarter" idx="10" hasCustomPrompt="1"/>
          </p:nvPr>
        </p:nvSpPr>
        <p:spPr>
          <a:xfrm>
            <a:off x="6240463" y="1433052"/>
            <a:ext cx="3481388" cy="3999373"/>
          </a:xfrm>
        </p:spPr>
        <p:txBody>
          <a:bodyPr wrap="square" lIns="0" tIns="0" rIns="0" bIns="0">
            <a:noAutofit/>
          </a:bodyPr>
          <a:lstStyle>
            <a:lvl1pPr marL="0" marR="0" indent="0" algn="l" defTabSz="507330" rtl="0" eaLnBrk="1" fontAlgn="auto" latinLnBrk="0" hangingPunct="1">
              <a:lnSpc>
                <a:spcPct val="150000"/>
              </a:lnSpc>
              <a:spcBef>
                <a:spcPts val="0"/>
              </a:spcBef>
              <a:spcAft>
                <a:spcPts val="0"/>
              </a:spcAft>
              <a:buClrTx/>
              <a:buSzPct val="90000"/>
              <a:buFont typeface="Wingdings" panose="05000000000000000000" pitchFamily="2" charset="2"/>
              <a:buNone/>
              <a:tabLst/>
              <a:defRPr sz="1600" spc="0" baseline="0">
                <a:solidFill>
                  <a:schemeClr val="tx1"/>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83091707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7727-61DD-4047-A7D5-424F9EDC66E2}"/>
              </a:ext>
            </a:extLst>
          </p:cNvPr>
          <p:cNvSpPr>
            <a:spLocks noGrp="1"/>
          </p:cNvSpPr>
          <p:nvPr>
            <p:ph type="title" hasCustomPrompt="1"/>
          </p:nvPr>
        </p:nvSpPr>
        <p:spPr/>
        <p:txBody>
          <a:bodyPr/>
          <a:lstStyle>
            <a:lvl1pPr>
              <a:defRPr/>
            </a:lvl1pPr>
          </a:lstStyle>
          <a:p>
            <a:r>
              <a:rPr lang="en-US"/>
              <a:t>Title</a:t>
            </a:r>
          </a:p>
        </p:txBody>
      </p:sp>
    </p:spTree>
    <p:extLst>
      <p:ext uri="{BB962C8B-B14F-4D97-AF65-F5344CB8AC3E}">
        <p14:creationId xmlns:p14="http://schemas.microsoft.com/office/powerpoint/2010/main" val="395837299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DFA2-4386-48B8-97FF-F217FFFE71B5}"/>
              </a:ext>
            </a:extLst>
          </p:cNvPr>
          <p:cNvSpPr>
            <a:spLocks noGrp="1"/>
          </p:cNvSpPr>
          <p:nvPr>
            <p:ph type="title" hasCustomPrompt="1"/>
          </p:nvPr>
        </p:nvSpPr>
        <p:spPr>
          <a:xfrm>
            <a:off x="583558" y="521884"/>
            <a:ext cx="11027418" cy="528644"/>
          </a:xfrm>
        </p:spPr>
        <p:txBody>
          <a:bodyPr/>
          <a:lstStyle>
            <a:lvl1pPr>
              <a:defRPr/>
            </a:lvl1pPr>
          </a:lstStyle>
          <a:p>
            <a:r>
              <a:rPr lang="en-US"/>
              <a:t>Title &amp; body layout</a:t>
            </a:r>
          </a:p>
        </p:txBody>
      </p:sp>
      <p:sp>
        <p:nvSpPr>
          <p:cNvPr id="3" name="Text Placeholder 3">
            <a:extLst>
              <a:ext uri="{FF2B5EF4-FFF2-40B4-BE49-F238E27FC236}">
                <a16:creationId xmlns:a16="http://schemas.microsoft.com/office/drawing/2014/main" id="{3772B0C7-F282-4E2C-8850-997B709E0BAD}"/>
              </a:ext>
            </a:extLst>
          </p:cNvPr>
          <p:cNvSpPr>
            <a:spLocks noGrp="1"/>
          </p:cNvSpPr>
          <p:nvPr>
            <p:ph type="body" sz="quarter" idx="10" hasCustomPrompt="1"/>
          </p:nvPr>
        </p:nvSpPr>
        <p:spPr>
          <a:xfrm>
            <a:off x="583558" y="1439649"/>
            <a:ext cx="11027418" cy="1313180"/>
          </a:xfrm>
        </p:spPr>
        <p:txBody>
          <a:bodyPr wrap="square" lIns="0" tIns="0" rIns="0" bIns="0">
            <a:spAutoFit/>
          </a:bodyPr>
          <a:lstStyle>
            <a:lvl1pPr marL="0" indent="0">
              <a:lnSpc>
                <a:spcPct val="100000"/>
              </a:lnSpc>
              <a:spcBef>
                <a:spcPts val="2000"/>
              </a:spcBef>
              <a:spcAft>
                <a:spcPts val="0"/>
              </a:spcAft>
              <a:buNone/>
              <a:defRPr sz="2400" b="0" i="0">
                <a:solidFill>
                  <a:schemeClr val="tx1"/>
                </a:solidFill>
                <a:latin typeface="+mn-lt"/>
              </a:defRPr>
            </a:lvl1pPr>
            <a:lvl2pPr marL="224097" indent="0">
              <a:lnSpc>
                <a:spcPct val="100000"/>
              </a:lnSpc>
              <a:spcBef>
                <a:spcPts val="2000"/>
              </a:spcBef>
              <a:spcAft>
                <a:spcPts val="0"/>
              </a:spcAft>
              <a:buNone/>
              <a:defRPr sz="1600">
                <a:solidFill>
                  <a:schemeClr val="tx1"/>
                </a:solidFill>
              </a:defRPr>
            </a:lvl2pPr>
            <a:lvl3pPr marL="448193" indent="0">
              <a:lnSpc>
                <a:spcPct val="100000"/>
              </a:lnSpc>
              <a:spcBef>
                <a:spcPts val="2000"/>
              </a:spcBef>
              <a:spcAft>
                <a:spcPts val="0"/>
              </a:spcAft>
              <a:buNone/>
              <a:defRPr sz="1200">
                <a:solidFill>
                  <a:schemeClr val="tx1"/>
                </a:solidFill>
              </a:defRPr>
            </a:lvl3pPr>
            <a:lvl4pPr marL="672290" indent="0">
              <a:spcBef>
                <a:spcPts val="0"/>
              </a:spcBef>
              <a:spcAft>
                <a:spcPts val="1274"/>
              </a:spcAft>
              <a:buNone/>
              <a:defRPr sz="1961"/>
            </a:lvl4pPr>
            <a:lvl5pPr marL="896386" indent="0">
              <a:buNone/>
              <a:defRPr/>
            </a:lvl5pPr>
          </a:lstStyle>
          <a:p>
            <a:pPr lvl="0"/>
            <a:r>
              <a:rPr lang="en-US"/>
              <a:t>First level Segoe UI 20/24</a:t>
            </a:r>
          </a:p>
          <a:p>
            <a:pPr lvl="1"/>
            <a:r>
              <a:rPr lang="en-US"/>
              <a:t>Second level Segoe UI 14/16</a:t>
            </a:r>
          </a:p>
          <a:p>
            <a:pPr lvl="2"/>
            <a:r>
              <a:rPr lang="en-US"/>
              <a:t>Third level Segoe UI 10/12</a:t>
            </a:r>
          </a:p>
        </p:txBody>
      </p:sp>
    </p:spTree>
    <p:extLst>
      <p:ext uri="{BB962C8B-B14F-4D97-AF65-F5344CB8AC3E}">
        <p14:creationId xmlns:p14="http://schemas.microsoft.com/office/powerpoint/2010/main" val="309851679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slide 1">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231359B-7D3F-4875-9945-C4F96922B6FE}"/>
              </a:ext>
            </a:extLst>
          </p:cNvPr>
          <p:cNvSpPr>
            <a:spLocks noGrp="1"/>
          </p:cNvSpPr>
          <p:nvPr>
            <p:ph type="title" hasCustomPrompt="1"/>
          </p:nvPr>
        </p:nvSpPr>
        <p:spPr>
          <a:xfrm>
            <a:off x="5707900" y="1654009"/>
            <a:ext cx="5903076" cy="528644"/>
          </a:xfrm>
        </p:spPr>
        <p:txBody>
          <a:bodyPr/>
          <a:lstStyle>
            <a:lvl1pPr>
              <a:defRPr/>
            </a:lvl1pPr>
          </a:lstStyle>
          <a:p>
            <a:r>
              <a:rPr lang="en-US" dirty="0"/>
              <a:t>Photo layout 1</a:t>
            </a:r>
          </a:p>
        </p:txBody>
      </p:sp>
      <p:sp>
        <p:nvSpPr>
          <p:cNvPr id="9" name="Text Placeholder 3">
            <a:extLst>
              <a:ext uri="{FF2B5EF4-FFF2-40B4-BE49-F238E27FC236}">
                <a16:creationId xmlns:a16="http://schemas.microsoft.com/office/drawing/2014/main" id="{DFD7A036-3B1F-49D2-BD6A-993843832C16}"/>
              </a:ext>
            </a:extLst>
          </p:cNvPr>
          <p:cNvSpPr>
            <a:spLocks noGrp="1"/>
          </p:cNvSpPr>
          <p:nvPr>
            <p:ph type="body" sz="quarter" idx="11" hasCustomPrompt="1"/>
          </p:nvPr>
        </p:nvSpPr>
        <p:spPr>
          <a:xfrm>
            <a:off x="5707902" y="2574925"/>
            <a:ext cx="5903076" cy="2573509"/>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dirty="0"/>
              <a:t>Subhead Segoe UI 20/24</a:t>
            </a:r>
          </a:p>
          <a:p>
            <a:r>
              <a:rPr lang="en-US" dirty="0"/>
              <a:t>Subhead Segoe UI 20/24</a:t>
            </a:r>
          </a:p>
          <a:p>
            <a:r>
              <a:rPr lang="en-US" dirty="0"/>
              <a:t>Subhead Segoe UI 20/24</a:t>
            </a:r>
          </a:p>
        </p:txBody>
      </p:sp>
      <p:pic>
        <p:nvPicPr>
          <p:cNvPr id="10" name="Picture 9">
            <a:extLst>
              <a:ext uri="{FF2B5EF4-FFF2-40B4-BE49-F238E27FC236}">
                <a16:creationId xmlns:a16="http://schemas.microsoft.com/office/drawing/2014/main" id="{8A7724A9-4EFE-42D3-AD84-61585EC3320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3"/>
          <a:stretch/>
        </p:blipFill>
        <p:spPr>
          <a:xfrm>
            <a:off x="401588" y="237709"/>
            <a:ext cx="3755808" cy="6253963"/>
          </a:xfrm>
          <a:prstGeom prst="rect">
            <a:avLst/>
          </a:prstGeom>
        </p:spPr>
      </p:pic>
    </p:spTree>
    <p:extLst>
      <p:ext uri="{BB962C8B-B14F-4D97-AF65-F5344CB8AC3E}">
        <p14:creationId xmlns:p14="http://schemas.microsoft.com/office/powerpoint/2010/main" val="121455667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7727-61DD-4047-A7D5-424F9EDC66E2}"/>
              </a:ext>
            </a:extLst>
          </p:cNvPr>
          <p:cNvSpPr>
            <a:spLocks noGrp="1"/>
          </p:cNvSpPr>
          <p:nvPr>
            <p:ph type="title" hasCustomPrompt="1"/>
          </p:nvPr>
        </p:nvSpPr>
        <p:spPr/>
        <p:txBody>
          <a:bodyPr/>
          <a:lstStyle>
            <a:lvl1pPr>
              <a:defRPr/>
            </a:lvl1pPr>
          </a:lstStyle>
          <a:p>
            <a:r>
              <a:rPr lang="en-US"/>
              <a:t>Title</a:t>
            </a:r>
          </a:p>
        </p:txBody>
      </p:sp>
    </p:spTree>
    <p:extLst>
      <p:ext uri="{BB962C8B-B14F-4D97-AF65-F5344CB8AC3E}">
        <p14:creationId xmlns:p14="http://schemas.microsoft.com/office/powerpoint/2010/main" val="256508484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86C7D-829A-4B69-B1FE-1E62BA85243D}"/>
              </a:ext>
            </a:extLst>
          </p:cNvPr>
          <p:cNvSpPr>
            <a:spLocks noGrp="1"/>
          </p:cNvSpPr>
          <p:nvPr>
            <p:ph type="title" hasCustomPrompt="1"/>
          </p:nvPr>
        </p:nvSpPr>
        <p:spPr>
          <a:xfrm>
            <a:off x="6236093" y="1654009"/>
            <a:ext cx="5374883" cy="528644"/>
          </a:xfrm>
        </p:spPr>
        <p:txBody>
          <a:bodyPr/>
          <a:lstStyle>
            <a:lvl1pPr>
              <a:defRPr/>
            </a:lvl1pPr>
          </a:lstStyle>
          <a:p>
            <a:r>
              <a:rPr lang="en-US" dirty="0"/>
              <a:t>Photo layout 2</a:t>
            </a:r>
          </a:p>
        </p:txBody>
      </p:sp>
      <p:sp>
        <p:nvSpPr>
          <p:cNvPr id="3" name="Text Placeholder 3">
            <a:extLst>
              <a:ext uri="{FF2B5EF4-FFF2-40B4-BE49-F238E27FC236}">
                <a16:creationId xmlns:a16="http://schemas.microsoft.com/office/drawing/2014/main" id="{88BDD959-D425-4800-8EE5-E45D69CCA483}"/>
              </a:ext>
            </a:extLst>
          </p:cNvPr>
          <p:cNvSpPr>
            <a:spLocks noGrp="1"/>
          </p:cNvSpPr>
          <p:nvPr>
            <p:ph type="body" sz="quarter" idx="11" hasCustomPrompt="1"/>
          </p:nvPr>
        </p:nvSpPr>
        <p:spPr>
          <a:xfrm>
            <a:off x="6236094" y="2574925"/>
            <a:ext cx="5374883" cy="2573509"/>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dirty="0"/>
              <a:t>Subhead Segoe UI 20/24</a:t>
            </a:r>
          </a:p>
          <a:p>
            <a:r>
              <a:rPr lang="en-US" dirty="0"/>
              <a:t>Subhead Segoe UI 20/24</a:t>
            </a:r>
          </a:p>
          <a:p>
            <a:r>
              <a:rPr lang="en-US" dirty="0"/>
              <a:t>Subhead Segoe UI 20/24</a:t>
            </a:r>
          </a:p>
        </p:txBody>
      </p:sp>
      <p:pic>
        <p:nvPicPr>
          <p:cNvPr id="6" name="Picture 5">
            <a:extLst>
              <a:ext uri="{FF2B5EF4-FFF2-40B4-BE49-F238E27FC236}">
                <a16:creationId xmlns:a16="http://schemas.microsoft.com/office/drawing/2014/main" id="{A6A007B1-B63B-453F-98CA-F076D69E5F12}"/>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399279" y="516836"/>
            <a:ext cx="4456696" cy="5940759"/>
          </a:xfrm>
          <a:prstGeom prst="rect">
            <a:avLst/>
          </a:prstGeom>
        </p:spPr>
      </p:pic>
    </p:spTree>
    <p:extLst>
      <p:ext uri="{BB962C8B-B14F-4D97-AF65-F5344CB8AC3E}">
        <p14:creationId xmlns:p14="http://schemas.microsoft.com/office/powerpoint/2010/main" val="25537145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Photo sl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ED6B3-4D02-4C87-9B47-D84983CECE0D}"/>
              </a:ext>
            </a:extLst>
          </p:cNvPr>
          <p:cNvSpPr>
            <a:spLocks noGrp="1"/>
          </p:cNvSpPr>
          <p:nvPr>
            <p:ph type="title" hasCustomPrompt="1"/>
          </p:nvPr>
        </p:nvSpPr>
        <p:spPr>
          <a:xfrm>
            <a:off x="583558" y="1654009"/>
            <a:ext cx="4610742" cy="528644"/>
          </a:xfrm>
        </p:spPr>
        <p:txBody>
          <a:bodyPr/>
          <a:lstStyle>
            <a:lvl1pPr>
              <a:defRPr/>
            </a:lvl1pPr>
          </a:lstStyle>
          <a:p>
            <a:r>
              <a:rPr lang="en-US"/>
              <a:t>Photo layout 3</a:t>
            </a:r>
          </a:p>
        </p:txBody>
      </p:sp>
      <p:sp>
        <p:nvSpPr>
          <p:cNvPr id="5" name="Text Placeholder 3">
            <a:extLst>
              <a:ext uri="{FF2B5EF4-FFF2-40B4-BE49-F238E27FC236}">
                <a16:creationId xmlns:a16="http://schemas.microsoft.com/office/drawing/2014/main" id="{482E2689-CAAC-404A-B56C-8A684320805D}"/>
              </a:ext>
            </a:extLst>
          </p:cNvPr>
          <p:cNvSpPr>
            <a:spLocks noGrp="1"/>
          </p:cNvSpPr>
          <p:nvPr>
            <p:ph type="body" sz="quarter" idx="11" hasCustomPrompt="1"/>
          </p:nvPr>
        </p:nvSpPr>
        <p:spPr>
          <a:xfrm>
            <a:off x="583558" y="2574925"/>
            <a:ext cx="4610742" cy="2573509"/>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pic>
        <p:nvPicPr>
          <p:cNvPr id="6" name="Picture 5">
            <a:extLst>
              <a:ext uri="{FF2B5EF4-FFF2-40B4-BE49-F238E27FC236}">
                <a16:creationId xmlns:a16="http://schemas.microsoft.com/office/drawing/2014/main" id="{69903324-8D61-445F-8F68-000CD59D47E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7428790" y="222665"/>
            <a:ext cx="4481128" cy="6391116"/>
          </a:xfrm>
          <a:prstGeom prst="rect">
            <a:avLst/>
          </a:prstGeom>
        </p:spPr>
      </p:pic>
    </p:spTree>
    <p:extLst>
      <p:ext uri="{BB962C8B-B14F-4D97-AF65-F5344CB8AC3E}">
        <p14:creationId xmlns:p14="http://schemas.microsoft.com/office/powerpoint/2010/main" val="88017829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hoto slide 4">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CDD849B-1CBF-45EF-8539-9311993A9131}"/>
              </a:ext>
            </a:extLst>
          </p:cNvPr>
          <p:cNvSpPr>
            <a:spLocks noGrp="1"/>
          </p:cNvSpPr>
          <p:nvPr>
            <p:ph type="title" hasCustomPrompt="1"/>
          </p:nvPr>
        </p:nvSpPr>
        <p:spPr>
          <a:xfrm>
            <a:off x="583558" y="1654009"/>
            <a:ext cx="4610742" cy="528644"/>
          </a:xfrm>
        </p:spPr>
        <p:txBody>
          <a:bodyPr/>
          <a:lstStyle>
            <a:lvl1pPr>
              <a:defRPr/>
            </a:lvl1pPr>
          </a:lstStyle>
          <a:p>
            <a:r>
              <a:rPr lang="en-US"/>
              <a:t>Photo layout 4</a:t>
            </a:r>
          </a:p>
        </p:txBody>
      </p:sp>
      <p:sp>
        <p:nvSpPr>
          <p:cNvPr id="15" name="Text Placeholder 3">
            <a:extLst>
              <a:ext uri="{FF2B5EF4-FFF2-40B4-BE49-F238E27FC236}">
                <a16:creationId xmlns:a16="http://schemas.microsoft.com/office/drawing/2014/main" id="{28BB71F3-7E38-4A39-AC35-28EAE8CFA35F}"/>
              </a:ext>
            </a:extLst>
          </p:cNvPr>
          <p:cNvSpPr>
            <a:spLocks noGrp="1"/>
          </p:cNvSpPr>
          <p:nvPr>
            <p:ph type="body" sz="quarter" idx="11" hasCustomPrompt="1"/>
          </p:nvPr>
        </p:nvSpPr>
        <p:spPr>
          <a:xfrm>
            <a:off x="583558" y="2574925"/>
            <a:ext cx="4610742" cy="2573509"/>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pic>
        <p:nvPicPr>
          <p:cNvPr id="3" name="Picture 2">
            <a:extLst>
              <a:ext uri="{FF2B5EF4-FFF2-40B4-BE49-F238E27FC236}">
                <a16:creationId xmlns:a16="http://schemas.microsoft.com/office/drawing/2014/main" id="{5EAD1948-46B6-4753-816B-BE69969EACBB}"/>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7264084" y="539553"/>
            <a:ext cx="4299383" cy="6020590"/>
          </a:xfrm>
          <a:prstGeom prst="rect">
            <a:avLst/>
          </a:prstGeom>
        </p:spPr>
      </p:pic>
    </p:spTree>
    <p:extLst>
      <p:ext uri="{BB962C8B-B14F-4D97-AF65-F5344CB8AC3E}">
        <p14:creationId xmlns:p14="http://schemas.microsoft.com/office/powerpoint/2010/main" val="360547475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hoto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ED6B3-4D02-4C87-9B47-D84983CECE0D}"/>
              </a:ext>
            </a:extLst>
          </p:cNvPr>
          <p:cNvSpPr>
            <a:spLocks noGrp="1"/>
          </p:cNvSpPr>
          <p:nvPr>
            <p:ph type="title" hasCustomPrompt="1"/>
          </p:nvPr>
        </p:nvSpPr>
        <p:spPr>
          <a:xfrm>
            <a:off x="583558" y="1654009"/>
            <a:ext cx="3470917" cy="528644"/>
          </a:xfrm>
        </p:spPr>
        <p:txBody>
          <a:bodyPr/>
          <a:lstStyle>
            <a:lvl1pPr>
              <a:defRPr/>
            </a:lvl1pPr>
          </a:lstStyle>
          <a:p>
            <a:r>
              <a:rPr lang="en-US"/>
              <a:t>Photo layout 5</a:t>
            </a:r>
          </a:p>
        </p:txBody>
      </p:sp>
      <p:sp>
        <p:nvSpPr>
          <p:cNvPr id="5" name="Text Placeholder 3">
            <a:extLst>
              <a:ext uri="{FF2B5EF4-FFF2-40B4-BE49-F238E27FC236}">
                <a16:creationId xmlns:a16="http://schemas.microsoft.com/office/drawing/2014/main" id="{482E2689-CAAC-404A-B56C-8A684320805D}"/>
              </a:ext>
            </a:extLst>
          </p:cNvPr>
          <p:cNvSpPr>
            <a:spLocks noGrp="1"/>
          </p:cNvSpPr>
          <p:nvPr>
            <p:ph type="body" sz="quarter" idx="11" hasCustomPrompt="1"/>
          </p:nvPr>
        </p:nvSpPr>
        <p:spPr>
          <a:xfrm>
            <a:off x="583558" y="2574925"/>
            <a:ext cx="3470917" cy="2573509"/>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pic>
        <p:nvPicPr>
          <p:cNvPr id="3" name="Picture 2">
            <a:extLst>
              <a:ext uri="{FF2B5EF4-FFF2-40B4-BE49-F238E27FC236}">
                <a16:creationId xmlns:a16="http://schemas.microsoft.com/office/drawing/2014/main" id="{25C4D56D-B264-4CA7-84F5-2E234547CD4E}"/>
              </a:ext>
            </a:extLst>
          </p:cNvPr>
          <p:cNvPicPr>
            <a:picLocks noChangeAspect="1"/>
          </p:cNvPicPr>
          <p:nvPr userDrawn="1"/>
        </p:nvPicPr>
        <p:blipFill>
          <a:blip r:embed="rId2"/>
          <a:stretch>
            <a:fillRect/>
          </a:stretch>
        </p:blipFill>
        <p:spPr>
          <a:xfrm>
            <a:off x="4244283" y="2398842"/>
            <a:ext cx="7487641" cy="2925673"/>
          </a:xfrm>
          <a:prstGeom prst="rect">
            <a:avLst/>
          </a:prstGeom>
        </p:spPr>
      </p:pic>
    </p:spTree>
    <p:extLst>
      <p:ext uri="{BB962C8B-B14F-4D97-AF65-F5344CB8AC3E}">
        <p14:creationId xmlns:p14="http://schemas.microsoft.com/office/powerpoint/2010/main" val="101625446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ull bleed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C9D058-DCEE-4B30-A0AA-54B5A29E21D3}"/>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391887"/>
            <a:ext cx="12192000" cy="7483077"/>
          </a:xfrm>
          <a:prstGeom prst="rect">
            <a:avLst/>
          </a:prstGeom>
        </p:spPr>
      </p:pic>
      <p:sp>
        <p:nvSpPr>
          <p:cNvPr id="2" name="Title 1">
            <a:extLst>
              <a:ext uri="{FF2B5EF4-FFF2-40B4-BE49-F238E27FC236}">
                <a16:creationId xmlns:a16="http://schemas.microsoft.com/office/drawing/2014/main" id="{FDDBBD2A-6907-4650-845E-D30CB0D71471}"/>
              </a:ext>
            </a:extLst>
          </p:cNvPr>
          <p:cNvSpPr>
            <a:spLocks noGrp="1"/>
          </p:cNvSpPr>
          <p:nvPr>
            <p:ph type="title" hasCustomPrompt="1"/>
          </p:nvPr>
        </p:nvSpPr>
        <p:spPr>
          <a:xfrm>
            <a:off x="582291" y="3164678"/>
            <a:ext cx="11027418" cy="528644"/>
          </a:xfrm>
        </p:spPr>
        <p:txBody>
          <a:bodyPr anchor="ctr"/>
          <a:lstStyle>
            <a:lvl1pPr algn="ctr">
              <a:defRPr sz="4200">
                <a:solidFill>
                  <a:schemeClr val="bg1"/>
                </a:solidFill>
              </a:defRPr>
            </a:lvl1pPr>
          </a:lstStyle>
          <a:p>
            <a:r>
              <a:rPr lang="en-US"/>
              <a:t>Full photo layout</a:t>
            </a:r>
          </a:p>
        </p:txBody>
      </p:sp>
    </p:spTree>
    <p:extLst>
      <p:ext uri="{BB962C8B-B14F-4D97-AF65-F5344CB8AC3E}">
        <p14:creationId xmlns:p14="http://schemas.microsoft.com/office/powerpoint/2010/main" val="219173040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hree columns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CA7C2-BB01-4C9C-A853-55EC8974F60A}"/>
              </a:ext>
            </a:extLst>
          </p:cNvPr>
          <p:cNvSpPr>
            <a:spLocks noGrp="1"/>
          </p:cNvSpPr>
          <p:nvPr>
            <p:ph type="title" hasCustomPrompt="1"/>
          </p:nvPr>
        </p:nvSpPr>
        <p:spPr>
          <a:xfrm>
            <a:off x="583558" y="521884"/>
            <a:ext cx="11027418" cy="528644"/>
          </a:xfrm>
        </p:spPr>
        <p:txBody>
          <a:bodyPr/>
          <a:lstStyle>
            <a:lvl1pPr>
              <a:defRPr/>
            </a:lvl1pPr>
          </a:lstStyle>
          <a:p>
            <a:r>
              <a:rPr lang="en-US"/>
              <a:t>Three columns photo layout</a:t>
            </a:r>
          </a:p>
        </p:txBody>
      </p:sp>
      <p:sp>
        <p:nvSpPr>
          <p:cNvPr id="3" name="Text Placeholder 4">
            <a:extLst>
              <a:ext uri="{FF2B5EF4-FFF2-40B4-BE49-F238E27FC236}">
                <a16:creationId xmlns:a16="http://schemas.microsoft.com/office/drawing/2014/main" id="{16BD8FDD-107C-4BE8-BA46-5C0D9107EC19}"/>
              </a:ext>
            </a:extLst>
          </p:cNvPr>
          <p:cNvSpPr>
            <a:spLocks noGrp="1"/>
          </p:cNvSpPr>
          <p:nvPr>
            <p:ph type="body" sz="quarter" idx="11" hasCustomPrompt="1"/>
          </p:nvPr>
        </p:nvSpPr>
        <p:spPr>
          <a:xfrm>
            <a:off x="583558" y="4733297"/>
            <a:ext cx="3470917" cy="1231106"/>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4" name="Text Placeholder 4">
            <a:extLst>
              <a:ext uri="{FF2B5EF4-FFF2-40B4-BE49-F238E27FC236}">
                <a16:creationId xmlns:a16="http://schemas.microsoft.com/office/drawing/2014/main" id="{AA0600E8-2834-4874-ABEE-8F3D30033DD3}"/>
              </a:ext>
            </a:extLst>
          </p:cNvPr>
          <p:cNvSpPr>
            <a:spLocks noGrp="1"/>
          </p:cNvSpPr>
          <p:nvPr>
            <p:ph type="body" sz="quarter" idx="12" hasCustomPrompt="1"/>
          </p:nvPr>
        </p:nvSpPr>
        <p:spPr>
          <a:xfrm>
            <a:off x="4359826"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5" name="Text Placeholder 4">
            <a:extLst>
              <a:ext uri="{FF2B5EF4-FFF2-40B4-BE49-F238E27FC236}">
                <a16:creationId xmlns:a16="http://schemas.microsoft.com/office/drawing/2014/main" id="{5284E3A2-BA5A-4FD1-B780-3EA270742ABD}"/>
              </a:ext>
            </a:extLst>
          </p:cNvPr>
          <p:cNvSpPr>
            <a:spLocks noGrp="1"/>
          </p:cNvSpPr>
          <p:nvPr>
            <p:ph type="body" sz="quarter" idx="13" hasCustomPrompt="1"/>
          </p:nvPr>
        </p:nvSpPr>
        <p:spPr>
          <a:xfrm>
            <a:off x="8138627"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pic>
        <p:nvPicPr>
          <p:cNvPr id="11" name="Picture 10">
            <a:extLst>
              <a:ext uri="{FF2B5EF4-FFF2-40B4-BE49-F238E27FC236}">
                <a16:creationId xmlns:a16="http://schemas.microsoft.com/office/drawing/2014/main" id="{7FE08F95-FCE0-43E0-B477-09D0D36B306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80780" y="2041385"/>
            <a:ext cx="3476471" cy="2479280"/>
          </a:xfrm>
          <a:prstGeom prst="rect">
            <a:avLst/>
          </a:prstGeom>
        </p:spPr>
      </p:pic>
      <p:pic>
        <p:nvPicPr>
          <p:cNvPr id="13" name="Picture 12">
            <a:extLst>
              <a:ext uri="{FF2B5EF4-FFF2-40B4-BE49-F238E27FC236}">
                <a16:creationId xmlns:a16="http://schemas.microsoft.com/office/drawing/2014/main" id="{D104C116-9EC9-4EBE-AFB2-496ACC322C69}"/>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4299384" y="2041385"/>
            <a:ext cx="3472349" cy="2479280"/>
          </a:xfrm>
          <a:prstGeom prst="rect">
            <a:avLst/>
          </a:prstGeom>
        </p:spPr>
      </p:pic>
      <p:pic>
        <p:nvPicPr>
          <p:cNvPr id="15" name="Picture 14">
            <a:extLst>
              <a:ext uri="{FF2B5EF4-FFF2-40B4-BE49-F238E27FC236}">
                <a16:creationId xmlns:a16="http://schemas.microsoft.com/office/drawing/2014/main" id="{176CB012-06BC-4575-99FF-CEAF98D38BF1}"/>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8093292" y="2041385"/>
            <a:ext cx="3426812" cy="2479280"/>
          </a:xfrm>
          <a:prstGeom prst="rect">
            <a:avLst/>
          </a:prstGeom>
        </p:spPr>
      </p:pic>
    </p:spTree>
    <p:extLst>
      <p:ext uri="{BB962C8B-B14F-4D97-AF65-F5344CB8AC3E}">
        <p14:creationId xmlns:p14="http://schemas.microsoft.com/office/powerpoint/2010/main" val="212586342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ice">
    <p:spTree>
      <p:nvGrpSpPr>
        <p:cNvPr id="1" name=""/>
        <p:cNvGrpSpPr/>
        <p:nvPr/>
      </p:nvGrpSpPr>
      <p:grpSpPr>
        <a:xfrm>
          <a:off x="0" y="0"/>
          <a:ext cx="0" cy="0"/>
          <a:chOff x="0" y="0"/>
          <a:chExt cx="0" cy="0"/>
        </a:xfrm>
      </p:grpSpPr>
      <p:sp>
        <p:nvSpPr>
          <p:cNvPr id="4" name="Online Image Placeholder 2">
            <a:extLst>
              <a:ext uri="{FF2B5EF4-FFF2-40B4-BE49-F238E27FC236}">
                <a16:creationId xmlns:a16="http://schemas.microsoft.com/office/drawing/2014/main" id="{4F074425-2790-43B3-8333-BDD0B17C305D}"/>
              </a:ext>
            </a:extLst>
          </p:cNvPr>
          <p:cNvSpPr>
            <a:spLocks noGrp="1"/>
          </p:cNvSpPr>
          <p:nvPr>
            <p:ph type="clipArt" sz="quarter" idx="12" hasCustomPrompt="1"/>
          </p:nvPr>
        </p:nvSpPr>
        <p:spPr>
          <a:xfrm>
            <a:off x="6240465" y="1621596"/>
            <a:ext cx="5367978" cy="3614808"/>
          </a:xfrm>
        </p:spPr>
        <p:txBody>
          <a:bodyPr anchor="ctr">
            <a:noAutofit/>
          </a:bodyPr>
          <a:lstStyle>
            <a:lvl1pPr algn="ctr">
              <a:defRPr sz="1961">
                <a:latin typeface="+mj-lt"/>
              </a:defRPr>
            </a:lvl1pPr>
          </a:lstStyle>
          <a:p>
            <a:r>
              <a:rPr lang="en-US"/>
              <a:t> </a:t>
            </a:r>
          </a:p>
        </p:txBody>
      </p:sp>
      <p:sp>
        <p:nvSpPr>
          <p:cNvPr id="7" name="Title 1">
            <a:extLst>
              <a:ext uri="{FF2B5EF4-FFF2-40B4-BE49-F238E27FC236}">
                <a16:creationId xmlns:a16="http://schemas.microsoft.com/office/drawing/2014/main" id="{A13866C1-AEC9-46CE-8394-E3B7905B69BD}"/>
              </a:ext>
            </a:extLst>
          </p:cNvPr>
          <p:cNvSpPr>
            <a:spLocks noGrp="1"/>
          </p:cNvSpPr>
          <p:nvPr>
            <p:ph type="title" hasCustomPrompt="1"/>
          </p:nvPr>
        </p:nvSpPr>
        <p:spPr>
          <a:xfrm>
            <a:off x="583558" y="1654009"/>
            <a:ext cx="3470917" cy="528644"/>
          </a:xfrm>
        </p:spPr>
        <p:txBody>
          <a:bodyPr/>
          <a:lstStyle>
            <a:lvl1pPr>
              <a:defRPr/>
            </a:lvl1pPr>
          </a:lstStyle>
          <a:p>
            <a:r>
              <a:rPr lang="en-US"/>
              <a:t>Device layout </a:t>
            </a:r>
          </a:p>
        </p:txBody>
      </p:sp>
      <p:sp>
        <p:nvSpPr>
          <p:cNvPr id="8" name="Text Placeholder 3">
            <a:extLst>
              <a:ext uri="{FF2B5EF4-FFF2-40B4-BE49-F238E27FC236}">
                <a16:creationId xmlns:a16="http://schemas.microsoft.com/office/drawing/2014/main" id="{3872D892-B456-44E0-8FCF-87F0A780DBB4}"/>
              </a:ext>
            </a:extLst>
          </p:cNvPr>
          <p:cNvSpPr>
            <a:spLocks noGrp="1"/>
          </p:cNvSpPr>
          <p:nvPr>
            <p:ph type="body" sz="quarter" idx="11" hasCustomPrompt="1"/>
          </p:nvPr>
        </p:nvSpPr>
        <p:spPr>
          <a:xfrm>
            <a:off x="583558" y="2574925"/>
            <a:ext cx="5004442" cy="3146425"/>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spTree>
    <p:extLst>
      <p:ext uri="{BB962C8B-B14F-4D97-AF65-F5344CB8AC3E}">
        <p14:creationId xmlns:p14="http://schemas.microsoft.com/office/powerpoint/2010/main" val="79925600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ree columns charts &amp; graphs">
    <p:spTree>
      <p:nvGrpSpPr>
        <p:cNvPr id="1" name=""/>
        <p:cNvGrpSpPr/>
        <p:nvPr/>
      </p:nvGrpSpPr>
      <p:grpSpPr>
        <a:xfrm>
          <a:off x="0" y="0"/>
          <a:ext cx="0" cy="0"/>
          <a:chOff x="0" y="0"/>
          <a:chExt cx="0" cy="0"/>
        </a:xfrm>
      </p:grpSpPr>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8138627"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4358482"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Three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427823"/>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8" y="4733297"/>
            <a:ext cx="3470917" cy="1231106"/>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4359826"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8138627"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849039697"/>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our columns charts &amp; graph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Four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977917"/>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3413921"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6245329"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9" y="4733297"/>
            <a:ext cx="2535880" cy="1420902"/>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3413921"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6245329"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9" name="Text Placeholder 4">
            <a:extLst>
              <a:ext uri="{FF2B5EF4-FFF2-40B4-BE49-F238E27FC236}">
                <a16:creationId xmlns:a16="http://schemas.microsoft.com/office/drawing/2014/main" id="{7F3455C0-6936-4E29-8381-3329A143A40A}"/>
              </a:ext>
            </a:extLst>
          </p:cNvPr>
          <p:cNvSpPr>
            <a:spLocks noGrp="1"/>
          </p:cNvSpPr>
          <p:nvPr>
            <p:ph type="body" sz="quarter" idx="20" hasCustomPrompt="1"/>
          </p:nvPr>
        </p:nvSpPr>
        <p:spPr>
          <a:xfrm>
            <a:off x="9076738"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3" name="Content Placeholder 15">
            <a:extLst>
              <a:ext uri="{FF2B5EF4-FFF2-40B4-BE49-F238E27FC236}">
                <a16:creationId xmlns:a16="http://schemas.microsoft.com/office/drawing/2014/main" id="{FF77DBD8-2B61-45DE-BDA5-9EC3F15C028C}"/>
              </a:ext>
            </a:extLst>
          </p:cNvPr>
          <p:cNvSpPr>
            <a:spLocks noGrp="1"/>
          </p:cNvSpPr>
          <p:nvPr>
            <p:ph sz="quarter" idx="21" hasCustomPrompt="1"/>
          </p:nvPr>
        </p:nvSpPr>
        <p:spPr>
          <a:xfrm>
            <a:off x="9073663"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Tree>
    <p:extLst>
      <p:ext uri="{BB962C8B-B14F-4D97-AF65-F5344CB8AC3E}">
        <p14:creationId xmlns:p14="http://schemas.microsoft.com/office/powerpoint/2010/main" val="2699677956"/>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A64D4-36C8-4E7B-A85E-E88AAB7A1DAD}"/>
              </a:ext>
            </a:extLst>
          </p:cNvPr>
          <p:cNvSpPr>
            <a:spLocks noGrp="1"/>
          </p:cNvSpPr>
          <p:nvPr>
            <p:ph type="title" hasCustomPrompt="1"/>
          </p:nvPr>
        </p:nvSpPr>
        <p:spPr/>
        <p:txBody>
          <a:bodyPr/>
          <a:lstStyle>
            <a:lvl1pPr>
              <a:defRPr/>
            </a:lvl1pPr>
          </a:lstStyle>
          <a:p>
            <a:r>
              <a:rPr lang="en-US"/>
              <a:t>Table layout</a:t>
            </a:r>
          </a:p>
        </p:txBody>
      </p:sp>
      <p:sp>
        <p:nvSpPr>
          <p:cNvPr id="3" name="Table Placeholder 3">
            <a:extLst>
              <a:ext uri="{FF2B5EF4-FFF2-40B4-BE49-F238E27FC236}">
                <a16:creationId xmlns:a16="http://schemas.microsoft.com/office/drawing/2014/main" id="{799541BE-F62C-4AC6-9BA9-8BCB001A17D3}"/>
              </a:ext>
            </a:extLst>
          </p:cNvPr>
          <p:cNvSpPr>
            <a:spLocks noGrp="1"/>
          </p:cNvSpPr>
          <p:nvPr>
            <p:ph type="tbl" sz="quarter" idx="10" hasCustomPrompt="1"/>
          </p:nvPr>
        </p:nvSpPr>
        <p:spPr>
          <a:xfrm>
            <a:off x="583558" y="1996281"/>
            <a:ext cx="11025830" cy="4280694"/>
          </a:xfrm>
        </p:spPr>
        <p:txBody>
          <a:bodyPr bIns="1737360" anchor="ctr">
            <a:noAutofit/>
          </a:bodyPr>
          <a:lstStyle>
            <a:lvl1pPr algn="ctr">
              <a:defRPr sz="1600">
                <a:solidFill>
                  <a:schemeClr val="tx1"/>
                </a:solidFill>
                <a:latin typeface="+mj-lt"/>
              </a:defRPr>
            </a:lvl1pPr>
          </a:lstStyle>
          <a:p>
            <a:r>
              <a:rPr lang="en-US"/>
              <a:t> </a:t>
            </a:r>
          </a:p>
        </p:txBody>
      </p:sp>
    </p:spTree>
    <p:extLst>
      <p:ext uri="{BB962C8B-B14F-4D97-AF65-F5344CB8AC3E}">
        <p14:creationId xmlns:p14="http://schemas.microsoft.com/office/powerpoint/2010/main" val="142585752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DFA2-4386-48B8-97FF-F217FFFE71B5}"/>
              </a:ext>
            </a:extLst>
          </p:cNvPr>
          <p:cNvSpPr>
            <a:spLocks noGrp="1"/>
          </p:cNvSpPr>
          <p:nvPr>
            <p:ph type="title" hasCustomPrompt="1"/>
          </p:nvPr>
        </p:nvSpPr>
        <p:spPr>
          <a:xfrm>
            <a:off x="583558" y="521884"/>
            <a:ext cx="11027418" cy="528644"/>
          </a:xfrm>
        </p:spPr>
        <p:txBody>
          <a:bodyPr/>
          <a:lstStyle>
            <a:lvl1pPr>
              <a:defRPr/>
            </a:lvl1pPr>
          </a:lstStyle>
          <a:p>
            <a:r>
              <a:rPr lang="en-US"/>
              <a:t>Title &amp; body layout</a:t>
            </a:r>
          </a:p>
        </p:txBody>
      </p:sp>
      <p:sp>
        <p:nvSpPr>
          <p:cNvPr id="3" name="Text Placeholder 3">
            <a:extLst>
              <a:ext uri="{FF2B5EF4-FFF2-40B4-BE49-F238E27FC236}">
                <a16:creationId xmlns:a16="http://schemas.microsoft.com/office/drawing/2014/main" id="{3772B0C7-F282-4E2C-8850-997B709E0BAD}"/>
              </a:ext>
            </a:extLst>
          </p:cNvPr>
          <p:cNvSpPr>
            <a:spLocks noGrp="1"/>
          </p:cNvSpPr>
          <p:nvPr>
            <p:ph type="body" sz="quarter" idx="10" hasCustomPrompt="1"/>
          </p:nvPr>
        </p:nvSpPr>
        <p:spPr>
          <a:xfrm>
            <a:off x="583558" y="1439649"/>
            <a:ext cx="11027418" cy="1313180"/>
          </a:xfrm>
        </p:spPr>
        <p:txBody>
          <a:bodyPr wrap="square" lIns="0" tIns="0" rIns="0" bIns="0">
            <a:spAutoFit/>
          </a:bodyPr>
          <a:lstStyle>
            <a:lvl1pPr marL="0" indent="0">
              <a:lnSpc>
                <a:spcPct val="100000"/>
              </a:lnSpc>
              <a:spcBef>
                <a:spcPts val="2000"/>
              </a:spcBef>
              <a:spcAft>
                <a:spcPts val="0"/>
              </a:spcAft>
              <a:buNone/>
              <a:defRPr sz="2400" b="0" i="0">
                <a:solidFill>
                  <a:schemeClr val="tx1"/>
                </a:solidFill>
                <a:latin typeface="+mn-lt"/>
              </a:defRPr>
            </a:lvl1pPr>
            <a:lvl2pPr marL="224097" indent="0">
              <a:lnSpc>
                <a:spcPct val="100000"/>
              </a:lnSpc>
              <a:spcBef>
                <a:spcPts val="2000"/>
              </a:spcBef>
              <a:spcAft>
                <a:spcPts val="0"/>
              </a:spcAft>
              <a:buNone/>
              <a:defRPr sz="1600">
                <a:solidFill>
                  <a:schemeClr val="tx1"/>
                </a:solidFill>
              </a:defRPr>
            </a:lvl2pPr>
            <a:lvl3pPr marL="448193" indent="0">
              <a:lnSpc>
                <a:spcPct val="100000"/>
              </a:lnSpc>
              <a:spcBef>
                <a:spcPts val="2000"/>
              </a:spcBef>
              <a:spcAft>
                <a:spcPts val="0"/>
              </a:spcAft>
              <a:buNone/>
              <a:defRPr sz="1200">
                <a:solidFill>
                  <a:schemeClr val="tx1"/>
                </a:solidFill>
              </a:defRPr>
            </a:lvl3pPr>
            <a:lvl4pPr marL="672290" indent="0">
              <a:spcBef>
                <a:spcPts val="0"/>
              </a:spcBef>
              <a:spcAft>
                <a:spcPts val="1274"/>
              </a:spcAft>
              <a:buNone/>
              <a:defRPr sz="1961"/>
            </a:lvl4pPr>
            <a:lvl5pPr marL="896386" indent="0">
              <a:buNone/>
              <a:defRPr/>
            </a:lvl5pPr>
          </a:lstStyle>
          <a:p>
            <a:pPr lvl="0"/>
            <a:r>
              <a:rPr lang="en-US"/>
              <a:t>First level Segoe UI 20/24</a:t>
            </a:r>
          </a:p>
          <a:p>
            <a:pPr lvl="1"/>
            <a:r>
              <a:rPr lang="en-US"/>
              <a:t>Second level Segoe UI 14/16</a:t>
            </a:r>
          </a:p>
          <a:p>
            <a:pPr lvl="2"/>
            <a:r>
              <a:rPr lang="en-US"/>
              <a:t>Third level Segoe UI 10/12</a:t>
            </a:r>
          </a:p>
        </p:txBody>
      </p:sp>
    </p:spTree>
    <p:extLst>
      <p:ext uri="{BB962C8B-B14F-4D97-AF65-F5344CB8AC3E}">
        <p14:creationId xmlns:p14="http://schemas.microsoft.com/office/powerpoint/2010/main" val="115553969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blue">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userDrawn="1">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33623731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purple">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21282236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pink">
    <p:bg>
      <p:bgPr>
        <a:solidFill>
          <a:schemeClr val="accent3"/>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26541656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Demo</a:t>
            </a:r>
          </a:p>
        </p:txBody>
      </p:sp>
      <p:sp>
        <p:nvSpPr>
          <p:cNvPr id="4" name="Text Placeholder 4">
            <a:extLst>
              <a:ext uri="{FF2B5EF4-FFF2-40B4-BE49-F238E27FC236}">
                <a16:creationId xmlns:a16="http://schemas.microsoft.com/office/drawing/2014/main" id="{98DA7C8E-911F-4CB5-B2FC-6B83BE369C42}"/>
              </a:ext>
            </a:extLst>
          </p:cNvPr>
          <p:cNvSpPr>
            <a:spLocks noGrp="1"/>
          </p:cNvSpPr>
          <p:nvPr>
            <p:ph type="body" sz="quarter" idx="12" hasCustomPrompt="1"/>
          </p:nvPr>
        </p:nvSpPr>
        <p:spPr>
          <a:xfrm>
            <a:off x="584200" y="4000820"/>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15913638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Video</a:t>
            </a:r>
          </a:p>
        </p:txBody>
      </p:sp>
    </p:spTree>
    <p:extLst>
      <p:ext uri="{BB962C8B-B14F-4D97-AF65-F5344CB8AC3E}">
        <p14:creationId xmlns:p14="http://schemas.microsoft.com/office/powerpoint/2010/main" val="19635744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950540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520DB6F4-0C2A-4102-8D02-61617659C2C7}"/>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MS logo gray - EMF" descr="Microsoft logo, gray text version">
            <a:extLst>
              <a:ext uri="{FF2B5EF4-FFF2-40B4-BE49-F238E27FC236}">
                <a16:creationId xmlns:a16="http://schemas.microsoft.com/office/drawing/2014/main" id="{C0CB6197-825B-4A90-A4E6-CB108916642A}"/>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868166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61434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385889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60505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vice">
    <p:spTree>
      <p:nvGrpSpPr>
        <p:cNvPr id="1" name=""/>
        <p:cNvGrpSpPr/>
        <p:nvPr/>
      </p:nvGrpSpPr>
      <p:grpSpPr>
        <a:xfrm>
          <a:off x="0" y="0"/>
          <a:ext cx="0" cy="0"/>
          <a:chOff x="0" y="0"/>
          <a:chExt cx="0" cy="0"/>
        </a:xfrm>
      </p:grpSpPr>
      <p:sp>
        <p:nvSpPr>
          <p:cNvPr id="4" name="Online Image Placeholder 2">
            <a:extLst>
              <a:ext uri="{FF2B5EF4-FFF2-40B4-BE49-F238E27FC236}">
                <a16:creationId xmlns:a16="http://schemas.microsoft.com/office/drawing/2014/main" id="{4F074425-2790-43B3-8333-BDD0B17C305D}"/>
              </a:ext>
            </a:extLst>
          </p:cNvPr>
          <p:cNvSpPr>
            <a:spLocks noGrp="1"/>
          </p:cNvSpPr>
          <p:nvPr>
            <p:ph type="clipArt" sz="quarter" idx="12" hasCustomPrompt="1"/>
          </p:nvPr>
        </p:nvSpPr>
        <p:spPr>
          <a:xfrm>
            <a:off x="6240465" y="1621596"/>
            <a:ext cx="5367978" cy="3614808"/>
          </a:xfrm>
        </p:spPr>
        <p:txBody>
          <a:bodyPr anchor="ctr">
            <a:noAutofit/>
          </a:bodyPr>
          <a:lstStyle>
            <a:lvl1pPr algn="ctr">
              <a:defRPr sz="1961">
                <a:latin typeface="+mj-lt"/>
              </a:defRPr>
            </a:lvl1pPr>
          </a:lstStyle>
          <a:p>
            <a:r>
              <a:rPr lang="en-US"/>
              <a:t> </a:t>
            </a:r>
          </a:p>
        </p:txBody>
      </p:sp>
      <p:sp>
        <p:nvSpPr>
          <p:cNvPr id="7" name="Title 1">
            <a:extLst>
              <a:ext uri="{FF2B5EF4-FFF2-40B4-BE49-F238E27FC236}">
                <a16:creationId xmlns:a16="http://schemas.microsoft.com/office/drawing/2014/main" id="{A13866C1-AEC9-46CE-8394-E3B7905B69BD}"/>
              </a:ext>
            </a:extLst>
          </p:cNvPr>
          <p:cNvSpPr>
            <a:spLocks noGrp="1"/>
          </p:cNvSpPr>
          <p:nvPr>
            <p:ph type="title" hasCustomPrompt="1"/>
          </p:nvPr>
        </p:nvSpPr>
        <p:spPr>
          <a:xfrm>
            <a:off x="583558" y="1654009"/>
            <a:ext cx="3470917" cy="528644"/>
          </a:xfrm>
        </p:spPr>
        <p:txBody>
          <a:bodyPr/>
          <a:lstStyle>
            <a:lvl1pPr>
              <a:defRPr/>
            </a:lvl1pPr>
          </a:lstStyle>
          <a:p>
            <a:r>
              <a:rPr lang="en-US"/>
              <a:t>Device layout </a:t>
            </a:r>
          </a:p>
        </p:txBody>
      </p:sp>
      <p:sp>
        <p:nvSpPr>
          <p:cNvPr id="8" name="Text Placeholder 3">
            <a:extLst>
              <a:ext uri="{FF2B5EF4-FFF2-40B4-BE49-F238E27FC236}">
                <a16:creationId xmlns:a16="http://schemas.microsoft.com/office/drawing/2014/main" id="{3872D892-B456-44E0-8FCF-87F0A780DBB4}"/>
              </a:ext>
            </a:extLst>
          </p:cNvPr>
          <p:cNvSpPr>
            <a:spLocks noGrp="1"/>
          </p:cNvSpPr>
          <p:nvPr>
            <p:ph type="body" sz="quarter" idx="11" hasCustomPrompt="1"/>
          </p:nvPr>
        </p:nvSpPr>
        <p:spPr>
          <a:xfrm>
            <a:off x="583558" y="2574925"/>
            <a:ext cx="5004442" cy="3146425"/>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spTree>
    <p:extLst>
      <p:ext uri="{BB962C8B-B14F-4D97-AF65-F5344CB8AC3E}">
        <p14:creationId xmlns:p14="http://schemas.microsoft.com/office/powerpoint/2010/main" val="2169710585"/>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90031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6946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46475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982799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9022232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49162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837268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92745914"/>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4489869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79126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s charts &amp; graphs">
    <p:spTree>
      <p:nvGrpSpPr>
        <p:cNvPr id="1" name=""/>
        <p:cNvGrpSpPr/>
        <p:nvPr/>
      </p:nvGrpSpPr>
      <p:grpSpPr>
        <a:xfrm>
          <a:off x="0" y="0"/>
          <a:ext cx="0" cy="0"/>
          <a:chOff x="0" y="0"/>
          <a:chExt cx="0" cy="0"/>
        </a:xfrm>
      </p:grpSpPr>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8138627"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4358482"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Three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427823"/>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8" y="4733297"/>
            <a:ext cx="3470917" cy="1231106"/>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4359826"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8138627"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158036492"/>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801505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621391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277762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267356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73373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2355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64213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402630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36282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993783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ur columns charts &amp; graph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Four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977917"/>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3413921"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6245329"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9" y="4733297"/>
            <a:ext cx="2535880" cy="1420902"/>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3413921"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6245329"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9" name="Text Placeholder 4">
            <a:extLst>
              <a:ext uri="{FF2B5EF4-FFF2-40B4-BE49-F238E27FC236}">
                <a16:creationId xmlns:a16="http://schemas.microsoft.com/office/drawing/2014/main" id="{7F3455C0-6936-4E29-8381-3329A143A40A}"/>
              </a:ext>
            </a:extLst>
          </p:cNvPr>
          <p:cNvSpPr>
            <a:spLocks noGrp="1"/>
          </p:cNvSpPr>
          <p:nvPr>
            <p:ph type="body" sz="quarter" idx="20" hasCustomPrompt="1"/>
          </p:nvPr>
        </p:nvSpPr>
        <p:spPr>
          <a:xfrm>
            <a:off x="9076738"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3" name="Content Placeholder 15">
            <a:extLst>
              <a:ext uri="{FF2B5EF4-FFF2-40B4-BE49-F238E27FC236}">
                <a16:creationId xmlns:a16="http://schemas.microsoft.com/office/drawing/2014/main" id="{FF77DBD8-2B61-45DE-BDA5-9EC3F15C028C}"/>
              </a:ext>
            </a:extLst>
          </p:cNvPr>
          <p:cNvSpPr>
            <a:spLocks noGrp="1"/>
          </p:cNvSpPr>
          <p:nvPr>
            <p:ph sz="quarter" idx="21" hasCustomPrompt="1"/>
          </p:nvPr>
        </p:nvSpPr>
        <p:spPr>
          <a:xfrm>
            <a:off x="9073663"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Tree>
    <p:extLst>
      <p:ext uri="{BB962C8B-B14F-4D97-AF65-F5344CB8AC3E}">
        <p14:creationId xmlns:p14="http://schemas.microsoft.com/office/powerpoint/2010/main" val="142002728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58083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0110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89922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3096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2037482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12192000" cy="1000664"/>
          </a:xfrm>
          <a:solidFill>
            <a:srgbClr val="0070C0"/>
          </a:solidFill>
        </p:spPr>
        <p:txBody>
          <a:bodyPr anchor="b"/>
          <a:lstStyle>
            <a:lvl1pPr algn="l">
              <a:defRPr sz="6000">
                <a:solidFill>
                  <a:schemeClr val="bg1"/>
                </a:solidFill>
              </a:defRPr>
            </a:lvl1pPr>
          </a:lstStyle>
          <a:p>
            <a:r>
              <a:rPr lang="en-US" dirty="0"/>
              <a:t> Click to edit Master title style</a:t>
            </a:r>
          </a:p>
        </p:txBody>
      </p:sp>
    </p:spTree>
    <p:extLst>
      <p:ext uri="{BB962C8B-B14F-4D97-AF65-F5344CB8AC3E}">
        <p14:creationId xmlns:p14="http://schemas.microsoft.com/office/powerpoint/2010/main" val="66690157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4904783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_TITLE AND SUBHEA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45825" y="784483"/>
            <a:ext cx="5373880" cy="331950"/>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678689662"/>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2_TITLE, SUBHEAD, BODY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11500338" cy="2168992"/>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8" name="Text Placeholder 3"/>
          <p:cNvSpPr>
            <a:spLocks noGrp="1"/>
          </p:cNvSpPr>
          <p:nvPr>
            <p:ph type="body" sz="quarter" idx="10"/>
          </p:nvPr>
        </p:nvSpPr>
        <p:spPr>
          <a:xfrm>
            <a:off x="345825" y="784483"/>
            <a:ext cx="5373880" cy="331950"/>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7045190"/>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2391580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A64D4-36C8-4E7B-A85E-E88AAB7A1DAD}"/>
              </a:ext>
            </a:extLst>
          </p:cNvPr>
          <p:cNvSpPr>
            <a:spLocks noGrp="1"/>
          </p:cNvSpPr>
          <p:nvPr>
            <p:ph type="title" hasCustomPrompt="1"/>
          </p:nvPr>
        </p:nvSpPr>
        <p:spPr/>
        <p:txBody>
          <a:bodyPr/>
          <a:lstStyle>
            <a:lvl1pPr>
              <a:defRPr/>
            </a:lvl1pPr>
          </a:lstStyle>
          <a:p>
            <a:r>
              <a:rPr lang="en-US"/>
              <a:t>Table layout</a:t>
            </a:r>
          </a:p>
        </p:txBody>
      </p:sp>
      <p:sp>
        <p:nvSpPr>
          <p:cNvPr id="3" name="Table Placeholder 3">
            <a:extLst>
              <a:ext uri="{FF2B5EF4-FFF2-40B4-BE49-F238E27FC236}">
                <a16:creationId xmlns:a16="http://schemas.microsoft.com/office/drawing/2014/main" id="{799541BE-F62C-4AC6-9BA9-8BCB001A17D3}"/>
              </a:ext>
            </a:extLst>
          </p:cNvPr>
          <p:cNvSpPr>
            <a:spLocks noGrp="1"/>
          </p:cNvSpPr>
          <p:nvPr>
            <p:ph type="tbl" sz="quarter" idx="10" hasCustomPrompt="1"/>
          </p:nvPr>
        </p:nvSpPr>
        <p:spPr>
          <a:xfrm>
            <a:off x="583558" y="1996281"/>
            <a:ext cx="11025830" cy="4280694"/>
          </a:xfrm>
        </p:spPr>
        <p:txBody>
          <a:bodyPr bIns="1737360" anchor="ctr">
            <a:noAutofit/>
          </a:bodyPr>
          <a:lstStyle>
            <a:lvl1pPr algn="ctr">
              <a:defRPr sz="1600">
                <a:solidFill>
                  <a:schemeClr val="tx1"/>
                </a:solidFill>
                <a:latin typeface="+mj-lt"/>
              </a:defRPr>
            </a:lvl1pPr>
          </a:lstStyle>
          <a:p>
            <a:r>
              <a:rPr lang="en-US"/>
              <a:t> </a:t>
            </a:r>
          </a:p>
        </p:txBody>
      </p:sp>
    </p:spTree>
    <p:extLst>
      <p:ext uri="{BB962C8B-B14F-4D97-AF65-F5344CB8AC3E}">
        <p14:creationId xmlns:p14="http://schemas.microsoft.com/office/powerpoint/2010/main" val="3984768921"/>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cSld name="Bulleted Layou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50" y="1447801"/>
            <a:ext cx="11151917" cy="2609945"/>
          </a:xfrm>
        </p:spPr>
        <p:txBody>
          <a:bodyPr/>
          <a:lstStyle>
            <a:lvl1pPr marL="460190" indent="-460190">
              <a:buClr>
                <a:srgbClr val="FFFFFF"/>
              </a:buClr>
              <a:buSzPct val="70000"/>
              <a:buFontTx/>
              <a:buBlip>
                <a:blip r:embed="rId2"/>
              </a:buBlip>
              <a:defRPr sz="4000">
                <a:solidFill>
                  <a:schemeClr val="accent2"/>
                </a:solidFill>
              </a:defRPr>
            </a:lvl1pPr>
            <a:lvl2pPr marL="855328" indent="-395137">
              <a:buClr>
                <a:srgbClr val="FFFFFF"/>
              </a:buClr>
              <a:buSzPct val="70000"/>
              <a:buFontTx/>
              <a:buBlip>
                <a:blip r:embed="rId2"/>
              </a:buBlip>
              <a:defRPr sz="3200">
                <a:solidFill>
                  <a:schemeClr val="tx2"/>
                </a:solidFill>
              </a:defRPr>
            </a:lvl2pPr>
            <a:lvl3pPr marL="1258398" indent="-403071">
              <a:buClr>
                <a:srgbClr val="FFFFFF"/>
              </a:buClr>
              <a:buSzPct val="70000"/>
              <a:buFontTx/>
              <a:buBlip>
                <a:blip r:embed="rId2"/>
              </a:buBlip>
              <a:defRPr sz="2800">
                <a:solidFill>
                  <a:schemeClr val="tx2"/>
                </a:solidFill>
              </a:defRPr>
            </a:lvl3pPr>
            <a:lvl4pPr marL="1604328" indent="-345938">
              <a:buClr>
                <a:srgbClr val="FFFFFF"/>
              </a:buClr>
              <a:buSzPct val="70000"/>
              <a:buFontTx/>
              <a:buBlip>
                <a:blip r:embed="rId2"/>
              </a:buBlip>
              <a:defRPr sz="2400">
                <a:solidFill>
                  <a:schemeClr val="tx2"/>
                </a:solidFill>
              </a:defRPr>
            </a:lvl4pPr>
            <a:lvl5pPr marL="1940755" indent="-336418">
              <a:buClr>
                <a:srgbClr val="FFFFFF"/>
              </a:buClr>
              <a:buSzPct val="70000"/>
              <a:buFontTx/>
              <a:buBlip>
                <a:blip r:embed="rId2"/>
              </a:buBlip>
              <a:defRPr sz="24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0774423"/>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3_TITLE, SUBHEAD, BODY TEXT 2 COL">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80" y="1900505"/>
            <a:ext cx="5623128" cy="3905293"/>
          </a:xfrm>
          <a:prstGeom prst="rect">
            <a:avLst/>
          </a:prstGeom>
        </p:spPr>
        <p:txBody>
          <a:bodyPr vert="horz"/>
          <a:lstStyle>
            <a:lvl1pPr marL="280178" indent="-280178">
              <a:lnSpc>
                <a:spcPct val="110000"/>
              </a:lnSpc>
              <a:buClr>
                <a:schemeClr val="tx1"/>
              </a:buClr>
              <a:buFont typeface="Arial"/>
              <a:buChar char="•"/>
              <a:defRPr sz="1373">
                <a:solidFill>
                  <a:schemeClr val="tx1"/>
                </a:solidFill>
              </a:defRPr>
            </a:lvl1pPr>
            <a:lvl2pPr marL="561856" indent="-280178">
              <a:lnSpc>
                <a:spcPct val="110000"/>
              </a:lnSpc>
              <a:buFont typeface="Lucida Grande"/>
              <a:buChar char="-"/>
              <a:defRPr sz="1373">
                <a:solidFill>
                  <a:schemeClr val="tx1"/>
                </a:solidFill>
              </a:defRPr>
            </a:lvl2pPr>
            <a:lvl3pPr marL="868661" indent="-280178">
              <a:lnSpc>
                <a:spcPct val="110000"/>
              </a:lnSpc>
              <a:buFont typeface="Courier New"/>
              <a:buChar char="o"/>
              <a:defRPr sz="1373">
                <a:solidFill>
                  <a:schemeClr val="tx1"/>
                </a:solidFill>
              </a:defRPr>
            </a:lvl3pPr>
            <a:lvl4pPr marL="1150338" indent="-280178">
              <a:lnSpc>
                <a:spcPct val="110000"/>
              </a:lnSpc>
              <a:buFont typeface="Courier New"/>
              <a:buChar char="o"/>
              <a:defRPr sz="1373">
                <a:solidFill>
                  <a:schemeClr val="tx1"/>
                </a:solidFill>
              </a:defRPr>
            </a:lvl4pPr>
            <a:lvl5pPr marL="1105553" indent="0">
              <a:buFont typeface="Wingdings" charset="2"/>
              <a:buNone/>
              <a:defRPr sz="1373">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6" name="Text Placeholder 4"/>
          <p:cNvSpPr>
            <a:spLocks noGrp="1"/>
          </p:cNvSpPr>
          <p:nvPr>
            <p:ph type="body" sz="quarter" idx="12" hasCustomPrompt="1"/>
          </p:nvPr>
        </p:nvSpPr>
        <p:spPr>
          <a:xfrm>
            <a:off x="6198625" y="1900505"/>
            <a:ext cx="5623128" cy="3905293"/>
          </a:xfrm>
          <a:prstGeom prst="rect">
            <a:avLst/>
          </a:prstGeom>
        </p:spPr>
        <p:txBody>
          <a:bodyPr vert="horz"/>
          <a:lstStyle>
            <a:lvl1pPr marL="280178" indent="-280178">
              <a:lnSpc>
                <a:spcPct val="110000"/>
              </a:lnSpc>
              <a:buClr>
                <a:schemeClr val="tx1"/>
              </a:buClr>
              <a:buFont typeface="Arial"/>
              <a:buChar char="•"/>
              <a:defRPr sz="1373">
                <a:solidFill>
                  <a:schemeClr val="tx1"/>
                </a:solidFill>
              </a:defRPr>
            </a:lvl1pPr>
            <a:lvl2pPr marL="561856" indent="-280178">
              <a:lnSpc>
                <a:spcPct val="110000"/>
              </a:lnSpc>
              <a:buFont typeface="Lucida Grande"/>
              <a:buChar char="-"/>
              <a:defRPr sz="1373">
                <a:solidFill>
                  <a:schemeClr val="tx1"/>
                </a:solidFill>
              </a:defRPr>
            </a:lvl2pPr>
            <a:lvl3pPr marL="868661" indent="-280178">
              <a:lnSpc>
                <a:spcPct val="110000"/>
              </a:lnSpc>
              <a:buFont typeface="Courier New"/>
              <a:buChar char="o"/>
              <a:defRPr sz="1373">
                <a:solidFill>
                  <a:schemeClr val="tx1"/>
                </a:solidFill>
              </a:defRPr>
            </a:lvl3pPr>
            <a:lvl4pPr marL="1150338" indent="-280178">
              <a:lnSpc>
                <a:spcPct val="110000"/>
              </a:lnSpc>
              <a:buFont typeface="Courier New"/>
              <a:buChar char="o"/>
              <a:defRPr sz="1373">
                <a:solidFill>
                  <a:schemeClr val="tx1"/>
                </a:solidFill>
              </a:defRPr>
            </a:lvl4pPr>
            <a:lvl5pPr marL="1105553" indent="0">
              <a:buFont typeface="Wingdings" charset="2"/>
              <a:buNone/>
              <a:defRPr sz="1373">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9" name="Text Placeholder 3"/>
          <p:cNvSpPr>
            <a:spLocks noGrp="1"/>
          </p:cNvSpPr>
          <p:nvPr>
            <p:ph type="body" sz="quarter" idx="10"/>
          </p:nvPr>
        </p:nvSpPr>
        <p:spPr>
          <a:xfrm>
            <a:off x="345826" y="784484"/>
            <a:ext cx="5373879" cy="396682"/>
          </a:xfrm>
          <a:prstGeom prst="rect">
            <a:avLst/>
          </a:prstGeom>
        </p:spPr>
        <p:txBody>
          <a:bodyPr vert="horz"/>
          <a:lstStyle>
            <a:lvl1pPr marL="0" indent="0">
              <a:buNone/>
              <a:defRPr sz="2157"/>
            </a:lvl1pPr>
          </a:lstStyle>
          <a:p>
            <a:pPr lvl="0"/>
            <a:r>
              <a:rPr lang="en-CA" dirty="0"/>
              <a:t>Click to edit Master text styles</a:t>
            </a:r>
          </a:p>
        </p:txBody>
      </p:sp>
      <p:sp>
        <p:nvSpPr>
          <p:cNvPr id="7" name="Title 1"/>
          <p:cNvSpPr>
            <a:spLocks noGrp="1"/>
          </p:cNvSpPr>
          <p:nvPr>
            <p:ph type="title"/>
          </p:nvPr>
        </p:nvSpPr>
        <p:spPr>
          <a:xfrm>
            <a:off x="345825" y="257796"/>
            <a:ext cx="12192000" cy="543008"/>
          </a:xfrm>
          <a:prstGeom prst="rect">
            <a:avLst/>
          </a:prstGeom>
        </p:spPr>
        <p:txBody>
          <a:bodyPr lIns="0">
            <a:normAutofit/>
          </a:bodyPr>
          <a:lstStyle>
            <a:lvl1pPr>
              <a:defRPr sz="3138">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577433270"/>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TEXT AND PICTUR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198717" y="1179838"/>
            <a:ext cx="5636893" cy="4875001"/>
          </a:xfrm>
          <a:prstGeom prst="rect">
            <a:avLst/>
          </a:prstGeom>
        </p:spPr>
        <p:txBody>
          <a:bodyPr vert="horz"/>
          <a:lstStyle>
            <a:lvl1pPr marL="0" indent="0">
              <a:buNone/>
              <a:defRPr sz="1961">
                <a:solidFill>
                  <a:srgbClr val="002050"/>
                </a:solidFill>
              </a:defRPr>
            </a:lvl1pPr>
          </a:lstStyle>
          <a:p>
            <a:endParaRPr lang="en-US"/>
          </a:p>
        </p:txBody>
      </p:sp>
      <p:sp>
        <p:nvSpPr>
          <p:cNvPr id="7" name="Text Placeholder 4"/>
          <p:cNvSpPr>
            <a:spLocks noGrp="1"/>
          </p:cNvSpPr>
          <p:nvPr>
            <p:ph type="body" sz="quarter" idx="11" hasCustomPrompt="1"/>
          </p:nvPr>
        </p:nvSpPr>
        <p:spPr>
          <a:xfrm>
            <a:off x="353280" y="1900505"/>
            <a:ext cx="5623128" cy="3905293"/>
          </a:xfrm>
          <a:prstGeom prst="rect">
            <a:avLst/>
          </a:prstGeom>
        </p:spPr>
        <p:txBody>
          <a:bodyPr vert="horz"/>
          <a:lstStyle>
            <a:lvl1pPr marL="280178" indent="-280178">
              <a:lnSpc>
                <a:spcPct val="110000"/>
              </a:lnSpc>
              <a:buClr>
                <a:schemeClr val="tx1"/>
              </a:buClr>
              <a:buFont typeface="Arial"/>
              <a:buChar char="•"/>
              <a:defRPr sz="1373">
                <a:solidFill>
                  <a:schemeClr val="tx1"/>
                </a:solidFill>
              </a:defRPr>
            </a:lvl1pPr>
            <a:lvl2pPr marL="561856" indent="-280178">
              <a:lnSpc>
                <a:spcPct val="110000"/>
              </a:lnSpc>
              <a:buFont typeface="Lucida Grande"/>
              <a:buChar char="-"/>
              <a:defRPr sz="1373">
                <a:solidFill>
                  <a:schemeClr val="tx1"/>
                </a:solidFill>
              </a:defRPr>
            </a:lvl2pPr>
            <a:lvl3pPr marL="868661" indent="-280178">
              <a:lnSpc>
                <a:spcPct val="110000"/>
              </a:lnSpc>
              <a:buFont typeface="Courier New"/>
              <a:buChar char="o"/>
              <a:defRPr sz="1373">
                <a:solidFill>
                  <a:schemeClr val="tx1"/>
                </a:solidFill>
              </a:defRPr>
            </a:lvl3pPr>
            <a:lvl4pPr marL="1150338" indent="-280178">
              <a:lnSpc>
                <a:spcPct val="110000"/>
              </a:lnSpc>
              <a:buFont typeface="Courier New"/>
              <a:buChar char="o"/>
              <a:defRPr sz="1373">
                <a:solidFill>
                  <a:schemeClr val="tx1"/>
                </a:solidFill>
              </a:defRPr>
            </a:lvl4pPr>
            <a:lvl5pPr marL="1105553" indent="0">
              <a:buFont typeface="Wingdings" charset="2"/>
              <a:buNone/>
              <a:defRPr sz="1373">
                <a:solidFill>
                  <a:schemeClr val="tx1"/>
                </a:solidFill>
              </a:defRPr>
            </a:lvl5pPr>
          </a:lstStyle>
          <a:p>
            <a:pPr lvl="0"/>
            <a:r>
              <a:rPr lang="en-CA" dirty="0"/>
              <a:t>First level</a:t>
            </a:r>
          </a:p>
          <a:p>
            <a:pPr lvl="1"/>
            <a:r>
              <a:rPr lang="en-CA" dirty="0"/>
              <a:t>Second level</a:t>
            </a:r>
          </a:p>
          <a:p>
            <a:pPr lvl="2"/>
            <a:r>
              <a:rPr lang="en-CA" dirty="0"/>
              <a:t>Third level</a:t>
            </a:r>
            <a:endParaRPr lang="en-US" dirty="0"/>
          </a:p>
          <a:p>
            <a:pPr lvl="3"/>
            <a:endParaRPr lang="en-US" dirty="0"/>
          </a:p>
          <a:p>
            <a:pPr lvl="3"/>
            <a:endParaRPr lang="en-CA" dirty="0"/>
          </a:p>
        </p:txBody>
      </p:sp>
      <p:sp>
        <p:nvSpPr>
          <p:cNvPr id="8" name="Text Placeholder 3"/>
          <p:cNvSpPr>
            <a:spLocks noGrp="1"/>
          </p:cNvSpPr>
          <p:nvPr>
            <p:ph type="body" sz="quarter" idx="12"/>
          </p:nvPr>
        </p:nvSpPr>
        <p:spPr>
          <a:xfrm>
            <a:off x="345826" y="784484"/>
            <a:ext cx="5373879" cy="39668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8">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47311247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81536807"/>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8E22-072B-48A8-BAD1-24CCE54ED1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C7B963-F318-4822-8D27-4EF12015D6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39642B-B79B-4138-AC3D-BFBA1F06CC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DC6FF213-660B-40AB-AD1A-B8CCFFFBB50C}"/>
              </a:ext>
            </a:extLst>
          </p:cNvPr>
          <p:cNvSpPr>
            <a:spLocks noGrp="1"/>
          </p:cNvSpPr>
          <p:nvPr>
            <p:ph type="sldNum" sz="quarter" idx="12"/>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F9406C37-1267-4092-A3E4-2FCC75AA8F89}" type="slidenum">
              <a:rPr kumimoji="0" lang="en-US" sz="1765"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443681879"/>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7" y="2540313"/>
            <a:ext cx="9401560" cy="1793104"/>
          </a:xfrm>
          <a:noFill/>
        </p:spPr>
        <p:txBody>
          <a:bodyPr lIns="0" tIns="0" rIns="0" bIns="182880" anchor="b" anchorCtr="0"/>
          <a:lstStyle>
            <a:lvl1pPr>
              <a:defRPr sz="5291"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7" y="4342827"/>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5"/>
            <a:ext cx="1744034" cy="576853"/>
          </a:xfrm>
          <a:prstGeom prst="rect">
            <a:avLst/>
          </a:prstGeom>
        </p:spPr>
      </p:pic>
    </p:spTree>
    <p:extLst>
      <p:ext uri="{BB962C8B-B14F-4D97-AF65-F5344CB8AC3E}">
        <p14:creationId xmlns:p14="http://schemas.microsoft.com/office/powerpoint/2010/main" val="2362628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7" y="2540313"/>
            <a:ext cx="9401560" cy="1793104"/>
          </a:xfrm>
          <a:noFill/>
        </p:spPr>
        <p:txBody>
          <a:bodyPr lIns="0" tIns="0" rIns="0" bIns="182880" anchor="b" anchorCtr="0"/>
          <a:lstStyle>
            <a:lvl1pPr>
              <a:defRPr sz="5291"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7" y="4342827"/>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5" name="Picture 4">
            <a:extLst>
              <a:ext uri="{FF2B5EF4-FFF2-40B4-BE49-F238E27FC236}">
                <a16:creationId xmlns:a16="http://schemas.microsoft.com/office/drawing/2014/main" id="{588C950A-4A3C-4BAC-B975-217A561584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3536446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Content Half Left">
    <p:bg>
      <p:bgRef idx="1001">
        <a:schemeClr val="bg2"/>
      </p:bgRef>
    </p:bg>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1" y="2575762"/>
            <a:ext cx="8420099" cy="609398"/>
          </a:xfrm>
          <a:prstGeom prst="rect">
            <a:avLst/>
          </a:prstGeom>
        </p:spPr>
        <p:txBody>
          <a:bodyPr vert="horz" wrap="square" lIns="0" tIns="0" rIns="0" bIns="0" rtlCol="0" anchor="b">
            <a:sp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3185160"/>
            <a:ext cx="9989821" cy="374398"/>
          </a:xfrm>
        </p:spPr>
        <p:txBody>
          <a:bodyPr>
            <a:spAutoFit/>
          </a:bodyPr>
          <a:lstStyle>
            <a:lvl1pPr marL="0" indent="0" algn="l">
              <a:spcBef>
                <a:spcPts val="0"/>
              </a:spcBef>
              <a:spcAft>
                <a:spcPts val="1200"/>
              </a:spcAft>
              <a:buNone/>
              <a:defRPr sz="2400" b="1" i="0" spc="-60" baseline="0">
                <a:solidFill>
                  <a:schemeClr val="tx2"/>
                </a:solidFill>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0084566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2_Content Half Left">
    <p:bg>
      <p:bgRef idx="1001">
        <a:schemeClr val="bg2"/>
      </p:bgRef>
    </p:bg>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1979046"/>
            <a:ext cx="4114800" cy="1218795"/>
          </a:xfrm>
          <a:prstGeom prst="rect">
            <a:avLst/>
          </a:prstGeom>
        </p:spPr>
        <p:txBody>
          <a:bodyPr vert="horz" wrap="square" lIns="0" tIns="0" rIns="0" bIns="0" rtlCol="0" anchor="b">
            <a:sp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3197841"/>
            <a:ext cx="4114800" cy="738664"/>
          </a:xfrm>
        </p:spPr>
        <p:txBody>
          <a:bodyPr>
            <a:spAutoFit/>
          </a:bodyPr>
          <a:lstStyle>
            <a:lvl1pPr marL="0" indent="0" algn="l">
              <a:spcBef>
                <a:spcPts val="0"/>
              </a:spcBef>
              <a:spcAft>
                <a:spcPts val="1200"/>
              </a:spcAft>
              <a:buNone/>
              <a:defRPr sz="2400" b="1" i="0" spc="-60" baseline="0">
                <a:solidFill>
                  <a:schemeClr val="tx1"/>
                </a:solidFill>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Rectangle 1">
            <a:extLst>
              <a:ext uri="{FF2B5EF4-FFF2-40B4-BE49-F238E27FC236}">
                <a16:creationId xmlns:a16="http://schemas.microsoft.com/office/drawing/2014/main" id="{A2B61818-2F60-44E2-929C-E391BC061332}"/>
              </a:ext>
            </a:extLst>
          </p:cNvPr>
          <p:cNvSpPr/>
          <p:nvPr userDrawn="1"/>
        </p:nvSpPr>
        <p:spPr>
          <a:xfrm>
            <a:off x="6096000" y="0"/>
            <a:ext cx="6096000" cy="6858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62965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ontent">
    <p:bg>
      <p:bgRef idx="1001">
        <a:schemeClr val="bg2"/>
      </p:bgRef>
    </p:bg>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3" name="Title 2">
            <a:extLst>
              <a:ext uri="{FF2B5EF4-FFF2-40B4-BE49-F238E27FC236}">
                <a16:creationId xmlns:a16="http://schemas.microsoft.com/office/drawing/2014/main" id="{E76FA948-653B-4CA7-915C-E0E626C8813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4971275"/>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lue">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userDrawn="1">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950906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15192148"/>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68817122"/>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Title &amp; body with bullets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962025"/>
            <a:ext cx="11336337" cy="307777"/>
          </a:xfrm>
        </p:spPr>
        <p:txBody>
          <a:bodyPr/>
          <a:lstStyle>
            <a:lvl1pPr>
              <a:defRPr sz="2000" b="0">
                <a:solidFill>
                  <a:schemeClr val="tx2"/>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3986904"/>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7897F37A-7EA1-4CFC-9E0B-8E83614C55B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095271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14777"/>
          </a:xfrm>
        </p:spPr>
        <p:txBody>
          <a:bodyPr wrap="square" lIns="0" tIns="0" rIns="0" bIns="0">
            <a:spAutoFit/>
          </a:bodyPr>
          <a:lstStyle>
            <a:lvl1pPr marL="0" indent="0">
              <a:lnSpc>
                <a:spcPct val="100000"/>
              </a:lnSpc>
              <a:spcBef>
                <a:spcPts val="0"/>
              </a:spcBef>
              <a:spcAft>
                <a:spcPts val="1371"/>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9265990"/>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67" lvl="1" indent="-280067">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56924647"/>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02491"/>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09813279"/>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98545050"/>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9" y="6431005"/>
            <a:ext cx="11326085" cy="94962"/>
            <a:chOff x="445128" y="6559056"/>
            <a:chExt cx="11553197" cy="96853"/>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1830359"/>
      </p:ext>
    </p:extLst>
  </p:cSld>
  <p:clrMapOvr>
    <a:masterClrMapping/>
  </p:clrMapOvr>
  <p:transition>
    <p:fade/>
  </p:transition>
  <p:extLst>
    <p:ext uri="{DCECCB84-F9BA-43D5-87BE-67443E8EF086}">
      <p15:sldGuideLst xmlns:p15="http://schemas.microsoft.com/office/powerpoint/2012/main"/>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1179839"/>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5"/>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351586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purple">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816322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62923681"/>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404285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001275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8607902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9" y="6431005"/>
            <a:ext cx="11326085" cy="94962"/>
            <a:chOff x="445128" y="6559056"/>
            <a:chExt cx="11553197" cy="96853"/>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78234997"/>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40586532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36770215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AA512-CC0D-46DD-888B-2028CC7382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8C44BE-5DA1-46F0-BF0B-A7B64D9E836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A80F88-A670-46FC-9DDB-8423E5F939CC}"/>
              </a:ext>
            </a:extLst>
          </p:cNvPr>
          <p:cNvSpPr>
            <a:spLocks noGrp="1"/>
          </p:cNvSpPr>
          <p:nvPr>
            <p:ph type="dt" sz="half" idx="10"/>
          </p:nvPr>
        </p:nvSpPr>
        <p:spPr/>
        <p:txBody>
          <a:bodyPr/>
          <a:lstStyle/>
          <a:p>
            <a:fld id="{9C1ADB0A-731F-4CCD-A03C-3F7BE99405DC}" type="datetimeFigureOut">
              <a:rPr lang="en-US" smtClean="0"/>
              <a:t>10/25/2020</a:t>
            </a:fld>
            <a:endParaRPr lang="en-US"/>
          </a:p>
        </p:txBody>
      </p:sp>
      <p:sp>
        <p:nvSpPr>
          <p:cNvPr id="5" name="Footer Placeholder 4">
            <a:extLst>
              <a:ext uri="{FF2B5EF4-FFF2-40B4-BE49-F238E27FC236}">
                <a16:creationId xmlns:a16="http://schemas.microsoft.com/office/drawing/2014/main" id="{767A0BEF-BB19-46E9-B426-6C2668DE12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3B23AA-8AB5-40E8-A131-16AB966B3A5C}"/>
              </a:ext>
            </a:extLst>
          </p:cNvPr>
          <p:cNvSpPr>
            <a:spLocks noGrp="1"/>
          </p:cNvSpPr>
          <p:nvPr>
            <p:ph type="sldNum" sz="quarter" idx="12"/>
          </p:nvPr>
        </p:nvSpPr>
        <p:spPr/>
        <p:txBody>
          <a:bodyPr/>
          <a:lstStyle/>
          <a:p>
            <a:fld id="{54F8A982-A3AD-4AC4-BA48-B0DE958DBBD1}" type="slidenum">
              <a:rPr lang="en-US" smtClean="0"/>
              <a:t>‹#›</a:t>
            </a:fld>
            <a:endParaRPr lang="en-US"/>
          </a:p>
        </p:txBody>
      </p:sp>
    </p:spTree>
    <p:extLst>
      <p:ext uri="{BB962C8B-B14F-4D97-AF65-F5344CB8AC3E}">
        <p14:creationId xmlns:p14="http://schemas.microsoft.com/office/powerpoint/2010/main" val="3773287289"/>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031912"/>
          </a:xfrm>
        </p:spPr>
        <p:txBody>
          <a:bodyPr/>
          <a:lstStyle>
            <a:lvl1pPr marL="0" indent="0">
              <a:buNone/>
              <a:defRPr/>
            </a:lvl1pPr>
            <a:lvl2pPr marL="457025" indent="0">
              <a:buNone/>
              <a:defRPr/>
            </a:lvl2pPr>
            <a:lvl3pPr marL="914049" indent="0">
              <a:buNone/>
              <a:defRPr/>
            </a:lvl3pPr>
            <a:lvl4pPr marL="1371074" indent="0">
              <a:buNone/>
              <a:defRPr/>
            </a:lvl4pPr>
            <a:lvl5pPr marL="18280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08597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995048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pink">
    <p:bg>
      <p:bgPr>
        <a:solidFill>
          <a:schemeClr val="accent3"/>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4070137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69974805"/>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1073699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77593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4_Company History 1">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584200" y="2405063"/>
            <a:ext cx="5209836" cy="430887"/>
          </a:xfrm>
        </p:spPr>
        <p:txBody>
          <a:bodyPr anchor="b"/>
          <a:lstStyle>
            <a:lvl1pPr algn="l">
              <a:defRPr sz="2800">
                <a:solidFill>
                  <a:schemeClr val="tx1"/>
                </a:solidFill>
              </a:defRPr>
            </a:lvl1pPr>
          </a:lstStyle>
          <a:p>
            <a:r>
              <a:rPr lang="en-US"/>
              <a:t>Click to edit Master title style</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584200" y="2941997"/>
            <a:ext cx="5215659" cy="600164"/>
          </a:xfrm>
        </p:spPr>
        <p:txBody>
          <a:bodyPr/>
          <a:lstStyle>
            <a:lvl1pPr marL="0" indent="0">
              <a:spcBef>
                <a:spcPts val="600"/>
              </a:spcBef>
              <a:spcAft>
                <a:spcPts val="600"/>
              </a:spcAft>
              <a:buFont typeface="Arial" panose="020B0604020202020204" pitchFamily="34" charset="0"/>
              <a:buNone/>
              <a:defRPr sz="1400">
                <a:solidFill>
                  <a:schemeClr val="tx2"/>
                </a:solidFill>
              </a:defRPr>
            </a:lvl1pPr>
            <a:lvl2pPr marL="0" indent="0">
              <a:spcBef>
                <a:spcPts val="0"/>
              </a:spcBef>
              <a:buFont typeface="Arial" panose="020B0604020202020204" pitchFamily="34" charset="0"/>
              <a:buNone/>
              <a:defRPr sz="20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
        <p:nvSpPr>
          <p:cNvPr id="8" name="Text Placeholder 13">
            <a:extLst>
              <a:ext uri="{FF2B5EF4-FFF2-40B4-BE49-F238E27FC236}">
                <a16:creationId xmlns:a16="http://schemas.microsoft.com/office/drawing/2014/main" id="{6792E897-0025-40CA-8870-AC58895FDA0E}"/>
              </a:ext>
            </a:extLst>
          </p:cNvPr>
          <p:cNvSpPr>
            <a:spLocks noGrp="1"/>
          </p:cNvSpPr>
          <p:nvPr>
            <p:ph type="body" sz="quarter" idx="11"/>
          </p:nvPr>
        </p:nvSpPr>
        <p:spPr>
          <a:xfrm>
            <a:off x="0" y="573620"/>
            <a:ext cx="6264322" cy="1080252"/>
          </a:xfrm>
          <a:solidFill>
            <a:schemeClr val="tx2"/>
          </a:solidFill>
        </p:spPr>
        <p:txBody>
          <a:bodyPr wrap="none" lIns="45720" tIns="45720" rIns="45720" bIns="45720" anchor="ctr">
            <a:noAutofit/>
          </a:bodyPr>
          <a:lstStyle>
            <a:lvl1pPr marL="511175" indent="0">
              <a:spcBef>
                <a:spcPts val="0"/>
              </a:spcBef>
              <a:spcAft>
                <a:spcPts val="0"/>
              </a:spcAft>
              <a:buFont typeface="Arial" panose="020B0604020202020204" pitchFamily="34" charset="0"/>
              <a:buNone/>
              <a:defRPr sz="28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
        <p:nvSpPr>
          <p:cNvPr id="2" name="Rectangle 1">
            <a:extLst>
              <a:ext uri="{FF2B5EF4-FFF2-40B4-BE49-F238E27FC236}">
                <a16:creationId xmlns:a16="http://schemas.microsoft.com/office/drawing/2014/main" id="{F88134B9-5097-4FAD-8319-91ED71F0E18C}"/>
              </a:ext>
            </a:extLst>
          </p:cNvPr>
          <p:cNvSpPr/>
          <p:nvPr/>
        </p:nvSpPr>
        <p:spPr bwMode="auto">
          <a:xfrm>
            <a:off x="6392143" y="208231"/>
            <a:ext cx="5617649" cy="6427960"/>
          </a:xfrm>
          <a:prstGeom prst="rect">
            <a:avLst/>
          </a:prstGeom>
          <a:solidFill>
            <a:schemeClr val="bg1">
              <a:lumMod val="95000"/>
            </a:scheme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R="0" lvl="0" indent="0" algn="ctr" defTabSz="932472"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Tree>
    <p:extLst>
      <p:ext uri="{BB962C8B-B14F-4D97-AF65-F5344CB8AC3E}">
        <p14:creationId xmlns:p14="http://schemas.microsoft.com/office/powerpoint/2010/main" val="441277418"/>
      </p:ext>
    </p:extLst>
  </p:cSld>
  <p:clrMapOvr>
    <a:masterClrMapping/>
  </p:clrMapOvr>
  <p:hf sldNum="0" hdr="0" ftr="0" dt="0"/>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4809836"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D34A7BD4-0E6F-4CA6-93BA-6BC4845AC139}"/>
              </a:ext>
            </a:extLst>
          </p:cNvPr>
          <p:cNvSpPr>
            <a:spLocks noGrp="1"/>
          </p:cNvSpPr>
          <p:nvPr>
            <p:ph type="title"/>
          </p:nvPr>
        </p:nvSpPr>
        <p:spPr>
          <a:xfrm>
            <a:off x="584200" y="457200"/>
            <a:ext cx="4809836" cy="492443"/>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033774870"/>
      </p:ext>
    </p:extLst>
  </p:cSld>
  <p:clrMapOvr>
    <a:masterClrMapping/>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4817232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cSld name="2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6429028"/>
      </p:ext>
    </p:extLst>
  </p:cSld>
  <p:clrMapOvr>
    <a:masterClrMapping/>
  </p:clrMapOvr>
  <p:transition>
    <p:fade/>
  </p:transition>
  <p:hf sldNum="0" hdr="0" ftr="0" dt="0"/>
  <p:extLst>
    <p:ext uri="{DCECCB84-F9BA-43D5-87BE-67443E8EF086}">
      <p15:sldGuideLst xmlns:p15="http://schemas.microsoft.com/office/powerpoint/2012/main"/>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045625"/>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9851271"/>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2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6" y="2540313"/>
            <a:ext cx="9401560" cy="1793104"/>
          </a:xfrm>
          <a:noFill/>
        </p:spPr>
        <p:txBody>
          <a:bodyPr lIns="0" tIns="0" rIns="0" bIns="182880" anchor="b" anchorCtr="0"/>
          <a:lstStyle>
            <a:lvl1pPr>
              <a:defRPr sz="5292"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6" y="4342826"/>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37685254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607446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2"/>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err="1">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pic>
        <p:nvPicPr>
          <p:cNvPr id="6" name="Picture 5">
            <a:extLst>
              <a:ext uri="{FF2B5EF4-FFF2-40B4-BE49-F238E27FC236}">
                <a16:creationId xmlns:a16="http://schemas.microsoft.com/office/drawing/2014/main" id="{FB20B19E-3B6F-4AEA-9823-DB9746E46F15}"/>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376347" y="669142"/>
            <a:ext cx="5105400" cy="5105400"/>
          </a:xfrm>
          <a:prstGeom prst="ellipse">
            <a:avLst/>
          </a:prstGeom>
          <a:ln>
            <a:noFill/>
          </a:ln>
          <a:effectLst>
            <a:softEdge rad="112500"/>
          </a:effectLst>
        </p:spPr>
      </p:pic>
      <p:sp>
        <p:nvSpPr>
          <p:cNvPr id="8" name="TextBox 7">
            <a:extLst>
              <a:ext uri="{FF2B5EF4-FFF2-40B4-BE49-F238E27FC236}">
                <a16:creationId xmlns:a16="http://schemas.microsoft.com/office/drawing/2014/main" id="{7E882CE4-3B2A-44FC-A351-0542E756C8F1}"/>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7863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Demo</a:t>
            </a:r>
          </a:p>
        </p:txBody>
      </p:sp>
      <p:sp>
        <p:nvSpPr>
          <p:cNvPr id="4" name="Text Placeholder 4">
            <a:extLst>
              <a:ext uri="{FF2B5EF4-FFF2-40B4-BE49-F238E27FC236}">
                <a16:creationId xmlns:a16="http://schemas.microsoft.com/office/drawing/2014/main" id="{98DA7C8E-911F-4CB5-B2FC-6B83BE369C42}"/>
              </a:ext>
            </a:extLst>
          </p:cNvPr>
          <p:cNvSpPr>
            <a:spLocks noGrp="1"/>
          </p:cNvSpPr>
          <p:nvPr>
            <p:ph type="body" sz="quarter" idx="12" hasCustomPrompt="1"/>
          </p:nvPr>
        </p:nvSpPr>
        <p:spPr>
          <a:xfrm>
            <a:off x="584200" y="4000820"/>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18761656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812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23DC725-AB28-4D32-B54E-81EF510DF128}"/>
              </a:ext>
            </a:extLst>
          </p:cNvPr>
          <p:cNvSpPr>
            <a:spLocks noGrp="1"/>
          </p:cNvSpPr>
          <p:nvPr>
            <p:ph type="pic" sz="quarter" idx="13" hasCustomPrompt="1"/>
          </p:nvPr>
        </p:nvSpPr>
        <p:spPr>
          <a:xfrm>
            <a:off x="1" y="0"/>
            <a:ext cx="12192000" cy="6858000"/>
          </a:xfrm>
          <a:prstGeom prst="rect">
            <a:avLst/>
          </a:prstGeom>
          <a:solidFill>
            <a:schemeClr val="bg1">
              <a:lumMod val="85000"/>
            </a:schemeClr>
          </a:solidFill>
        </p:spPr>
        <p:txBody>
          <a:bodyPr tIns="3337560" rIns="3657600"/>
          <a:lstStyle>
            <a:lvl1pPr marL="0" indent="0" algn="r">
              <a:buNone/>
              <a:defRPr sz="1400">
                <a:latin typeface="Segoe UI Light" panose="020B0502040204020203" pitchFamily="34" charset="0"/>
                <a:cs typeface="Segoe UI Light" panose="020B0502040204020203" pitchFamily="34" charset="0"/>
              </a:defRPr>
            </a:lvl1pPr>
          </a:lstStyle>
          <a:p>
            <a:r>
              <a:rPr lang="en-US"/>
              <a:t>&lt; Click icon to insert a photo</a:t>
            </a:r>
          </a:p>
        </p:txBody>
      </p:sp>
      <p:pic>
        <p:nvPicPr>
          <p:cNvPr id="14" name="Picture 13">
            <a:extLst>
              <a:ext uri="{FF2B5EF4-FFF2-40B4-BE49-F238E27FC236}">
                <a16:creationId xmlns:a16="http://schemas.microsoft.com/office/drawing/2014/main" id="{515A4EDA-0D20-4010-B28F-F4AFCE69F1B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69443" y="5969611"/>
            <a:ext cx="2324131" cy="724404"/>
          </a:xfrm>
          <a:prstGeom prst="rect">
            <a:avLst/>
          </a:prstGeom>
        </p:spPr>
      </p:pic>
      <p:sp>
        <p:nvSpPr>
          <p:cNvPr id="15" name="Text Placeholder 5">
            <a:extLst>
              <a:ext uri="{FF2B5EF4-FFF2-40B4-BE49-F238E27FC236}">
                <a16:creationId xmlns:a16="http://schemas.microsoft.com/office/drawing/2014/main" id="{2864BB07-D8D4-496C-B924-8B826AC614D5}"/>
              </a:ext>
            </a:extLst>
          </p:cNvPr>
          <p:cNvSpPr>
            <a:spLocks noGrp="1"/>
          </p:cNvSpPr>
          <p:nvPr>
            <p:ph type="body" sz="quarter" idx="10"/>
          </p:nvPr>
        </p:nvSpPr>
        <p:spPr>
          <a:xfrm>
            <a:off x="727504" y="1783372"/>
            <a:ext cx="5192972" cy="526298"/>
          </a:xfrm>
          <a:prstGeom prst="rect">
            <a:avLst/>
          </a:prstGeom>
        </p:spPr>
        <p:txBody>
          <a:bodyPr lIns="0" tIns="0" rIns="0" bIns="0">
            <a:spAutoFit/>
          </a:bodyPr>
          <a:lstStyle>
            <a:lvl1pPr marL="0" indent="0">
              <a:buNone/>
              <a:defRPr sz="3800">
                <a:solidFill>
                  <a:schemeClr val="bg1"/>
                </a:solidFill>
                <a:latin typeface="Segoe UI Semibold" panose="020B0702040204020203" pitchFamily="34" charset="0"/>
                <a:cs typeface="Segoe UI Semibold" panose="020B0702040204020203" pitchFamily="34" charset="0"/>
              </a:defRPr>
            </a:lvl1pPr>
            <a:lvl2pPr marL="457112" indent="0">
              <a:buNone/>
              <a:defRPr sz="4400">
                <a:latin typeface="Segoe UI Light" panose="020B0502040204020203" pitchFamily="34" charset="0"/>
                <a:cs typeface="Segoe UI Light" panose="020B0502040204020203" pitchFamily="34" charset="0"/>
              </a:defRPr>
            </a:lvl2pPr>
            <a:lvl3pPr marL="914225" indent="0">
              <a:buNone/>
              <a:defRPr sz="4000">
                <a:latin typeface="Segoe UI Light" panose="020B0502040204020203" pitchFamily="34" charset="0"/>
                <a:cs typeface="Segoe UI Light" panose="020B0502040204020203" pitchFamily="34" charset="0"/>
              </a:defRPr>
            </a:lvl3pPr>
            <a:lvl4pPr marL="1371337" indent="0">
              <a:buNone/>
              <a:defRPr sz="3600">
                <a:latin typeface="Segoe UI Light" panose="020B0502040204020203" pitchFamily="34" charset="0"/>
                <a:cs typeface="Segoe UI Light" panose="020B0502040204020203" pitchFamily="34" charset="0"/>
              </a:defRPr>
            </a:lvl4pPr>
            <a:lvl5pPr marL="1828449" indent="0">
              <a:buNone/>
              <a:defRPr sz="3600">
                <a:latin typeface="Segoe UI Light" panose="020B0502040204020203" pitchFamily="34" charset="0"/>
                <a:cs typeface="Segoe UI Light" panose="020B0502040204020203" pitchFamily="34" charset="0"/>
              </a:defRPr>
            </a:lvl5pPr>
          </a:lstStyle>
          <a:p>
            <a:pPr lvl="0"/>
            <a:r>
              <a:rPr lang="en-US"/>
              <a:t>Edit Master text styles</a:t>
            </a:r>
          </a:p>
        </p:txBody>
      </p:sp>
      <p:sp>
        <p:nvSpPr>
          <p:cNvPr id="16" name="Text Placeholder 5">
            <a:extLst>
              <a:ext uri="{FF2B5EF4-FFF2-40B4-BE49-F238E27FC236}">
                <a16:creationId xmlns:a16="http://schemas.microsoft.com/office/drawing/2014/main" id="{6BA9D172-A513-44B6-B8B5-23A8985CE5E9}"/>
              </a:ext>
            </a:extLst>
          </p:cNvPr>
          <p:cNvSpPr>
            <a:spLocks noGrp="1"/>
          </p:cNvSpPr>
          <p:nvPr>
            <p:ph type="body" sz="quarter" idx="11"/>
          </p:nvPr>
        </p:nvSpPr>
        <p:spPr>
          <a:xfrm>
            <a:off x="727504" y="3397857"/>
            <a:ext cx="5192972" cy="332399"/>
          </a:xfrm>
          <a:prstGeom prst="rect">
            <a:avLst/>
          </a:prstGeom>
        </p:spPr>
        <p:txBody>
          <a:bodyPr lIns="0" tIns="0" rIns="0" bIns="0">
            <a:spAutoFit/>
          </a:bodyPr>
          <a:lstStyle>
            <a:lvl1pPr marL="0" indent="0">
              <a:buNone/>
              <a:defRPr sz="2400">
                <a:solidFill>
                  <a:schemeClr val="bg1"/>
                </a:solidFill>
                <a:latin typeface="Segoe UI Light" panose="020B0502040204020203" pitchFamily="34" charset="0"/>
                <a:cs typeface="Segoe UI Light" panose="020B0502040204020203" pitchFamily="34" charset="0"/>
              </a:defRPr>
            </a:lvl1pPr>
            <a:lvl2pPr marL="457112" indent="0">
              <a:buNone/>
              <a:defRPr sz="4400">
                <a:latin typeface="Segoe UI Light" panose="020B0502040204020203" pitchFamily="34" charset="0"/>
                <a:cs typeface="Segoe UI Light" panose="020B0502040204020203" pitchFamily="34" charset="0"/>
              </a:defRPr>
            </a:lvl2pPr>
            <a:lvl3pPr marL="914225" indent="0">
              <a:buNone/>
              <a:defRPr sz="4000">
                <a:latin typeface="Segoe UI Light" panose="020B0502040204020203" pitchFamily="34" charset="0"/>
                <a:cs typeface="Segoe UI Light" panose="020B0502040204020203" pitchFamily="34" charset="0"/>
              </a:defRPr>
            </a:lvl3pPr>
            <a:lvl4pPr marL="1371337" indent="0">
              <a:buNone/>
              <a:defRPr sz="3600">
                <a:latin typeface="Segoe UI Light" panose="020B0502040204020203" pitchFamily="34" charset="0"/>
                <a:cs typeface="Segoe UI Light" panose="020B0502040204020203" pitchFamily="34" charset="0"/>
              </a:defRPr>
            </a:lvl4pPr>
            <a:lvl5pPr marL="1828449" indent="0">
              <a:buNone/>
              <a:defRPr sz="3600">
                <a:latin typeface="Segoe UI Light" panose="020B0502040204020203" pitchFamily="34" charset="0"/>
                <a:cs typeface="Segoe UI Light" panose="020B0502040204020203" pitchFamily="34" charset="0"/>
              </a:defRPr>
            </a:lvl5pPr>
          </a:lstStyle>
          <a:p>
            <a:pPr lvl="0"/>
            <a:r>
              <a:rPr lang="en-US"/>
              <a:t>Edit Master text styles</a:t>
            </a:r>
          </a:p>
        </p:txBody>
      </p:sp>
      <p:sp>
        <p:nvSpPr>
          <p:cNvPr id="17" name="Text Placeholder 5">
            <a:extLst>
              <a:ext uri="{FF2B5EF4-FFF2-40B4-BE49-F238E27FC236}">
                <a16:creationId xmlns:a16="http://schemas.microsoft.com/office/drawing/2014/main" id="{58E68705-334F-4CC5-AF4E-9D16FDBEC840}"/>
              </a:ext>
            </a:extLst>
          </p:cNvPr>
          <p:cNvSpPr>
            <a:spLocks noGrp="1"/>
          </p:cNvSpPr>
          <p:nvPr>
            <p:ph type="body" sz="quarter" idx="12" hasCustomPrompt="1"/>
          </p:nvPr>
        </p:nvSpPr>
        <p:spPr>
          <a:xfrm>
            <a:off x="727504" y="4429306"/>
            <a:ext cx="5192972" cy="626838"/>
          </a:xfrm>
          <a:prstGeom prst="rect">
            <a:avLst/>
          </a:prstGeom>
        </p:spPr>
        <p:txBody>
          <a:bodyPr lIns="0" tIns="0" rIns="0" bIns="0">
            <a:spAutoFit/>
          </a:bodyPr>
          <a:lstStyle>
            <a:lvl1pPr marL="0" indent="0">
              <a:buNone/>
              <a:defRPr sz="1800">
                <a:solidFill>
                  <a:schemeClr val="bg1"/>
                </a:solidFill>
                <a:latin typeface="Segoe UI Semibold" panose="020B0702040204020203" pitchFamily="34" charset="0"/>
                <a:cs typeface="Segoe UI Semibold" panose="020B0702040204020203" pitchFamily="34" charset="0"/>
              </a:defRPr>
            </a:lvl1pPr>
            <a:lvl2pPr marL="457112" indent="0">
              <a:buNone/>
              <a:defRPr sz="4400">
                <a:latin typeface="Segoe UI Light" panose="020B0502040204020203" pitchFamily="34" charset="0"/>
                <a:cs typeface="Segoe UI Light" panose="020B0502040204020203" pitchFamily="34" charset="0"/>
              </a:defRPr>
            </a:lvl2pPr>
            <a:lvl3pPr marL="914225" indent="0">
              <a:buNone/>
              <a:defRPr sz="4000">
                <a:latin typeface="Segoe UI Light" panose="020B0502040204020203" pitchFamily="34" charset="0"/>
                <a:cs typeface="Segoe UI Light" panose="020B0502040204020203" pitchFamily="34" charset="0"/>
              </a:defRPr>
            </a:lvl3pPr>
            <a:lvl4pPr marL="1371337" indent="0">
              <a:buNone/>
              <a:defRPr sz="3600">
                <a:latin typeface="Segoe UI Light" panose="020B0502040204020203" pitchFamily="34" charset="0"/>
                <a:cs typeface="Segoe UI Light" panose="020B0502040204020203" pitchFamily="34" charset="0"/>
              </a:defRPr>
            </a:lvl4pPr>
            <a:lvl5pPr marL="1828449" indent="0">
              <a:buNone/>
              <a:defRPr sz="3600">
                <a:latin typeface="Segoe UI Light" panose="020B0502040204020203" pitchFamily="34" charset="0"/>
                <a:cs typeface="Segoe UI Light" panose="020B0502040204020203" pitchFamily="34" charset="0"/>
              </a:defRPr>
            </a:lvl5pPr>
          </a:lstStyle>
          <a:p>
            <a:pPr lvl="0"/>
            <a:r>
              <a:rPr lang="en-US"/>
              <a:t>Insert name</a:t>
            </a:r>
          </a:p>
          <a:p>
            <a:pPr lvl="0"/>
            <a:r>
              <a:rPr lang="en-US"/>
              <a:t>Insert title</a:t>
            </a:r>
          </a:p>
        </p:txBody>
      </p:sp>
    </p:spTree>
    <p:extLst>
      <p:ext uri="{BB962C8B-B14F-4D97-AF65-F5344CB8AC3E}">
        <p14:creationId xmlns:p14="http://schemas.microsoft.com/office/powerpoint/2010/main" val="1673619631"/>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Image Full Bleed">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2B0B6FF9-6B95-453A-92EE-13FE3BD35AE4}"/>
              </a:ext>
            </a:extLst>
          </p:cNvPr>
          <p:cNvSpPr>
            <a:spLocks noGrp="1"/>
          </p:cNvSpPr>
          <p:nvPr>
            <p:ph type="pic" sz="quarter" idx="12" hasCustomPrompt="1"/>
          </p:nvPr>
        </p:nvSpPr>
        <p:spPr>
          <a:xfrm>
            <a:off x="1" y="0"/>
            <a:ext cx="12192000" cy="6858000"/>
          </a:xfrm>
          <a:prstGeom prst="rect">
            <a:avLst/>
          </a:prstGeom>
          <a:solidFill>
            <a:schemeClr val="bg2">
              <a:alpha val="81000"/>
            </a:schemeClr>
          </a:solidFill>
        </p:spPr>
        <p:txBody>
          <a:bodyPr bIns="548640" anchor="ctr"/>
          <a:lstStyle>
            <a:lvl1pPr marL="0" indent="0" algn="l">
              <a:buNone/>
              <a:defRPr sz="2000">
                <a:latin typeface="Segoe UI Light" panose="020B0502040204020203" pitchFamily="34" charset="0"/>
                <a:cs typeface="Segoe UI Light" panose="020B0502040204020203" pitchFamily="34" charset="0"/>
              </a:defRPr>
            </a:lvl1pPr>
          </a:lstStyle>
          <a:p>
            <a:r>
              <a:rPr lang="en-US"/>
              <a:t>        Click icon to insert a photo</a:t>
            </a:r>
          </a:p>
          <a:p>
            <a:endParaRPr lang="en-US"/>
          </a:p>
        </p:txBody>
      </p:sp>
      <p:sp>
        <p:nvSpPr>
          <p:cNvPr id="9" name="Content Placeholder 6">
            <a:extLst>
              <a:ext uri="{FF2B5EF4-FFF2-40B4-BE49-F238E27FC236}">
                <a16:creationId xmlns:a16="http://schemas.microsoft.com/office/drawing/2014/main" id="{A3923364-5E1E-448B-AAD6-B257F7313233}"/>
              </a:ext>
            </a:extLst>
          </p:cNvPr>
          <p:cNvSpPr>
            <a:spLocks noGrp="1"/>
          </p:cNvSpPr>
          <p:nvPr>
            <p:ph sz="quarter" idx="13"/>
          </p:nvPr>
        </p:nvSpPr>
        <p:spPr>
          <a:xfrm>
            <a:off x="6918292" y="1717598"/>
            <a:ext cx="4546204" cy="443198"/>
          </a:xfrm>
          <a:prstGeom prst="rect">
            <a:avLst/>
          </a:prstGeom>
        </p:spPr>
        <p:txBody>
          <a:bodyPr lIns="0" tIns="0" rIns="0" bIns="0">
            <a:spAutoFit/>
          </a:bodyPr>
          <a:lstStyle>
            <a:lvl1pPr marL="0" indent="0">
              <a:buNone/>
              <a:defRPr sz="32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12" name="Content Placeholder 10">
            <a:extLst>
              <a:ext uri="{FF2B5EF4-FFF2-40B4-BE49-F238E27FC236}">
                <a16:creationId xmlns:a16="http://schemas.microsoft.com/office/drawing/2014/main" id="{7D245258-493F-4E5C-AB6A-6AB135FCFD40}"/>
              </a:ext>
            </a:extLst>
          </p:cNvPr>
          <p:cNvSpPr>
            <a:spLocks noGrp="1"/>
          </p:cNvSpPr>
          <p:nvPr>
            <p:ph sz="quarter" idx="14" hasCustomPrompt="1"/>
          </p:nvPr>
        </p:nvSpPr>
        <p:spPr>
          <a:xfrm>
            <a:off x="6918292" y="2460260"/>
            <a:ext cx="4546204" cy="1010148"/>
          </a:xfrm>
          <a:prstGeom prst="rect">
            <a:avLst/>
          </a:prstGeom>
        </p:spPr>
        <p:txBody>
          <a:bodyPr wrap="square" lIns="0" tIns="0" rIns="0" bIns="0">
            <a:spAutoFit/>
          </a:bodyPr>
          <a:lstStyle>
            <a:lvl1pPr marL="0" indent="0">
              <a:lnSpc>
                <a:spcPct val="120000"/>
              </a:lnSpc>
              <a:spcBef>
                <a:spcPts val="0"/>
              </a:spcBef>
              <a:spcAft>
                <a:spcPts val="1200"/>
              </a:spcAft>
              <a:buNone/>
              <a:defRPr sz="1400">
                <a:solidFill>
                  <a:schemeClr val="tx2"/>
                </a:solidFill>
              </a:defRPr>
            </a:lvl1pPr>
          </a:lstStyle>
          <a:p>
            <a:pPr lvl="0"/>
            <a:r>
              <a:rPr lang="en-US"/>
              <a:t>Lorem ipsum dolor sit amet, consectetuer adipiscing elit. Maecenas porttitor congue massa. Fusce posuere, magna sed pulvinar ultricies, purus lectus malesuada libero, sit amet commodo magna eros quis </a:t>
            </a:r>
            <a:r>
              <a:rPr lang="en-US" err="1"/>
              <a:t>urna</a:t>
            </a:r>
            <a:r>
              <a:rPr lang="en-US"/>
              <a:t>.</a:t>
            </a:r>
          </a:p>
        </p:txBody>
      </p:sp>
    </p:spTree>
    <p:extLst>
      <p:ext uri="{BB962C8B-B14F-4D97-AF65-F5344CB8AC3E}">
        <p14:creationId xmlns:p14="http://schemas.microsoft.com/office/powerpoint/2010/main" val="2285919470"/>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Left Content / Image Split">
    <p:spTree>
      <p:nvGrpSpPr>
        <p:cNvPr id="1" name=""/>
        <p:cNvGrpSpPr/>
        <p:nvPr/>
      </p:nvGrpSpPr>
      <p:grpSpPr>
        <a:xfrm>
          <a:off x="0" y="0"/>
          <a:ext cx="0" cy="0"/>
          <a:chOff x="0" y="0"/>
          <a:chExt cx="0" cy="0"/>
        </a:xfrm>
      </p:grpSpPr>
      <p:sp>
        <p:nvSpPr>
          <p:cNvPr id="11" name="Title 9">
            <a:extLst>
              <a:ext uri="{FF2B5EF4-FFF2-40B4-BE49-F238E27FC236}">
                <a16:creationId xmlns:a16="http://schemas.microsoft.com/office/drawing/2014/main" id="{57BEC4CB-DA8A-4E9A-927A-29DA0F4358C4}"/>
              </a:ext>
            </a:extLst>
          </p:cNvPr>
          <p:cNvSpPr>
            <a:spLocks noGrp="1"/>
          </p:cNvSpPr>
          <p:nvPr>
            <p:ph type="title"/>
          </p:nvPr>
        </p:nvSpPr>
        <p:spPr>
          <a:xfrm>
            <a:off x="503276" y="663676"/>
            <a:ext cx="5736656" cy="443198"/>
          </a:xfrm>
          <a:prstGeom prst="rect">
            <a:avLst/>
          </a:prstGeom>
        </p:spPr>
        <p:txBody>
          <a:bodyPr wrap="square" lIns="0" tIns="0" rIns="0" bIns="0">
            <a:spAutoFit/>
          </a:bodyPr>
          <a:lstStyle>
            <a:lvl1pPr>
              <a:defRPr sz="32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F705A9B7-0D07-4F93-9F43-1DB33CEF1ACA}"/>
              </a:ext>
            </a:extLst>
          </p:cNvPr>
          <p:cNvSpPr>
            <a:spLocks noGrp="1"/>
          </p:cNvSpPr>
          <p:nvPr>
            <p:ph type="body" sz="quarter" idx="10" hasCustomPrompt="1"/>
          </p:nvPr>
        </p:nvSpPr>
        <p:spPr>
          <a:xfrm>
            <a:off x="503278" y="1213383"/>
            <a:ext cx="3066472" cy="249299"/>
          </a:xfrm>
          <a:prstGeom prst="rect">
            <a:avLst/>
          </a:prstGeom>
        </p:spPr>
        <p:txBody>
          <a:bodyPr wrap="square" lIns="0" tIns="0" rIns="0" bIns="0">
            <a:spAutoFit/>
          </a:bodyPr>
          <a:lstStyle>
            <a:lvl1pPr marL="0" indent="0">
              <a:buNone/>
              <a:defRPr sz="1800"/>
            </a:lvl1pPr>
          </a:lstStyle>
          <a:p>
            <a:pPr lvl="0"/>
            <a:r>
              <a:rPr lang="en-US"/>
              <a:t>Insert subtitle down here</a:t>
            </a:r>
          </a:p>
        </p:txBody>
      </p:sp>
      <p:sp>
        <p:nvSpPr>
          <p:cNvPr id="18" name="Picture Placeholder 16">
            <a:extLst>
              <a:ext uri="{FF2B5EF4-FFF2-40B4-BE49-F238E27FC236}">
                <a16:creationId xmlns:a16="http://schemas.microsoft.com/office/drawing/2014/main" id="{6A32296C-3376-4B7E-8528-F4B3AE5EB550}"/>
              </a:ext>
            </a:extLst>
          </p:cNvPr>
          <p:cNvSpPr>
            <a:spLocks noGrp="1"/>
          </p:cNvSpPr>
          <p:nvPr>
            <p:ph type="pic" sz="quarter" idx="11"/>
          </p:nvPr>
        </p:nvSpPr>
        <p:spPr>
          <a:xfrm>
            <a:off x="6534150" y="0"/>
            <a:ext cx="5657850" cy="6858000"/>
          </a:xfrm>
          <a:prstGeom prst="rect">
            <a:avLst/>
          </a:prstGeom>
        </p:spPr>
        <p:txBody>
          <a:bodyPr/>
          <a:lstStyle>
            <a:lvl1pPr marL="0" indent="0" algn="ctr">
              <a:buNone/>
              <a:defRPr/>
            </a:lvl1pPr>
          </a:lstStyle>
          <a:p>
            <a:endParaRPr lang="en-US"/>
          </a:p>
          <a:p>
            <a:endParaRPr lang="en-US"/>
          </a:p>
          <a:p>
            <a:endParaRPr lang="en-US"/>
          </a:p>
          <a:p>
            <a:endParaRPr lang="en-US"/>
          </a:p>
          <a:p>
            <a:endParaRPr lang="en-US"/>
          </a:p>
          <a:p>
            <a:r>
              <a:rPr lang="en-US"/>
              <a:t>Insert picture here</a:t>
            </a:r>
          </a:p>
        </p:txBody>
      </p:sp>
      <p:sp>
        <p:nvSpPr>
          <p:cNvPr id="25" name="Content Placeholder 23">
            <a:extLst>
              <a:ext uri="{FF2B5EF4-FFF2-40B4-BE49-F238E27FC236}">
                <a16:creationId xmlns:a16="http://schemas.microsoft.com/office/drawing/2014/main" id="{8B92D2D8-67CA-432A-9029-045FDB781924}"/>
              </a:ext>
            </a:extLst>
          </p:cNvPr>
          <p:cNvSpPr>
            <a:spLocks noGrp="1"/>
          </p:cNvSpPr>
          <p:nvPr>
            <p:ph sz="quarter" idx="12" hasCustomPrompt="1"/>
          </p:nvPr>
        </p:nvSpPr>
        <p:spPr>
          <a:xfrm>
            <a:off x="503277" y="2194561"/>
            <a:ext cx="4565072" cy="3431709"/>
          </a:xfrm>
          <a:prstGeom prst="rect">
            <a:avLst/>
          </a:prstGeom>
        </p:spPr>
        <p:txBody>
          <a:bodyPr wrap="square" lIns="0" tIns="0" rIns="0" bIns="0">
            <a:spAutoFit/>
          </a:bodyPr>
          <a:lstStyle>
            <a:lvl1pPr marL="0" marR="0" indent="0" algn="l" defTabSz="914225" rtl="0" eaLnBrk="1" fontAlgn="auto" latinLnBrk="0" hangingPunct="1">
              <a:lnSpc>
                <a:spcPct val="100000"/>
              </a:lnSpc>
              <a:spcBef>
                <a:spcPts val="0"/>
              </a:spcBef>
              <a:spcAft>
                <a:spcPts val="0"/>
              </a:spcAft>
              <a:buClrTx/>
              <a:buSzTx/>
              <a:buFontTx/>
              <a:buNone/>
              <a:tabLst/>
              <a:defRPr/>
            </a:lvl1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Section Title here</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Lorem ipsum dolor sit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amet</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consectetuer</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adipiscing</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elit</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Maecenas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porttitor</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congue</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massa</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Fusce</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posuere</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magna sed pulvinar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ultricies</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purus</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lectus</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malesuada</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libero, sit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amet</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commodo</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magna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eros</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quis</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urna</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Nunc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viverra</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imperdiet</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enim</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Fusce</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est.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Vivamus</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tellus</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Pellentesque</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habitant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morbi</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tristique</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senectus</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et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netus</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et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malesuada</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fames ac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turpis</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egestas</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Proin</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pharetra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nonummy</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pede</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Mauris</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et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orci</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endParaRPr>
          </a:p>
          <a:p>
            <a:pPr marL="285695" marR="0" lvl="0" indent="-28569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Sdfsdfsdf</a:t>
            </a:r>
            <a:endPar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endParaRPr>
          </a:p>
          <a:p>
            <a:pPr marL="285695" marR="0" lvl="0" indent="-28569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Sdfsdfsdf</a:t>
            </a:r>
            <a:endPar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endParaRPr>
          </a:p>
          <a:p>
            <a:pPr marL="285695" marR="0" lvl="0" indent="-28569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sddfsdf</a:t>
            </a:r>
            <a:endPar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505050"/>
              </a:solidFill>
              <a:effectLst/>
              <a:uLnTx/>
              <a:uFillTx/>
              <a:latin typeface="+mn-lt"/>
              <a:ea typeface="+mn-ea"/>
              <a:cs typeface="+mn-cs"/>
            </a:endParaRPr>
          </a:p>
        </p:txBody>
      </p:sp>
    </p:spTree>
    <p:extLst>
      <p:ext uri="{BB962C8B-B14F-4D97-AF65-F5344CB8AC3E}">
        <p14:creationId xmlns:p14="http://schemas.microsoft.com/office/powerpoint/2010/main" val="2221939770"/>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_Left Content / Image Spli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F705A9B7-0D07-4F93-9F43-1DB33CEF1ACA}"/>
              </a:ext>
            </a:extLst>
          </p:cNvPr>
          <p:cNvSpPr>
            <a:spLocks noGrp="1"/>
          </p:cNvSpPr>
          <p:nvPr>
            <p:ph type="body" sz="quarter" idx="10" hasCustomPrompt="1"/>
          </p:nvPr>
        </p:nvSpPr>
        <p:spPr>
          <a:xfrm>
            <a:off x="503277" y="1213383"/>
            <a:ext cx="11185446" cy="249299"/>
          </a:xfrm>
          <a:prstGeom prst="rect">
            <a:avLst/>
          </a:prstGeom>
        </p:spPr>
        <p:txBody>
          <a:bodyPr wrap="square" lIns="0" tIns="0" rIns="0" bIns="0">
            <a:spAutoFit/>
          </a:bodyPr>
          <a:lstStyle>
            <a:lvl1pPr marL="0" indent="0">
              <a:buNone/>
              <a:defRPr sz="1800"/>
            </a:lvl1pPr>
          </a:lstStyle>
          <a:p>
            <a:pPr lvl="0"/>
            <a:r>
              <a:rPr lang="en-US"/>
              <a:t>Insert subtitle down here</a:t>
            </a:r>
          </a:p>
        </p:txBody>
      </p:sp>
      <p:sp>
        <p:nvSpPr>
          <p:cNvPr id="6" name="Text Placeholder 5">
            <a:extLst>
              <a:ext uri="{FF2B5EF4-FFF2-40B4-BE49-F238E27FC236}">
                <a16:creationId xmlns:a16="http://schemas.microsoft.com/office/drawing/2014/main" id="{A6C34D21-2D57-42C4-A58C-CF9DEC744989}"/>
              </a:ext>
            </a:extLst>
          </p:cNvPr>
          <p:cNvSpPr>
            <a:spLocks noGrp="1"/>
          </p:cNvSpPr>
          <p:nvPr>
            <p:ph type="body" sz="quarter" idx="11"/>
          </p:nvPr>
        </p:nvSpPr>
        <p:spPr>
          <a:xfrm>
            <a:off x="503277" y="663676"/>
            <a:ext cx="11185446" cy="443198"/>
          </a:xfrm>
          <a:prstGeom prst="rect">
            <a:avLst/>
          </a:prstGeom>
        </p:spPr>
        <p:txBody>
          <a:bodyPr wrap="square" lIns="0" tIns="0" rIns="0" bIns="0">
            <a:spAutoFit/>
          </a:bodyPr>
          <a:lstStyle>
            <a:lvl1pPr marL="0" indent="0">
              <a:buNone/>
              <a:defRPr sz="3200">
                <a:solidFill>
                  <a:schemeClr val="accent2"/>
                </a:solidFill>
                <a:latin typeface="Segoe UI Semibold" panose="020B0702040204020203" pitchFamily="34" charset="0"/>
                <a:cs typeface="Segoe UI Semibold" panose="020B0702040204020203" pitchFamily="34" charset="0"/>
              </a:defRPr>
            </a:lvl1pPr>
            <a:lvl2pPr marL="457112" indent="0">
              <a:buNone/>
              <a:defRPr sz="4400">
                <a:latin typeface="Segoe UI Light" panose="020B0502040204020203" pitchFamily="34" charset="0"/>
                <a:cs typeface="Segoe UI Light" panose="020B0502040204020203" pitchFamily="34" charset="0"/>
              </a:defRPr>
            </a:lvl2pPr>
            <a:lvl3pPr marL="914225" indent="0">
              <a:buNone/>
              <a:defRPr sz="4000">
                <a:latin typeface="Segoe UI Light" panose="020B0502040204020203" pitchFamily="34" charset="0"/>
                <a:cs typeface="Segoe UI Light" panose="020B0502040204020203" pitchFamily="34" charset="0"/>
              </a:defRPr>
            </a:lvl3pPr>
            <a:lvl4pPr marL="1371337" indent="0">
              <a:buNone/>
              <a:defRPr sz="3600">
                <a:latin typeface="Segoe UI Light" panose="020B0502040204020203" pitchFamily="34" charset="0"/>
                <a:cs typeface="Segoe UI Light" panose="020B0502040204020203" pitchFamily="34" charset="0"/>
              </a:defRPr>
            </a:lvl4pPr>
            <a:lvl5pPr marL="1828449" indent="0">
              <a:buNone/>
              <a:defRPr sz="3600">
                <a:latin typeface="Segoe UI Light" panose="020B0502040204020203" pitchFamily="34" charset="0"/>
                <a:cs typeface="Segoe UI Light" panose="020B0502040204020203" pitchFamily="34" charset="0"/>
              </a:defRPr>
            </a:lvl5pPr>
          </a:lstStyle>
          <a:p>
            <a:pPr lvl="0"/>
            <a:r>
              <a:rPr lang="en-US"/>
              <a:t>Edit Master text styles</a:t>
            </a:r>
          </a:p>
        </p:txBody>
      </p:sp>
    </p:spTree>
    <p:extLst>
      <p:ext uri="{BB962C8B-B14F-4D97-AF65-F5344CB8AC3E}">
        <p14:creationId xmlns:p14="http://schemas.microsoft.com/office/powerpoint/2010/main" val="3916597289"/>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9B6E0AA-E4F2-41D6-A6A5-5FB77A4F23EC}"/>
              </a:ext>
            </a:extLst>
          </p:cNvPr>
          <p:cNvSpPr>
            <a:spLocks noGrp="1"/>
          </p:cNvSpPr>
          <p:nvPr>
            <p:ph type="body" sz="quarter" idx="10"/>
          </p:nvPr>
        </p:nvSpPr>
        <p:spPr>
          <a:xfrm>
            <a:off x="503277" y="663676"/>
            <a:ext cx="11185447" cy="443198"/>
          </a:xfrm>
          <a:prstGeom prst="rect">
            <a:avLst/>
          </a:prstGeom>
        </p:spPr>
        <p:txBody>
          <a:bodyPr wrap="square" lIns="0" tIns="0" rIns="0" bIns="0">
            <a:spAutoFit/>
          </a:bodyPr>
          <a:lstStyle>
            <a:lvl1pPr marL="0" indent="0">
              <a:buNone/>
              <a:defRPr sz="3200">
                <a:solidFill>
                  <a:schemeClr val="accent2"/>
                </a:solidFill>
                <a:latin typeface="Segoe UI Semibold" panose="020B0702040204020203" pitchFamily="34" charset="0"/>
                <a:cs typeface="Segoe UI Semibold" panose="020B0702040204020203" pitchFamily="34" charset="0"/>
              </a:defRPr>
            </a:lvl1pPr>
            <a:lvl2pPr marL="457112" indent="0">
              <a:buNone/>
              <a:defRPr sz="4400">
                <a:latin typeface="Segoe UI Light" panose="020B0502040204020203" pitchFamily="34" charset="0"/>
                <a:cs typeface="Segoe UI Light" panose="020B0502040204020203" pitchFamily="34" charset="0"/>
              </a:defRPr>
            </a:lvl2pPr>
            <a:lvl3pPr marL="914225" indent="0">
              <a:buNone/>
              <a:defRPr sz="4000">
                <a:latin typeface="Segoe UI Light" panose="020B0502040204020203" pitchFamily="34" charset="0"/>
                <a:cs typeface="Segoe UI Light" panose="020B0502040204020203" pitchFamily="34" charset="0"/>
              </a:defRPr>
            </a:lvl3pPr>
            <a:lvl4pPr marL="1371337" indent="0">
              <a:buNone/>
              <a:defRPr sz="3600">
                <a:latin typeface="Segoe UI Light" panose="020B0502040204020203" pitchFamily="34" charset="0"/>
                <a:cs typeface="Segoe UI Light" panose="020B0502040204020203" pitchFamily="34" charset="0"/>
              </a:defRPr>
            </a:lvl4pPr>
            <a:lvl5pPr marL="1828449" indent="0">
              <a:buNone/>
              <a:defRPr sz="3600">
                <a:latin typeface="Segoe UI Light" panose="020B0502040204020203" pitchFamily="34" charset="0"/>
                <a:cs typeface="Segoe UI Light" panose="020B0502040204020203" pitchFamily="34" charset="0"/>
              </a:defRPr>
            </a:lvl5pPr>
          </a:lstStyle>
          <a:p>
            <a:pPr lvl="0"/>
            <a:r>
              <a:rPr lang="en-US"/>
              <a:t>Edit Master text styles</a:t>
            </a:r>
          </a:p>
        </p:txBody>
      </p:sp>
      <p:sp>
        <p:nvSpPr>
          <p:cNvPr id="9" name="Text Placeholder 8">
            <a:extLst>
              <a:ext uri="{FF2B5EF4-FFF2-40B4-BE49-F238E27FC236}">
                <a16:creationId xmlns:a16="http://schemas.microsoft.com/office/drawing/2014/main" id="{7137777D-2E74-45FA-9043-4D43B344EFA5}"/>
              </a:ext>
            </a:extLst>
          </p:cNvPr>
          <p:cNvSpPr>
            <a:spLocks noGrp="1"/>
          </p:cNvSpPr>
          <p:nvPr>
            <p:ph type="body" sz="quarter" idx="11" hasCustomPrompt="1"/>
          </p:nvPr>
        </p:nvSpPr>
        <p:spPr>
          <a:xfrm>
            <a:off x="503277" y="2081569"/>
            <a:ext cx="11185446" cy="1846659"/>
          </a:xfrm>
          <a:prstGeom prst="rect">
            <a:avLst/>
          </a:prstGeom>
        </p:spPr>
        <p:txBody>
          <a:bodyPr wrap="square" lIns="0" tIns="0" rIns="0" bIns="0">
            <a:spAutoFit/>
          </a:bodyPr>
          <a:lstStyle>
            <a:lvl1pPr marL="457112" marR="0" indent="-457112" algn="l" defTabSz="914225" rtl="0" eaLnBrk="1" fontAlgn="auto" latinLnBrk="0" hangingPunct="1">
              <a:lnSpc>
                <a:spcPct val="100000"/>
              </a:lnSpc>
              <a:spcBef>
                <a:spcPts val="0"/>
              </a:spcBef>
              <a:spcAft>
                <a:spcPts val="1200"/>
              </a:spcAft>
              <a:buClrTx/>
              <a:buSzTx/>
              <a:buFont typeface="+mj-lt"/>
              <a:buAutoNum type="arabicPeriod"/>
              <a:tabLst/>
              <a:defRPr sz="1600" b="0">
                <a:solidFill>
                  <a:schemeClr val="accent2"/>
                </a:solidFill>
                <a:latin typeface="Segoe UI Semibold" panose="020B0702040204020203" pitchFamily="34" charset="0"/>
                <a:cs typeface="Segoe UI Semibold" panose="020B0702040204020203" pitchFamily="34" charset="0"/>
              </a:defRPr>
            </a:lvl1pPr>
            <a:lvl2pPr>
              <a:defRPr sz="2000"/>
            </a:lvl2pPr>
            <a:lvl3pPr>
              <a:defRPr sz="1800"/>
            </a:lvl3pPr>
            <a:lvl4pPr>
              <a:defRPr sz="1600"/>
            </a:lvl4pPr>
            <a:lvl5pPr>
              <a:defRPr sz="1600"/>
            </a:lvl5pPr>
          </a:lstStyle>
          <a:p>
            <a:pPr lvl="0"/>
            <a:r>
              <a:rPr lang="en-US"/>
              <a:t>Enter line one content</a:t>
            </a:r>
          </a:p>
          <a:p>
            <a:pPr lvl="0"/>
            <a:r>
              <a:rPr lang="en-US"/>
              <a:t>Enter line two content</a:t>
            </a:r>
          </a:p>
          <a:p>
            <a:pPr lvl="0"/>
            <a:r>
              <a:rPr lang="en-US"/>
              <a:t>Enter line three content</a:t>
            </a:r>
          </a:p>
          <a:p>
            <a:pPr lvl="0"/>
            <a:r>
              <a:rPr lang="en-US"/>
              <a:t>Enter line four content</a:t>
            </a:r>
          </a:p>
          <a:p>
            <a:pPr lvl="0"/>
            <a:endParaRPr lang="en-US"/>
          </a:p>
        </p:txBody>
      </p:sp>
    </p:spTree>
    <p:extLst>
      <p:ext uri="{BB962C8B-B14F-4D97-AF65-F5344CB8AC3E}">
        <p14:creationId xmlns:p14="http://schemas.microsoft.com/office/powerpoint/2010/main" val="3032366140"/>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9B6E0AA-E4F2-41D6-A6A5-5FB77A4F23EC}"/>
              </a:ext>
            </a:extLst>
          </p:cNvPr>
          <p:cNvSpPr>
            <a:spLocks noGrp="1"/>
          </p:cNvSpPr>
          <p:nvPr>
            <p:ph type="body" sz="quarter" idx="10"/>
          </p:nvPr>
        </p:nvSpPr>
        <p:spPr>
          <a:xfrm>
            <a:off x="503277" y="663676"/>
            <a:ext cx="11185447" cy="443198"/>
          </a:xfrm>
          <a:prstGeom prst="rect">
            <a:avLst/>
          </a:prstGeom>
        </p:spPr>
        <p:txBody>
          <a:bodyPr wrap="square" lIns="0" tIns="0" rIns="0" bIns="0">
            <a:spAutoFit/>
          </a:bodyPr>
          <a:lstStyle>
            <a:lvl1pPr marL="0" indent="0">
              <a:buNone/>
              <a:defRPr sz="3200">
                <a:solidFill>
                  <a:schemeClr val="accent2"/>
                </a:solidFill>
                <a:latin typeface="Segoe UI Semibold" panose="020B0702040204020203" pitchFamily="34" charset="0"/>
                <a:cs typeface="Segoe UI Semibold" panose="020B0702040204020203" pitchFamily="34" charset="0"/>
              </a:defRPr>
            </a:lvl1pPr>
            <a:lvl2pPr marL="457112" indent="0">
              <a:buNone/>
              <a:defRPr sz="4400">
                <a:latin typeface="Segoe UI Light" panose="020B0502040204020203" pitchFamily="34" charset="0"/>
                <a:cs typeface="Segoe UI Light" panose="020B0502040204020203" pitchFamily="34" charset="0"/>
              </a:defRPr>
            </a:lvl2pPr>
            <a:lvl3pPr marL="914225" indent="0">
              <a:buNone/>
              <a:defRPr sz="4000">
                <a:latin typeface="Segoe UI Light" panose="020B0502040204020203" pitchFamily="34" charset="0"/>
                <a:cs typeface="Segoe UI Light" panose="020B0502040204020203" pitchFamily="34" charset="0"/>
              </a:defRPr>
            </a:lvl3pPr>
            <a:lvl4pPr marL="1371337" indent="0">
              <a:buNone/>
              <a:defRPr sz="3600">
                <a:latin typeface="Segoe UI Light" panose="020B0502040204020203" pitchFamily="34" charset="0"/>
                <a:cs typeface="Segoe UI Light" panose="020B0502040204020203" pitchFamily="34" charset="0"/>
              </a:defRPr>
            </a:lvl4pPr>
            <a:lvl5pPr marL="1828449" indent="0">
              <a:buNone/>
              <a:defRPr sz="3600">
                <a:latin typeface="Segoe UI Light" panose="020B0502040204020203" pitchFamily="34" charset="0"/>
                <a:cs typeface="Segoe UI Light" panose="020B0502040204020203" pitchFamily="34" charset="0"/>
              </a:defRPr>
            </a:lvl5pPr>
          </a:lstStyle>
          <a:p>
            <a:pPr lvl="0"/>
            <a:r>
              <a:rPr lang="en-US"/>
              <a:t>Edit Master text styles</a:t>
            </a:r>
          </a:p>
        </p:txBody>
      </p:sp>
    </p:spTree>
    <p:extLst>
      <p:ext uri="{BB962C8B-B14F-4D97-AF65-F5344CB8AC3E}">
        <p14:creationId xmlns:p14="http://schemas.microsoft.com/office/powerpoint/2010/main" val="561179020"/>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7137777D-2E74-45FA-9043-4D43B344EFA5}"/>
              </a:ext>
            </a:extLst>
          </p:cNvPr>
          <p:cNvSpPr>
            <a:spLocks noGrp="1"/>
          </p:cNvSpPr>
          <p:nvPr>
            <p:ph type="body" sz="quarter" idx="11" hasCustomPrompt="1"/>
          </p:nvPr>
        </p:nvSpPr>
        <p:spPr>
          <a:xfrm>
            <a:off x="503277" y="2591554"/>
            <a:ext cx="2904894" cy="246221"/>
          </a:xfrm>
          <a:prstGeom prst="rect">
            <a:avLst/>
          </a:prstGeom>
        </p:spPr>
        <p:txBody>
          <a:bodyPr lIns="0" tIns="0" rIns="0" bIns="0">
            <a:spAutoFit/>
          </a:bodyPr>
          <a:lstStyle>
            <a:lvl1pPr marL="0" marR="0" indent="0" algn="l" defTabSz="914225" rtl="0" eaLnBrk="1" fontAlgn="auto" latinLnBrk="0" hangingPunct="1">
              <a:lnSpc>
                <a:spcPct val="100000"/>
              </a:lnSpc>
              <a:spcBef>
                <a:spcPts val="0"/>
              </a:spcBef>
              <a:spcAft>
                <a:spcPts val="1200"/>
              </a:spcAft>
              <a:buClrTx/>
              <a:buSzTx/>
              <a:buFont typeface="+mj-lt"/>
              <a:buNone/>
              <a:tabLst/>
              <a:defRPr sz="1600" b="1">
                <a:solidFill>
                  <a:schemeClr val="tx2"/>
                </a:solidFill>
                <a:latin typeface="Segoe UI Semibold" panose="020B0702040204020203" pitchFamily="34" charset="0"/>
                <a:cs typeface="Segoe UI Semibold" panose="020B0702040204020203" pitchFamily="34" charset="0"/>
              </a:defRPr>
            </a:lvl1pPr>
            <a:lvl2pPr>
              <a:defRPr sz="2000"/>
            </a:lvl2pPr>
            <a:lvl3pPr>
              <a:defRPr sz="1800"/>
            </a:lvl3pPr>
            <a:lvl4pPr>
              <a:defRPr sz="1600"/>
            </a:lvl4pPr>
            <a:lvl5pPr>
              <a:defRPr sz="1600"/>
            </a:lvl5pPr>
          </a:lstStyle>
          <a:p>
            <a:pPr lvl="0"/>
            <a:r>
              <a:rPr lang="en-US"/>
              <a:t>Enter title here</a:t>
            </a:r>
          </a:p>
        </p:txBody>
      </p:sp>
      <p:sp>
        <p:nvSpPr>
          <p:cNvPr id="25" name="Text Placeholder 8">
            <a:extLst>
              <a:ext uri="{FF2B5EF4-FFF2-40B4-BE49-F238E27FC236}">
                <a16:creationId xmlns:a16="http://schemas.microsoft.com/office/drawing/2014/main" id="{D8DE1C34-6B5E-4059-BA7D-70145A9B1F48}"/>
              </a:ext>
            </a:extLst>
          </p:cNvPr>
          <p:cNvSpPr>
            <a:spLocks noGrp="1"/>
          </p:cNvSpPr>
          <p:nvPr>
            <p:ph type="body" sz="quarter" idx="14" hasCustomPrompt="1"/>
          </p:nvPr>
        </p:nvSpPr>
        <p:spPr>
          <a:xfrm>
            <a:off x="4462695" y="2591554"/>
            <a:ext cx="2904894" cy="246221"/>
          </a:xfrm>
          <a:prstGeom prst="rect">
            <a:avLst/>
          </a:prstGeom>
        </p:spPr>
        <p:txBody>
          <a:bodyPr lIns="0" tIns="0" rIns="0" bIns="0">
            <a:spAutoFit/>
          </a:bodyPr>
          <a:lstStyle>
            <a:lvl1pPr marL="0" marR="0" indent="0" algn="l" defTabSz="914225" rtl="0" eaLnBrk="1" fontAlgn="auto" latinLnBrk="0" hangingPunct="1">
              <a:lnSpc>
                <a:spcPct val="100000"/>
              </a:lnSpc>
              <a:spcBef>
                <a:spcPts val="0"/>
              </a:spcBef>
              <a:spcAft>
                <a:spcPts val="1200"/>
              </a:spcAft>
              <a:buClrTx/>
              <a:buSzTx/>
              <a:buFont typeface="+mj-lt"/>
              <a:buNone/>
              <a:tabLst/>
              <a:defRPr sz="1600" b="1">
                <a:solidFill>
                  <a:schemeClr val="tx2"/>
                </a:solidFill>
                <a:latin typeface="Segoe UI Semibold" panose="020B0702040204020203" pitchFamily="34" charset="0"/>
                <a:cs typeface="Segoe UI Semibold" panose="020B0702040204020203" pitchFamily="34" charset="0"/>
              </a:defRPr>
            </a:lvl1pPr>
            <a:lvl2pPr>
              <a:defRPr sz="2000"/>
            </a:lvl2pPr>
            <a:lvl3pPr>
              <a:defRPr sz="1800"/>
            </a:lvl3pPr>
            <a:lvl4pPr>
              <a:defRPr sz="1600"/>
            </a:lvl4pPr>
            <a:lvl5pPr>
              <a:defRPr sz="1600"/>
            </a:lvl5pPr>
          </a:lstStyle>
          <a:p>
            <a:pPr lvl="0"/>
            <a:r>
              <a:rPr lang="en-US"/>
              <a:t>Enter title here</a:t>
            </a:r>
          </a:p>
        </p:txBody>
      </p:sp>
      <p:sp>
        <p:nvSpPr>
          <p:cNvPr id="26" name="Text Placeholder 8">
            <a:extLst>
              <a:ext uri="{FF2B5EF4-FFF2-40B4-BE49-F238E27FC236}">
                <a16:creationId xmlns:a16="http://schemas.microsoft.com/office/drawing/2014/main" id="{ADB6AF5F-2C6D-4CE5-A252-7EBB51733092}"/>
              </a:ext>
            </a:extLst>
          </p:cNvPr>
          <p:cNvSpPr>
            <a:spLocks noGrp="1"/>
          </p:cNvSpPr>
          <p:nvPr>
            <p:ph type="body" sz="quarter" idx="15" hasCustomPrompt="1"/>
          </p:nvPr>
        </p:nvSpPr>
        <p:spPr>
          <a:xfrm>
            <a:off x="503277" y="4529842"/>
            <a:ext cx="2904894" cy="246221"/>
          </a:xfrm>
          <a:prstGeom prst="rect">
            <a:avLst/>
          </a:prstGeom>
        </p:spPr>
        <p:txBody>
          <a:bodyPr lIns="0" tIns="0" rIns="0" bIns="0">
            <a:spAutoFit/>
          </a:bodyPr>
          <a:lstStyle>
            <a:lvl1pPr marL="0" marR="0" indent="0" algn="l" defTabSz="914225" rtl="0" eaLnBrk="1" fontAlgn="auto" latinLnBrk="0" hangingPunct="1">
              <a:lnSpc>
                <a:spcPct val="100000"/>
              </a:lnSpc>
              <a:spcBef>
                <a:spcPts val="0"/>
              </a:spcBef>
              <a:spcAft>
                <a:spcPts val="1200"/>
              </a:spcAft>
              <a:buClrTx/>
              <a:buSzTx/>
              <a:buFont typeface="+mj-lt"/>
              <a:buNone/>
              <a:tabLst/>
              <a:defRPr sz="1600" b="1">
                <a:solidFill>
                  <a:schemeClr val="tx2"/>
                </a:solidFill>
                <a:latin typeface="Segoe UI Semibold" panose="020B0702040204020203" pitchFamily="34" charset="0"/>
                <a:cs typeface="Segoe UI Semibold" panose="020B0702040204020203" pitchFamily="34" charset="0"/>
              </a:defRPr>
            </a:lvl1pPr>
            <a:lvl2pPr>
              <a:defRPr sz="2000"/>
            </a:lvl2pPr>
            <a:lvl3pPr>
              <a:defRPr sz="1800"/>
            </a:lvl3pPr>
            <a:lvl4pPr>
              <a:defRPr sz="1600"/>
            </a:lvl4pPr>
            <a:lvl5pPr>
              <a:defRPr sz="1600"/>
            </a:lvl5pPr>
          </a:lstStyle>
          <a:p>
            <a:pPr lvl="0"/>
            <a:r>
              <a:rPr lang="en-US"/>
              <a:t>Enter title here</a:t>
            </a:r>
          </a:p>
        </p:txBody>
      </p:sp>
      <p:sp>
        <p:nvSpPr>
          <p:cNvPr id="27" name="Text Placeholder 8">
            <a:extLst>
              <a:ext uri="{FF2B5EF4-FFF2-40B4-BE49-F238E27FC236}">
                <a16:creationId xmlns:a16="http://schemas.microsoft.com/office/drawing/2014/main" id="{E91C6071-A470-459F-9B75-F915BCABAB87}"/>
              </a:ext>
            </a:extLst>
          </p:cNvPr>
          <p:cNvSpPr>
            <a:spLocks noGrp="1"/>
          </p:cNvSpPr>
          <p:nvPr>
            <p:ph type="body" sz="quarter" idx="16" hasCustomPrompt="1"/>
          </p:nvPr>
        </p:nvSpPr>
        <p:spPr>
          <a:xfrm>
            <a:off x="4462695" y="4529842"/>
            <a:ext cx="2904894" cy="246221"/>
          </a:xfrm>
          <a:prstGeom prst="rect">
            <a:avLst/>
          </a:prstGeom>
        </p:spPr>
        <p:txBody>
          <a:bodyPr lIns="0" tIns="0" rIns="0" bIns="0">
            <a:spAutoFit/>
          </a:bodyPr>
          <a:lstStyle>
            <a:lvl1pPr marL="0" marR="0" indent="0" algn="l" defTabSz="914225" rtl="0" eaLnBrk="1" fontAlgn="auto" latinLnBrk="0" hangingPunct="1">
              <a:lnSpc>
                <a:spcPct val="100000"/>
              </a:lnSpc>
              <a:spcBef>
                <a:spcPts val="0"/>
              </a:spcBef>
              <a:spcAft>
                <a:spcPts val="1200"/>
              </a:spcAft>
              <a:buClrTx/>
              <a:buSzTx/>
              <a:buFont typeface="+mj-lt"/>
              <a:buNone/>
              <a:tabLst/>
              <a:defRPr sz="1600" b="1">
                <a:solidFill>
                  <a:schemeClr val="tx2"/>
                </a:solidFill>
                <a:latin typeface="Segoe UI Semibold" panose="020B0702040204020203" pitchFamily="34" charset="0"/>
                <a:cs typeface="Segoe UI Semibold" panose="020B0702040204020203" pitchFamily="34" charset="0"/>
              </a:defRPr>
            </a:lvl1pPr>
            <a:lvl2pPr>
              <a:defRPr sz="2000"/>
            </a:lvl2pPr>
            <a:lvl3pPr>
              <a:defRPr sz="1800"/>
            </a:lvl3pPr>
            <a:lvl4pPr>
              <a:defRPr sz="1600"/>
            </a:lvl4pPr>
            <a:lvl5pPr>
              <a:defRPr sz="1600"/>
            </a:lvl5pPr>
          </a:lstStyle>
          <a:p>
            <a:pPr lvl="0"/>
            <a:r>
              <a:rPr lang="en-US"/>
              <a:t>Enter title here</a:t>
            </a:r>
          </a:p>
        </p:txBody>
      </p:sp>
      <p:sp>
        <p:nvSpPr>
          <p:cNvPr id="28" name="Text Placeholder 8">
            <a:extLst>
              <a:ext uri="{FF2B5EF4-FFF2-40B4-BE49-F238E27FC236}">
                <a16:creationId xmlns:a16="http://schemas.microsoft.com/office/drawing/2014/main" id="{6CC18E57-3DCA-4009-A503-FDBA22EF69FB}"/>
              </a:ext>
            </a:extLst>
          </p:cNvPr>
          <p:cNvSpPr>
            <a:spLocks noGrp="1"/>
          </p:cNvSpPr>
          <p:nvPr>
            <p:ph type="body" sz="quarter" idx="17" hasCustomPrompt="1"/>
          </p:nvPr>
        </p:nvSpPr>
        <p:spPr>
          <a:xfrm>
            <a:off x="503277" y="3003569"/>
            <a:ext cx="2904894" cy="215444"/>
          </a:xfrm>
          <a:prstGeom prst="rect">
            <a:avLst/>
          </a:prstGeom>
        </p:spPr>
        <p:txBody>
          <a:bodyPr lIns="0" tIns="0" rIns="0" bIns="0">
            <a:spAutoFit/>
          </a:bodyPr>
          <a:lstStyle>
            <a:lvl1pPr marL="0" marR="0" indent="0" algn="l" defTabSz="914225" rtl="0" eaLnBrk="1" fontAlgn="auto" latinLnBrk="0" hangingPunct="1">
              <a:lnSpc>
                <a:spcPct val="100000"/>
              </a:lnSpc>
              <a:spcBef>
                <a:spcPts val="0"/>
              </a:spcBef>
              <a:spcAft>
                <a:spcPts val="1200"/>
              </a:spcAft>
              <a:buClrTx/>
              <a:buSzTx/>
              <a:buFont typeface="+mj-lt"/>
              <a:buNone/>
              <a:tabLst/>
              <a:defRPr sz="1400" b="0">
                <a:solidFill>
                  <a:schemeClr val="accent3"/>
                </a:solidFill>
                <a:latin typeface="Segoe UI Semilight" panose="020B0402040204020203" pitchFamily="34" charset="0"/>
                <a:cs typeface="Segoe UI Semilight" panose="020B0402040204020203" pitchFamily="34" charset="0"/>
              </a:defRPr>
            </a:lvl1pPr>
            <a:lvl2pPr>
              <a:defRPr sz="2000"/>
            </a:lvl2pPr>
            <a:lvl3pPr>
              <a:defRPr sz="1800"/>
            </a:lvl3pPr>
            <a:lvl4pPr>
              <a:defRPr sz="1600"/>
            </a:lvl4pPr>
            <a:lvl5pPr>
              <a:defRPr sz="1600"/>
            </a:lvl5pPr>
          </a:lstStyle>
          <a:p>
            <a:pPr lvl="0"/>
            <a:r>
              <a:rPr lang="en-US"/>
              <a:t>Enter paragraph content here</a:t>
            </a:r>
          </a:p>
        </p:txBody>
      </p:sp>
      <p:sp>
        <p:nvSpPr>
          <p:cNvPr id="29" name="Text Placeholder 8">
            <a:extLst>
              <a:ext uri="{FF2B5EF4-FFF2-40B4-BE49-F238E27FC236}">
                <a16:creationId xmlns:a16="http://schemas.microsoft.com/office/drawing/2014/main" id="{DAA9FBE3-9008-4168-B6EE-62D3A4BE8791}"/>
              </a:ext>
            </a:extLst>
          </p:cNvPr>
          <p:cNvSpPr>
            <a:spLocks noGrp="1"/>
          </p:cNvSpPr>
          <p:nvPr>
            <p:ph type="body" sz="quarter" idx="18" hasCustomPrompt="1"/>
          </p:nvPr>
        </p:nvSpPr>
        <p:spPr>
          <a:xfrm>
            <a:off x="4462695" y="3003569"/>
            <a:ext cx="2904894" cy="215444"/>
          </a:xfrm>
          <a:prstGeom prst="rect">
            <a:avLst/>
          </a:prstGeom>
        </p:spPr>
        <p:txBody>
          <a:bodyPr lIns="0" tIns="0" rIns="0" bIns="0">
            <a:spAutoFit/>
          </a:bodyPr>
          <a:lstStyle>
            <a:lvl1pPr marL="0" marR="0" indent="0" algn="l" defTabSz="914225" rtl="0" eaLnBrk="1" fontAlgn="auto" latinLnBrk="0" hangingPunct="1">
              <a:lnSpc>
                <a:spcPct val="100000"/>
              </a:lnSpc>
              <a:spcBef>
                <a:spcPts val="0"/>
              </a:spcBef>
              <a:spcAft>
                <a:spcPts val="1200"/>
              </a:spcAft>
              <a:buClrTx/>
              <a:buSzTx/>
              <a:buFont typeface="+mj-lt"/>
              <a:buNone/>
              <a:tabLst/>
              <a:defRPr sz="1400" b="0">
                <a:solidFill>
                  <a:schemeClr val="accent3"/>
                </a:solidFill>
                <a:latin typeface="Segoe UI Semilight" panose="020B0402040204020203" pitchFamily="34" charset="0"/>
                <a:cs typeface="Segoe UI Semilight" panose="020B0402040204020203" pitchFamily="34" charset="0"/>
              </a:defRPr>
            </a:lvl1pPr>
            <a:lvl2pPr>
              <a:defRPr sz="2000"/>
            </a:lvl2pPr>
            <a:lvl3pPr>
              <a:defRPr sz="1800"/>
            </a:lvl3pPr>
            <a:lvl4pPr>
              <a:defRPr sz="1600"/>
            </a:lvl4pPr>
            <a:lvl5pPr>
              <a:defRPr sz="1600"/>
            </a:lvl5pPr>
          </a:lstStyle>
          <a:p>
            <a:pPr lvl="0"/>
            <a:r>
              <a:rPr lang="en-US"/>
              <a:t>Enter paragraph content here</a:t>
            </a:r>
          </a:p>
        </p:txBody>
      </p:sp>
      <p:sp>
        <p:nvSpPr>
          <p:cNvPr id="30" name="Text Placeholder 8">
            <a:extLst>
              <a:ext uri="{FF2B5EF4-FFF2-40B4-BE49-F238E27FC236}">
                <a16:creationId xmlns:a16="http://schemas.microsoft.com/office/drawing/2014/main" id="{CB80BD76-55E7-470A-B254-80CB4E770840}"/>
              </a:ext>
            </a:extLst>
          </p:cNvPr>
          <p:cNvSpPr>
            <a:spLocks noGrp="1"/>
          </p:cNvSpPr>
          <p:nvPr>
            <p:ph type="body" sz="quarter" idx="19" hasCustomPrompt="1"/>
          </p:nvPr>
        </p:nvSpPr>
        <p:spPr>
          <a:xfrm>
            <a:off x="503277" y="4902211"/>
            <a:ext cx="2904894" cy="215444"/>
          </a:xfrm>
          <a:prstGeom prst="rect">
            <a:avLst/>
          </a:prstGeom>
        </p:spPr>
        <p:txBody>
          <a:bodyPr lIns="0" tIns="0" rIns="0" bIns="0">
            <a:spAutoFit/>
          </a:bodyPr>
          <a:lstStyle>
            <a:lvl1pPr marL="0" marR="0" indent="0" algn="l" defTabSz="914225" rtl="0" eaLnBrk="1" fontAlgn="auto" latinLnBrk="0" hangingPunct="1">
              <a:lnSpc>
                <a:spcPct val="100000"/>
              </a:lnSpc>
              <a:spcBef>
                <a:spcPts val="0"/>
              </a:spcBef>
              <a:spcAft>
                <a:spcPts val="1200"/>
              </a:spcAft>
              <a:buClrTx/>
              <a:buSzTx/>
              <a:buFont typeface="+mj-lt"/>
              <a:buNone/>
              <a:tabLst/>
              <a:defRPr sz="1400" b="0">
                <a:solidFill>
                  <a:schemeClr val="accent3"/>
                </a:solidFill>
                <a:latin typeface="Segoe UI Semilight" panose="020B0402040204020203" pitchFamily="34" charset="0"/>
                <a:cs typeface="Segoe UI Semilight" panose="020B0402040204020203" pitchFamily="34" charset="0"/>
              </a:defRPr>
            </a:lvl1pPr>
            <a:lvl2pPr>
              <a:defRPr sz="2000"/>
            </a:lvl2pPr>
            <a:lvl3pPr>
              <a:defRPr sz="1800"/>
            </a:lvl3pPr>
            <a:lvl4pPr>
              <a:defRPr sz="1600"/>
            </a:lvl4pPr>
            <a:lvl5pPr>
              <a:defRPr sz="1600"/>
            </a:lvl5pPr>
          </a:lstStyle>
          <a:p>
            <a:pPr lvl="0"/>
            <a:r>
              <a:rPr lang="en-US"/>
              <a:t>Enter paragraph content here</a:t>
            </a:r>
          </a:p>
        </p:txBody>
      </p:sp>
      <p:sp>
        <p:nvSpPr>
          <p:cNvPr id="31" name="Text Placeholder 8">
            <a:extLst>
              <a:ext uri="{FF2B5EF4-FFF2-40B4-BE49-F238E27FC236}">
                <a16:creationId xmlns:a16="http://schemas.microsoft.com/office/drawing/2014/main" id="{23006E18-95C1-4437-922A-8A528443EFB7}"/>
              </a:ext>
            </a:extLst>
          </p:cNvPr>
          <p:cNvSpPr>
            <a:spLocks noGrp="1"/>
          </p:cNvSpPr>
          <p:nvPr>
            <p:ph type="body" sz="quarter" idx="20" hasCustomPrompt="1"/>
          </p:nvPr>
        </p:nvSpPr>
        <p:spPr>
          <a:xfrm>
            <a:off x="4462695" y="4902211"/>
            <a:ext cx="2904894" cy="215444"/>
          </a:xfrm>
          <a:prstGeom prst="rect">
            <a:avLst/>
          </a:prstGeom>
        </p:spPr>
        <p:txBody>
          <a:bodyPr lIns="0" tIns="0" rIns="0" bIns="0">
            <a:spAutoFit/>
          </a:bodyPr>
          <a:lstStyle>
            <a:lvl1pPr marL="0" marR="0" indent="0" algn="l" defTabSz="914225" rtl="0" eaLnBrk="1" fontAlgn="auto" latinLnBrk="0" hangingPunct="1">
              <a:lnSpc>
                <a:spcPct val="100000"/>
              </a:lnSpc>
              <a:spcBef>
                <a:spcPts val="0"/>
              </a:spcBef>
              <a:spcAft>
                <a:spcPts val="1200"/>
              </a:spcAft>
              <a:buClrTx/>
              <a:buSzTx/>
              <a:buFont typeface="+mj-lt"/>
              <a:buNone/>
              <a:tabLst/>
              <a:defRPr sz="1400" b="0">
                <a:solidFill>
                  <a:schemeClr val="accent3"/>
                </a:solidFill>
                <a:latin typeface="Segoe UI Semilight" panose="020B0402040204020203" pitchFamily="34" charset="0"/>
                <a:cs typeface="Segoe UI Semilight" panose="020B0402040204020203" pitchFamily="34" charset="0"/>
              </a:defRPr>
            </a:lvl1pPr>
            <a:lvl2pPr>
              <a:defRPr sz="2000"/>
            </a:lvl2pPr>
            <a:lvl3pPr>
              <a:defRPr sz="1800"/>
            </a:lvl3pPr>
            <a:lvl4pPr>
              <a:defRPr sz="1600"/>
            </a:lvl4pPr>
            <a:lvl5pPr>
              <a:defRPr sz="1600"/>
            </a:lvl5pPr>
          </a:lstStyle>
          <a:p>
            <a:pPr lvl="0"/>
            <a:r>
              <a:rPr lang="en-US"/>
              <a:t>Enter paragraph content here</a:t>
            </a:r>
          </a:p>
        </p:txBody>
      </p:sp>
      <p:sp>
        <p:nvSpPr>
          <p:cNvPr id="14" name="Text Placeholder 8">
            <a:extLst>
              <a:ext uri="{FF2B5EF4-FFF2-40B4-BE49-F238E27FC236}">
                <a16:creationId xmlns:a16="http://schemas.microsoft.com/office/drawing/2014/main" id="{F99353E4-98CA-4C2F-87D0-51C868862F88}"/>
              </a:ext>
            </a:extLst>
          </p:cNvPr>
          <p:cNvSpPr>
            <a:spLocks noGrp="1"/>
          </p:cNvSpPr>
          <p:nvPr>
            <p:ph type="body" sz="quarter" idx="21" hasCustomPrompt="1"/>
          </p:nvPr>
        </p:nvSpPr>
        <p:spPr>
          <a:xfrm>
            <a:off x="8107938" y="2591554"/>
            <a:ext cx="2904894" cy="246221"/>
          </a:xfrm>
          <a:prstGeom prst="rect">
            <a:avLst/>
          </a:prstGeom>
        </p:spPr>
        <p:txBody>
          <a:bodyPr lIns="0" tIns="0" rIns="0" bIns="0">
            <a:spAutoFit/>
          </a:bodyPr>
          <a:lstStyle>
            <a:lvl1pPr marL="0" marR="0" indent="0" algn="l" defTabSz="914225" rtl="0" eaLnBrk="1" fontAlgn="auto" latinLnBrk="0" hangingPunct="1">
              <a:lnSpc>
                <a:spcPct val="100000"/>
              </a:lnSpc>
              <a:spcBef>
                <a:spcPts val="0"/>
              </a:spcBef>
              <a:spcAft>
                <a:spcPts val="1200"/>
              </a:spcAft>
              <a:buClrTx/>
              <a:buSzTx/>
              <a:buFont typeface="+mj-lt"/>
              <a:buNone/>
              <a:tabLst/>
              <a:defRPr sz="1600" b="1">
                <a:solidFill>
                  <a:schemeClr val="tx2"/>
                </a:solidFill>
                <a:latin typeface="Segoe UI Semibold" panose="020B0702040204020203" pitchFamily="34" charset="0"/>
                <a:cs typeface="Segoe UI Semibold" panose="020B0702040204020203" pitchFamily="34" charset="0"/>
              </a:defRPr>
            </a:lvl1pPr>
            <a:lvl2pPr>
              <a:defRPr sz="2000"/>
            </a:lvl2pPr>
            <a:lvl3pPr>
              <a:defRPr sz="1800"/>
            </a:lvl3pPr>
            <a:lvl4pPr>
              <a:defRPr sz="1600"/>
            </a:lvl4pPr>
            <a:lvl5pPr>
              <a:defRPr sz="1600"/>
            </a:lvl5pPr>
          </a:lstStyle>
          <a:p>
            <a:pPr lvl="0"/>
            <a:r>
              <a:rPr lang="en-US"/>
              <a:t>Enter title here</a:t>
            </a:r>
          </a:p>
        </p:txBody>
      </p:sp>
      <p:sp>
        <p:nvSpPr>
          <p:cNvPr id="15" name="Text Placeholder 8">
            <a:extLst>
              <a:ext uri="{FF2B5EF4-FFF2-40B4-BE49-F238E27FC236}">
                <a16:creationId xmlns:a16="http://schemas.microsoft.com/office/drawing/2014/main" id="{CCAB69E1-75A6-4636-A69D-EFEEDBF2F4AD}"/>
              </a:ext>
            </a:extLst>
          </p:cNvPr>
          <p:cNvSpPr>
            <a:spLocks noGrp="1"/>
          </p:cNvSpPr>
          <p:nvPr>
            <p:ph type="body" sz="quarter" idx="22" hasCustomPrompt="1"/>
          </p:nvPr>
        </p:nvSpPr>
        <p:spPr>
          <a:xfrm>
            <a:off x="8107938" y="4529842"/>
            <a:ext cx="2904894" cy="246221"/>
          </a:xfrm>
          <a:prstGeom prst="rect">
            <a:avLst/>
          </a:prstGeom>
        </p:spPr>
        <p:txBody>
          <a:bodyPr lIns="0" tIns="0" rIns="0" bIns="0">
            <a:spAutoFit/>
          </a:bodyPr>
          <a:lstStyle>
            <a:lvl1pPr marL="0" marR="0" indent="0" algn="l" defTabSz="914225" rtl="0" eaLnBrk="1" fontAlgn="auto" latinLnBrk="0" hangingPunct="1">
              <a:lnSpc>
                <a:spcPct val="100000"/>
              </a:lnSpc>
              <a:spcBef>
                <a:spcPts val="0"/>
              </a:spcBef>
              <a:spcAft>
                <a:spcPts val="1200"/>
              </a:spcAft>
              <a:buClrTx/>
              <a:buSzTx/>
              <a:buFont typeface="+mj-lt"/>
              <a:buNone/>
              <a:tabLst/>
              <a:defRPr sz="1600" b="1">
                <a:solidFill>
                  <a:schemeClr val="tx2"/>
                </a:solidFill>
                <a:latin typeface="Segoe UI Semibold" panose="020B0702040204020203" pitchFamily="34" charset="0"/>
                <a:cs typeface="Segoe UI Semibold" panose="020B0702040204020203" pitchFamily="34" charset="0"/>
              </a:defRPr>
            </a:lvl1pPr>
            <a:lvl2pPr>
              <a:defRPr sz="2000"/>
            </a:lvl2pPr>
            <a:lvl3pPr>
              <a:defRPr sz="1800"/>
            </a:lvl3pPr>
            <a:lvl4pPr>
              <a:defRPr sz="1600"/>
            </a:lvl4pPr>
            <a:lvl5pPr>
              <a:defRPr sz="1600"/>
            </a:lvl5pPr>
          </a:lstStyle>
          <a:p>
            <a:pPr lvl="0"/>
            <a:r>
              <a:rPr lang="en-US"/>
              <a:t>Enter title here</a:t>
            </a:r>
          </a:p>
        </p:txBody>
      </p:sp>
      <p:sp>
        <p:nvSpPr>
          <p:cNvPr id="16" name="Text Placeholder 8">
            <a:extLst>
              <a:ext uri="{FF2B5EF4-FFF2-40B4-BE49-F238E27FC236}">
                <a16:creationId xmlns:a16="http://schemas.microsoft.com/office/drawing/2014/main" id="{008D5CE4-A5FB-400E-98AB-A69236EEFBF9}"/>
              </a:ext>
            </a:extLst>
          </p:cNvPr>
          <p:cNvSpPr>
            <a:spLocks noGrp="1"/>
          </p:cNvSpPr>
          <p:nvPr>
            <p:ph type="body" sz="quarter" idx="23" hasCustomPrompt="1"/>
          </p:nvPr>
        </p:nvSpPr>
        <p:spPr>
          <a:xfrm>
            <a:off x="8107938" y="3003569"/>
            <a:ext cx="2904894" cy="215444"/>
          </a:xfrm>
          <a:prstGeom prst="rect">
            <a:avLst/>
          </a:prstGeom>
        </p:spPr>
        <p:txBody>
          <a:bodyPr lIns="0" tIns="0" rIns="0" bIns="0">
            <a:spAutoFit/>
          </a:bodyPr>
          <a:lstStyle>
            <a:lvl1pPr marL="0" marR="0" indent="0" algn="l" defTabSz="914225" rtl="0" eaLnBrk="1" fontAlgn="auto" latinLnBrk="0" hangingPunct="1">
              <a:lnSpc>
                <a:spcPct val="100000"/>
              </a:lnSpc>
              <a:spcBef>
                <a:spcPts val="0"/>
              </a:spcBef>
              <a:spcAft>
                <a:spcPts val="1200"/>
              </a:spcAft>
              <a:buClrTx/>
              <a:buSzTx/>
              <a:buFont typeface="+mj-lt"/>
              <a:buNone/>
              <a:tabLst/>
              <a:defRPr sz="1400" b="0">
                <a:solidFill>
                  <a:schemeClr val="accent3"/>
                </a:solidFill>
                <a:latin typeface="Segoe UI Semilight" panose="020B0402040204020203" pitchFamily="34" charset="0"/>
                <a:cs typeface="Segoe UI Semilight" panose="020B0402040204020203" pitchFamily="34" charset="0"/>
              </a:defRPr>
            </a:lvl1pPr>
            <a:lvl2pPr>
              <a:defRPr sz="2000"/>
            </a:lvl2pPr>
            <a:lvl3pPr>
              <a:defRPr sz="1800"/>
            </a:lvl3pPr>
            <a:lvl4pPr>
              <a:defRPr sz="1600"/>
            </a:lvl4pPr>
            <a:lvl5pPr>
              <a:defRPr sz="1600"/>
            </a:lvl5pPr>
          </a:lstStyle>
          <a:p>
            <a:pPr lvl="0"/>
            <a:r>
              <a:rPr lang="en-US"/>
              <a:t>Enter paragraph content here</a:t>
            </a:r>
          </a:p>
        </p:txBody>
      </p:sp>
      <p:sp>
        <p:nvSpPr>
          <p:cNvPr id="17" name="Text Placeholder 8">
            <a:extLst>
              <a:ext uri="{FF2B5EF4-FFF2-40B4-BE49-F238E27FC236}">
                <a16:creationId xmlns:a16="http://schemas.microsoft.com/office/drawing/2014/main" id="{1E0F357F-6020-4256-8238-59F1B19794FF}"/>
              </a:ext>
            </a:extLst>
          </p:cNvPr>
          <p:cNvSpPr>
            <a:spLocks noGrp="1"/>
          </p:cNvSpPr>
          <p:nvPr>
            <p:ph type="body" sz="quarter" idx="24" hasCustomPrompt="1"/>
          </p:nvPr>
        </p:nvSpPr>
        <p:spPr>
          <a:xfrm>
            <a:off x="8107938" y="4902211"/>
            <a:ext cx="2904894" cy="215444"/>
          </a:xfrm>
          <a:prstGeom prst="rect">
            <a:avLst/>
          </a:prstGeom>
        </p:spPr>
        <p:txBody>
          <a:bodyPr lIns="0" tIns="0" rIns="0" bIns="0">
            <a:spAutoFit/>
          </a:bodyPr>
          <a:lstStyle>
            <a:lvl1pPr marL="0" marR="0" indent="0" algn="l" defTabSz="914225" rtl="0" eaLnBrk="1" fontAlgn="auto" latinLnBrk="0" hangingPunct="1">
              <a:lnSpc>
                <a:spcPct val="100000"/>
              </a:lnSpc>
              <a:spcBef>
                <a:spcPts val="0"/>
              </a:spcBef>
              <a:spcAft>
                <a:spcPts val="1200"/>
              </a:spcAft>
              <a:buClrTx/>
              <a:buSzTx/>
              <a:buFont typeface="+mj-lt"/>
              <a:buNone/>
              <a:tabLst/>
              <a:defRPr sz="1400" b="0">
                <a:solidFill>
                  <a:schemeClr val="accent3"/>
                </a:solidFill>
                <a:latin typeface="Segoe UI Semilight" panose="020B0402040204020203" pitchFamily="34" charset="0"/>
                <a:cs typeface="Segoe UI Semilight" panose="020B0402040204020203" pitchFamily="34" charset="0"/>
              </a:defRPr>
            </a:lvl1pPr>
            <a:lvl2pPr>
              <a:defRPr sz="2000"/>
            </a:lvl2pPr>
            <a:lvl3pPr>
              <a:defRPr sz="1800"/>
            </a:lvl3pPr>
            <a:lvl4pPr>
              <a:defRPr sz="1600"/>
            </a:lvl4pPr>
            <a:lvl5pPr>
              <a:defRPr sz="1600"/>
            </a:lvl5pPr>
          </a:lstStyle>
          <a:p>
            <a:pPr lvl="0"/>
            <a:r>
              <a:rPr lang="en-US"/>
              <a:t>Enter paragraph content here</a:t>
            </a:r>
          </a:p>
        </p:txBody>
      </p:sp>
      <p:sp>
        <p:nvSpPr>
          <p:cNvPr id="20" name="Title 9">
            <a:extLst>
              <a:ext uri="{FF2B5EF4-FFF2-40B4-BE49-F238E27FC236}">
                <a16:creationId xmlns:a16="http://schemas.microsoft.com/office/drawing/2014/main" id="{5698A417-C916-4F3D-89ED-3E8A3A26DC37}"/>
              </a:ext>
            </a:extLst>
          </p:cNvPr>
          <p:cNvSpPr>
            <a:spLocks noGrp="1"/>
          </p:cNvSpPr>
          <p:nvPr>
            <p:ph type="title"/>
          </p:nvPr>
        </p:nvSpPr>
        <p:spPr>
          <a:xfrm>
            <a:off x="503276" y="663676"/>
            <a:ext cx="5736656" cy="443198"/>
          </a:xfrm>
          <a:prstGeom prst="rect">
            <a:avLst/>
          </a:prstGeom>
        </p:spPr>
        <p:txBody>
          <a:bodyPr wrap="square" lIns="0" tIns="0" rIns="0" bIns="0">
            <a:spAutoFit/>
          </a:bodyPr>
          <a:lstStyle>
            <a:lvl1pPr>
              <a:defRPr sz="32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21" name="Text Placeholder 12">
            <a:extLst>
              <a:ext uri="{FF2B5EF4-FFF2-40B4-BE49-F238E27FC236}">
                <a16:creationId xmlns:a16="http://schemas.microsoft.com/office/drawing/2014/main" id="{2BF0F590-1780-41B4-B2F0-15E83C83EEB5}"/>
              </a:ext>
            </a:extLst>
          </p:cNvPr>
          <p:cNvSpPr>
            <a:spLocks noGrp="1"/>
          </p:cNvSpPr>
          <p:nvPr>
            <p:ph type="body" sz="quarter" idx="10" hasCustomPrompt="1"/>
          </p:nvPr>
        </p:nvSpPr>
        <p:spPr>
          <a:xfrm>
            <a:off x="503277" y="1213383"/>
            <a:ext cx="3066472" cy="249299"/>
          </a:xfrm>
          <a:prstGeom prst="rect">
            <a:avLst/>
          </a:prstGeom>
        </p:spPr>
        <p:txBody>
          <a:bodyPr wrap="square" lIns="0" tIns="0" rIns="0" bIns="0">
            <a:spAutoFit/>
          </a:bodyPr>
          <a:lstStyle>
            <a:lvl1pPr marL="0" indent="0">
              <a:buNone/>
              <a:defRPr sz="1800"/>
            </a:lvl1pPr>
          </a:lstStyle>
          <a:p>
            <a:pPr lvl="0"/>
            <a:r>
              <a:rPr lang="en-US"/>
              <a:t>Insert subtitle down here</a:t>
            </a:r>
          </a:p>
        </p:txBody>
      </p:sp>
    </p:spTree>
    <p:extLst>
      <p:ext uri="{BB962C8B-B14F-4D97-AF65-F5344CB8AC3E}">
        <p14:creationId xmlns:p14="http://schemas.microsoft.com/office/powerpoint/2010/main" val="55325561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7137777D-2E74-45FA-9043-4D43B344EFA5}"/>
              </a:ext>
            </a:extLst>
          </p:cNvPr>
          <p:cNvSpPr>
            <a:spLocks noGrp="1"/>
          </p:cNvSpPr>
          <p:nvPr>
            <p:ph type="body" sz="quarter" idx="11" hasCustomPrompt="1"/>
          </p:nvPr>
        </p:nvSpPr>
        <p:spPr>
          <a:xfrm>
            <a:off x="503276" y="2900148"/>
            <a:ext cx="3245936" cy="1938992"/>
          </a:xfrm>
          <a:prstGeom prst="rect">
            <a:avLst/>
          </a:prstGeom>
        </p:spPr>
        <p:txBody>
          <a:bodyPr wrap="square" lIns="0">
            <a:spAutoFit/>
          </a:bodyPr>
          <a:lstStyle>
            <a:lvl1pPr marL="457112" marR="0" indent="-457112" algn="l" defTabSz="914225" rtl="0" eaLnBrk="1" fontAlgn="auto" latinLnBrk="0" hangingPunct="1">
              <a:lnSpc>
                <a:spcPct val="100000"/>
              </a:lnSpc>
              <a:spcBef>
                <a:spcPts val="0"/>
              </a:spcBef>
              <a:spcAft>
                <a:spcPts val="1200"/>
              </a:spcAft>
              <a:buClrTx/>
              <a:buSzTx/>
              <a:buFont typeface="+mj-lt"/>
              <a:buAutoNum type="arabicPeriod"/>
              <a:tabLst/>
              <a:defRPr sz="1600" b="0">
                <a:solidFill>
                  <a:schemeClr val="accent3"/>
                </a:solidFill>
                <a:latin typeface="Segoe UI Semilight" panose="020B0402040204020203" pitchFamily="34" charset="0"/>
                <a:cs typeface="Segoe UI Semilight" panose="020B0402040204020203" pitchFamily="34" charset="0"/>
              </a:defRPr>
            </a:lvl1pPr>
            <a:lvl2pPr>
              <a:defRPr sz="2000"/>
            </a:lvl2pPr>
            <a:lvl3pPr>
              <a:defRPr sz="1800"/>
            </a:lvl3pPr>
            <a:lvl4pPr>
              <a:defRPr sz="1600"/>
            </a:lvl4pPr>
            <a:lvl5pPr>
              <a:defRPr sz="1600"/>
            </a:lvl5pPr>
          </a:lstStyle>
          <a:p>
            <a:pPr lvl="0"/>
            <a:r>
              <a:rPr lang="en-US"/>
              <a:t>Enter line one content</a:t>
            </a:r>
          </a:p>
          <a:p>
            <a:pPr lvl="0"/>
            <a:r>
              <a:rPr lang="en-US"/>
              <a:t>Enter line two content</a:t>
            </a:r>
          </a:p>
          <a:p>
            <a:pPr lvl="0"/>
            <a:r>
              <a:rPr lang="en-US"/>
              <a:t>Enter line three content</a:t>
            </a:r>
          </a:p>
          <a:p>
            <a:pPr lvl="0"/>
            <a:r>
              <a:rPr lang="en-US"/>
              <a:t>Enter line four content</a:t>
            </a:r>
          </a:p>
          <a:p>
            <a:pPr lvl="0"/>
            <a:endParaRPr lang="en-US"/>
          </a:p>
        </p:txBody>
      </p:sp>
      <p:sp>
        <p:nvSpPr>
          <p:cNvPr id="7" name="Text Placeholder 8">
            <a:extLst>
              <a:ext uri="{FF2B5EF4-FFF2-40B4-BE49-F238E27FC236}">
                <a16:creationId xmlns:a16="http://schemas.microsoft.com/office/drawing/2014/main" id="{15AAB6E8-3A57-402A-8ECA-1114A7862362}"/>
              </a:ext>
            </a:extLst>
          </p:cNvPr>
          <p:cNvSpPr>
            <a:spLocks noGrp="1"/>
          </p:cNvSpPr>
          <p:nvPr>
            <p:ph type="body" sz="quarter" idx="12" hasCustomPrompt="1"/>
          </p:nvPr>
        </p:nvSpPr>
        <p:spPr>
          <a:xfrm>
            <a:off x="4360918" y="2900148"/>
            <a:ext cx="3245936" cy="1938992"/>
          </a:xfrm>
          <a:prstGeom prst="rect">
            <a:avLst/>
          </a:prstGeom>
        </p:spPr>
        <p:txBody>
          <a:bodyPr wrap="square" lIns="0">
            <a:spAutoFit/>
          </a:bodyPr>
          <a:lstStyle>
            <a:lvl1pPr marL="457112" marR="0" indent="-457112" algn="l" defTabSz="914225" rtl="0" eaLnBrk="1" fontAlgn="auto" latinLnBrk="0" hangingPunct="1">
              <a:lnSpc>
                <a:spcPct val="100000"/>
              </a:lnSpc>
              <a:spcBef>
                <a:spcPts val="0"/>
              </a:spcBef>
              <a:spcAft>
                <a:spcPts val="1200"/>
              </a:spcAft>
              <a:buClrTx/>
              <a:buSzTx/>
              <a:buFont typeface="+mj-lt"/>
              <a:buAutoNum type="arabicPeriod"/>
              <a:tabLst/>
              <a:defRPr sz="1600" b="0">
                <a:solidFill>
                  <a:schemeClr val="accent3"/>
                </a:solidFill>
                <a:latin typeface="Segoe UI Semilight" panose="020B0402040204020203" pitchFamily="34" charset="0"/>
                <a:cs typeface="Segoe UI Semilight" panose="020B0402040204020203" pitchFamily="34" charset="0"/>
              </a:defRPr>
            </a:lvl1pPr>
            <a:lvl2pPr>
              <a:defRPr sz="2000"/>
            </a:lvl2pPr>
            <a:lvl3pPr>
              <a:defRPr sz="1800"/>
            </a:lvl3pPr>
            <a:lvl4pPr>
              <a:defRPr sz="1600"/>
            </a:lvl4pPr>
            <a:lvl5pPr>
              <a:defRPr sz="1600"/>
            </a:lvl5pPr>
          </a:lstStyle>
          <a:p>
            <a:pPr lvl="0"/>
            <a:r>
              <a:rPr lang="en-US"/>
              <a:t>Enter line one content</a:t>
            </a:r>
          </a:p>
          <a:p>
            <a:pPr lvl="0"/>
            <a:r>
              <a:rPr lang="en-US"/>
              <a:t>Enter line two content</a:t>
            </a:r>
          </a:p>
          <a:p>
            <a:pPr lvl="0"/>
            <a:r>
              <a:rPr lang="en-US"/>
              <a:t>Enter line three content</a:t>
            </a:r>
          </a:p>
          <a:p>
            <a:pPr lvl="0"/>
            <a:r>
              <a:rPr lang="en-US"/>
              <a:t>Enter line four content</a:t>
            </a:r>
          </a:p>
          <a:p>
            <a:pPr lvl="0"/>
            <a:endParaRPr lang="en-US"/>
          </a:p>
        </p:txBody>
      </p:sp>
      <p:sp>
        <p:nvSpPr>
          <p:cNvPr id="6" name="Text Placeholder 8">
            <a:extLst>
              <a:ext uri="{FF2B5EF4-FFF2-40B4-BE49-F238E27FC236}">
                <a16:creationId xmlns:a16="http://schemas.microsoft.com/office/drawing/2014/main" id="{344852DD-F4B5-425E-B05A-00C9BC89C8A4}"/>
              </a:ext>
            </a:extLst>
          </p:cNvPr>
          <p:cNvSpPr>
            <a:spLocks noGrp="1"/>
          </p:cNvSpPr>
          <p:nvPr>
            <p:ph type="body" sz="quarter" idx="13" hasCustomPrompt="1"/>
          </p:nvPr>
        </p:nvSpPr>
        <p:spPr>
          <a:xfrm>
            <a:off x="8218560" y="2900148"/>
            <a:ext cx="3245936" cy="1938992"/>
          </a:xfrm>
          <a:prstGeom prst="rect">
            <a:avLst/>
          </a:prstGeom>
        </p:spPr>
        <p:txBody>
          <a:bodyPr wrap="square" lIns="0">
            <a:spAutoFit/>
          </a:bodyPr>
          <a:lstStyle>
            <a:lvl1pPr marL="457112" marR="0" indent="-457112" algn="l" defTabSz="914225" rtl="0" eaLnBrk="1" fontAlgn="auto" latinLnBrk="0" hangingPunct="1">
              <a:lnSpc>
                <a:spcPct val="100000"/>
              </a:lnSpc>
              <a:spcBef>
                <a:spcPts val="0"/>
              </a:spcBef>
              <a:spcAft>
                <a:spcPts val="1200"/>
              </a:spcAft>
              <a:buClrTx/>
              <a:buSzTx/>
              <a:buFont typeface="+mj-lt"/>
              <a:buAutoNum type="arabicPeriod"/>
              <a:tabLst/>
              <a:defRPr sz="1600" b="0">
                <a:solidFill>
                  <a:schemeClr val="accent3"/>
                </a:solidFill>
                <a:latin typeface="Segoe UI Semilight" panose="020B0402040204020203" pitchFamily="34" charset="0"/>
                <a:cs typeface="Segoe UI Semilight" panose="020B0402040204020203" pitchFamily="34" charset="0"/>
              </a:defRPr>
            </a:lvl1pPr>
            <a:lvl2pPr>
              <a:defRPr sz="2000"/>
            </a:lvl2pPr>
            <a:lvl3pPr>
              <a:defRPr sz="1800"/>
            </a:lvl3pPr>
            <a:lvl4pPr>
              <a:defRPr sz="1600"/>
            </a:lvl4pPr>
            <a:lvl5pPr>
              <a:defRPr sz="1600"/>
            </a:lvl5pPr>
          </a:lstStyle>
          <a:p>
            <a:pPr lvl="0"/>
            <a:r>
              <a:rPr lang="en-US"/>
              <a:t>Enter line one content</a:t>
            </a:r>
          </a:p>
          <a:p>
            <a:pPr lvl="0"/>
            <a:r>
              <a:rPr lang="en-US"/>
              <a:t>Enter line two content</a:t>
            </a:r>
          </a:p>
          <a:p>
            <a:pPr lvl="0"/>
            <a:r>
              <a:rPr lang="en-US"/>
              <a:t>Enter line three content</a:t>
            </a:r>
          </a:p>
          <a:p>
            <a:pPr lvl="0"/>
            <a:r>
              <a:rPr lang="en-US"/>
              <a:t>Enter line four content</a:t>
            </a:r>
          </a:p>
          <a:p>
            <a:pPr lvl="0"/>
            <a:endParaRPr lang="en-US"/>
          </a:p>
        </p:txBody>
      </p:sp>
      <p:sp>
        <p:nvSpPr>
          <p:cNvPr id="8" name="Text Placeholder 8">
            <a:extLst>
              <a:ext uri="{FF2B5EF4-FFF2-40B4-BE49-F238E27FC236}">
                <a16:creationId xmlns:a16="http://schemas.microsoft.com/office/drawing/2014/main" id="{17A17963-98DC-4BA8-8F2F-C24761A51C10}"/>
              </a:ext>
            </a:extLst>
          </p:cNvPr>
          <p:cNvSpPr>
            <a:spLocks noGrp="1"/>
          </p:cNvSpPr>
          <p:nvPr>
            <p:ph type="body" sz="quarter" idx="14" hasCustomPrompt="1"/>
          </p:nvPr>
        </p:nvSpPr>
        <p:spPr>
          <a:xfrm>
            <a:off x="503275" y="2355427"/>
            <a:ext cx="3245936" cy="338554"/>
          </a:xfrm>
          <a:prstGeom prst="rect">
            <a:avLst/>
          </a:prstGeom>
        </p:spPr>
        <p:txBody>
          <a:bodyPr wrap="square" lIns="0">
            <a:spAutoFit/>
          </a:bodyPr>
          <a:lstStyle>
            <a:lvl1pPr marL="0" marR="0" indent="0" algn="l" defTabSz="914225" rtl="0" eaLnBrk="1" fontAlgn="auto" latinLnBrk="0" hangingPunct="1">
              <a:lnSpc>
                <a:spcPct val="100000"/>
              </a:lnSpc>
              <a:spcBef>
                <a:spcPts val="0"/>
              </a:spcBef>
              <a:spcAft>
                <a:spcPts val="1200"/>
              </a:spcAft>
              <a:buClr>
                <a:schemeClr val="accent1"/>
              </a:buClr>
              <a:buSzTx/>
              <a:buFont typeface="Arial" panose="020B0604020202020204" pitchFamily="34" charset="0"/>
              <a:buNone/>
              <a:tabLst/>
              <a:defRPr sz="1600" b="0">
                <a:solidFill>
                  <a:schemeClr val="accent2"/>
                </a:solidFill>
                <a:latin typeface="Segoe UI Semibold" panose="020B0702040204020203" pitchFamily="34" charset="0"/>
                <a:cs typeface="Segoe UI Semibold" panose="020B0702040204020203" pitchFamily="34" charset="0"/>
              </a:defRPr>
            </a:lvl1pPr>
            <a:lvl2pPr>
              <a:defRPr sz="2000"/>
            </a:lvl2pPr>
            <a:lvl3pPr>
              <a:defRPr sz="1800"/>
            </a:lvl3pPr>
            <a:lvl4pPr>
              <a:defRPr sz="1600"/>
            </a:lvl4pPr>
            <a:lvl5pPr>
              <a:defRPr sz="1600"/>
            </a:lvl5pPr>
          </a:lstStyle>
          <a:p>
            <a:pPr lvl="0"/>
            <a:r>
              <a:rPr lang="en-US"/>
              <a:t>Enter line one content</a:t>
            </a:r>
          </a:p>
        </p:txBody>
      </p:sp>
      <p:sp>
        <p:nvSpPr>
          <p:cNvPr id="10" name="Text Placeholder 8">
            <a:extLst>
              <a:ext uri="{FF2B5EF4-FFF2-40B4-BE49-F238E27FC236}">
                <a16:creationId xmlns:a16="http://schemas.microsoft.com/office/drawing/2014/main" id="{7D0D314A-5E1E-4FA1-9321-CD3227520497}"/>
              </a:ext>
            </a:extLst>
          </p:cNvPr>
          <p:cNvSpPr>
            <a:spLocks noGrp="1"/>
          </p:cNvSpPr>
          <p:nvPr>
            <p:ph type="body" sz="quarter" idx="15" hasCustomPrompt="1"/>
          </p:nvPr>
        </p:nvSpPr>
        <p:spPr>
          <a:xfrm>
            <a:off x="4360918" y="2355427"/>
            <a:ext cx="3245936" cy="338554"/>
          </a:xfrm>
          <a:prstGeom prst="rect">
            <a:avLst/>
          </a:prstGeom>
        </p:spPr>
        <p:txBody>
          <a:bodyPr wrap="square" lIns="0">
            <a:spAutoFit/>
          </a:bodyPr>
          <a:lstStyle>
            <a:lvl1pPr marL="0" marR="0" indent="0" algn="l" defTabSz="914225" rtl="0" eaLnBrk="1" fontAlgn="auto" latinLnBrk="0" hangingPunct="1">
              <a:lnSpc>
                <a:spcPct val="100000"/>
              </a:lnSpc>
              <a:spcBef>
                <a:spcPts val="0"/>
              </a:spcBef>
              <a:spcAft>
                <a:spcPts val="1200"/>
              </a:spcAft>
              <a:buClr>
                <a:schemeClr val="accent1"/>
              </a:buClr>
              <a:buSzTx/>
              <a:buFont typeface="Arial" panose="020B0604020202020204" pitchFamily="34" charset="0"/>
              <a:buNone/>
              <a:tabLst/>
              <a:defRPr sz="1600" b="0">
                <a:solidFill>
                  <a:schemeClr val="accent2"/>
                </a:solidFill>
                <a:latin typeface="Segoe UI Semibold" panose="020B0702040204020203" pitchFamily="34" charset="0"/>
                <a:cs typeface="Segoe UI Semibold" panose="020B0702040204020203" pitchFamily="34" charset="0"/>
              </a:defRPr>
            </a:lvl1pPr>
            <a:lvl2pPr>
              <a:defRPr sz="2000"/>
            </a:lvl2pPr>
            <a:lvl3pPr>
              <a:defRPr sz="1800"/>
            </a:lvl3pPr>
            <a:lvl4pPr>
              <a:defRPr sz="1600"/>
            </a:lvl4pPr>
            <a:lvl5pPr>
              <a:defRPr sz="1600"/>
            </a:lvl5pPr>
          </a:lstStyle>
          <a:p>
            <a:pPr lvl="0"/>
            <a:r>
              <a:rPr lang="en-US"/>
              <a:t>Enter line one content</a:t>
            </a:r>
          </a:p>
        </p:txBody>
      </p:sp>
      <p:sp>
        <p:nvSpPr>
          <p:cNvPr id="11" name="Text Placeholder 8">
            <a:extLst>
              <a:ext uri="{FF2B5EF4-FFF2-40B4-BE49-F238E27FC236}">
                <a16:creationId xmlns:a16="http://schemas.microsoft.com/office/drawing/2014/main" id="{BD7DBBC1-CEEE-4C8A-B844-1EFB37D22A6C}"/>
              </a:ext>
            </a:extLst>
          </p:cNvPr>
          <p:cNvSpPr>
            <a:spLocks noGrp="1"/>
          </p:cNvSpPr>
          <p:nvPr>
            <p:ph type="body" sz="quarter" idx="16" hasCustomPrompt="1"/>
          </p:nvPr>
        </p:nvSpPr>
        <p:spPr>
          <a:xfrm>
            <a:off x="8218560" y="2355427"/>
            <a:ext cx="3245936" cy="338554"/>
          </a:xfrm>
          <a:prstGeom prst="rect">
            <a:avLst/>
          </a:prstGeom>
        </p:spPr>
        <p:txBody>
          <a:bodyPr wrap="square" lIns="0">
            <a:spAutoFit/>
          </a:bodyPr>
          <a:lstStyle>
            <a:lvl1pPr marL="0" marR="0" indent="0" algn="l" defTabSz="914225" rtl="0" eaLnBrk="1" fontAlgn="auto" latinLnBrk="0" hangingPunct="1">
              <a:lnSpc>
                <a:spcPct val="100000"/>
              </a:lnSpc>
              <a:spcBef>
                <a:spcPts val="0"/>
              </a:spcBef>
              <a:spcAft>
                <a:spcPts val="1200"/>
              </a:spcAft>
              <a:buClr>
                <a:schemeClr val="accent1"/>
              </a:buClr>
              <a:buSzTx/>
              <a:buFont typeface="Arial" panose="020B0604020202020204" pitchFamily="34" charset="0"/>
              <a:buNone/>
              <a:tabLst/>
              <a:defRPr sz="1600" b="0">
                <a:solidFill>
                  <a:schemeClr val="accent2"/>
                </a:solidFill>
                <a:latin typeface="Segoe UI Semibold" panose="020B0702040204020203" pitchFamily="34" charset="0"/>
                <a:cs typeface="Segoe UI Semibold" panose="020B0702040204020203" pitchFamily="34" charset="0"/>
              </a:defRPr>
            </a:lvl1pPr>
            <a:lvl2pPr>
              <a:defRPr sz="2000"/>
            </a:lvl2pPr>
            <a:lvl3pPr>
              <a:defRPr sz="1800"/>
            </a:lvl3pPr>
            <a:lvl4pPr>
              <a:defRPr sz="1600"/>
            </a:lvl4pPr>
            <a:lvl5pPr>
              <a:defRPr sz="1600"/>
            </a:lvl5pPr>
          </a:lstStyle>
          <a:p>
            <a:pPr lvl="0"/>
            <a:r>
              <a:rPr lang="en-US"/>
              <a:t>Enter line one content</a:t>
            </a:r>
          </a:p>
        </p:txBody>
      </p:sp>
      <p:sp>
        <p:nvSpPr>
          <p:cNvPr id="14" name="Title 9">
            <a:extLst>
              <a:ext uri="{FF2B5EF4-FFF2-40B4-BE49-F238E27FC236}">
                <a16:creationId xmlns:a16="http://schemas.microsoft.com/office/drawing/2014/main" id="{4DF9E227-7226-4AD9-A8BB-F65C1FB24E8A}"/>
              </a:ext>
            </a:extLst>
          </p:cNvPr>
          <p:cNvSpPr>
            <a:spLocks noGrp="1"/>
          </p:cNvSpPr>
          <p:nvPr>
            <p:ph type="title"/>
          </p:nvPr>
        </p:nvSpPr>
        <p:spPr>
          <a:xfrm>
            <a:off x="503276" y="663676"/>
            <a:ext cx="5736656" cy="443198"/>
          </a:xfrm>
          <a:prstGeom prst="rect">
            <a:avLst/>
          </a:prstGeom>
        </p:spPr>
        <p:txBody>
          <a:bodyPr wrap="square" lIns="0" tIns="0" rIns="0" bIns="0">
            <a:spAutoFit/>
          </a:bodyPr>
          <a:lstStyle>
            <a:lvl1pPr>
              <a:defRPr sz="3200">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223900253"/>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3_Content Half Left">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1979046"/>
            <a:ext cx="4114800" cy="1218795"/>
          </a:xfrm>
          <a:prstGeom prst="rect">
            <a:avLst/>
          </a:prstGeom>
        </p:spPr>
        <p:txBody>
          <a:bodyPr vert="horz" wrap="square" lIns="0" tIns="0" rIns="0" bIns="0" rtlCol="0" anchor="b">
            <a:sp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3197842"/>
            <a:ext cx="4114800" cy="738664"/>
          </a:xfrm>
        </p:spPr>
        <p:txBody>
          <a:bodyPr>
            <a:spAutoFit/>
          </a:bodyPr>
          <a:lstStyle>
            <a:lvl1pPr marL="0" indent="0" algn="l">
              <a:spcBef>
                <a:spcPts val="0"/>
              </a:spcBef>
              <a:spcAft>
                <a:spcPts val="1200"/>
              </a:spcAft>
              <a:buNone/>
              <a:defRPr sz="2400" b="1" i="0" spc="-60" baseline="0">
                <a:solidFill>
                  <a:schemeClr val="tx2"/>
                </a:solidFill>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2" name="Rectangle 1">
            <a:extLst>
              <a:ext uri="{FF2B5EF4-FFF2-40B4-BE49-F238E27FC236}">
                <a16:creationId xmlns:a16="http://schemas.microsoft.com/office/drawing/2014/main" id="{A2B61818-2F60-44E2-929C-E391BC061332}"/>
              </a:ext>
            </a:extLst>
          </p:cNvPr>
          <p:cNvSpPr/>
          <p:nvPr userDrawn="1"/>
        </p:nvSpPr>
        <p:spPr>
          <a:xfrm>
            <a:off x="6096000" y="0"/>
            <a:ext cx="6096000" cy="685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8270642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Video</a:t>
            </a:r>
          </a:p>
        </p:txBody>
      </p:sp>
    </p:spTree>
    <p:extLst>
      <p:ext uri="{BB962C8B-B14F-4D97-AF65-F5344CB8AC3E}">
        <p14:creationId xmlns:p14="http://schemas.microsoft.com/office/powerpoint/2010/main" val="2226439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98382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619026"/>
            <a:ext cx="11326085" cy="94962"/>
            <a:chOff x="445128" y="6559056"/>
            <a:chExt cx="11553197" cy="96854"/>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7897F37A-7EA1-4CFC-9E0B-8E83614C55B2}"/>
              </a:ext>
            </a:extLst>
          </p:cNvPr>
          <p:cNvSpPr>
            <a:spLocks noGrp="1"/>
          </p:cNvSpPr>
          <p:nvPr>
            <p:ph type="title"/>
          </p:nvPr>
        </p:nvSpPr>
        <p:spPr>
          <a:xfrm>
            <a:off x="426424" y="224114"/>
            <a:ext cx="11765576" cy="744014"/>
          </a:xfrm>
        </p:spPr>
        <p:txBody>
          <a:bodyPr/>
          <a:lstStyle/>
          <a:p>
            <a:r>
              <a:rPr lang="en-US"/>
              <a:t>Click to edit Master title style</a:t>
            </a:r>
          </a:p>
        </p:txBody>
      </p:sp>
    </p:spTree>
    <p:extLst>
      <p:ext uri="{BB962C8B-B14F-4D97-AF65-F5344CB8AC3E}">
        <p14:creationId xmlns:p14="http://schemas.microsoft.com/office/powerpoint/2010/main" val="1777133592"/>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247270348"/>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45916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77367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57880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8383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041466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8971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527705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9117833"/>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241118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8255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714949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853633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351635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77336"/>
            <a:ext cx="12192000" cy="923329"/>
          </a:xfrm>
          <a:solidFill>
            <a:srgbClr val="0070C0"/>
          </a:solidFill>
        </p:spPr>
        <p:txBody>
          <a:bodyPr anchor="b"/>
          <a:lstStyle>
            <a:lvl1pPr algn="l">
              <a:defRPr sz="6000">
                <a:solidFill>
                  <a:schemeClr val="bg1"/>
                </a:solidFill>
              </a:defRPr>
            </a:lvl1pPr>
          </a:lstStyle>
          <a:p>
            <a:r>
              <a:rPr lang="en-US" dirty="0"/>
              <a:t> Click to edit Master title style</a:t>
            </a:r>
          </a:p>
        </p:txBody>
      </p:sp>
    </p:spTree>
    <p:extLst>
      <p:ext uri="{BB962C8B-B14F-4D97-AF65-F5344CB8AC3E}">
        <p14:creationId xmlns:p14="http://schemas.microsoft.com/office/powerpoint/2010/main" val="404772451"/>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2624794768"/>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1_TITLE AND SUBHEA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45825" y="784483"/>
            <a:ext cx="5373880" cy="331951"/>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623337239"/>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2_TITLE, SUBHEAD, BODY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11500339" cy="1312155"/>
          </a:xfrm>
          <a:prstGeom prst="rect">
            <a:avLst/>
          </a:prstGeom>
        </p:spPr>
        <p:txBody>
          <a:bodyPr vert="horz"/>
          <a:lstStyle>
            <a:lvl1pPr marL="280114" indent="-280114">
              <a:lnSpc>
                <a:spcPct val="110000"/>
              </a:lnSpc>
              <a:buClr>
                <a:schemeClr val="tx1"/>
              </a:buClr>
              <a:buFont typeface="Arial"/>
              <a:buChar char="•"/>
              <a:defRPr sz="1372">
                <a:solidFill>
                  <a:schemeClr val="tx1"/>
                </a:solidFill>
              </a:defRPr>
            </a:lvl1pPr>
            <a:lvl2pPr marL="561727" indent="-280114">
              <a:lnSpc>
                <a:spcPct val="110000"/>
              </a:lnSpc>
              <a:buFont typeface="Lucida Grande"/>
              <a:buChar char="-"/>
              <a:defRPr sz="1372">
                <a:solidFill>
                  <a:schemeClr val="tx1"/>
                </a:solidFill>
              </a:defRPr>
            </a:lvl2pPr>
            <a:lvl3pPr marL="868462" indent="-280114">
              <a:lnSpc>
                <a:spcPct val="110000"/>
              </a:lnSpc>
              <a:buFont typeface="Courier New"/>
              <a:buChar char="o"/>
              <a:defRPr sz="1372">
                <a:solidFill>
                  <a:schemeClr val="tx1"/>
                </a:solidFill>
              </a:defRPr>
            </a:lvl3pPr>
            <a:lvl4pPr marL="1150075" indent="-280114">
              <a:lnSpc>
                <a:spcPct val="110000"/>
              </a:lnSpc>
              <a:buFont typeface="Courier New"/>
              <a:buChar char="o"/>
              <a:defRPr sz="1372">
                <a:solidFill>
                  <a:schemeClr val="tx1"/>
                </a:solidFill>
              </a:defRPr>
            </a:lvl4pPr>
            <a:lvl5pPr marL="1105299"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8" name="Text Placeholder 3"/>
          <p:cNvSpPr>
            <a:spLocks noGrp="1"/>
          </p:cNvSpPr>
          <p:nvPr>
            <p:ph type="body" sz="quarter" idx="10"/>
          </p:nvPr>
        </p:nvSpPr>
        <p:spPr>
          <a:xfrm>
            <a:off x="345825" y="784483"/>
            <a:ext cx="5373880" cy="331951"/>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624777527"/>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8E22-072B-48A8-BAD1-24CCE54ED1C3}"/>
              </a:ext>
            </a:extLst>
          </p:cNvPr>
          <p:cNvSpPr>
            <a:spLocks noGrp="1"/>
          </p:cNvSpPr>
          <p:nvPr>
            <p:ph type="title"/>
          </p:nvPr>
        </p:nvSpPr>
        <p:spPr>
          <a:xfrm>
            <a:off x="839788" y="1072515"/>
            <a:ext cx="3932237" cy="984885"/>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C7B963-F318-4822-8D27-4EF12015D675}"/>
              </a:ext>
            </a:extLst>
          </p:cNvPr>
          <p:cNvSpPr>
            <a:spLocks noGrp="1"/>
          </p:cNvSpPr>
          <p:nvPr>
            <p:ph idx="1"/>
          </p:nvPr>
        </p:nvSpPr>
        <p:spPr>
          <a:xfrm>
            <a:off x="5183188" y="987426"/>
            <a:ext cx="6172200" cy="219136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39642B-B79B-4138-AC3D-BFBA1F06CCBF}"/>
              </a:ext>
            </a:extLst>
          </p:cNvPr>
          <p:cNvSpPr>
            <a:spLocks noGrp="1"/>
          </p:cNvSpPr>
          <p:nvPr>
            <p:ph type="body" sz="half" idx="2"/>
          </p:nvPr>
        </p:nvSpPr>
        <p:spPr>
          <a:xfrm>
            <a:off x="839788" y="2057400"/>
            <a:ext cx="3932237" cy="246221"/>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DC6FF213-660B-40AB-AD1A-B8CCFFFBB50C}"/>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5436828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520DB6F4-0C2A-4102-8D02-61617659C2C7}"/>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MS logo gray - EMF" descr="Microsoft logo, gray text version">
            <a:extLst>
              <a:ext uri="{FF2B5EF4-FFF2-40B4-BE49-F238E27FC236}">
                <a16:creationId xmlns:a16="http://schemas.microsoft.com/office/drawing/2014/main" id="{C0CB6197-825B-4A90-A4E6-CB108916642A}"/>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81985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3_TITLE, SUBHEAD, BODY TEXT 2 COL">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80" y="1900506"/>
            <a:ext cx="5623128" cy="1313009"/>
          </a:xfrm>
          <a:prstGeom prst="rect">
            <a:avLst/>
          </a:prstGeom>
        </p:spPr>
        <p:txBody>
          <a:bodyPr vert="horz"/>
          <a:lstStyle>
            <a:lvl1pPr marL="280172" indent="-280172">
              <a:lnSpc>
                <a:spcPct val="110000"/>
              </a:lnSpc>
              <a:buClr>
                <a:schemeClr val="tx1"/>
              </a:buClr>
              <a:buFont typeface="Arial"/>
              <a:buChar char="•"/>
              <a:defRPr sz="1373">
                <a:solidFill>
                  <a:schemeClr val="tx1"/>
                </a:solidFill>
              </a:defRPr>
            </a:lvl1pPr>
            <a:lvl2pPr marL="561842" indent="-280172">
              <a:lnSpc>
                <a:spcPct val="110000"/>
              </a:lnSpc>
              <a:buFont typeface="Lucida Grande"/>
              <a:buChar char="-"/>
              <a:defRPr sz="1373">
                <a:solidFill>
                  <a:schemeClr val="tx1"/>
                </a:solidFill>
              </a:defRPr>
            </a:lvl2pPr>
            <a:lvl3pPr marL="868640" indent="-280172">
              <a:lnSpc>
                <a:spcPct val="110000"/>
              </a:lnSpc>
              <a:buFont typeface="Courier New"/>
              <a:buChar char="o"/>
              <a:defRPr sz="1373">
                <a:solidFill>
                  <a:schemeClr val="tx1"/>
                </a:solidFill>
              </a:defRPr>
            </a:lvl3pPr>
            <a:lvl4pPr marL="1150310" indent="-280172">
              <a:lnSpc>
                <a:spcPct val="110000"/>
              </a:lnSpc>
              <a:buFont typeface="Courier New"/>
              <a:buChar char="o"/>
              <a:defRPr sz="1373">
                <a:solidFill>
                  <a:schemeClr val="tx1"/>
                </a:solidFill>
              </a:defRPr>
            </a:lvl4pPr>
            <a:lvl5pPr marL="1105526" indent="0">
              <a:buFont typeface="Wingdings" charset="2"/>
              <a:buNone/>
              <a:defRPr sz="1373">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6" name="Text Placeholder 4"/>
          <p:cNvSpPr>
            <a:spLocks noGrp="1"/>
          </p:cNvSpPr>
          <p:nvPr>
            <p:ph type="body" sz="quarter" idx="12" hasCustomPrompt="1"/>
          </p:nvPr>
        </p:nvSpPr>
        <p:spPr>
          <a:xfrm>
            <a:off x="6198625" y="1900506"/>
            <a:ext cx="5623128" cy="1313009"/>
          </a:xfrm>
          <a:prstGeom prst="rect">
            <a:avLst/>
          </a:prstGeom>
        </p:spPr>
        <p:txBody>
          <a:bodyPr vert="horz"/>
          <a:lstStyle>
            <a:lvl1pPr marL="280172" indent="-280172">
              <a:lnSpc>
                <a:spcPct val="110000"/>
              </a:lnSpc>
              <a:buClr>
                <a:schemeClr val="tx1"/>
              </a:buClr>
              <a:buFont typeface="Arial"/>
              <a:buChar char="•"/>
              <a:defRPr sz="1373">
                <a:solidFill>
                  <a:schemeClr val="tx1"/>
                </a:solidFill>
              </a:defRPr>
            </a:lvl1pPr>
            <a:lvl2pPr marL="561842" indent="-280172">
              <a:lnSpc>
                <a:spcPct val="110000"/>
              </a:lnSpc>
              <a:buFont typeface="Lucida Grande"/>
              <a:buChar char="-"/>
              <a:defRPr sz="1373">
                <a:solidFill>
                  <a:schemeClr val="tx1"/>
                </a:solidFill>
              </a:defRPr>
            </a:lvl2pPr>
            <a:lvl3pPr marL="868640" indent="-280172">
              <a:lnSpc>
                <a:spcPct val="110000"/>
              </a:lnSpc>
              <a:buFont typeface="Courier New"/>
              <a:buChar char="o"/>
              <a:defRPr sz="1373">
                <a:solidFill>
                  <a:schemeClr val="tx1"/>
                </a:solidFill>
              </a:defRPr>
            </a:lvl3pPr>
            <a:lvl4pPr marL="1150310" indent="-280172">
              <a:lnSpc>
                <a:spcPct val="110000"/>
              </a:lnSpc>
              <a:buFont typeface="Courier New"/>
              <a:buChar char="o"/>
              <a:defRPr sz="1373">
                <a:solidFill>
                  <a:schemeClr val="tx1"/>
                </a:solidFill>
              </a:defRPr>
            </a:lvl4pPr>
            <a:lvl5pPr marL="1105526" indent="0">
              <a:buFont typeface="Wingdings" charset="2"/>
              <a:buNone/>
              <a:defRPr sz="1373">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9" name="Text Placeholder 3"/>
          <p:cNvSpPr>
            <a:spLocks noGrp="1"/>
          </p:cNvSpPr>
          <p:nvPr>
            <p:ph type="body" sz="quarter" idx="10"/>
          </p:nvPr>
        </p:nvSpPr>
        <p:spPr>
          <a:xfrm>
            <a:off x="345827" y="784485"/>
            <a:ext cx="5373879" cy="331972"/>
          </a:xfrm>
          <a:prstGeom prst="rect">
            <a:avLst/>
          </a:prstGeom>
        </p:spPr>
        <p:txBody>
          <a:bodyPr vert="horz"/>
          <a:lstStyle>
            <a:lvl1pPr marL="0" indent="0">
              <a:buNone/>
              <a:defRPr sz="2157"/>
            </a:lvl1pPr>
          </a:lstStyle>
          <a:p>
            <a:pPr lvl="0"/>
            <a:r>
              <a:rPr lang="en-CA" dirty="0"/>
              <a:t>Click to edit Master text styles</a:t>
            </a:r>
          </a:p>
        </p:txBody>
      </p:sp>
      <p:sp>
        <p:nvSpPr>
          <p:cNvPr id="7" name="Title 1"/>
          <p:cNvSpPr>
            <a:spLocks noGrp="1"/>
          </p:cNvSpPr>
          <p:nvPr>
            <p:ph type="title"/>
          </p:nvPr>
        </p:nvSpPr>
        <p:spPr>
          <a:xfrm>
            <a:off x="345825" y="257796"/>
            <a:ext cx="12192000" cy="543008"/>
          </a:xfrm>
          <a:prstGeom prst="rect">
            <a:avLst/>
          </a:prstGeom>
        </p:spPr>
        <p:txBody>
          <a:bodyPr lIns="0">
            <a:normAutofit/>
          </a:bodyPr>
          <a:lstStyle>
            <a:lvl1pPr>
              <a:defRPr sz="3139">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853867197"/>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TEXT AND PICTUR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198718" y="1179839"/>
            <a:ext cx="5636893" cy="301792"/>
          </a:xfrm>
          <a:prstGeom prst="rect">
            <a:avLst/>
          </a:prstGeom>
        </p:spPr>
        <p:txBody>
          <a:bodyPr vert="horz"/>
          <a:lstStyle>
            <a:lvl1pPr marL="0" indent="0">
              <a:buNone/>
              <a:defRPr sz="1961">
                <a:solidFill>
                  <a:srgbClr val="002050"/>
                </a:solidFill>
              </a:defRPr>
            </a:lvl1pPr>
          </a:lstStyle>
          <a:p>
            <a:endParaRPr lang="en-US"/>
          </a:p>
        </p:txBody>
      </p:sp>
      <p:sp>
        <p:nvSpPr>
          <p:cNvPr id="7" name="Text Placeholder 4"/>
          <p:cNvSpPr>
            <a:spLocks noGrp="1"/>
          </p:cNvSpPr>
          <p:nvPr>
            <p:ph type="body" sz="quarter" idx="11" hasCustomPrompt="1"/>
          </p:nvPr>
        </p:nvSpPr>
        <p:spPr>
          <a:xfrm>
            <a:off x="353280" y="1900506"/>
            <a:ext cx="5623128" cy="1313009"/>
          </a:xfrm>
          <a:prstGeom prst="rect">
            <a:avLst/>
          </a:prstGeom>
        </p:spPr>
        <p:txBody>
          <a:bodyPr vert="horz"/>
          <a:lstStyle>
            <a:lvl1pPr marL="280172" indent="-280172">
              <a:lnSpc>
                <a:spcPct val="110000"/>
              </a:lnSpc>
              <a:buClr>
                <a:schemeClr val="tx1"/>
              </a:buClr>
              <a:buFont typeface="Arial"/>
              <a:buChar char="•"/>
              <a:defRPr sz="1373">
                <a:solidFill>
                  <a:schemeClr val="tx1"/>
                </a:solidFill>
              </a:defRPr>
            </a:lvl1pPr>
            <a:lvl2pPr marL="561842" indent="-280172">
              <a:lnSpc>
                <a:spcPct val="110000"/>
              </a:lnSpc>
              <a:buFont typeface="Lucida Grande"/>
              <a:buChar char="-"/>
              <a:defRPr sz="1373">
                <a:solidFill>
                  <a:schemeClr val="tx1"/>
                </a:solidFill>
              </a:defRPr>
            </a:lvl2pPr>
            <a:lvl3pPr marL="868640" indent="-280172">
              <a:lnSpc>
                <a:spcPct val="110000"/>
              </a:lnSpc>
              <a:buFont typeface="Courier New"/>
              <a:buChar char="o"/>
              <a:defRPr sz="1373">
                <a:solidFill>
                  <a:schemeClr val="tx1"/>
                </a:solidFill>
              </a:defRPr>
            </a:lvl3pPr>
            <a:lvl4pPr marL="1150310" indent="-280172">
              <a:lnSpc>
                <a:spcPct val="110000"/>
              </a:lnSpc>
              <a:buFont typeface="Courier New"/>
              <a:buChar char="o"/>
              <a:defRPr sz="1373">
                <a:solidFill>
                  <a:schemeClr val="tx1"/>
                </a:solidFill>
              </a:defRPr>
            </a:lvl4pPr>
            <a:lvl5pPr marL="1105526" indent="0">
              <a:buFont typeface="Wingdings" charset="2"/>
              <a:buNone/>
              <a:defRPr sz="1373">
                <a:solidFill>
                  <a:schemeClr val="tx1"/>
                </a:solidFill>
              </a:defRPr>
            </a:lvl5pPr>
          </a:lstStyle>
          <a:p>
            <a:pPr lvl="0"/>
            <a:r>
              <a:rPr lang="en-CA" dirty="0"/>
              <a:t>First level</a:t>
            </a:r>
          </a:p>
          <a:p>
            <a:pPr lvl="1"/>
            <a:r>
              <a:rPr lang="en-CA" dirty="0"/>
              <a:t>Second level</a:t>
            </a:r>
          </a:p>
          <a:p>
            <a:pPr lvl="2"/>
            <a:r>
              <a:rPr lang="en-CA" dirty="0"/>
              <a:t>Third level</a:t>
            </a:r>
            <a:endParaRPr lang="en-US" dirty="0"/>
          </a:p>
          <a:p>
            <a:pPr lvl="3"/>
            <a:endParaRPr lang="en-US" dirty="0"/>
          </a:p>
          <a:p>
            <a:pPr lvl="3"/>
            <a:endParaRPr lang="en-CA" dirty="0"/>
          </a:p>
        </p:txBody>
      </p:sp>
      <p:sp>
        <p:nvSpPr>
          <p:cNvPr id="8" name="Text Placeholder 3"/>
          <p:cNvSpPr>
            <a:spLocks noGrp="1"/>
          </p:cNvSpPr>
          <p:nvPr>
            <p:ph type="body" sz="quarter" idx="12"/>
          </p:nvPr>
        </p:nvSpPr>
        <p:spPr>
          <a:xfrm>
            <a:off x="345827" y="784485"/>
            <a:ext cx="5373879" cy="33197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9">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258624285"/>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1"/>
            <a:ext cx="11018520" cy="595099"/>
          </a:xfrm>
          <a:noFill/>
        </p:spPr>
        <p:txBody>
          <a:bodyPr rtlCol="0"/>
          <a:lstStyle>
            <a:lvl1pPr marL="0" indent="0" algn="ctr" defTabSz="-18497088" rtl="0" eaLnBrk="1" fontAlgn="base" hangingPunct="1">
              <a:spcBef>
                <a:spcPct val="0"/>
              </a:spcBef>
              <a:spcAft>
                <a:spcPct val="0"/>
              </a:spcAft>
              <a:defRPr lang="en-US" sz="3867" b="1" dirty="0">
                <a:solidFill>
                  <a:schemeClr val="accent2"/>
                </a:solidFill>
                <a:latin typeface="Calibri"/>
                <a:ea typeface="+mj-ea"/>
                <a:cs typeface="Segoe UI" pitchFamily="34" charset="0"/>
              </a:defRPr>
            </a:lvl1pPr>
          </a:lstStyle>
          <a:p>
            <a:r>
              <a:rPr lang="en-US" dirty="0"/>
              <a:t>Click to edit Master title style</a:t>
            </a:r>
          </a:p>
        </p:txBody>
      </p:sp>
      <p:sp>
        <p:nvSpPr>
          <p:cNvPr id="3" name="Text Placeholder 2"/>
          <p:cNvSpPr>
            <a:spLocks noGrp="1"/>
          </p:cNvSpPr>
          <p:nvPr>
            <p:ph type="body" idx="1"/>
          </p:nvPr>
        </p:nvSpPr>
        <p:spPr>
          <a:xfrm>
            <a:off x="609600" y="1371600"/>
            <a:ext cx="10972800" cy="2006640"/>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bwMode="auto">
          <a:xfrm>
            <a:off x="7823200" y="6467133"/>
            <a:ext cx="4368800" cy="276999"/>
          </a:xfrm>
          <a:prstGeom prst="rect">
            <a:avLst/>
          </a:prstGeom>
          <a:noFill/>
          <a:ln w="9525">
            <a:noFill/>
            <a:miter lim="800000"/>
            <a:headEnd/>
            <a:tailEnd/>
          </a:ln>
        </p:spPr>
        <p:txBody>
          <a:bodyPr wrap="square" rtlCol="0">
            <a:spAutoFit/>
          </a:bodyPr>
          <a:lstStyle/>
          <a:p>
            <a:pPr algn="r"/>
            <a:r>
              <a:rPr lang="en-US" sz="1200" b="0" u="none" dirty="0">
                <a:solidFill>
                  <a:srgbClr val="000000"/>
                </a:solidFill>
                <a:latin typeface="Calibri"/>
                <a:cs typeface="Mangal" pitchFamily="18" charset="0"/>
              </a:rPr>
              <a:t>© Microsoft Azure + </a:t>
            </a:r>
            <a:r>
              <a:rPr lang="en-US" sz="1200" b="0" u="none">
                <a:solidFill>
                  <a:srgbClr val="000000"/>
                </a:solidFill>
                <a:latin typeface="Calibri"/>
                <a:cs typeface="Mangal" pitchFamily="18" charset="0"/>
              </a:rPr>
              <a:t>AI Conference </a:t>
            </a:r>
            <a:r>
              <a:rPr lang="en-US" sz="1200" b="0" u="none" baseline="0">
                <a:solidFill>
                  <a:srgbClr val="000000"/>
                </a:solidFill>
                <a:latin typeface="Calibri"/>
                <a:cs typeface="Mangal" pitchFamily="18" charset="0"/>
              </a:rPr>
              <a:t> </a:t>
            </a:r>
            <a:r>
              <a:rPr lang="en-US" sz="1200" b="0" u="none" dirty="0">
                <a:solidFill>
                  <a:srgbClr val="000000"/>
                </a:solidFill>
                <a:latin typeface="Calibri"/>
                <a:cs typeface="Mangal" pitchFamily="18" charset="0"/>
              </a:rPr>
              <a:t>All rights reserved.</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5867401"/>
            <a:ext cx="2131239" cy="915833"/>
          </a:xfrm>
          <a:prstGeom prst="rect">
            <a:avLst/>
          </a:prstGeom>
        </p:spPr>
      </p:pic>
    </p:spTree>
    <p:extLst>
      <p:ext uri="{BB962C8B-B14F-4D97-AF65-F5344CB8AC3E}">
        <p14:creationId xmlns:p14="http://schemas.microsoft.com/office/powerpoint/2010/main" val="1351183235"/>
      </p:ext>
    </p:extLst>
  </p:cSld>
  <p:clrMapOvr>
    <a:masterClrMapping/>
  </p:clrMapOvr>
  <p:transition>
    <p:fade/>
  </p:transition>
  <p:hf sldNum="0" hdr="0" ftr="0" dt="0"/>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3976013"/>
            <a:ext cx="10363200" cy="430887"/>
          </a:xfrm>
        </p:spPr>
        <p:txBody>
          <a:bodyPr anchor="b"/>
          <a:lstStyle>
            <a:lvl1pPr marL="0" indent="0">
              <a:buNone/>
              <a:defRPr sz="2800" i="0">
                <a:solidFill>
                  <a:schemeClr val="tx1"/>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a:t>Click to edit Master text styles</a:t>
            </a:r>
          </a:p>
        </p:txBody>
      </p:sp>
      <p:sp>
        <p:nvSpPr>
          <p:cNvPr id="4" name="Title 3"/>
          <p:cNvSpPr>
            <a:spLocks noGrp="1"/>
          </p:cNvSpPr>
          <p:nvPr>
            <p:ph type="title"/>
          </p:nvPr>
        </p:nvSpPr>
        <p:spPr>
          <a:xfrm>
            <a:off x="914400" y="4495800"/>
            <a:ext cx="10363200" cy="553998"/>
          </a:xfrm>
        </p:spPr>
        <p:txBody>
          <a:bodyPr/>
          <a:lstStyle>
            <a:lvl1pPr algn="l">
              <a:defRPr>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5867401"/>
            <a:ext cx="2131239" cy="915833"/>
          </a:xfrm>
          <a:prstGeom prst="rect">
            <a:avLst/>
          </a:prstGeom>
        </p:spPr>
      </p:pic>
      <p:sp>
        <p:nvSpPr>
          <p:cNvPr id="6" name="TextBox 5"/>
          <p:cNvSpPr txBox="1"/>
          <p:nvPr userDrawn="1"/>
        </p:nvSpPr>
        <p:spPr bwMode="auto">
          <a:xfrm>
            <a:off x="7823200" y="6467133"/>
            <a:ext cx="4368800" cy="276999"/>
          </a:xfrm>
          <a:prstGeom prst="rect">
            <a:avLst/>
          </a:prstGeom>
          <a:noFill/>
          <a:ln w="9525">
            <a:noFill/>
            <a:miter lim="800000"/>
            <a:headEnd/>
            <a:tailEnd/>
          </a:ln>
        </p:spPr>
        <p:txBody>
          <a:bodyPr wrap="square" rtlCol="0">
            <a:spAutoFit/>
          </a:bodyPr>
          <a:lstStyle/>
          <a:p>
            <a:pPr algn="r"/>
            <a:r>
              <a:rPr lang="en-US" sz="1200" b="0" u="none" dirty="0">
                <a:solidFill>
                  <a:srgbClr val="000000"/>
                </a:solidFill>
                <a:latin typeface="Calibri"/>
                <a:cs typeface="Mangal" pitchFamily="18" charset="0"/>
              </a:rPr>
              <a:t>© Microsoft Azure + </a:t>
            </a:r>
            <a:r>
              <a:rPr lang="en-US" sz="1200" b="0" u="none">
                <a:solidFill>
                  <a:srgbClr val="000000"/>
                </a:solidFill>
                <a:latin typeface="Calibri"/>
                <a:cs typeface="Mangal" pitchFamily="18" charset="0"/>
              </a:rPr>
              <a:t>AI Conference </a:t>
            </a:r>
            <a:r>
              <a:rPr lang="en-US" sz="1200" b="0" u="none" baseline="0">
                <a:solidFill>
                  <a:srgbClr val="000000"/>
                </a:solidFill>
                <a:latin typeface="Calibri"/>
                <a:cs typeface="Mangal" pitchFamily="18" charset="0"/>
              </a:rPr>
              <a:t> </a:t>
            </a:r>
            <a:r>
              <a:rPr lang="en-US" sz="1200" b="0" u="none" dirty="0">
                <a:solidFill>
                  <a:srgbClr val="000000"/>
                </a:solidFill>
                <a:latin typeface="Calibri"/>
                <a:cs typeface="Mangal" pitchFamily="18" charset="0"/>
              </a:rPr>
              <a:t>All rights reserved.</a:t>
            </a:r>
          </a:p>
        </p:txBody>
      </p:sp>
    </p:spTree>
    <p:extLst>
      <p:ext uri="{BB962C8B-B14F-4D97-AF65-F5344CB8AC3E}">
        <p14:creationId xmlns:p14="http://schemas.microsoft.com/office/powerpoint/2010/main" val="2300823142"/>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lvl1pPr>
              <a:defRPr>
                <a:solidFill>
                  <a:schemeClr val="accent2"/>
                </a:solidFill>
              </a:defRPr>
            </a:lvl1p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5867401"/>
            <a:ext cx="2131239" cy="915833"/>
          </a:xfrm>
          <a:prstGeom prst="rect">
            <a:avLst/>
          </a:prstGeom>
        </p:spPr>
      </p:pic>
      <p:sp>
        <p:nvSpPr>
          <p:cNvPr id="6" name="TextBox 5"/>
          <p:cNvSpPr txBox="1"/>
          <p:nvPr userDrawn="1"/>
        </p:nvSpPr>
        <p:spPr bwMode="auto">
          <a:xfrm>
            <a:off x="7823200" y="6467133"/>
            <a:ext cx="4368800" cy="276999"/>
          </a:xfrm>
          <a:prstGeom prst="rect">
            <a:avLst/>
          </a:prstGeom>
          <a:noFill/>
          <a:ln w="9525">
            <a:noFill/>
            <a:miter lim="800000"/>
            <a:headEnd/>
            <a:tailEnd/>
          </a:ln>
        </p:spPr>
        <p:txBody>
          <a:bodyPr wrap="square" rtlCol="0">
            <a:spAutoFit/>
          </a:bodyPr>
          <a:lstStyle/>
          <a:p>
            <a:pPr algn="r"/>
            <a:r>
              <a:rPr lang="en-US" sz="1200" b="0" u="none" dirty="0">
                <a:solidFill>
                  <a:srgbClr val="000000"/>
                </a:solidFill>
                <a:latin typeface="Calibri"/>
                <a:cs typeface="Mangal" pitchFamily="18" charset="0"/>
              </a:rPr>
              <a:t>© Microsoft Azure + </a:t>
            </a:r>
            <a:r>
              <a:rPr lang="en-US" sz="1200" b="0" u="none">
                <a:solidFill>
                  <a:srgbClr val="000000"/>
                </a:solidFill>
                <a:latin typeface="Calibri"/>
                <a:cs typeface="Mangal" pitchFamily="18" charset="0"/>
              </a:rPr>
              <a:t>AI Conference </a:t>
            </a:r>
            <a:r>
              <a:rPr lang="en-US" sz="1200" b="0" u="none" baseline="0">
                <a:solidFill>
                  <a:srgbClr val="000000"/>
                </a:solidFill>
                <a:latin typeface="Calibri"/>
                <a:cs typeface="Mangal" pitchFamily="18" charset="0"/>
              </a:rPr>
              <a:t> </a:t>
            </a:r>
            <a:r>
              <a:rPr lang="en-US" sz="1200" b="0" u="none" dirty="0">
                <a:solidFill>
                  <a:srgbClr val="000000"/>
                </a:solidFill>
                <a:latin typeface="Calibri"/>
                <a:cs typeface="Mangal" pitchFamily="18" charset="0"/>
              </a:rPr>
              <a:t>All rights reserved.</a:t>
            </a:r>
          </a:p>
        </p:txBody>
      </p:sp>
    </p:spTree>
    <p:extLst>
      <p:ext uri="{BB962C8B-B14F-4D97-AF65-F5344CB8AC3E}">
        <p14:creationId xmlns:p14="http://schemas.microsoft.com/office/powerpoint/2010/main" val="1168236809"/>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6" y="2102817"/>
            <a:ext cx="7332453" cy="579519"/>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2"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9" cy="3441056"/>
          </a:xfrm>
        </p:spPr>
        <p:txBody>
          <a:bodyPr anchor="ctr">
            <a:noAutofit/>
          </a:bodyPr>
          <a:lstStyle>
            <a:lvl1pPr marL="0" indent="0" algn="ctr">
              <a:buNone/>
              <a:defRPr sz="1051"/>
            </a:lvl1pPr>
          </a:lstStyle>
          <a:p>
            <a:pPr lvl="0"/>
            <a:r>
              <a:rPr lang="en-US"/>
              <a:t>content</a:t>
            </a:r>
          </a:p>
        </p:txBody>
      </p:sp>
    </p:spTree>
    <p:extLst>
      <p:ext uri="{BB962C8B-B14F-4D97-AF65-F5344CB8AC3E}">
        <p14:creationId xmlns:p14="http://schemas.microsoft.com/office/powerpoint/2010/main" val="28888292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106B06AA-85BA-477C-9561-F51AD9204F16}"/>
              </a:ext>
            </a:extLst>
          </p:cNvPr>
          <p:cNvSpPr>
            <a:spLocks noGrp="1"/>
          </p:cNvSpPr>
          <p:nvPr>
            <p:ph type="title" hasCustomPrompt="1"/>
          </p:nvPr>
        </p:nvSpPr>
        <p:spPr/>
        <p:txBody>
          <a:bodyPr/>
          <a:lstStyle>
            <a:lvl1pPr>
              <a:defRPr/>
            </a:lvl1pPr>
          </a:lstStyle>
          <a:p>
            <a:r>
              <a:rPr lang="en-US"/>
              <a:t>Title</a:t>
            </a:r>
          </a:p>
        </p:txBody>
      </p:sp>
    </p:spTree>
    <p:extLst>
      <p:ext uri="{BB962C8B-B14F-4D97-AF65-F5344CB8AC3E}">
        <p14:creationId xmlns:p14="http://schemas.microsoft.com/office/powerpoint/2010/main" val="2882127955"/>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1"/>
            <a:ext cx="11018520" cy="595099"/>
          </a:xfrm>
        </p:spPr>
        <p:txBody>
          <a:bodyPr/>
          <a:lstStyle>
            <a:lvl1pPr>
              <a:defRPr lang="en-US" sz="3867" b="1" dirty="0">
                <a:solidFill>
                  <a:schemeClr val="accent2"/>
                </a:solidFill>
                <a:latin typeface="+mj-lt"/>
                <a:ea typeface="+mj-ea"/>
                <a:cs typeface="Segoe UI" pitchFamily="34" charset="0"/>
              </a:defRPr>
            </a:lvl1pPr>
          </a:lstStyle>
          <a:p>
            <a:r>
              <a:rPr lang="en-US" dirty="0"/>
              <a:t>Click to edit Master title style</a:t>
            </a:r>
          </a:p>
        </p:txBody>
      </p:sp>
      <p:sp>
        <p:nvSpPr>
          <p:cNvPr id="8" name="Text Placeholder 2"/>
          <p:cNvSpPr>
            <a:spLocks noGrp="1"/>
          </p:cNvSpPr>
          <p:nvPr>
            <p:ph type="body" idx="1"/>
          </p:nvPr>
        </p:nvSpPr>
        <p:spPr>
          <a:xfrm>
            <a:off x="609600" y="1371600"/>
            <a:ext cx="10972800" cy="2006640"/>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5867401"/>
            <a:ext cx="2131239" cy="915833"/>
          </a:xfrm>
          <a:prstGeom prst="rect">
            <a:avLst/>
          </a:prstGeom>
        </p:spPr>
      </p:pic>
      <p:sp>
        <p:nvSpPr>
          <p:cNvPr id="7" name="TextBox 6"/>
          <p:cNvSpPr txBox="1"/>
          <p:nvPr userDrawn="1"/>
        </p:nvSpPr>
        <p:spPr bwMode="auto">
          <a:xfrm>
            <a:off x="7823200" y="6467133"/>
            <a:ext cx="4368800" cy="276999"/>
          </a:xfrm>
          <a:prstGeom prst="rect">
            <a:avLst/>
          </a:prstGeom>
          <a:noFill/>
          <a:ln w="9525">
            <a:noFill/>
            <a:miter lim="800000"/>
            <a:headEnd/>
            <a:tailEnd/>
          </a:ln>
        </p:spPr>
        <p:txBody>
          <a:bodyPr wrap="square" rtlCol="0">
            <a:spAutoFit/>
          </a:bodyPr>
          <a:lstStyle/>
          <a:p>
            <a:pPr algn="r"/>
            <a:r>
              <a:rPr lang="en-US" sz="1200" b="0" u="none" dirty="0">
                <a:solidFill>
                  <a:srgbClr val="000000"/>
                </a:solidFill>
                <a:latin typeface="Calibri"/>
                <a:cs typeface="Mangal" pitchFamily="18" charset="0"/>
              </a:rPr>
              <a:t>© Microsoft Azure + </a:t>
            </a:r>
            <a:r>
              <a:rPr lang="en-US" sz="1200" b="0" u="none">
                <a:solidFill>
                  <a:srgbClr val="000000"/>
                </a:solidFill>
                <a:latin typeface="Calibri"/>
                <a:cs typeface="Mangal" pitchFamily="18" charset="0"/>
              </a:rPr>
              <a:t>AI Conference </a:t>
            </a:r>
            <a:r>
              <a:rPr lang="en-US" sz="1200" b="0" u="none" baseline="0">
                <a:solidFill>
                  <a:srgbClr val="000000"/>
                </a:solidFill>
                <a:latin typeface="Calibri"/>
                <a:cs typeface="Mangal" pitchFamily="18" charset="0"/>
              </a:rPr>
              <a:t> </a:t>
            </a:r>
            <a:r>
              <a:rPr lang="en-US" sz="1200" b="0" u="none" dirty="0">
                <a:solidFill>
                  <a:srgbClr val="000000"/>
                </a:solidFill>
                <a:latin typeface="Calibri"/>
                <a:cs typeface="Mangal" pitchFamily="18" charset="0"/>
              </a:rPr>
              <a:t>All rights reserved.</a:t>
            </a:r>
          </a:p>
        </p:txBody>
      </p:sp>
    </p:spTree>
    <p:extLst>
      <p:ext uri="{BB962C8B-B14F-4D97-AF65-F5344CB8AC3E}">
        <p14:creationId xmlns:p14="http://schemas.microsoft.com/office/powerpoint/2010/main" val="1894322009"/>
      </p:ext>
    </p:extLst>
  </p:cSld>
  <p:clrMapOvr>
    <a:masterClrMapping/>
  </p:clrMapOvr>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914400" y="533400"/>
            <a:ext cx="10363200" cy="2514600"/>
          </a:xfrm>
          <a:noFill/>
        </p:spPr>
        <p:txBody>
          <a:bodyPr anchor="b"/>
          <a:lstStyle>
            <a:lvl1pPr algn="r">
              <a:defRPr sz="4267" b="1">
                <a:solidFill>
                  <a:schemeClr val="accent2"/>
                </a:solidFill>
                <a:latin typeface="Calibri Light" pitchFamily="34" charset="0"/>
                <a:cs typeface="Segoe UI" pitchFamily="34" charset="0"/>
              </a:defRPr>
            </a:lvl1pPr>
          </a:lstStyle>
          <a:p>
            <a:r>
              <a:rPr lang="en-US" dirty="0"/>
              <a:t>Click to edit Master title style</a:t>
            </a:r>
          </a:p>
        </p:txBody>
      </p:sp>
      <p:sp>
        <p:nvSpPr>
          <p:cNvPr id="32781" name="Subtitle 32780"/>
          <p:cNvSpPr>
            <a:spLocks noGrp="1" noChangeArrowheads="1"/>
          </p:cNvSpPr>
          <p:nvPr>
            <p:ph type="subTitle" idx="1"/>
          </p:nvPr>
        </p:nvSpPr>
        <p:spPr>
          <a:xfrm>
            <a:off x="2743200" y="3124200"/>
            <a:ext cx="8534400" cy="1295400"/>
          </a:xfrm>
        </p:spPr>
        <p:txBody>
          <a:bodyPr/>
          <a:lstStyle>
            <a:lvl1pPr marL="0" indent="0" algn="r">
              <a:buNone/>
              <a:defRPr b="0">
                <a:latin typeface="Calibri Light" pitchFamily="34" charset="0"/>
                <a:cs typeface="Segoe UI" pitchFamily="34" charset="0"/>
              </a:defRPr>
            </a:lvl1pPr>
          </a:lstStyle>
          <a:p>
            <a:r>
              <a:rPr lang="en-US"/>
              <a:t>Click to edit Master subtitle style</a:t>
            </a: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400" y="4834467"/>
            <a:ext cx="4216400" cy="1811867"/>
          </a:xfrm>
          <a:prstGeom prst="rect">
            <a:avLst/>
          </a:prstGeom>
        </p:spPr>
      </p:pic>
    </p:spTree>
    <p:extLst>
      <p:ext uri="{BB962C8B-B14F-4D97-AF65-F5344CB8AC3E}">
        <p14:creationId xmlns:p14="http://schemas.microsoft.com/office/powerpoint/2010/main" val="4249881512"/>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lstStyle>
            <a:lvl1pPr marL="0" indent="0" algn="ctr" defTabSz="-18497088" rtl="0" eaLnBrk="1" fontAlgn="base" hangingPunct="1">
              <a:spcBef>
                <a:spcPct val="0"/>
              </a:spcBef>
              <a:spcAft>
                <a:spcPct val="0"/>
              </a:spcAft>
              <a:defRPr lang="en-US" sz="3867" b="1" dirty="0">
                <a:solidFill>
                  <a:schemeClr val="accent2"/>
                </a:solidFill>
                <a:latin typeface="Calibri"/>
                <a:ea typeface="+mj-ea"/>
                <a:cs typeface="Segoe UI" pitchFamily="34" charset="0"/>
              </a:defRPr>
            </a:lvl1pPr>
          </a:lstStyle>
          <a:p>
            <a:r>
              <a:rPr lang="en-US" dirty="0"/>
              <a:t>Click to edit Master title style</a:t>
            </a:r>
          </a:p>
        </p:txBody>
      </p:sp>
      <p:sp>
        <p:nvSpPr>
          <p:cNvPr id="3"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bwMode="auto">
          <a:xfrm>
            <a:off x="7823200" y="6467133"/>
            <a:ext cx="4368800" cy="276999"/>
          </a:xfrm>
          <a:prstGeom prst="rect">
            <a:avLst/>
          </a:prstGeom>
          <a:noFill/>
          <a:ln w="9525">
            <a:noFill/>
            <a:miter lim="800000"/>
            <a:headEnd/>
            <a:tailEnd/>
          </a:ln>
        </p:spPr>
        <p:txBody>
          <a:bodyPr wrap="square" rtlCol="0">
            <a:spAutoFit/>
          </a:bodyPr>
          <a:lstStyle/>
          <a:p>
            <a:pPr algn="r"/>
            <a:r>
              <a:rPr lang="en-US" sz="1200" b="0" u="none" dirty="0">
                <a:solidFill>
                  <a:srgbClr val="000000"/>
                </a:solidFill>
                <a:latin typeface="Calibri"/>
                <a:cs typeface="Mangal" pitchFamily="18" charset="0"/>
              </a:rPr>
              <a:t>© Microsoft Azure + </a:t>
            </a:r>
            <a:r>
              <a:rPr lang="en-US" sz="1200" b="0" u="none">
                <a:solidFill>
                  <a:srgbClr val="000000"/>
                </a:solidFill>
                <a:latin typeface="Calibri"/>
                <a:cs typeface="Mangal" pitchFamily="18" charset="0"/>
              </a:rPr>
              <a:t>AI Conference </a:t>
            </a:r>
            <a:r>
              <a:rPr lang="en-US" sz="1200" b="0" u="none" baseline="0">
                <a:solidFill>
                  <a:srgbClr val="000000"/>
                </a:solidFill>
                <a:latin typeface="Calibri"/>
                <a:cs typeface="Mangal" pitchFamily="18" charset="0"/>
              </a:rPr>
              <a:t> </a:t>
            </a:r>
            <a:r>
              <a:rPr lang="en-US" sz="1200" b="0" u="none" dirty="0">
                <a:solidFill>
                  <a:srgbClr val="000000"/>
                </a:solidFill>
                <a:latin typeface="Calibri"/>
                <a:cs typeface="Mangal" pitchFamily="18" charset="0"/>
              </a:rPr>
              <a:t>All rights reserved.</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5867401"/>
            <a:ext cx="2131239" cy="915833"/>
          </a:xfrm>
          <a:prstGeom prst="rect">
            <a:avLst/>
          </a:prstGeom>
        </p:spPr>
      </p:pic>
    </p:spTree>
    <p:extLst>
      <p:ext uri="{BB962C8B-B14F-4D97-AF65-F5344CB8AC3E}">
        <p14:creationId xmlns:p14="http://schemas.microsoft.com/office/powerpoint/2010/main" val="1312346921"/>
      </p:ext>
    </p:extLst>
  </p:cSld>
  <p:clrMapOvr>
    <a:masterClrMapping/>
  </p:clrMapOvr>
  <p:transition>
    <p:fade/>
  </p:transition>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3627481422"/>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rtlCol="0"/>
          <a:lstStyle>
            <a:lvl1pPr marL="0" indent="0" algn="ctr" defTabSz="-18497088" rtl="0" eaLnBrk="1" fontAlgn="base" hangingPunct="1">
              <a:spcBef>
                <a:spcPct val="0"/>
              </a:spcBef>
              <a:spcAft>
                <a:spcPct val="0"/>
              </a:spcAft>
              <a:defRPr lang="en-US" sz="3867" b="1" dirty="0">
                <a:solidFill>
                  <a:schemeClr val="accent2"/>
                </a:solidFill>
                <a:latin typeface="+mj-lt"/>
                <a:ea typeface="+mj-ea"/>
                <a:cs typeface="Segoe UI" pitchFamily="34" charset="0"/>
              </a:defRPr>
            </a:lvl1pPr>
          </a:lstStyle>
          <a:p>
            <a:r>
              <a:rPr lang="en-US" dirty="0"/>
              <a:t>References</a:t>
            </a:r>
          </a:p>
        </p:txBody>
      </p:sp>
      <p:sp>
        <p:nvSpPr>
          <p:cNvPr id="8"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5867401"/>
            <a:ext cx="2131239" cy="915833"/>
          </a:xfrm>
          <a:prstGeom prst="rect">
            <a:avLst/>
          </a:prstGeom>
        </p:spPr>
      </p:pic>
      <p:sp>
        <p:nvSpPr>
          <p:cNvPr id="10" name="TextBox 9"/>
          <p:cNvSpPr txBox="1"/>
          <p:nvPr userDrawn="1"/>
        </p:nvSpPr>
        <p:spPr bwMode="auto">
          <a:xfrm>
            <a:off x="7823200" y="6467133"/>
            <a:ext cx="4368800" cy="276999"/>
          </a:xfrm>
          <a:prstGeom prst="rect">
            <a:avLst/>
          </a:prstGeom>
          <a:noFill/>
          <a:ln w="9525">
            <a:noFill/>
            <a:miter lim="800000"/>
            <a:headEnd/>
            <a:tailEnd/>
          </a:ln>
        </p:spPr>
        <p:txBody>
          <a:bodyPr wrap="square" rtlCol="0">
            <a:spAutoFit/>
          </a:bodyPr>
          <a:lstStyle/>
          <a:p>
            <a:pPr algn="r"/>
            <a:r>
              <a:rPr lang="en-US" sz="1200" b="0" u="none" dirty="0">
                <a:solidFill>
                  <a:srgbClr val="000000"/>
                </a:solidFill>
                <a:latin typeface="Calibri"/>
                <a:cs typeface="Mangal" pitchFamily="18" charset="0"/>
              </a:rPr>
              <a:t>© Microsoft Azure + </a:t>
            </a:r>
            <a:r>
              <a:rPr lang="en-US" sz="1200" b="0" u="none">
                <a:solidFill>
                  <a:srgbClr val="000000"/>
                </a:solidFill>
                <a:latin typeface="Calibri"/>
                <a:cs typeface="Mangal" pitchFamily="18" charset="0"/>
              </a:rPr>
              <a:t>AI Conference </a:t>
            </a:r>
            <a:r>
              <a:rPr lang="en-US" sz="1200" b="0" u="none" baseline="0">
                <a:solidFill>
                  <a:srgbClr val="000000"/>
                </a:solidFill>
                <a:latin typeface="Calibri"/>
                <a:cs typeface="Mangal" pitchFamily="18" charset="0"/>
              </a:rPr>
              <a:t> </a:t>
            </a:r>
            <a:r>
              <a:rPr lang="en-US" sz="1200" b="0" u="none" dirty="0">
                <a:solidFill>
                  <a:srgbClr val="000000"/>
                </a:solidFill>
                <a:latin typeface="Calibri"/>
                <a:cs typeface="Mangal" pitchFamily="18" charset="0"/>
              </a:rPr>
              <a:t>All rights reserved.</a:t>
            </a:r>
          </a:p>
        </p:txBody>
      </p:sp>
    </p:spTree>
    <p:extLst>
      <p:ext uri="{BB962C8B-B14F-4D97-AF65-F5344CB8AC3E}">
        <p14:creationId xmlns:p14="http://schemas.microsoft.com/office/powerpoint/2010/main" val="2026496266"/>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2"/>
                </a:solidFill>
              </a:defRPr>
            </a:lvl1pPr>
          </a:lstStyle>
          <a:p>
            <a:r>
              <a:rPr lang="en-US" dirty="0"/>
              <a:t>Click to edit Master title style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5867401"/>
            <a:ext cx="2131239" cy="915833"/>
          </a:xfrm>
          <a:prstGeom prst="rect">
            <a:avLst/>
          </a:prstGeom>
        </p:spPr>
      </p:pic>
      <p:sp>
        <p:nvSpPr>
          <p:cNvPr id="8" name="TextBox 7"/>
          <p:cNvSpPr txBox="1"/>
          <p:nvPr userDrawn="1"/>
        </p:nvSpPr>
        <p:spPr bwMode="auto">
          <a:xfrm>
            <a:off x="7823200" y="6467133"/>
            <a:ext cx="4368800" cy="276999"/>
          </a:xfrm>
          <a:prstGeom prst="rect">
            <a:avLst/>
          </a:prstGeom>
          <a:noFill/>
          <a:ln w="9525">
            <a:noFill/>
            <a:miter lim="800000"/>
            <a:headEnd/>
            <a:tailEnd/>
          </a:ln>
        </p:spPr>
        <p:txBody>
          <a:bodyPr wrap="square" rtlCol="0">
            <a:spAutoFit/>
          </a:bodyPr>
          <a:lstStyle/>
          <a:p>
            <a:pPr algn="r"/>
            <a:r>
              <a:rPr lang="en-US" sz="1200" b="0" u="none" dirty="0">
                <a:solidFill>
                  <a:srgbClr val="000000"/>
                </a:solidFill>
                <a:latin typeface="Calibri"/>
                <a:cs typeface="Mangal" pitchFamily="18" charset="0"/>
              </a:rPr>
              <a:t>© Microsoft Azure + </a:t>
            </a:r>
            <a:r>
              <a:rPr lang="en-US" sz="1200" b="0" u="none">
                <a:solidFill>
                  <a:srgbClr val="000000"/>
                </a:solidFill>
                <a:latin typeface="Calibri"/>
                <a:cs typeface="Mangal" pitchFamily="18" charset="0"/>
              </a:rPr>
              <a:t>AI Conference </a:t>
            </a:r>
            <a:r>
              <a:rPr lang="en-US" sz="1200" b="0" u="none" baseline="0">
                <a:solidFill>
                  <a:srgbClr val="000000"/>
                </a:solidFill>
                <a:latin typeface="Calibri"/>
                <a:cs typeface="Mangal" pitchFamily="18" charset="0"/>
              </a:rPr>
              <a:t> </a:t>
            </a:r>
            <a:r>
              <a:rPr lang="en-US" sz="1200" b="0" u="none" dirty="0">
                <a:solidFill>
                  <a:srgbClr val="000000"/>
                </a:solidFill>
                <a:latin typeface="Calibri"/>
                <a:cs typeface="Mangal" pitchFamily="18" charset="0"/>
              </a:rPr>
              <a:t>All rights reserved.</a:t>
            </a:r>
          </a:p>
        </p:txBody>
      </p:sp>
    </p:spTree>
    <p:extLst>
      <p:ext uri="{BB962C8B-B14F-4D97-AF65-F5344CB8AC3E}">
        <p14:creationId xmlns:p14="http://schemas.microsoft.com/office/powerpoint/2010/main" val="3279766575"/>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lvl1pPr>
              <a:defRPr>
                <a:solidFill>
                  <a:schemeClr val="accent2"/>
                </a:solidFill>
              </a:defRPr>
            </a:lvl1p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5867401"/>
            <a:ext cx="2131239" cy="915833"/>
          </a:xfrm>
          <a:prstGeom prst="rect">
            <a:avLst/>
          </a:prstGeom>
        </p:spPr>
      </p:pic>
      <p:sp>
        <p:nvSpPr>
          <p:cNvPr id="6" name="TextBox 5"/>
          <p:cNvSpPr txBox="1"/>
          <p:nvPr userDrawn="1"/>
        </p:nvSpPr>
        <p:spPr bwMode="auto">
          <a:xfrm>
            <a:off x="7823200" y="6467133"/>
            <a:ext cx="4368800" cy="276999"/>
          </a:xfrm>
          <a:prstGeom prst="rect">
            <a:avLst/>
          </a:prstGeom>
          <a:noFill/>
          <a:ln w="9525">
            <a:noFill/>
            <a:miter lim="800000"/>
            <a:headEnd/>
            <a:tailEnd/>
          </a:ln>
        </p:spPr>
        <p:txBody>
          <a:bodyPr wrap="square" rtlCol="0">
            <a:spAutoFit/>
          </a:bodyPr>
          <a:lstStyle/>
          <a:p>
            <a:pPr algn="r"/>
            <a:r>
              <a:rPr lang="en-US" sz="1200" b="0" u="none" dirty="0">
                <a:solidFill>
                  <a:srgbClr val="000000"/>
                </a:solidFill>
                <a:latin typeface="Calibri"/>
                <a:cs typeface="Mangal" pitchFamily="18" charset="0"/>
              </a:rPr>
              <a:t>© Microsoft Azure + </a:t>
            </a:r>
            <a:r>
              <a:rPr lang="en-US" sz="1200" b="0" u="none">
                <a:solidFill>
                  <a:srgbClr val="000000"/>
                </a:solidFill>
                <a:latin typeface="Calibri"/>
                <a:cs typeface="Mangal" pitchFamily="18" charset="0"/>
              </a:rPr>
              <a:t>AI Conference </a:t>
            </a:r>
            <a:r>
              <a:rPr lang="en-US" sz="1200" b="0" u="none" baseline="0">
                <a:solidFill>
                  <a:srgbClr val="000000"/>
                </a:solidFill>
                <a:latin typeface="Calibri"/>
                <a:cs typeface="Mangal" pitchFamily="18" charset="0"/>
              </a:rPr>
              <a:t> </a:t>
            </a:r>
            <a:r>
              <a:rPr lang="en-US" sz="1200" b="0" u="none" dirty="0">
                <a:solidFill>
                  <a:srgbClr val="000000"/>
                </a:solidFill>
                <a:latin typeface="Calibri"/>
                <a:cs typeface="Mangal" pitchFamily="18" charset="0"/>
              </a:rPr>
              <a:t>All rights reserved.</a:t>
            </a:r>
          </a:p>
        </p:txBody>
      </p:sp>
    </p:spTree>
    <p:extLst>
      <p:ext uri="{BB962C8B-B14F-4D97-AF65-F5344CB8AC3E}">
        <p14:creationId xmlns:p14="http://schemas.microsoft.com/office/powerpoint/2010/main" val="1458161820"/>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3"/>
            <a:ext cx="10363200" cy="1500187"/>
          </a:xfrm>
        </p:spPr>
        <p:txBody>
          <a:bodyPr anchor="b"/>
          <a:lstStyle>
            <a:lvl1pPr marL="0" indent="0">
              <a:buNone/>
              <a:defRPr sz="2800" i="0">
                <a:solidFill>
                  <a:schemeClr val="tx1"/>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a:t>Click to edit Master text styles</a:t>
            </a:r>
          </a:p>
        </p:txBody>
      </p:sp>
      <p:sp>
        <p:nvSpPr>
          <p:cNvPr id="4" name="Title 3"/>
          <p:cNvSpPr>
            <a:spLocks noGrp="1"/>
          </p:cNvSpPr>
          <p:nvPr>
            <p:ph type="title"/>
          </p:nvPr>
        </p:nvSpPr>
        <p:spPr>
          <a:xfrm>
            <a:off x="914400" y="4495800"/>
            <a:ext cx="10363200" cy="762000"/>
          </a:xfrm>
        </p:spPr>
        <p:txBody>
          <a:bodyPr/>
          <a:lstStyle>
            <a:lvl1pPr algn="l">
              <a:defRPr>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5867401"/>
            <a:ext cx="2131239" cy="915833"/>
          </a:xfrm>
          <a:prstGeom prst="rect">
            <a:avLst/>
          </a:prstGeom>
        </p:spPr>
      </p:pic>
      <p:sp>
        <p:nvSpPr>
          <p:cNvPr id="6" name="TextBox 5"/>
          <p:cNvSpPr txBox="1"/>
          <p:nvPr userDrawn="1"/>
        </p:nvSpPr>
        <p:spPr bwMode="auto">
          <a:xfrm>
            <a:off x="7823200" y="6467133"/>
            <a:ext cx="4368800" cy="276999"/>
          </a:xfrm>
          <a:prstGeom prst="rect">
            <a:avLst/>
          </a:prstGeom>
          <a:noFill/>
          <a:ln w="9525">
            <a:noFill/>
            <a:miter lim="800000"/>
            <a:headEnd/>
            <a:tailEnd/>
          </a:ln>
        </p:spPr>
        <p:txBody>
          <a:bodyPr wrap="square" rtlCol="0">
            <a:spAutoFit/>
          </a:bodyPr>
          <a:lstStyle/>
          <a:p>
            <a:pPr algn="r"/>
            <a:r>
              <a:rPr lang="en-US" sz="1200" b="0" u="none" dirty="0">
                <a:solidFill>
                  <a:srgbClr val="000000"/>
                </a:solidFill>
                <a:latin typeface="Calibri"/>
                <a:cs typeface="Mangal" pitchFamily="18" charset="0"/>
              </a:rPr>
              <a:t>© Microsoft Azure + </a:t>
            </a:r>
            <a:r>
              <a:rPr lang="en-US" sz="1200" b="0" u="none">
                <a:solidFill>
                  <a:srgbClr val="000000"/>
                </a:solidFill>
                <a:latin typeface="Calibri"/>
                <a:cs typeface="Mangal" pitchFamily="18" charset="0"/>
              </a:rPr>
              <a:t>AI Conference </a:t>
            </a:r>
            <a:r>
              <a:rPr lang="en-US" sz="1200" b="0" u="none" baseline="0">
                <a:solidFill>
                  <a:srgbClr val="000000"/>
                </a:solidFill>
                <a:latin typeface="Calibri"/>
                <a:cs typeface="Mangal" pitchFamily="18" charset="0"/>
              </a:rPr>
              <a:t> </a:t>
            </a:r>
            <a:r>
              <a:rPr lang="en-US" sz="1200" b="0" u="none" dirty="0">
                <a:solidFill>
                  <a:srgbClr val="000000"/>
                </a:solidFill>
                <a:latin typeface="Calibri"/>
                <a:cs typeface="Mangal" pitchFamily="18" charset="0"/>
              </a:rPr>
              <a:t>All rights reserved.</a:t>
            </a:r>
          </a:p>
        </p:txBody>
      </p:sp>
    </p:spTree>
    <p:extLst>
      <p:ext uri="{BB962C8B-B14F-4D97-AF65-F5344CB8AC3E}">
        <p14:creationId xmlns:p14="http://schemas.microsoft.com/office/powerpoint/2010/main" val="1573978785"/>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3"/>
            <a:ext cx="10363200" cy="1500187"/>
          </a:xfrm>
        </p:spPr>
        <p:txBody>
          <a:bodyPr anchor="b"/>
          <a:lstStyle>
            <a:lvl1pPr marL="0" indent="0">
              <a:buNone/>
              <a:defRPr sz="2800" i="0">
                <a:solidFill>
                  <a:schemeClr val="tx1"/>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a:t>Click to edit Master text styles</a:t>
            </a:r>
          </a:p>
        </p:txBody>
      </p:sp>
      <p:sp>
        <p:nvSpPr>
          <p:cNvPr id="4" name="Title 3"/>
          <p:cNvSpPr>
            <a:spLocks noGrp="1"/>
          </p:cNvSpPr>
          <p:nvPr>
            <p:ph type="title"/>
          </p:nvPr>
        </p:nvSpPr>
        <p:spPr>
          <a:xfrm>
            <a:off x="914400" y="4495800"/>
            <a:ext cx="10363200" cy="762000"/>
          </a:xfrm>
        </p:spPr>
        <p:txBody>
          <a:bodyPr/>
          <a:lstStyle>
            <a:lvl1pPr algn="l">
              <a:defRPr>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5867401"/>
            <a:ext cx="2131239" cy="915833"/>
          </a:xfrm>
          <a:prstGeom prst="rect">
            <a:avLst/>
          </a:prstGeom>
        </p:spPr>
      </p:pic>
      <p:sp>
        <p:nvSpPr>
          <p:cNvPr id="7" name="TextBox 6"/>
          <p:cNvSpPr txBox="1"/>
          <p:nvPr userDrawn="1"/>
        </p:nvSpPr>
        <p:spPr bwMode="auto">
          <a:xfrm>
            <a:off x="7823200" y="6467133"/>
            <a:ext cx="4368800" cy="276999"/>
          </a:xfrm>
          <a:prstGeom prst="rect">
            <a:avLst/>
          </a:prstGeom>
          <a:noFill/>
          <a:ln w="9525">
            <a:noFill/>
            <a:miter lim="800000"/>
            <a:headEnd/>
            <a:tailEnd/>
          </a:ln>
        </p:spPr>
        <p:txBody>
          <a:bodyPr wrap="square" rtlCol="0">
            <a:spAutoFit/>
          </a:bodyPr>
          <a:lstStyle/>
          <a:p>
            <a:pPr algn="r"/>
            <a:r>
              <a:rPr lang="en-US" sz="1200" b="0" u="none" dirty="0">
                <a:solidFill>
                  <a:srgbClr val="000000"/>
                </a:solidFill>
                <a:latin typeface="Calibri"/>
                <a:cs typeface="Mangal" pitchFamily="18" charset="0"/>
              </a:rPr>
              <a:t>© Microsoft Azure + </a:t>
            </a:r>
            <a:r>
              <a:rPr lang="en-US" sz="1200" b="0" u="none">
                <a:solidFill>
                  <a:srgbClr val="000000"/>
                </a:solidFill>
                <a:latin typeface="Calibri"/>
                <a:cs typeface="Mangal" pitchFamily="18" charset="0"/>
              </a:rPr>
              <a:t>AI Conference </a:t>
            </a:r>
            <a:r>
              <a:rPr lang="en-US" sz="1200" b="0" u="none" baseline="0">
                <a:solidFill>
                  <a:srgbClr val="000000"/>
                </a:solidFill>
                <a:latin typeface="Calibri"/>
                <a:cs typeface="Mangal" pitchFamily="18" charset="0"/>
              </a:rPr>
              <a:t> </a:t>
            </a:r>
            <a:r>
              <a:rPr lang="en-US" sz="1200" b="0" u="none" dirty="0">
                <a:solidFill>
                  <a:srgbClr val="000000"/>
                </a:solidFill>
                <a:latin typeface="Calibri"/>
                <a:cs typeface="Mangal" pitchFamily="18" charset="0"/>
              </a:rPr>
              <a:t>All rights reserved.</a:t>
            </a:r>
          </a:p>
        </p:txBody>
      </p:sp>
    </p:spTree>
    <p:extLst>
      <p:ext uri="{BB962C8B-B14F-4D97-AF65-F5344CB8AC3E}">
        <p14:creationId xmlns:p14="http://schemas.microsoft.com/office/powerpoint/2010/main" val="3339962043"/>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09600" y="390525"/>
            <a:ext cx="10972800" cy="762000"/>
          </a:xfrm>
        </p:spPr>
        <p:txBody>
          <a:bodyPr/>
          <a:lstStyle>
            <a:lvl1pPr algn="ctr">
              <a:defRPr>
                <a:solidFill>
                  <a:schemeClr val="accent2"/>
                </a:solidFill>
              </a:defRPr>
            </a:lvl1pPr>
          </a:lstStyle>
          <a:p>
            <a:r>
              <a:rPr lang="en-US" dirty="0"/>
              <a:t>Demo</a:t>
            </a:r>
          </a:p>
        </p:txBody>
      </p:sp>
      <p:sp>
        <p:nvSpPr>
          <p:cNvPr id="11"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5867401"/>
            <a:ext cx="2131239" cy="915833"/>
          </a:xfrm>
          <a:prstGeom prst="rect">
            <a:avLst/>
          </a:prstGeom>
        </p:spPr>
      </p:pic>
      <p:sp>
        <p:nvSpPr>
          <p:cNvPr id="9" name="TextBox 8"/>
          <p:cNvSpPr txBox="1"/>
          <p:nvPr userDrawn="1"/>
        </p:nvSpPr>
        <p:spPr bwMode="auto">
          <a:xfrm>
            <a:off x="7823200" y="6467133"/>
            <a:ext cx="4368800" cy="276999"/>
          </a:xfrm>
          <a:prstGeom prst="rect">
            <a:avLst/>
          </a:prstGeom>
          <a:noFill/>
          <a:ln w="9525">
            <a:noFill/>
            <a:miter lim="800000"/>
            <a:headEnd/>
            <a:tailEnd/>
          </a:ln>
        </p:spPr>
        <p:txBody>
          <a:bodyPr wrap="square" rtlCol="0">
            <a:spAutoFit/>
          </a:bodyPr>
          <a:lstStyle/>
          <a:p>
            <a:pPr algn="r"/>
            <a:r>
              <a:rPr lang="en-US" sz="1200" b="0" u="none" dirty="0">
                <a:solidFill>
                  <a:srgbClr val="000000"/>
                </a:solidFill>
                <a:latin typeface="Calibri"/>
                <a:cs typeface="Mangal" pitchFamily="18" charset="0"/>
              </a:rPr>
              <a:t>© Microsoft Azure + </a:t>
            </a:r>
            <a:r>
              <a:rPr lang="en-US" sz="1200" b="0" u="none">
                <a:solidFill>
                  <a:srgbClr val="000000"/>
                </a:solidFill>
                <a:latin typeface="Calibri"/>
                <a:cs typeface="Mangal" pitchFamily="18" charset="0"/>
              </a:rPr>
              <a:t>AI Conference </a:t>
            </a:r>
            <a:r>
              <a:rPr lang="en-US" sz="1200" b="0" u="none" baseline="0">
                <a:solidFill>
                  <a:srgbClr val="000000"/>
                </a:solidFill>
                <a:latin typeface="Calibri"/>
                <a:cs typeface="Mangal" pitchFamily="18" charset="0"/>
              </a:rPr>
              <a:t> </a:t>
            </a:r>
            <a:r>
              <a:rPr lang="en-US" sz="1200" b="0" u="none" dirty="0">
                <a:solidFill>
                  <a:srgbClr val="000000"/>
                </a:solidFill>
                <a:latin typeface="Calibri"/>
                <a:cs typeface="Mangal" pitchFamily="18" charset="0"/>
              </a:rPr>
              <a:t>All rights reserved.</a:t>
            </a:r>
          </a:p>
        </p:txBody>
      </p:sp>
    </p:spTree>
    <p:extLst>
      <p:ext uri="{BB962C8B-B14F-4D97-AF65-F5344CB8AC3E}">
        <p14:creationId xmlns:p14="http://schemas.microsoft.com/office/powerpoint/2010/main" val="21661597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0CE0C-D719-49AB-813B-DCFB4030BB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EF1671-9B1D-476E-8143-30A67CFE6FF3}"/>
              </a:ext>
            </a:extLst>
          </p:cNvPr>
          <p:cNvSpPr>
            <a:spLocks noGrp="1"/>
          </p:cNvSpPr>
          <p:nvPr>
            <p:ph type="dt" sz="half" idx="10"/>
          </p:nvPr>
        </p:nvSpPr>
        <p:spPr/>
        <p:txBody>
          <a:bodyPr/>
          <a:lstStyle/>
          <a:p>
            <a:fld id="{5AA8FE18-1705-4267-8152-D499902B481B}" type="datetimeFigureOut">
              <a:rPr lang="en-US" smtClean="0"/>
              <a:t>10/25/2020</a:t>
            </a:fld>
            <a:endParaRPr lang="en-US"/>
          </a:p>
        </p:txBody>
      </p:sp>
      <p:sp>
        <p:nvSpPr>
          <p:cNvPr id="4" name="Footer Placeholder 3">
            <a:extLst>
              <a:ext uri="{FF2B5EF4-FFF2-40B4-BE49-F238E27FC236}">
                <a16:creationId xmlns:a16="http://schemas.microsoft.com/office/drawing/2014/main" id="{D8501E7D-7F3D-4C7D-9081-CE904BAA41C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5983363-7F5C-4FEA-BB71-43D7EA6E72A5}"/>
              </a:ext>
            </a:extLst>
          </p:cNvPr>
          <p:cNvSpPr>
            <a:spLocks noGrp="1"/>
          </p:cNvSpPr>
          <p:nvPr>
            <p:ph type="sldNum" sz="quarter" idx="12"/>
          </p:nvPr>
        </p:nvSpPr>
        <p:spPr/>
        <p:txBody>
          <a:bodyPr/>
          <a:lstStyle/>
          <a:p>
            <a:fld id="{024B278D-8E1B-49DF-B189-39D511AD1D13}" type="slidenum">
              <a:rPr lang="en-US" smtClean="0"/>
              <a:t>‹#›</a:t>
            </a:fld>
            <a:endParaRPr lang="en-US"/>
          </a:p>
        </p:txBody>
      </p:sp>
    </p:spTree>
    <p:extLst>
      <p:ext uri="{BB962C8B-B14F-4D97-AF65-F5344CB8AC3E}">
        <p14:creationId xmlns:p14="http://schemas.microsoft.com/office/powerpoint/2010/main" val="1239165404"/>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cSld name="Instructor - white">
    <p:spTree>
      <p:nvGrpSpPr>
        <p:cNvPr id="1" name=""/>
        <p:cNvGrpSpPr/>
        <p:nvPr/>
      </p:nvGrpSpPr>
      <p:grpSpPr>
        <a:xfrm>
          <a:off x="0" y="0"/>
          <a:ext cx="0" cy="0"/>
          <a:chOff x="0" y="0"/>
          <a:chExt cx="0" cy="0"/>
        </a:xfrm>
      </p:grpSpPr>
      <p:sp>
        <p:nvSpPr>
          <p:cNvPr id="3" name="Rectangle 2"/>
          <p:cNvSpPr/>
          <p:nvPr/>
        </p:nvSpPr>
        <p:spPr bwMode="auto">
          <a:xfrm>
            <a:off x="1" y="0"/>
            <a:ext cx="5321808" cy="6858000"/>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9" rIns="91436" bIns="45719" numCol="1" rtlCol="0" anchor="ctr" anchorCtr="0" compatLnSpc="1">
            <a:prstTxWarp prst="textNoShape">
              <a:avLst/>
            </a:prstTxWarp>
          </a:bodyPr>
          <a:lstStyle/>
          <a:p>
            <a:pPr algn="ctr" defTabSz="914076" eaLnBrk="0" fontAlgn="base" hangingPunct="0">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Rectangle 1"/>
          <p:cNvSpPr/>
          <p:nvPr/>
        </p:nvSpPr>
        <p:spPr bwMode="auto">
          <a:xfrm>
            <a:off x="5321810" y="0"/>
            <a:ext cx="6934199"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9" rIns="91436" bIns="45719" numCol="1" rtlCol="0" anchor="ctr" anchorCtr="0" compatLnSpc="1">
            <a:prstTxWarp prst="textNoShape">
              <a:avLst/>
            </a:prstTxWarp>
          </a:bodyPr>
          <a:lstStyle/>
          <a:p>
            <a:pPr algn="ctr" defTabSz="914076" eaLnBrk="0" fontAlgn="base" hangingPunct="0">
              <a:spcBef>
                <a:spcPct val="0"/>
              </a:spcBef>
              <a:spcAft>
                <a:spcPct val="0"/>
              </a:spcAft>
            </a:pPr>
            <a:endParaRPr lang="en-US" sz="2200" dirty="0">
              <a:gradFill>
                <a:gsLst>
                  <a:gs pos="0">
                    <a:srgbClr val="FFFFFF"/>
                  </a:gs>
                  <a:gs pos="100000">
                    <a:srgbClr val="FFFFFF"/>
                  </a:gs>
                </a:gsLst>
                <a:lin ang="5400000" scaled="0"/>
              </a:gradFill>
            </a:endParaRPr>
          </a:p>
        </p:txBody>
      </p:sp>
      <p:sp>
        <p:nvSpPr>
          <p:cNvPr id="5" name="Picture Placeholder 4"/>
          <p:cNvSpPr>
            <a:spLocks noGrp="1"/>
          </p:cNvSpPr>
          <p:nvPr>
            <p:ph type="pic" sz="quarter" idx="10"/>
          </p:nvPr>
        </p:nvSpPr>
        <p:spPr>
          <a:xfrm>
            <a:off x="1506705" y="1454659"/>
            <a:ext cx="1740993" cy="2264340"/>
          </a:xfrm>
          <a:ln w="25400">
            <a:noFill/>
          </a:ln>
          <a:effectLst>
            <a:outerShdw blurRad="50800" dist="38100" dir="5400000" algn="t" rotWithShape="0">
              <a:prstClr val="black">
                <a:alpha val="40000"/>
              </a:prstClr>
            </a:outerShdw>
          </a:effectLst>
        </p:spPr>
        <p:txBody>
          <a:bodyPr/>
          <a:lstStyle/>
          <a:p>
            <a:r>
              <a:rPr lang="en-US"/>
              <a:t>Click icon to add picture</a:t>
            </a:r>
          </a:p>
        </p:txBody>
      </p:sp>
      <p:sp>
        <p:nvSpPr>
          <p:cNvPr id="7" name="Text Placeholder 6"/>
          <p:cNvSpPr>
            <a:spLocks noGrp="1"/>
          </p:cNvSpPr>
          <p:nvPr>
            <p:ph type="body" sz="quarter" idx="11" hasCustomPrompt="1"/>
          </p:nvPr>
        </p:nvSpPr>
        <p:spPr>
          <a:xfrm>
            <a:off x="580327" y="4498467"/>
            <a:ext cx="4352671" cy="1809727"/>
          </a:xfrm>
          <a:ln>
            <a:noFill/>
          </a:ln>
        </p:spPr>
        <p:txBody>
          <a:bodyPr/>
          <a:lstStyle>
            <a:lvl1pPr marL="0" indent="0">
              <a:buNone/>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Instructor Name</a:t>
            </a:r>
          </a:p>
          <a:p>
            <a:pPr lvl="0"/>
            <a:r>
              <a:rPr lang="en-US" dirty="0"/>
              <a:t>@</a:t>
            </a:r>
            <a:r>
              <a:rPr lang="en-US" dirty="0" err="1"/>
              <a:t>twitterhandle</a:t>
            </a:r>
            <a:endParaRPr lang="en-US" dirty="0"/>
          </a:p>
          <a:p>
            <a:pPr lvl="0"/>
            <a:r>
              <a:rPr lang="en-US" dirty="0"/>
              <a:t>your@email.com</a:t>
            </a:r>
          </a:p>
          <a:p>
            <a:pPr lvl="0"/>
            <a:r>
              <a:rPr lang="en-US" dirty="0"/>
              <a:t>www.yourwebsite.com</a:t>
            </a:r>
          </a:p>
        </p:txBody>
      </p:sp>
      <p:sp>
        <p:nvSpPr>
          <p:cNvPr id="10" name="Text Placeholder 9"/>
          <p:cNvSpPr>
            <a:spLocks noGrp="1"/>
          </p:cNvSpPr>
          <p:nvPr>
            <p:ph type="body" sz="quarter" idx="12" hasCustomPrompt="1"/>
          </p:nvPr>
        </p:nvSpPr>
        <p:spPr>
          <a:xfrm>
            <a:off x="5710622" y="1454658"/>
            <a:ext cx="6364287" cy="3231655"/>
          </a:xfrm>
        </p:spPr>
        <p:txBody>
          <a:bodyPr/>
          <a:lstStyle>
            <a:lvl1pPr marL="0" marR="0" indent="0" algn="l" defTabSz="914006" rtl="0" eaLnBrk="1" fontAlgn="auto" latinLnBrk="0" hangingPunct="1">
              <a:lnSpc>
                <a:spcPct val="90000"/>
              </a:lnSpc>
              <a:spcBef>
                <a:spcPct val="20000"/>
              </a:spcBef>
              <a:spcAft>
                <a:spcPts val="0"/>
              </a:spcAft>
              <a:buClrTx/>
              <a:buSzPct val="80000"/>
              <a:buFontTx/>
              <a:buNone/>
              <a:tabLst/>
              <a:defRPr sz="2800" baseline="0"/>
            </a:lvl1pPr>
            <a:lvl2pPr marL="460191" indent="0">
              <a:buFontTx/>
              <a:buNone/>
              <a:defRPr/>
            </a:lvl2pPr>
            <a:lvl3pPr marL="855327" indent="0">
              <a:buFontTx/>
              <a:buNone/>
              <a:defRPr/>
            </a:lvl3pPr>
            <a:lvl4pPr marL="1258390" indent="0">
              <a:buFontTx/>
              <a:buNone/>
              <a:defRPr/>
            </a:lvl4pPr>
            <a:lvl5pPr marL="1604337" indent="0">
              <a:buFontTx/>
              <a:buNone/>
              <a:defRPr/>
            </a:lvl5pPr>
          </a:lstStyle>
          <a:p>
            <a:pPr lvl="0"/>
            <a:r>
              <a:rPr lang="en-US" dirty="0"/>
              <a:t>Instructor bio goes here </a:t>
            </a:r>
          </a:p>
          <a:p>
            <a:pPr lvl="0"/>
            <a:r>
              <a:rPr lang="en-US" dirty="0"/>
              <a:t>Instructor bio goes here </a:t>
            </a:r>
          </a:p>
          <a:p>
            <a:pPr marL="0" marR="0" lvl="0" indent="0" algn="l" defTabSz="914006" rtl="0" eaLnBrk="1" fontAlgn="auto" latinLnBrk="0" hangingPunct="1">
              <a:lnSpc>
                <a:spcPct val="90000"/>
              </a:lnSpc>
              <a:spcBef>
                <a:spcPct val="20000"/>
              </a:spcBef>
              <a:spcAft>
                <a:spcPts val="0"/>
              </a:spcAft>
              <a:buClrTx/>
              <a:buSzPct val="80000"/>
              <a:buFontTx/>
              <a:buNone/>
              <a:tabLst/>
              <a:defRPr/>
            </a:pPr>
            <a:r>
              <a:rPr lang="en-US" dirty="0"/>
              <a:t>Instructor bio goes here </a:t>
            </a:r>
          </a:p>
          <a:p>
            <a:pPr marL="0" marR="0" lvl="0" indent="0" algn="l" defTabSz="914006" rtl="0" eaLnBrk="1" fontAlgn="auto" latinLnBrk="0" hangingPunct="1">
              <a:lnSpc>
                <a:spcPct val="90000"/>
              </a:lnSpc>
              <a:spcBef>
                <a:spcPct val="20000"/>
              </a:spcBef>
              <a:spcAft>
                <a:spcPts val="0"/>
              </a:spcAft>
              <a:buClrTx/>
              <a:buSzPct val="80000"/>
              <a:buFontTx/>
              <a:buNone/>
              <a:tabLst/>
              <a:defRPr/>
            </a:pPr>
            <a:r>
              <a:rPr lang="en-US" dirty="0"/>
              <a:t>Instructor bio goes here </a:t>
            </a:r>
          </a:p>
          <a:p>
            <a:pPr marL="0" marR="0" lvl="0" indent="0" algn="l" defTabSz="914006" rtl="0" eaLnBrk="1" fontAlgn="auto" latinLnBrk="0" hangingPunct="1">
              <a:lnSpc>
                <a:spcPct val="90000"/>
              </a:lnSpc>
              <a:spcBef>
                <a:spcPct val="20000"/>
              </a:spcBef>
              <a:spcAft>
                <a:spcPts val="0"/>
              </a:spcAft>
              <a:buClrTx/>
              <a:buSzPct val="80000"/>
              <a:buFontTx/>
              <a:buNone/>
              <a:tabLst/>
              <a:defRPr/>
            </a:pPr>
            <a:r>
              <a:rPr lang="en-US" dirty="0"/>
              <a:t>Instructor bio goes here </a:t>
            </a:r>
          </a:p>
          <a:p>
            <a:pPr marL="0" marR="0" lvl="0" indent="0" algn="l" defTabSz="914006" rtl="0" eaLnBrk="1" fontAlgn="auto" latinLnBrk="0" hangingPunct="1">
              <a:lnSpc>
                <a:spcPct val="90000"/>
              </a:lnSpc>
              <a:spcBef>
                <a:spcPct val="20000"/>
              </a:spcBef>
              <a:spcAft>
                <a:spcPts val="0"/>
              </a:spcAft>
              <a:buClrTx/>
              <a:buSzPct val="80000"/>
              <a:buFontTx/>
              <a:buNone/>
              <a:tabLst/>
              <a:defRPr/>
            </a:pPr>
            <a:r>
              <a:rPr lang="en-US" dirty="0"/>
              <a:t>Instructor bio goes here </a:t>
            </a:r>
          </a:p>
          <a:p>
            <a:pPr lvl="0"/>
            <a:endParaRPr lang="en-US" dirty="0"/>
          </a:p>
        </p:txBody>
      </p:sp>
    </p:spTree>
    <p:extLst>
      <p:ext uri="{BB962C8B-B14F-4D97-AF65-F5344CB8AC3E}">
        <p14:creationId xmlns:p14="http://schemas.microsoft.com/office/powerpoint/2010/main" val="2399131913"/>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lvl1pPr>
              <a:defRPr sz="4000"/>
            </a:lvl1pPr>
          </a:lstStyle>
          <a:p>
            <a:r>
              <a:rPr lang="en-US" dirty="0"/>
              <a:t>Click to edit Master title style</a:t>
            </a:r>
          </a:p>
        </p:txBody>
      </p:sp>
      <p:sp>
        <p:nvSpPr>
          <p:cNvPr id="4" name="Content Placeholder 3"/>
          <p:cNvSpPr>
            <a:spLocks noGrp="1"/>
          </p:cNvSpPr>
          <p:nvPr>
            <p:ph sz="half" idx="2"/>
          </p:nvPr>
        </p:nvSpPr>
        <p:spPr>
          <a:xfrm>
            <a:off x="839788" y="1690688"/>
            <a:ext cx="10515600" cy="368458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15576725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60836" y="1777006"/>
            <a:ext cx="11070327"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574C1A17-BB5F-4E36-B3DA-902953CC73CD}"/>
              </a:ext>
            </a:extLst>
          </p:cNvPr>
          <p:cNvSpPr>
            <a:spLocks noGrp="1"/>
          </p:cNvSpPr>
          <p:nvPr>
            <p:ph type="title"/>
          </p:nvPr>
        </p:nvSpPr>
        <p:spPr>
          <a:xfrm>
            <a:off x="560836" y="345029"/>
            <a:ext cx="10792963" cy="900968"/>
          </a:xfrm>
        </p:spPr>
        <p:txBody>
          <a:bodyPr>
            <a:normAutofit/>
          </a:bodyPr>
          <a:lstStyle>
            <a:lvl1pPr>
              <a:defRPr sz="4000"/>
            </a:lvl1pPr>
          </a:lstStyle>
          <a:p>
            <a:r>
              <a:rPr lang="en-US" dirty="0"/>
              <a:t>Click to edit Master title style</a:t>
            </a:r>
            <a:endParaRPr lang="en-GB" dirty="0"/>
          </a:p>
        </p:txBody>
      </p:sp>
    </p:spTree>
    <p:custDataLst>
      <p:tags r:id="rId1"/>
    </p:custDataLst>
    <p:extLst>
      <p:ext uri="{BB962C8B-B14F-4D97-AF65-F5344CB8AC3E}">
        <p14:creationId xmlns:p14="http://schemas.microsoft.com/office/powerpoint/2010/main" val="38923710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511038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38850211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lstStyle>
            <a:lvl1pPr marL="0" indent="0" algn="ctr" defTabSz="-18497088" rtl="0" eaLnBrk="1" fontAlgn="base" hangingPunct="1">
              <a:spcBef>
                <a:spcPct val="0"/>
              </a:spcBef>
              <a:spcAft>
                <a:spcPct val="0"/>
              </a:spcAft>
              <a:defRPr lang="en-US" sz="3867" b="1" dirty="0">
                <a:solidFill>
                  <a:schemeClr val="accent2"/>
                </a:solidFill>
                <a:latin typeface="Calibri"/>
                <a:ea typeface="+mj-ea"/>
                <a:cs typeface="Segoe UI" pitchFamily="34" charset="0"/>
              </a:defRPr>
            </a:lvl1pPr>
          </a:lstStyle>
          <a:p>
            <a:r>
              <a:rPr lang="en-US" dirty="0"/>
              <a:t>Click to edit Master title style</a:t>
            </a:r>
          </a:p>
        </p:txBody>
      </p:sp>
      <p:sp>
        <p:nvSpPr>
          <p:cNvPr id="3" name="Text Placeholder 2"/>
          <p:cNvSpPr>
            <a:spLocks noGrp="1"/>
          </p:cNvSpPr>
          <p:nvPr>
            <p:ph type="body" idx="1"/>
          </p:nvPr>
        </p:nvSpPr>
        <p:spPr>
          <a:xfrm>
            <a:off x="609600" y="1371600"/>
            <a:ext cx="10972800" cy="2769925"/>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bwMode="auto">
          <a:xfrm>
            <a:off x="7823200" y="6467133"/>
            <a:ext cx="4368800" cy="276999"/>
          </a:xfrm>
          <a:prstGeom prst="rect">
            <a:avLst/>
          </a:prstGeom>
          <a:noFill/>
          <a:ln w="9525">
            <a:noFill/>
            <a:miter lim="800000"/>
            <a:headEnd/>
            <a:tailEnd/>
          </a:ln>
        </p:spPr>
        <p:txBody>
          <a:bodyPr wrap="square" rtlCol="0">
            <a:spAutoFit/>
          </a:bodyPr>
          <a:lstStyle/>
          <a:p>
            <a:pPr algn="r"/>
            <a:r>
              <a:rPr lang="en-US" sz="1200" b="0" u="none" dirty="0">
                <a:solidFill>
                  <a:srgbClr val="000000"/>
                </a:solidFill>
                <a:latin typeface="Calibri"/>
                <a:cs typeface="Mangal" pitchFamily="18" charset="0"/>
              </a:rPr>
              <a:t>© Microsoft Azure + </a:t>
            </a:r>
            <a:r>
              <a:rPr lang="en-US" sz="1200" b="0" u="none">
                <a:solidFill>
                  <a:srgbClr val="000000"/>
                </a:solidFill>
                <a:latin typeface="Calibri"/>
                <a:cs typeface="Mangal" pitchFamily="18" charset="0"/>
              </a:rPr>
              <a:t>AI Conference </a:t>
            </a:r>
            <a:r>
              <a:rPr lang="en-US" sz="1200" b="0" u="none" baseline="0">
                <a:solidFill>
                  <a:srgbClr val="000000"/>
                </a:solidFill>
                <a:latin typeface="Calibri"/>
                <a:cs typeface="Mangal" pitchFamily="18" charset="0"/>
              </a:rPr>
              <a:t> </a:t>
            </a:r>
            <a:r>
              <a:rPr lang="en-US" sz="1200" b="0" u="none" dirty="0">
                <a:solidFill>
                  <a:srgbClr val="000000"/>
                </a:solidFill>
                <a:latin typeface="Calibri"/>
                <a:cs typeface="Mangal" pitchFamily="18" charset="0"/>
              </a:rPr>
              <a:t>All rights reserved.</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5867401"/>
            <a:ext cx="2131239" cy="915833"/>
          </a:xfrm>
          <a:prstGeom prst="rect">
            <a:avLst/>
          </a:prstGeom>
        </p:spPr>
      </p:pic>
    </p:spTree>
    <p:extLst>
      <p:ext uri="{BB962C8B-B14F-4D97-AF65-F5344CB8AC3E}">
        <p14:creationId xmlns:p14="http://schemas.microsoft.com/office/powerpoint/2010/main" val="783897884"/>
      </p:ext>
    </p:extLst>
  </p:cSld>
  <p:clrMapOvr>
    <a:masterClrMapping/>
  </p:clrMapOvr>
  <p:transition>
    <p:fade/>
  </p:transition>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3"/>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err="1">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pic>
        <p:nvPicPr>
          <p:cNvPr id="8" name="Picture 7">
            <a:extLst>
              <a:ext uri="{FF2B5EF4-FFF2-40B4-BE49-F238E27FC236}">
                <a16:creationId xmlns:a16="http://schemas.microsoft.com/office/drawing/2014/main" id="{264F4DED-33B8-4BA3-9C7A-4E62BC7F4E4A}"/>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739395" y="1163037"/>
            <a:ext cx="5118467" cy="4912907"/>
          </a:xfrm>
          <a:prstGeom prst="ellipse">
            <a:avLst/>
          </a:prstGeom>
          <a:ln>
            <a:noFill/>
          </a:ln>
          <a:effectLst>
            <a:softEdge rad="112500"/>
          </a:effectLst>
        </p:spPr>
      </p:pic>
      <p:sp>
        <p:nvSpPr>
          <p:cNvPr id="11" name="TextBox 10">
            <a:extLst>
              <a:ext uri="{FF2B5EF4-FFF2-40B4-BE49-F238E27FC236}">
                <a16:creationId xmlns:a16="http://schemas.microsoft.com/office/drawing/2014/main" id="{4ED29829-28D9-4917-9B21-B3908BEC1BA3}"/>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24549029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_Title Slid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323" y="-101600"/>
            <a:ext cx="12347723" cy="7277100"/>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76387" y="196647"/>
            <a:ext cx="1828799" cy="672712"/>
          </a:xfrm>
          <a:prstGeom prst="rect">
            <a:avLst/>
          </a:prstGeom>
        </p:spPr>
      </p:pic>
      <p:sp>
        <p:nvSpPr>
          <p:cNvPr id="18" name="Rectangle 17"/>
          <p:cNvSpPr/>
          <p:nvPr/>
        </p:nvSpPr>
        <p:spPr>
          <a:xfrm>
            <a:off x="1949302" y="5120180"/>
            <a:ext cx="10242698" cy="1726206"/>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p:cNvSpPr>
            <a:spLocks noGrp="1"/>
          </p:cNvSpPr>
          <p:nvPr>
            <p:ph type="ctrTitle"/>
          </p:nvPr>
        </p:nvSpPr>
        <p:spPr>
          <a:xfrm>
            <a:off x="1949302" y="5271256"/>
            <a:ext cx="10242698" cy="799204"/>
          </a:xfrm>
        </p:spPr>
        <p:txBody>
          <a:bodyPr anchor="ctr">
            <a:normAutofit/>
          </a:bodyPr>
          <a:lstStyle>
            <a:lvl1pPr algn="l">
              <a:defRPr sz="4800">
                <a:solidFill>
                  <a:schemeClr val="bg1"/>
                </a:solidFill>
              </a:defRPr>
            </a:lvl1pPr>
          </a:lstStyle>
          <a:p>
            <a:r>
              <a:rPr lang="en-US" dirty="0"/>
              <a:t>Click to edit Master title style</a:t>
            </a:r>
          </a:p>
        </p:txBody>
      </p:sp>
      <p:sp>
        <p:nvSpPr>
          <p:cNvPr id="21" name="Subtitle 2"/>
          <p:cNvSpPr>
            <a:spLocks noGrp="1"/>
          </p:cNvSpPr>
          <p:nvPr>
            <p:ph type="subTitle" idx="1"/>
          </p:nvPr>
        </p:nvSpPr>
        <p:spPr>
          <a:xfrm>
            <a:off x="1949302" y="6127450"/>
            <a:ext cx="10242698" cy="730550"/>
          </a:xfrm>
        </p:spPr>
        <p:txBody>
          <a:bodyPr anchor="ctr">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Subtitle 2"/>
          <p:cNvSpPr txBox="1">
            <a:spLocks/>
          </p:cNvSpPr>
          <p:nvPr userDrawn="1"/>
        </p:nvSpPr>
        <p:spPr>
          <a:xfrm>
            <a:off x="-3323" y="5108566"/>
            <a:ext cx="1952625" cy="1724025"/>
          </a:xfrm>
          <a:prstGeom prst="rect">
            <a:avLst/>
          </a:prstGeom>
          <a:solidFill>
            <a:schemeClr val="accent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800" dirty="0">
              <a:solidFill>
                <a:schemeClr val="bg1"/>
              </a:solidFill>
              <a:latin typeface="Segoe UI Light" panose="020B0502040204020203" pitchFamily="34" charset="0"/>
              <a:cs typeface="Segoe UI Light" panose="020B0502040204020203" pitchFamily="34" charset="0"/>
            </a:endParaRPr>
          </a:p>
          <a:p>
            <a:pPr marL="0" indent="0">
              <a:buNone/>
            </a:pPr>
            <a:r>
              <a:rPr lang="en-GB" dirty="0">
                <a:solidFill>
                  <a:schemeClr val="bg1"/>
                </a:solidFill>
                <a:latin typeface="Segoe UI Light" panose="020B0502040204020203" pitchFamily="34" charset="0"/>
                <a:cs typeface="Segoe UI Light" panose="020B0502040204020203" pitchFamily="34" charset="0"/>
              </a:rPr>
              <a:t>CloudCore</a:t>
            </a:r>
          </a:p>
        </p:txBody>
      </p:sp>
    </p:spTree>
    <p:custDataLst>
      <p:tags r:id="rId1"/>
    </p:custDataLst>
    <p:extLst>
      <p:ext uri="{BB962C8B-B14F-4D97-AF65-F5344CB8AC3E}">
        <p14:creationId xmlns:p14="http://schemas.microsoft.com/office/powerpoint/2010/main" val="35711555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_Title Slid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4479"/>
            <a:ext cx="12192000" cy="6853521"/>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76387" y="196647"/>
            <a:ext cx="1828799" cy="672712"/>
          </a:xfrm>
          <a:prstGeom prst="rect">
            <a:avLst/>
          </a:prstGeom>
        </p:spPr>
      </p:pic>
      <p:sp>
        <p:nvSpPr>
          <p:cNvPr id="18" name="Rectangle 17"/>
          <p:cNvSpPr/>
          <p:nvPr/>
        </p:nvSpPr>
        <p:spPr>
          <a:xfrm>
            <a:off x="1949302" y="5120180"/>
            <a:ext cx="10242698" cy="1726206"/>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p:cNvSpPr>
            <a:spLocks noGrp="1"/>
          </p:cNvSpPr>
          <p:nvPr>
            <p:ph type="ctrTitle"/>
          </p:nvPr>
        </p:nvSpPr>
        <p:spPr>
          <a:xfrm>
            <a:off x="1949302" y="5271256"/>
            <a:ext cx="10242698" cy="799204"/>
          </a:xfrm>
        </p:spPr>
        <p:txBody>
          <a:bodyPr anchor="ctr">
            <a:normAutofit/>
          </a:bodyPr>
          <a:lstStyle>
            <a:lvl1pPr algn="l">
              <a:defRPr sz="4800">
                <a:solidFill>
                  <a:schemeClr val="bg1"/>
                </a:solidFill>
              </a:defRPr>
            </a:lvl1pPr>
          </a:lstStyle>
          <a:p>
            <a:r>
              <a:rPr lang="en-US" dirty="0"/>
              <a:t>Click to edit Master title style</a:t>
            </a:r>
          </a:p>
        </p:txBody>
      </p:sp>
      <p:sp>
        <p:nvSpPr>
          <p:cNvPr id="21" name="Subtitle 2"/>
          <p:cNvSpPr>
            <a:spLocks noGrp="1"/>
          </p:cNvSpPr>
          <p:nvPr>
            <p:ph type="subTitle" idx="1"/>
          </p:nvPr>
        </p:nvSpPr>
        <p:spPr>
          <a:xfrm>
            <a:off x="1949302" y="6127450"/>
            <a:ext cx="10242698" cy="730550"/>
          </a:xfrm>
        </p:spPr>
        <p:txBody>
          <a:bodyPr anchor="ctr">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Subtitle 2"/>
          <p:cNvSpPr txBox="1">
            <a:spLocks/>
          </p:cNvSpPr>
          <p:nvPr userDrawn="1"/>
        </p:nvSpPr>
        <p:spPr>
          <a:xfrm>
            <a:off x="-3323" y="5108566"/>
            <a:ext cx="1952625" cy="1724025"/>
          </a:xfrm>
          <a:prstGeom prst="rect">
            <a:avLst/>
          </a:prstGeom>
          <a:solidFill>
            <a:schemeClr val="accent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800" dirty="0">
              <a:solidFill>
                <a:schemeClr val="bg1"/>
              </a:solidFill>
              <a:latin typeface="Segoe UI Light" panose="020B0502040204020203" pitchFamily="34" charset="0"/>
              <a:cs typeface="Segoe UI Light" panose="020B0502040204020203" pitchFamily="34" charset="0"/>
            </a:endParaRPr>
          </a:p>
          <a:p>
            <a:pPr marL="0" indent="0">
              <a:buNone/>
            </a:pPr>
            <a:r>
              <a:rPr lang="en-GB" dirty="0">
                <a:solidFill>
                  <a:schemeClr val="bg1"/>
                </a:solidFill>
                <a:latin typeface="Segoe UI Light" panose="020B0502040204020203" pitchFamily="34" charset="0"/>
                <a:cs typeface="Segoe UI Light" panose="020B0502040204020203" pitchFamily="34" charset="0"/>
              </a:rPr>
              <a:t>CloudCore</a:t>
            </a:r>
          </a:p>
        </p:txBody>
      </p:sp>
    </p:spTree>
    <p:custDataLst>
      <p:tags r:id="rId1"/>
    </p:custDataLst>
    <p:extLst>
      <p:ext uri="{BB962C8B-B14F-4D97-AF65-F5344CB8AC3E}">
        <p14:creationId xmlns:p14="http://schemas.microsoft.com/office/powerpoint/2010/main" val="16778217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lvl1pPr>
              <a:defRPr sz="4000"/>
            </a:lvl1pPr>
          </a:lstStyle>
          <a:p>
            <a:r>
              <a:rPr lang="en-US" dirty="0"/>
              <a:t>Click to edit Master title style</a:t>
            </a:r>
          </a:p>
        </p:txBody>
      </p:sp>
      <p:sp>
        <p:nvSpPr>
          <p:cNvPr id="4" name="Content Placeholder 3"/>
          <p:cNvSpPr>
            <a:spLocks noGrp="1"/>
          </p:cNvSpPr>
          <p:nvPr>
            <p:ph sz="half" idx="2"/>
          </p:nvPr>
        </p:nvSpPr>
        <p:spPr>
          <a:xfrm>
            <a:off x="839788" y="1690688"/>
            <a:ext cx="10515600" cy="368458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9695791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60836" y="1777006"/>
            <a:ext cx="11070327"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574C1A17-BB5F-4E36-B3DA-902953CC73CD}"/>
              </a:ext>
            </a:extLst>
          </p:cNvPr>
          <p:cNvSpPr>
            <a:spLocks noGrp="1"/>
          </p:cNvSpPr>
          <p:nvPr>
            <p:ph type="title"/>
          </p:nvPr>
        </p:nvSpPr>
        <p:spPr>
          <a:xfrm>
            <a:off x="560836" y="345029"/>
            <a:ext cx="10792963" cy="900968"/>
          </a:xfrm>
        </p:spPr>
        <p:txBody>
          <a:bodyPr>
            <a:normAutofit/>
          </a:bodyPr>
          <a:lstStyle>
            <a:lvl1pPr>
              <a:defRPr sz="4000"/>
            </a:lvl1pPr>
          </a:lstStyle>
          <a:p>
            <a:r>
              <a:rPr lang="en-US" dirty="0"/>
              <a:t>Click to edit Master title style</a:t>
            </a:r>
            <a:endParaRPr lang="en-GB" dirty="0"/>
          </a:p>
        </p:txBody>
      </p:sp>
    </p:spTree>
    <p:custDataLst>
      <p:tags r:id="rId1"/>
    </p:custDataLst>
    <p:extLst>
      <p:ext uri="{BB962C8B-B14F-4D97-AF65-F5344CB8AC3E}">
        <p14:creationId xmlns:p14="http://schemas.microsoft.com/office/powerpoint/2010/main" val="10605972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a:xfrm>
            <a:off x="230275" y="244544"/>
            <a:ext cx="10515600" cy="1325563"/>
          </a:xfrm>
        </p:spPr>
        <p:txBody>
          <a:bodyPr>
            <a:normAutofit/>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307879" y="2502822"/>
            <a:ext cx="5378548" cy="2486578"/>
          </a:xfrm>
        </p:spPr>
        <p:txBody>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82851" y="2502822"/>
            <a:ext cx="5378548" cy="2486578"/>
          </a:xfrm>
        </p:spPr>
        <p:txBody>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37656288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169923461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210332" y="2044109"/>
            <a:ext cx="6644745" cy="43513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534090"/>
            <a:ext cx="4420256" cy="6323910"/>
          </a:xfrm>
          <a:prstGeom prst="rect">
            <a:avLst/>
          </a:prstGeom>
        </p:spPr>
      </p:pic>
      <p:sp>
        <p:nvSpPr>
          <p:cNvPr id="2" name="Title 1"/>
          <p:cNvSpPr>
            <a:spLocks noGrp="1"/>
          </p:cNvSpPr>
          <p:nvPr>
            <p:ph type="title"/>
          </p:nvPr>
        </p:nvSpPr>
        <p:spPr>
          <a:xfrm>
            <a:off x="0" y="365125"/>
            <a:ext cx="12192000" cy="1325563"/>
          </a:xfrm>
          <a:solidFill>
            <a:schemeClr val="accent1"/>
          </a:solidFill>
        </p:spPr>
        <p:txBody>
          <a:bodyPr/>
          <a:lstStyle>
            <a:lvl1pPr>
              <a:defRPr>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8737609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690688"/>
            <a:ext cx="3992451" cy="5167312"/>
          </a:xfrm>
          <a:prstGeom prst="rect">
            <a:avLst/>
          </a:prstGeom>
        </p:spPr>
      </p:pic>
      <p:sp>
        <p:nvSpPr>
          <p:cNvPr id="3" name="Content Placeholder 2"/>
          <p:cNvSpPr>
            <a:spLocks noGrp="1"/>
          </p:cNvSpPr>
          <p:nvPr>
            <p:ph idx="1"/>
          </p:nvPr>
        </p:nvSpPr>
        <p:spPr>
          <a:xfrm>
            <a:off x="4709054" y="1825625"/>
            <a:ext cx="6644745" cy="4351338"/>
          </a:xfrm>
        </p:spPr>
        <p:txBody>
          <a:bodyPr/>
          <a:lstStyle>
            <a:lvl1pPr marL="0" indent="0">
              <a:buNone/>
              <a:defRPr/>
            </a:lvl1pPr>
            <a:lvl2pPr marL="457200" indent="0">
              <a:buFont typeface="Arial" panose="020B0604020202020204" pitchFamily="34" charse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0" y="365125"/>
            <a:ext cx="12192000" cy="1325563"/>
          </a:xfrm>
          <a:solidFill>
            <a:schemeClr val="accent1"/>
          </a:solidFill>
        </p:spPr>
        <p:txBody>
          <a:bodyPr/>
          <a:lstStyle>
            <a:lvl1pPr>
              <a:defRPr>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29430682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1021480"/>
            <a:ext cx="12192000" cy="2852737"/>
          </a:xfrm>
          <a:solidFill>
            <a:schemeClr val="accent1">
              <a:alpha val="50000"/>
            </a:schemeClr>
          </a:solidFill>
        </p:spPr>
        <p:txBody>
          <a:bodyPr anchor="ctr"/>
          <a:lstStyle>
            <a:lvl1pPr>
              <a:defRPr sz="6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10941759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557719"/>
            <a:ext cx="10515600" cy="1325563"/>
          </a:xfrm>
        </p:spPr>
        <p:txBody>
          <a:bodyPr>
            <a:noAutofit/>
          </a:bodyPr>
          <a:lstStyle>
            <a:lvl1pPr>
              <a:defRPr sz="8800" baseline="0">
                <a:solidFill>
                  <a:schemeClr val="bg1"/>
                </a:solidFill>
              </a:defRPr>
            </a:lvl1pPr>
          </a:lstStyle>
          <a:p>
            <a:r>
              <a:rPr lang="en-US" dirty="0"/>
              <a:t>Click to edit Headline</a:t>
            </a:r>
          </a:p>
        </p:txBody>
      </p:sp>
      <p:sp>
        <p:nvSpPr>
          <p:cNvPr id="5" name="TextBox 4"/>
          <p:cNvSpPr txBox="1">
            <a:spLocks noChangeArrowheads="1"/>
          </p:cNvSpPr>
          <p:nvPr/>
        </p:nvSpPr>
        <p:spPr bwMode="auto">
          <a:xfrm>
            <a:off x="6708" y="6293622"/>
            <a:ext cx="1646245" cy="572464"/>
          </a:xfrm>
          <a:prstGeom prst="rect">
            <a:avLst/>
          </a:prstGeom>
          <a:noFill/>
          <a:ln>
            <a:noFill/>
          </a:ln>
          <a:extLst>
            <a:ext uri="{909E8E84-426E-40dd-AFC4-6F175D3DCCD1}"/>
            <a:ext uri="{91240B29-F687-4f45-9708-019B960494DF}"/>
          </a:extLst>
        </p:spPr>
        <p:txBody>
          <a:bodyPr wrap="square" lIns="182880" tIns="146304" rIns="182880" bIns="146304">
            <a:spAutoFit/>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algn="ctr" defTabSz="931863" fontAlgn="base">
              <a:lnSpc>
                <a:spcPct val="90000"/>
              </a:lnSpc>
              <a:spcBef>
                <a:spcPct val="0"/>
              </a:spcBef>
              <a:spcAft>
                <a:spcPts val="600"/>
              </a:spcAft>
              <a:defRPr/>
            </a:pPr>
            <a:r>
              <a:rPr lang="en-US" sz="2000" dirty="0">
                <a:solidFill>
                  <a:srgbClr val="FFFFFF"/>
                </a:solidFill>
                <a:latin typeface="Segoe UI Light" charset="0"/>
              </a:rPr>
              <a:t>CloudCore</a:t>
            </a:r>
          </a:p>
        </p:txBody>
      </p:sp>
    </p:spTree>
    <p:custDataLst>
      <p:tags r:id="rId1"/>
    </p:custDataLst>
    <p:extLst>
      <p:ext uri="{BB962C8B-B14F-4D97-AF65-F5344CB8AC3E}">
        <p14:creationId xmlns:p14="http://schemas.microsoft.com/office/powerpoint/2010/main" val="82755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1"/>
        </a:solidFill>
        <a:effectLst/>
      </p:bgPr>
    </p:bg>
    <p:spTree>
      <p:nvGrpSpPr>
        <p:cNvPr id="1" name=""/>
        <p:cNvGrpSpPr/>
        <p:nvPr/>
      </p:nvGrpSpPr>
      <p:grpSpPr>
        <a:xfrm>
          <a:off x="0" y="0"/>
          <a:ext cx="0" cy="0"/>
          <a:chOff x="0" y="0"/>
          <a:chExt cx="0" cy="0"/>
        </a:xfrm>
      </p:grpSpPr>
      <p:sp>
        <p:nvSpPr>
          <p:cNvPr id="36" name="Freeform: Shape 35">
            <a:extLst>
              <a:ext uri="{FF2B5EF4-FFF2-40B4-BE49-F238E27FC236}">
                <a16:creationId xmlns:a16="http://schemas.microsoft.com/office/drawing/2014/main" id="{B550D37D-3F6B-4678-8856-53CBC60ECF95}"/>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err="1">
              <a:ln>
                <a:noFill/>
              </a:ln>
              <a:solidFill>
                <a:srgbClr val="353535"/>
              </a:solidFill>
              <a:effectLst/>
              <a:uLnTx/>
              <a:uFillTx/>
              <a:latin typeface="Segoe UI Semilight"/>
            </a:endParaRPr>
          </a:p>
        </p:txBody>
      </p:sp>
      <p:sp>
        <p:nvSpPr>
          <p:cNvPr id="23" name="Oval 22" hidden="1">
            <a:extLst>
              <a:ext uri="{FF2B5EF4-FFF2-40B4-BE49-F238E27FC236}">
                <a16:creationId xmlns:a16="http://schemas.microsoft.com/office/drawing/2014/main" id="{01F8612C-8483-4FB1-8E33-02BF56F119F1}"/>
              </a:ext>
            </a:extLst>
          </p:cNvPr>
          <p:cNvSpPr/>
          <p:nvPr userDrawn="1"/>
        </p:nvSpPr>
        <p:spPr bwMode="auto">
          <a:xfrm>
            <a:off x="6678105" y="1071701"/>
            <a:ext cx="4983197" cy="4983197"/>
          </a:xfrm>
          <a:prstGeom prst="ellipse">
            <a:avLst/>
          </a:prstGeom>
          <a:solidFill>
            <a:schemeClr val="accent1"/>
          </a:solidFill>
          <a:ln>
            <a:noFill/>
            <a:headEnd type="none" w="med" len="med"/>
            <a:tailEnd type="none" w="med" len="med"/>
          </a:ln>
          <a:effectLst>
            <a:outerShdw blurRad="254000" dist="50800" dir="2700000" sx="101000" sy="101000" algn="tl" rotWithShape="0">
              <a:srgbClr val="000000">
                <a:alpha val="24706"/>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8" name="MS logo white - EMF" descr="Microsoft logo white text version">
            <a:extLst>
              <a:ext uri="{FF2B5EF4-FFF2-40B4-BE49-F238E27FC236}">
                <a16:creationId xmlns:a16="http://schemas.microsoft.com/office/drawing/2014/main" id="{98646A7F-EBAD-43F5-A7BB-167B0896E8C8}"/>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sp>
        <p:nvSpPr>
          <p:cNvPr id="32" name="Title 1">
            <a:extLst>
              <a:ext uri="{FF2B5EF4-FFF2-40B4-BE49-F238E27FC236}">
                <a16:creationId xmlns:a16="http://schemas.microsoft.com/office/drawing/2014/main" id="{F3B537D4-D2D3-4368-B80E-57E492B25256}"/>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a:t>
            </a:r>
          </a:p>
        </p:txBody>
      </p:sp>
      <p:sp>
        <p:nvSpPr>
          <p:cNvPr id="33" name="Text Placeholder 4">
            <a:extLst>
              <a:ext uri="{FF2B5EF4-FFF2-40B4-BE49-F238E27FC236}">
                <a16:creationId xmlns:a16="http://schemas.microsoft.com/office/drawing/2014/main" id="{28E20ED8-BF1F-4490-8CD4-9ED809BF72CA}"/>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3" name="Picture 2">
            <a:extLst>
              <a:ext uri="{FF2B5EF4-FFF2-40B4-BE49-F238E27FC236}">
                <a16:creationId xmlns:a16="http://schemas.microsoft.com/office/drawing/2014/main" id="{35102F61-8969-4372-BD2E-FCBFEFBD6FF6}"/>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6440557" y="867799"/>
            <a:ext cx="5039757" cy="5027525"/>
          </a:xfrm>
          <a:prstGeom prst="ellipse">
            <a:avLst/>
          </a:prstGeom>
          <a:ln>
            <a:noFill/>
          </a:ln>
          <a:effectLst>
            <a:softEdge rad="112500"/>
          </a:effectLst>
        </p:spPr>
      </p:pic>
      <p:sp>
        <p:nvSpPr>
          <p:cNvPr id="10" name="TextBox 9">
            <a:extLst>
              <a:ext uri="{FF2B5EF4-FFF2-40B4-BE49-F238E27FC236}">
                <a16:creationId xmlns:a16="http://schemas.microsoft.com/office/drawing/2014/main" id="{D875681B-67FC-4842-AFA0-9E37D61AA3EF}"/>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1876277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67684" y="5693318"/>
            <a:ext cx="10758655" cy="84365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900" dirty="0">
                <a:gradFill>
                  <a:gsLst>
                    <a:gs pos="0">
                      <a:schemeClr val="tx1"/>
                    </a:gs>
                    <a:gs pos="100000">
                      <a:schemeClr val="tx1"/>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13924" eaLnBrk="0" hangingPunct="0"/>
            <a:r>
              <a:rPr lang="en-US" sz="9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450203" y="3083702"/>
            <a:ext cx="3223861" cy="690596"/>
          </a:xfrm>
          <a:prstGeom prst="rect">
            <a:avLst/>
          </a:prstGeom>
        </p:spPr>
      </p:pic>
    </p:spTree>
    <p:custDataLst>
      <p:tags r:id="rId1"/>
    </p:custDataLst>
    <p:extLst>
      <p:ext uri="{BB962C8B-B14F-4D97-AF65-F5344CB8AC3E}">
        <p14:creationId xmlns:p14="http://schemas.microsoft.com/office/powerpoint/2010/main" val="12493435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6320818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 Titles and Content">
    <p:spTree>
      <p:nvGrpSpPr>
        <p:cNvPr id="1" name=""/>
        <p:cNvGrpSpPr/>
        <p:nvPr/>
      </p:nvGrpSpPr>
      <p:grpSpPr>
        <a:xfrm>
          <a:off x="0" y="0"/>
          <a:ext cx="0" cy="0"/>
          <a:chOff x="0" y="0"/>
          <a:chExt cx="0" cy="0"/>
        </a:xfrm>
      </p:grpSpPr>
      <p:sp>
        <p:nvSpPr>
          <p:cNvPr id="9" name="Text Placeholder 7"/>
          <p:cNvSpPr>
            <a:spLocks noGrp="1"/>
          </p:cNvSpPr>
          <p:nvPr>
            <p:ph type="body" sz="quarter" idx="14" hasCustomPrompt="1"/>
          </p:nvPr>
        </p:nvSpPr>
        <p:spPr>
          <a:xfrm>
            <a:off x="6096001" y="284725"/>
            <a:ext cx="5715000" cy="694446"/>
          </a:xfrm>
        </p:spPr>
        <p:txBody>
          <a:bodyPr/>
          <a:lstStyle>
            <a:lvl1pPr marL="0" indent="0">
              <a:lnSpc>
                <a:spcPct val="85000"/>
              </a:lnSpc>
              <a:spcBef>
                <a:spcPts val="0"/>
              </a:spcBef>
              <a:spcAft>
                <a:spcPts val="0"/>
              </a:spcAft>
              <a:defRPr sz="1600" b="1" cap="all" baseline="0"/>
            </a:lvl1pPr>
            <a:lvl2pPr marL="0" indent="0">
              <a:lnSpc>
                <a:spcPct val="76000"/>
              </a:lnSpc>
              <a:spcBef>
                <a:spcPts val="0"/>
              </a:spcBef>
              <a:spcAft>
                <a:spcPts val="0"/>
              </a:spcAft>
              <a:buNone/>
              <a:defRPr sz="2600" b="0" cap="all" baseline="0">
                <a:latin typeface="Arial Black" panose="020B0A04020102020204" pitchFamily="34" charset="0"/>
              </a:defRPr>
            </a:lvl2pPr>
            <a:lvl3pPr>
              <a:lnSpc>
                <a:spcPct val="75000"/>
              </a:lnSpc>
              <a:spcAft>
                <a:spcPts val="0"/>
              </a:spcAft>
              <a:defRPr sz="2400" cap="all" baseline="0">
                <a:latin typeface="+mj-lt"/>
              </a:defRPr>
            </a:lvl3pPr>
          </a:lstStyle>
          <a:p>
            <a:pPr lvl="0"/>
            <a:r>
              <a:rPr lang="en-US"/>
              <a:t>First subtitle</a:t>
            </a:r>
          </a:p>
          <a:p>
            <a:pPr lvl="1"/>
            <a:r>
              <a:rPr lang="en-US"/>
              <a:t>Second SUBTITLE</a:t>
            </a:r>
          </a:p>
        </p:txBody>
      </p:sp>
      <p:sp>
        <p:nvSpPr>
          <p:cNvPr id="4" name="Title 3"/>
          <p:cNvSpPr>
            <a:spLocks noGrp="1"/>
          </p:cNvSpPr>
          <p:nvPr>
            <p:ph type="title"/>
          </p:nvPr>
        </p:nvSpPr>
        <p:spPr>
          <a:xfrm>
            <a:off x="381002" y="381000"/>
            <a:ext cx="5715001" cy="990601"/>
          </a:xfrm>
        </p:spPr>
        <p:txBody>
          <a:bodyPr/>
          <a:lstStyle/>
          <a:p>
            <a:r>
              <a:rPr lang="en-US"/>
              <a:t>Click to edit Master title style</a:t>
            </a:r>
          </a:p>
        </p:txBody>
      </p:sp>
      <p:sp>
        <p:nvSpPr>
          <p:cNvPr id="12" name="Content Placeholder 11"/>
          <p:cNvSpPr>
            <a:spLocks noGrp="1"/>
          </p:cNvSpPr>
          <p:nvPr>
            <p:ph sz="quarter" idx="18"/>
          </p:nvPr>
        </p:nvSpPr>
        <p:spPr>
          <a:xfrm>
            <a:off x="381001" y="1828803"/>
            <a:ext cx="8572500" cy="1532987"/>
          </a:xfrm>
        </p:spPr>
        <p:txBody>
          <a:bodyPr/>
          <a:lstStyle>
            <a:lvl3pPr marL="514239" indent="-230138">
              <a:buFont typeface="Graphik" panose="020B0503030202060203" pitchFamily="34" charset="0"/>
              <a:buChar char="–"/>
              <a:defRPr/>
            </a:lvl3pPr>
            <a:lvl5pPr marL="857065" indent="-177762">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8" name="Footer Placeholder 5"/>
          <p:cNvSpPr>
            <a:spLocks noGrp="1"/>
          </p:cNvSpPr>
          <p:nvPr>
            <p:ph type="ftr" sz="quarter" idx="11"/>
          </p:nvPr>
        </p:nvSpPr>
        <p:spPr>
          <a:xfrm>
            <a:off x="381003" y="6519010"/>
            <a:ext cx="5714999" cy="206375"/>
          </a:xfrm>
          <a:prstGeom prst="rect">
            <a:avLst/>
          </a:prstGeom>
        </p:spPr>
        <p:txBody>
          <a:bodyPr lIns="0" tIns="0" rIns="0" bIns="0"/>
          <a:lstStyle>
            <a:lvl1pPr>
              <a:defRPr sz="1000">
                <a:solidFill>
                  <a:schemeClr val="bg1">
                    <a:lumMod val="65000"/>
                  </a:schemeClr>
                </a:solidFill>
                <a:latin typeface="Arial"/>
                <a:cs typeface="Arial"/>
              </a:defRPr>
            </a:lvl1pPr>
          </a:lstStyle>
          <a:p>
            <a:r>
              <a:rPr lang="en-US"/>
              <a:t>Copyright © 2017 Accenture. All rights reserved.</a:t>
            </a:r>
          </a:p>
        </p:txBody>
      </p:sp>
      <p:sp>
        <p:nvSpPr>
          <p:cNvPr id="11" name="Slide Number Placeholder 6"/>
          <p:cNvSpPr>
            <a:spLocks noGrp="1"/>
          </p:cNvSpPr>
          <p:nvPr>
            <p:ph type="sldNum" sz="quarter" idx="12"/>
          </p:nvPr>
        </p:nvSpPr>
        <p:spPr>
          <a:xfrm>
            <a:off x="11506203" y="6519010"/>
            <a:ext cx="304799" cy="206375"/>
          </a:xfrm>
          <a:prstGeom prst="rect">
            <a:avLst/>
          </a:prstGeom>
        </p:spPr>
        <p:txBody>
          <a:bodyPr lIns="0" tIns="0" rIns="0" bIns="0"/>
          <a:lstStyle>
            <a:lvl1pPr algn="r">
              <a:defRPr sz="1000">
                <a:solidFill>
                  <a:schemeClr val="bg1">
                    <a:lumMod val="65000"/>
                  </a:schemeClr>
                </a:solidFill>
                <a:latin typeface="Arial"/>
                <a:cs typeface="Aria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80408618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Body Slide_Two Columns">
    <p:spTree>
      <p:nvGrpSpPr>
        <p:cNvPr id="1" name=""/>
        <p:cNvGrpSpPr/>
        <p:nvPr/>
      </p:nvGrpSpPr>
      <p:grpSpPr>
        <a:xfrm>
          <a:off x="0" y="0"/>
          <a:ext cx="0" cy="0"/>
          <a:chOff x="0" y="0"/>
          <a:chExt cx="0" cy="0"/>
        </a:xfrm>
      </p:grpSpPr>
      <p:sp>
        <p:nvSpPr>
          <p:cNvPr id="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3" name="Body Level One…"/>
          <p:cNvSpPr txBox="1">
            <a:spLocks noGrp="1"/>
          </p:cNvSpPr>
          <p:nvPr>
            <p:ph type="body" sz="half" idx="1"/>
          </p:nvPr>
        </p:nvSpPr>
        <p:spPr>
          <a:xfrm>
            <a:off x="243840" y="1170433"/>
            <a:ext cx="5730241" cy="51816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4" name="Slide Number Placeholder 5"/>
          <p:cNvSpPr txBox="1"/>
          <p:nvPr/>
        </p:nvSpPr>
        <p:spPr>
          <a:xfrm>
            <a:off x="11526012" y="182567"/>
            <a:ext cx="545254" cy="312208"/>
          </a:xfrm>
          <a:prstGeom prst="rect">
            <a:avLst/>
          </a:prstGeom>
          <a:ln w="12700">
            <a:miter lim="400000"/>
          </a:ln>
        </p:spPr>
        <p:txBody>
          <a:bodyPr lIns="45781" tIns="45781" rIns="45781" bIns="45781" anchor="ctr">
            <a:spAutoFit/>
          </a:bodyPr>
          <a:lstStyle/>
          <a:p>
            <a:pPr algn="r" defTabSz="343336">
              <a:defRPr sz="1400">
                <a:solidFill>
                  <a:srgbClr val="FFFFFF"/>
                </a:solidFill>
                <a:latin typeface="Tele-GroteskNor"/>
                <a:ea typeface="Tele-GroteskNor"/>
                <a:cs typeface="Tele-GroteskNor"/>
                <a:sym typeface="Tele-GroteskNor"/>
              </a:defRPr>
            </a:pPr>
            <a:endParaRPr sz="1400"/>
          </a:p>
        </p:txBody>
      </p:sp>
      <p:pic>
        <p:nvPicPr>
          <p:cNvPr id="35" name="Picture 17" descr="Picture 1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21153" y="6624994"/>
            <a:ext cx="989462" cy="121921"/>
          </a:xfrm>
          <a:prstGeom prst="rect">
            <a:avLst/>
          </a:prstGeom>
          <a:ln w="12700">
            <a:miter lim="400000"/>
          </a:ln>
        </p:spPr>
      </p:pic>
      <p:sp>
        <p:nvSpPr>
          <p:cNvPr id="36" name="Slide Number Placeholder 5"/>
          <p:cNvSpPr txBox="1"/>
          <p:nvPr/>
        </p:nvSpPr>
        <p:spPr>
          <a:xfrm>
            <a:off x="90318" y="6580659"/>
            <a:ext cx="1038579" cy="210608"/>
          </a:xfrm>
          <a:prstGeom prst="rect">
            <a:avLst/>
          </a:prstGeom>
          <a:ln w="12700">
            <a:miter lim="400000"/>
          </a:ln>
        </p:spPr>
        <p:txBody>
          <a:bodyPr lIns="34336" tIns="34336" rIns="34336" bIns="34336" anchor="ctr">
            <a:spAutoFit/>
          </a:bodyPr>
          <a:lstStyle/>
          <a:p>
            <a:pPr defTabSz="343336">
              <a:defRPr sz="900">
                <a:solidFill>
                  <a:srgbClr val="FFFFFF"/>
                </a:solidFill>
                <a:latin typeface="Tele-GroteskHal"/>
                <a:ea typeface="Tele-GroteskHal"/>
                <a:cs typeface="Tele-GroteskHal"/>
                <a:sym typeface="Tele-GroteskHal"/>
              </a:defRPr>
            </a:pPr>
            <a:endParaRPr sz="900"/>
          </a:p>
        </p:txBody>
      </p:sp>
      <p:sp>
        <p:nvSpPr>
          <p:cNvPr id="37" name="Footer Placeholder 3"/>
          <p:cNvSpPr txBox="1"/>
          <p:nvPr/>
        </p:nvSpPr>
        <p:spPr>
          <a:xfrm>
            <a:off x="1318901" y="6522338"/>
            <a:ext cx="1858237" cy="249434"/>
          </a:xfrm>
          <a:prstGeom prst="rect">
            <a:avLst/>
          </a:prstGeom>
          <a:ln w="12700">
            <a:miter lim="400000"/>
          </a:ln>
          <a:extLst>
            <a:ext uri="{C572A759-6A51-4108-AA02-DFA0A04FC94B}">
              <ma14:wrappingTextBoxFlag xmlns:ma14="http://schemas.microsoft.com/office/mac/drawingml/2011/main" xmlns="" val="1"/>
            </a:ext>
          </a:extLst>
        </p:spPr>
        <p:txBody>
          <a:bodyPr lIns="45781" tIns="45781" rIns="45781" bIns="45781" anchor="ctr">
            <a:spAutoFit/>
          </a:bodyPr>
          <a:lstStyle>
            <a:lvl1pPr defTabSz="342871">
              <a:defRPr sz="1000" b="1">
                <a:solidFill>
                  <a:srgbClr val="FFFFFF"/>
                </a:solidFill>
              </a:defRPr>
            </a:lvl1pPr>
          </a:lstStyle>
          <a:p>
            <a:r>
              <a:rPr sz="1000"/>
              <a:t>Cloud Center of Excellence</a:t>
            </a:r>
          </a:p>
        </p:txBody>
      </p:sp>
      <p:grpSp>
        <p:nvGrpSpPr>
          <p:cNvPr id="40" name="Picture 19"/>
          <p:cNvGrpSpPr/>
          <p:nvPr/>
        </p:nvGrpSpPr>
        <p:grpSpPr>
          <a:xfrm>
            <a:off x="190006" y="6496056"/>
            <a:ext cx="1029208" cy="361950"/>
            <a:chOff x="0" y="0"/>
            <a:chExt cx="1029207" cy="361949"/>
          </a:xfrm>
        </p:grpSpPr>
        <p:sp>
          <p:nvSpPr>
            <p:cNvPr id="38" name="Rectangle"/>
            <p:cNvSpPr/>
            <p:nvPr/>
          </p:nvSpPr>
          <p:spPr>
            <a:xfrm>
              <a:off x="0" y="0"/>
              <a:ext cx="1029208" cy="361950"/>
            </a:xfrm>
            <a:prstGeom prst="rect">
              <a:avLst/>
            </a:prstGeom>
            <a:solidFill>
              <a:srgbClr val="FFFFFF"/>
            </a:solidFill>
            <a:ln w="12700" cap="flat">
              <a:noFill/>
              <a:miter lim="400000"/>
            </a:ln>
            <a:effectLst/>
          </p:spPr>
          <p:txBody>
            <a:bodyPr wrap="square" lIns="45719" tIns="45719" rIns="45719" bIns="45719" numCol="1" anchor="t">
              <a:noAutofit/>
            </a:bodyPr>
            <a:lstStyle/>
            <a:p>
              <a:endParaRPr sz="1800"/>
            </a:p>
          </p:txBody>
        </p:sp>
        <p:pic>
          <p:nvPicPr>
            <p:cNvPr id="39" name="image5.png" descr="image5.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029208" cy="361950"/>
            </a:xfrm>
            <a:prstGeom prst="rect">
              <a:avLst/>
            </a:prstGeom>
            <a:ln w="12700" cap="flat">
              <a:noFill/>
              <a:miter lim="400000"/>
            </a:ln>
            <a:effectLst/>
          </p:spPr>
        </p:pic>
      </p:grpSp>
      <p:pic>
        <p:nvPicPr>
          <p:cNvPr id="41" name="Picture 20" descr="Picture 20"/>
          <p:cNvPicPr>
            <a:picLocks noChangeAspect="1"/>
          </p:cNvPicPr>
          <p:nvPr/>
        </p:nvPicPr>
        <p:blipFill>
          <a:blip r:embed="rId4"/>
          <a:stretch>
            <a:fillRect/>
          </a:stretch>
        </p:blipFill>
        <p:spPr>
          <a:xfrm>
            <a:off x="0" y="-7190"/>
            <a:ext cx="12192000" cy="744170"/>
          </a:xfrm>
          <a:prstGeom prst="rect">
            <a:avLst/>
          </a:prstGeom>
          <a:ln w="12700">
            <a:miter lim="400000"/>
          </a:ln>
        </p:spPr>
      </p:pic>
      <p:sp>
        <p:nvSpPr>
          <p:cNvPr id="42" name="Title Text"/>
          <p:cNvSpPr txBox="1">
            <a:spLocks noGrp="1"/>
          </p:cNvSpPr>
          <p:nvPr>
            <p:ph type="title"/>
          </p:nvPr>
        </p:nvSpPr>
        <p:spPr>
          <a:xfrm>
            <a:off x="243840" y="13114"/>
            <a:ext cx="11216641" cy="737299"/>
          </a:xfrm>
          <a:prstGeom prst="rect">
            <a:avLst/>
          </a:prstGeom>
        </p:spPr>
        <p:txBody>
          <a:bodyPr/>
          <a:lstStyle>
            <a:lvl1pPr>
              <a:defRPr sz="2600">
                <a:solidFill>
                  <a:srgbClr val="FFFFFF"/>
                </a:solidFill>
                <a:latin typeface="Segoe UI"/>
                <a:ea typeface="Segoe UI"/>
                <a:cs typeface="Segoe UI"/>
                <a:sym typeface="Segoe UI"/>
              </a:defRPr>
            </a:lvl1pPr>
          </a:lstStyle>
          <a:p>
            <a:r>
              <a:t>Title Text</a:t>
            </a:r>
          </a:p>
        </p:txBody>
      </p:sp>
      <p:sp>
        <p:nvSpPr>
          <p:cNvPr id="43" name="Slide Number Placeholder 5"/>
          <p:cNvSpPr txBox="1"/>
          <p:nvPr/>
        </p:nvSpPr>
        <p:spPr>
          <a:xfrm>
            <a:off x="11489068" y="202727"/>
            <a:ext cx="545254" cy="271881"/>
          </a:xfrm>
          <a:prstGeom prst="rect">
            <a:avLst/>
          </a:prstGeom>
          <a:ln w="12700">
            <a:miter lim="400000"/>
          </a:ln>
        </p:spPr>
        <p:txBody>
          <a:bodyPr lIns="34336" tIns="34336" rIns="34336" bIns="34336" anchor="ctr">
            <a:spAutoFit/>
          </a:bodyPr>
          <a:lstStyle/>
          <a:p>
            <a:pPr algn="r" defTabSz="343336">
              <a:defRPr sz="1300">
                <a:solidFill>
                  <a:srgbClr val="FFFFFF"/>
                </a:solidFill>
                <a:latin typeface="Segoe UI"/>
                <a:ea typeface="Segoe UI"/>
                <a:cs typeface="Segoe UI"/>
                <a:sym typeface="Segoe UI"/>
              </a:defRPr>
            </a:pPr>
            <a:endParaRPr sz="1300"/>
          </a:p>
        </p:txBody>
      </p:sp>
    </p:spTree>
    <p:extLst>
      <p:ext uri="{BB962C8B-B14F-4D97-AF65-F5344CB8AC3E}">
        <p14:creationId xmlns:p14="http://schemas.microsoft.com/office/powerpoint/2010/main" val="1875618889"/>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Slid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lgn="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chemeClr val="accent3">
              <a:alpha val="75000"/>
            </a:scheme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3251801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Slide">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userDrawn="1">
            <p:ph type="title" hasCustomPrompt="1"/>
          </p:nvPr>
        </p:nvSpPr>
        <p:spPr>
          <a:xfrm>
            <a:off x="680596" y="1505833"/>
            <a:ext cx="3938914" cy="553998"/>
          </a:xfrm>
        </p:spPr>
        <p:txBody>
          <a:bodyPr wrap="square" anchor="b" anchorCtr="0">
            <a:spAutoFit/>
          </a:bodyPr>
          <a:lstStyle>
            <a:lvl1pPr algn="l">
              <a:defRPr/>
            </a:lvl1pPr>
          </a:lstStyle>
          <a:p>
            <a:r>
              <a:rPr lang="en-US"/>
              <a:t>Presentation title </a:t>
            </a:r>
          </a:p>
        </p:txBody>
      </p:sp>
      <p:sp>
        <p:nvSpPr>
          <p:cNvPr id="5" name="Text Placeholder 4"/>
          <p:cNvSpPr>
            <a:spLocks noGrp="1"/>
          </p:cNvSpPr>
          <p:nvPr userDrawn="1">
            <p:ph type="body" sz="quarter" idx="12" hasCustomPrompt="1"/>
          </p:nvPr>
        </p:nvSpPr>
        <p:spPr>
          <a:xfrm>
            <a:off x="674375" y="2488694"/>
            <a:ext cx="393891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8582174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mp; Non-bulleted text">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36880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9066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wo Column Non-bulleted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8659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wo Column Bullet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84354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accent2"/>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dirty="0">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pic>
        <p:nvPicPr>
          <p:cNvPr id="9" name="Picture 8">
            <a:extLst>
              <a:ext uri="{FF2B5EF4-FFF2-40B4-BE49-F238E27FC236}">
                <a16:creationId xmlns:a16="http://schemas.microsoft.com/office/drawing/2014/main" id="{FBF13C3F-D971-49A4-BA9B-0FFC04BF78AB}"/>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7038684" y="1342025"/>
            <a:ext cx="4922350" cy="4840114"/>
          </a:xfrm>
          <a:prstGeom prst="ellipse">
            <a:avLst/>
          </a:prstGeom>
          <a:ln>
            <a:noFill/>
          </a:ln>
          <a:effectLst>
            <a:softEdge rad="112500"/>
          </a:effectLst>
        </p:spPr>
      </p:pic>
      <p:sp>
        <p:nvSpPr>
          <p:cNvPr id="11" name="TextBox 10">
            <a:extLst>
              <a:ext uri="{FF2B5EF4-FFF2-40B4-BE49-F238E27FC236}">
                <a16:creationId xmlns:a16="http://schemas.microsoft.com/office/drawing/2014/main" id="{72CEC508-3E6A-4730-91C3-906B2587784E}"/>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3573013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509453" y="600825"/>
            <a:ext cx="6099936" cy="1107996"/>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7537FF0-A393-4686-BC5E-6600D31F0972}"/>
              </a:ext>
            </a:extLst>
          </p:cNvPr>
          <p:cNvSpPr/>
          <p:nvPr userDrawn="1"/>
        </p:nvSpPr>
        <p:spPr bwMode="auto">
          <a:xfrm>
            <a:off x="0" y="0"/>
            <a:ext cx="4993240" cy="685800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 name="Text Placeholder 4">
            <a:extLst>
              <a:ext uri="{FF2B5EF4-FFF2-40B4-BE49-F238E27FC236}">
                <a16:creationId xmlns:a16="http://schemas.microsoft.com/office/drawing/2014/main" id="{ACC343D7-A804-4B58-BC9E-B0BDFD2044B8}"/>
              </a:ext>
            </a:extLst>
          </p:cNvPr>
          <p:cNvSpPr>
            <a:spLocks noGrp="1"/>
          </p:cNvSpPr>
          <p:nvPr>
            <p:ph type="body" sz="quarter" idx="10"/>
          </p:nvPr>
        </p:nvSpPr>
        <p:spPr>
          <a:xfrm>
            <a:off x="7489861" y="2280863"/>
            <a:ext cx="4119527" cy="1221873"/>
          </a:xfrm>
        </p:spPr>
        <p:txBody>
          <a:bodyPr/>
          <a:lstStyle>
            <a:lvl1pPr>
              <a:spcBef>
                <a:spcPts val="5400"/>
              </a:spcBef>
              <a:defRPr sz="1800" b="0">
                <a:latin typeface="Segoe UI" panose="020B0502040204020203" pitchFamily="34" charset="0"/>
                <a:cs typeface="Segoe UI" panose="020B0502040204020203" pitchFamily="34" charset="0"/>
              </a:defRPr>
            </a:lvl1pPr>
            <a:lvl2pPr>
              <a:defRPr sz="1400" b="0">
                <a:latin typeface="Segoe UI" panose="020B0502040204020203" pitchFamily="34" charset="0"/>
                <a:cs typeface="Segoe UI" panose="020B0502040204020203" pitchFamily="34" charset="0"/>
              </a:defRPr>
            </a:lvl2pPr>
            <a:lvl3pPr>
              <a:defRPr sz="1100" b="0">
                <a:latin typeface="Segoe UI" panose="020B0502040204020203" pitchFamily="34" charset="0"/>
                <a:cs typeface="Segoe UI" panose="020B0502040204020203" pitchFamily="34" charset="0"/>
              </a:defRPr>
            </a:lvl3pPr>
            <a:lvl4pPr>
              <a:defRPr sz="1050" b="0">
                <a:latin typeface="Segoe UI" panose="020B0502040204020203" pitchFamily="34" charset="0"/>
                <a:cs typeface="Segoe UI" panose="020B0502040204020203" pitchFamily="34" charset="0"/>
              </a:defRPr>
            </a:lvl4pPr>
            <a:lvl5pPr>
              <a:defRPr sz="1050" b="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7274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1052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68449" y="600825"/>
            <a:ext cx="11018520" cy="553998"/>
          </a:xfrm>
        </p:spPr>
        <p:txBody>
          <a:bodyPr/>
          <a:lstStyle/>
          <a:p>
            <a:r>
              <a:rPr lang="en-US"/>
              <a:t>Click to edit Master title style</a:t>
            </a:r>
          </a:p>
        </p:txBody>
      </p:sp>
      <p:sp>
        <p:nvSpPr>
          <p:cNvPr id="4" name="Picture Placeholder 3">
            <a:extLst>
              <a:ext uri="{FF2B5EF4-FFF2-40B4-BE49-F238E27FC236}">
                <a16:creationId xmlns:a16="http://schemas.microsoft.com/office/drawing/2014/main" id="{7AD184EC-2F70-497C-963B-4BF374601F3A}"/>
              </a:ext>
            </a:extLst>
          </p:cNvPr>
          <p:cNvSpPr>
            <a:spLocks noGrp="1"/>
          </p:cNvSpPr>
          <p:nvPr>
            <p:ph type="pic" sz="quarter" idx="10"/>
          </p:nvPr>
        </p:nvSpPr>
        <p:spPr>
          <a:xfrm>
            <a:off x="568449" y="1644650"/>
            <a:ext cx="3518953" cy="2366963"/>
          </a:xfrm>
        </p:spPr>
        <p:txBody>
          <a:bodyPr/>
          <a:lstStyle/>
          <a:p>
            <a:endParaRPr lang="en-US"/>
          </a:p>
        </p:txBody>
      </p:sp>
      <p:sp>
        <p:nvSpPr>
          <p:cNvPr id="5" name="Picture Placeholder 3">
            <a:extLst>
              <a:ext uri="{FF2B5EF4-FFF2-40B4-BE49-F238E27FC236}">
                <a16:creationId xmlns:a16="http://schemas.microsoft.com/office/drawing/2014/main" id="{FC2CE5E9-BC88-48D6-AACD-554028822648}"/>
              </a:ext>
            </a:extLst>
          </p:cNvPr>
          <p:cNvSpPr>
            <a:spLocks noGrp="1"/>
          </p:cNvSpPr>
          <p:nvPr>
            <p:ph type="pic" sz="quarter" idx="11"/>
          </p:nvPr>
        </p:nvSpPr>
        <p:spPr>
          <a:xfrm>
            <a:off x="4318232" y="1644650"/>
            <a:ext cx="3518953" cy="2366963"/>
          </a:xfrm>
        </p:spPr>
        <p:txBody>
          <a:bodyPr/>
          <a:lstStyle/>
          <a:p>
            <a:endParaRPr lang="en-US"/>
          </a:p>
        </p:txBody>
      </p:sp>
      <p:sp>
        <p:nvSpPr>
          <p:cNvPr id="6" name="Picture Placeholder 3">
            <a:extLst>
              <a:ext uri="{FF2B5EF4-FFF2-40B4-BE49-F238E27FC236}">
                <a16:creationId xmlns:a16="http://schemas.microsoft.com/office/drawing/2014/main" id="{BA4EA310-8B27-4071-9683-50EB967EE023}"/>
              </a:ext>
            </a:extLst>
          </p:cNvPr>
          <p:cNvSpPr>
            <a:spLocks noGrp="1"/>
          </p:cNvSpPr>
          <p:nvPr>
            <p:ph type="pic" sz="quarter" idx="12"/>
          </p:nvPr>
        </p:nvSpPr>
        <p:spPr>
          <a:xfrm>
            <a:off x="8068016" y="1644650"/>
            <a:ext cx="3518953" cy="2366963"/>
          </a:xfrm>
        </p:spPr>
        <p:txBody>
          <a:bodyPr/>
          <a:lstStyle/>
          <a:p>
            <a:endParaRPr lang="en-US"/>
          </a:p>
        </p:txBody>
      </p:sp>
      <p:sp>
        <p:nvSpPr>
          <p:cNvPr id="7" name="Picture Placeholder 3">
            <a:extLst>
              <a:ext uri="{FF2B5EF4-FFF2-40B4-BE49-F238E27FC236}">
                <a16:creationId xmlns:a16="http://schemas.microsoft.com/office/drawing/2014/main" id="{4ED450C5-B56C-440D-BB27-4B654AAF87CF}"/>
              </a:ext>
            </a:extLst>
          </p:cNvPr>
          <p:cNvSpPr>
            <a:spLocks noGrp="1"/>
          </p:cNvSpPr>
          <p:nvPr>
            <p:ph type="pic" sz="quarter" idx="13"/>
          </p:nvPr>
        </p:nvSpPr>
        <p:spPr>
          <a:xfrm>
            <a:off x="568449" y="4257315"/>
            <a:ext cx="2560320" cy="1793595"/>
          </a:xfrm>
        </p:spPr>
        <p:txBody>
          <a:bodyPr/>
          <a:lstStyle/>
          <a:p>
            <a:endParaRPr lang="en-US"/>
          </a:p>
        </p:txBody>
      </p:sp>
      <p:sp>
        <p:nvSpPr>
          <p:cNvPr id="8" name="Picture Placeholder 3">
            <a:extLst>
              <a:ext uri="{FF2B5EF4-FFF2-40B4-BE49-F238E27FC236}">
                <a16:creationId xmlns:a16="http://schemas.microsoft.com/office/drawing/2014/main" id="{45642B5D-4929-4CA1-B556-74848E593B0B}"/>
              </a:ext>
            </a:extLst>
          </p:cNvPr>
          <p:cNvSpPr>
            <a:spLocks noGrp="1"/>
          </p:cNvSpPr>
          <p:nvPr>
            <p:ph type="pic" sz="quarter" idx="14"/>
          </p:nvPr>
        </p:nvSpPr>
        <p:spPr>
          <a:xfrm>
            <a:off x="3387849" y="4257315"/>
            <a:ext cx="2560320" cy="1793595"/>
          </a:xfrm>
        </p:spPr>
        <p:txBody>
          <a:bodyPr/>
          <a:lstStyle/>
          <a:p>
            <a:endParaRPr lang="en-US"/>
          </a:p>
        </p:txBody>
      </p:sp>
      <p:sp>
        <p:nvSpPr>
          <p:cNvPr id="9" name="Picture Placeholder 3">
            <a:extLst>
              <a:ext uri="{FF2B5EF4-FFF2-40B4-BE49-F238E27FC236}">
                <a16:creationId xmlns:a16="http://schemas.microsoft.com/office/drawing/2014/main" id="{DF45610F-F288-4A00-8439-49B7ACC75D4E}"/>
              </a:ext>
            </a:extLst>
          </p:cNvPr>
          <p:cNvSpPr>
            <a:spLocks noGrp="1"/>
          </p:cNvSpPr>
          <p:nvPr>
            <p:ph type="pic" sz="quarter" idx="15"/>
          </p:nvPr>
        </p:nvSpPr>
        <p:spPr>
          <a:xfrm>
            <a:off x="6207249" y="4257315"/>
            <a:ext cx="2560320" cy="1793595"/>
          </a:xfrm>
        </p:spPr>
        <p:txBody>
          <a:bodyPr/>
          <a:lstStyle/>
          <a:p>
            <a:endParaRPr lang="en-US"/>
          </a:p>
        </p:txBody>
      </p:sp>
      <p:sp>
        <p:nvSpPr>
          <p:cNvPr id="10" name="Picture Placeholder 3">
            <a:extLst>
              <a:ext uri="{FF2B5EF4-FFF2-40B4-BE49-F238E27FC236}">
                <a16:creationId xmlns:a16="http://schemas.microsoft.com/office/drawing/2014/main" id="{C82635F4-93CE-4BA4-984B-DF5495A664E9}"/>
              </a:ext>
            </a:extLst>
          </p:cNvPr>
          <p:cNvSpPr>
            <a:spLocks noGrp="1"/>
          </p:cNvSpPr>
          <p:nvPr>
            <p:ph type="pic" sz="quarter" idx="16"/>
          </p:nvPr>
        </p:nvSpPr>
        <p:spPr>
          <a:xfrm>
            <a:off x="9026649" y="4257315"/>
            <a:ext cx="2560320" cy="1793595"/>
          </a:xfrm>
        </p:spPr>
        <p:txBody>
          <a:bodyPr/>
          <a:lstStyle/>
          <a:p>
            <a:endParaRPr lang="en-US"/>
          </a:p>
        </p:txBody>
      </p:sp>
    </p:spTree>
    <p:extLst>
      <p:ext uri="{BB962C8B-B14F-4D97-AF65-F5344CB8AC3E}">
        <p14:creationId xmlns:p14="http://schemas.microsoft.com/office/powerpoint/2010/main" val="27083618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Only with gri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85267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Only with gri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7F8D4B60-A36D-466A-8704-C8062C252F79}"/>
              </a:ext>
            </a:extLst>
          </p:cNvPr>
          <p:cNvSpPr>
            <a:spLocks noGrp="1"/>
          </p:cNvSpPr>
          <p:nvPr>
            <p:ph type="body" sz="quarter" idx="10"/>
          </p:nvPr>
        </p:nvSpPr>
        <p:spPr>
          <a:xfrm>
            <a:off x="584199" y="1436688"/>
            <a:ext cx="7253289"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95002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846718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
        <p:nvSpPr>
          <p:cNvPr id="3" name="TextBox 2">
            <a:extLst>
              <a:ext uri="{FF2B5EF4-FFF2-40B4-BE49-F238E27FC236}">
                <a16:creationId xmlns:a16="http://schemas.microsoft.com/office/drawing/2014/main" id="{1725D44F-44FC-475C-98F6-37CFCCF9B1A5}"/>
              </a:ext>
            </a:extLst>
          </p:cNvPr>
          <p:cNvSpPr txBox="1"/>
          <p:nvPr userDrawn="1"/>
        </p:nvSpPr>
        <p:spPr>
          <a:xfrm>
            <a:off x="8064558" y="292100"/>
            <a:ext cx="3674083" cy="1477328"/>
          </a:xfrm>
          <a:prstGeom prst="rect">
            <a:avLst/>
          </a:prstGeom>
          <a:noFill/>
        </p:spPr>
        <p:txBody>
          <a:bodyPr wrap="none" lIns="0" tIns="0" rIns="0" bIns="0" rtlCol="0">
            <a:spAutoFit/>
          </a:bodyPr>
          <a:lstStyle/>
          <a:p>
            <a:pPr algn="l"/>
            <a:r>
              <a:rPr lang="en-US" sz="9600" b="1">
                <a:solidFill>
                  <a:schemeClr val="tx1"/>
                </a:solidFill>
              </a:rPr>
              <a:t>DEMO</a:t>
            </a:r>
          </a:p>
        </p:txBody>
      </p:sp>
    </p:spTree>
    <p:extLst>
      <p:ext uri="{BB962C8B-B14F-4D97-AF65-F5344CB8AC3E}">
        <p14:creationId xmlns:p14="http://schemas.microsoft.com/office/powerpoint/2010/main" val="3274956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02766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59541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5B1D67C-D600-4009-9F96-DBD9F692B67A}"/>
              </a:ext>
            </a:extLst>
          </p:cNvPr>
          <p:cNvGrpSpPr/>
          <p:nvPr/>
        </p:nvGrpSpPr>
        <p:grpSpPr bwMode="ltGray">
          <a:xfrm>
            <a:off x="8511210" y="1770167"/>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p:nvGrpSpPr>
        <p:grpSpPr bwMode="ltGray">
          <a:xfrm>
            <a:off x="6821447" y="-1612378"/>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5" name="Group 34">
            <a:extLst>
              <a:ext uri="{FF2B5EF4-FFF2-40B4-BE49-F238E27FC236}">
                <a16:creationId xmlns:a16="http://schemas.microsoft.com/office/drawing/2014/main" id="{040D4361-2E7B-41B7-BB56-30A520A3B3D6}"/>
              </a:ext>
            </a:extLst>
          </p:cNvPr>
          <p:cNvGrpSpPr/>
          <p:nvPr/>
        </p:nvGrpSpPr>
        <p:grpSpPr bwMode="ltGray">
          <a:xfrm flipH="1" flipV="1">
            <a:off x="0" y="0"/>
            <a:ext cx="5999658" cy="6968531"/>
            <a:chOff x="6256117" y="-21839"/>
            <a:chExt cx="5932086" cy="6890047"/>
          </a:xfrm>
        </p:grpSpPr>
        <p:grpSp>
          <p:nvGrpSpPr>
            <p:cNvPr id="36" name="Group 35">
              <a:extLst>
                <a:ext uri="{FF2B5EF4-FFF2-40B4-BE49-F238E27FC236}">
                  <a16:creationId xmlns:a16="http://schemas.microsoft.com/office/drawing/2014/main" id="{166F7B72-D5F0-4866-9B7A-16FD1B69D3C0}"/>
                </a:ext>
              </a:extLst>
            </p:cNvPr>
            <p:cNvGrpSpPr/>
            <p:nvPr/>
          </p:nvGrpSpPr>
          <p:grpSpPr bwMode="ltGray">
            <a:xfrm>
              <a:off x="8507413" y="1457714"/>
              <a:ext cx="3680790" cy="5392441"/>
              <a:chOff x="8507413" y="1457714"/>
              <a:chExt cx="3680790" cy="5392441"/>
            </a:xfrm>
          </p:grpSpPr>
          <p:sp>
            <p:nvSpPr>
              <p:cNvPr id="45" name="Freeform: Shape 44">
                <a:extLst>
                  <a:ext uri="{FF2B5EF4-FFF2-40B4-BE49-F238E27FC236}">
                    <a16:creationId xmlns:a16="http://schemas.microsoft.com/office/drawing/2014/main" id="{ED018A21-D2A6-40EC-BFAA-8B28F7F5AA7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6639097-9EBC-4C81-8254-5B6963523C0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9FA3D24F-5060-4D7C-8A29-CB280F4C048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180BA6B4-6A7C-4052-BD81-8D8782D9CB57}"/>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F89CB84D-F598-4BBE-B24B-30EDA9AF5EB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0005FFD8-4ED0-4780-9B59-370DC58A8CF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E71247F8-A930-4D35-BA38-5E39C39808C5}"/>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3A637A80-9DFA-469B-BE8C-518E4F29C27B}"/>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61825135-CFEC-4B7D-9C39-14CA4A5964F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E9D53EB0-A823-4C9B-815F-5B6ABBA0F80F}"/>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5" name="Freeform: Shape 54">
                <a:extLst>
                  <a:ext uri="{FF2B5EF4-FFF2-40B4-BE49-F238E27FC236}">
                    <a16:creationId xmlns:a16="http://schemas.microsoft.com/office/drawing/2014/main" id="{CD6D411C-E5D5-49C6-B185-96EDE19322FA}"/>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6" name="Freeform: Shape 55">
                <a:extLst>
                  <a:ext uri="{FF2B5EF4-FFF2-40B4-BE49-F238E27FC236}">
                    <a16:creationId xmlns:a16="http://schemas.microsoft.com/office/drawing/2014/main" id="{11E5CABA-FEA4-4CEF-B3DE-A8298A6D534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7" name="Freeform: Shape 56">
                <a:extLst>
                  <a:ext uri="{FF2B5EF4-FFF2-40B4-BE49-F238E27FC236}">
                    <a16:creationId xmlns:a16="http://schemas.microsoft.com/office/drawing/2014/main" id="{E6507184-73A6-4DDF-8FD5-68F29CEFBE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6F19DBD-9757-4AC1-A971-41D7C761F3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92F9B809-9AFF-47D0-917A-93E4473182EC}"/>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ECF1BFB3-3D23-42B4-A601-675EAE41DD8C}"/>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9" name="Straight Connector 78">
                <a:extLst>
                  <a:ext uri="{FF2B5EF4-FFF2-40B4-BE49-F238E27FC236}">
                    <a16:creationId xmlns:a16="http://schemas.microsoft.com/office/drawing/2014/main" id="{F2F69E86-4CBF-4621-BC16-81F1B99B5E4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7" name="Group 36">
              <a:extLst>
                <a:ext uri="{FF2B5EF4-FFF2-40B4-BE49-F238E27FC236}">
                  <a16:creationId xmlns:a16="http://schemas.microsoft.com/office/drawing/2014/main" id="{682DC86F-D4AB-4082-86BC-19E8547FEE52}"/>
                </a:ext>
              </a:extLst>
            </p:cNvPr>
            <p:cNvGrpSpPr/>
            <p:nvPr/>
          </p:nvGrpSpPr>
          <p:grpSpPr bwMode="ltGray">
            <a:xfrm>
              <a:off x="7545167" y="-21839"/>
              <a:ext cx="1192433" cy="1098538"/>
              <a:chOff x="7545167" y="-9139"/>
              <a:chExt cx="1192433" cy="1098538"/>
            </a:xfrm>
          </p:grpSpPr>
          <p:sp>
            <p:nvSpPr>
              <p:cNvPr id="42" name="Freeform: Shape 41">
                <a:extLst>
                  <a:ext uri="{FF2B5EF4-FFF2-40B4-BE49-F238E27FC236}">
                    <a16:creationId xmlns:a16="http://schemas.microsoft.com/office/drawing/2014/main" id="{F0A227F7-0873-4775-ACB8-C16378C50F67}"/>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3" name="Freeform: Shape 42">
                <a:extLst>
                  <a:ext uri="{FF2B5EF4-FFF2-40B4-BE49-F238E27FC236}">
                    <a16:creationId xmlns:a16="http://schemas.microsoft.com/office/drawing/2014/main" id="{CE96E0FD-ABF5-4BBC-895B-B6CB793A6E1B}"/>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4" name="Freeform: Shape 43">
                <a:extLst>
                  <a:ext uri="{FF2B5EF4-FFF2-40B4-BE49-F238E27FC236}">
                    <a16:creationId xmlns:a16="http://schemas.microsoft.com/office/drawing/2014/main" id="{AEDCF37F-B382-45DF-99FB-EC2610AB7263}"/>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8" name="Group 37">
              <a:extLst>
                <a:ext uri="{FF2B5EF4-FFF2-40B4-BE49-F238E27FC236}">
                  <a16:creationId xmlns:a16="http://schemas.microsoft.com/office/drawing/2014/main" id="{6189FDA9-5189-4084-BBF1-0073873DC90E}"/>
                </a:ext>
              </a:extLst>
            </p:cNvPr>
            <p:cNvGrpSpPr/>
            <p:nvPr/>
          </p:nvGrpSpPr>
          <p:grpSpPr bwMode="ltGray">
            <a:xfrm>
              <a:off x="6256117" y="5896894"/>
              <a:ext cx="1057910" cy="971314"/>
              <a:chOff x="6256117" y="5896894"/>
              <a:chExt cx="1057910" cy="971314"/>
            </a:xfrm>
          </p:grpSpPr>
          <p:sp>
            <p:nvSpPr>
              <p:cNvPr id="39" name="Freeform: Shape 38">
                <a:extLst>
                  <a:ext uri="{FF2B5EF4-FFF2-40B4-BE49-F238E27FC236}">
                    <a16:creationId xmlns:a16="http://schemas.microsoft.com/office/drawing/2014/main" id="{14193CF6-5017-4942-8A0D-EAE2FD716588}"/>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24F838C6-381B-4108-AC93-60D8FAECAFB0}"/>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0F749661-E287-4140-A56B-7A3D355E88A6}"/>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99601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bg>
      <p:bgPr>
        <a:solidFill>
          <a:schemeClr val="accent3"/>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err="1">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pic>
        <p:nvPicPr>
          <p:cNvPr id="7" name="Picture 6">
            <a:extLst>
              <a:ext uri="{FF2B5EF4-FFF2-40B4-BE49-F238E27FC236}">
                <a16:creationId xmlns:a16="http://schemas.microsoft.com/office/drawing/2014/main" id="{82A42703-7BA9-4F26-9EAE-5431344E3105}"/>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6207697" y="1062067"/>
            <a:ext cx="5671457" cy="5281937"/>
          </a:xfrm>
          <a:prstGeom prst="ellipse">
            <a:avLst/>
          </a:prstGeom>
          <a:ln>
            <a:noFill/>
          </a:ln>
          <a:effectLst>
            <a:softEdge rad="112500"/>
          </a:effectLst>
        </p:spPr>
      </p:pic>
      <p:sp>
        <p:nvSpPr>
          <p:cNvPr id="9" name="TextBox 8">
            <a:extLst>
              <a:ext uri="{FF2B5EF4-FFF2-40B4-BE49-F238E27FC236}">
                <a16:creationId xmlns:a16="http://schemas.microsoft.com/office/drawing/2014/main" id="{4CBFB7B1-D29C-4791-A051-68527A1D0083}"/>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640192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2563906"/>
            <a:ext cx="3316101" cy="1775012"/>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2133812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1449209"/>
            <a:ext cx="3316101" cy="1661993"/>
          </a:xfrm>
        </p:spPr>
        <p:txBody>
          <a:bodyPr anchor="t"/>
          <a:lstStyle>
            <a:lvl1pPr algn="l">
              <a:defRPr/>
            </a:lvl1pPr>
          </a:lstStyle>
          <a:p>
            <a:r>
              <a:rPr lang="en-US"/>
              <a:t>Click to edit Master title style</a:t>
            </a:r>
          </a:p>
        </p:txBody>
      </p:sp>
    </p:spTree>
    <p:extLst>
      <p:ext uri="{BB962C8B-B14F-4D97-AF65-F5344CB8AC3E}">
        <p14:creationId xmlns:p14="http://schemas.microsoft.com/office/powerpoint/2010/main" val="24543484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7" y="2019300"/>
            <a:ext cx="5359401" cy="1107996"/>
          </a:xfr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199" y="3284459"/>
            <a:ext cx="6768708"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3447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6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7" y="2697032"/>
            <a:ext cx="5359401" cy="1107996"/>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2743440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8" y="2019300"/>
            <a:ext cx="3907772" cy="1107996"/>
          </a:xfr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200" y="3284459"/>
            <a:ext cx="3907772"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34261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9695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1953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5" name="Text Box 3">
            <a:extLst>
              <a:ext uri="{FF2B5EF4-FFF2-40B4-BE49-F238E27FC236}">
                <a16:creationId xmlns:a16="http://schemas.microsoft.com/office/drawing/2014/main" id="{7CBD3459-BD59-4E89-A7B5-22EB469DA2A8}"/>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A8814FBD-8B54-4972-80C7-5BC2322D49F2}"/>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54794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103574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683049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bg>
      <p:bgPr>
        <a:solidFill>
          <a:schemeClr val="accent1"/>
        </a:solidFill>
        <a:effectLst/>
      </p:bgPr>
    </p:bg>
    <p:spTree>
      <p:nvGrpSpPr>
        <p:cNvPr id="1" name=""/>
        <p:cNvGrpSpPr/>
        <p:nvPr/>
      </p:nvGrpSpPr>
      <p:grpSpPr>
        <a:xfrm>
          <a:off x="0" y="0"/>
          <a:ext cx="0" cy="0"/>
          <a:chOff x="0" y="0"/>
          <a:chExt cx="0" cy="0"/>
        </a:xfrm>
      </p:grpSpPr>
      <p:sp>
        <p:nvSpPr>
          <p:cNvPr id="23" name="Oval 22" hidden="1">
            <a:extLst>
              <a:ext uri="{FF2B5EF4-FFF2-40B4-BE49-F238E27FC236}">
                <a16:creationId xmlns:a16="http://schemas.microsoft.com/office/drawing/2014/main" id="{01F8612C-8483-4FB1-8E33-02BF56F119F1}"/>
              </a:ext>
            </a:extLst>
          </p:cNvPr>
          <p:cNvSpPr/>
          <p:nvPr userDrawn="1"/>
        </p:nvSpPr>
        <p:spPr bwMode="auto">
          <a:xfrm>
            <a:off x="6678105" y="1071701"/>
            <a:ext cx="4983197" cy="4983197"/>
          </a:xfrm>
          <a:prstGeom prst="ellipse">
            <a:avLst/>
          </a:prstGeom>
          <a:solidFill>
            <a:schemeClr val="accent1"/>
          </a:solidFill>
          <a:ln>
            <a:noFill/>
            <a:headEnd type="none" w="med" len="med"/>
            <a:tailEnd type="none" w="med" len="med"/>
          </a:ln>
          <a:effectLst>
            <a:outerShdw blurRad="254000" dist="50800" dir="2700000" sx="101000" sy="101000" algn="tl" rotWithShape="0">
              <a:srgbClr val="000000">
                <a:alpha val="24706"/>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8" name="MS logo white - EMF" descr="Microsoft logo white text version">
            <a:extLst>
              <a:ext uri="{FF2B5EF4-FFF2-40B4-BE49-F238E27FC236}">
                <a16:creationId xmlns:a16="http://schemas.microsoft.com/office/drawing/2014/main" id="{98646A7F-EBAD-43F5-A7BB-167B0896E8C8}"/>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sp>
        <p:nvSpPr>
          <p:cNvPr id="32" name="Title 1">
            <a:extLst>
              <a:ext uri="{FF2B5EF4-FFF2-40B4-BE49-F238E27FC236}">
                <a16:creationId xmlns:a16="http://schemas.microsoft.com/office/drawing/2014/main" id="{F3B537D4-D2D3-4368-B80E-57E492B25256}"/>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a:t>
            </a:r>
          </a:p>
        </p:txBody>
      </p:sp>
      <p:sp>
        <p:nvSpPr>
          <p:cNvPr id="33" name="Text Placeholder 4">
            <a:extLst>
              <a:ext uri="{FF2B5EF4-FFF2-40B4-BE49-F238E27FC236}">
                <a16:creationId xmlns:a16="http://schemas.microsoft.com/office/drawing/2014/main" id="{28E20ED8-BF1F-4490-8CD4-9ED809BF72CA}"/>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2" name="Picture 1">
            <a:extLst>
              <a:ext uri="{FF2B5EF4-FFF2-40B4-BE49-F238E27FC236}">
                <a16:creationId xmlns:a16="http://schemas.microsoft.com/office/drawing/2014/main" id="{3063D5F4-AE75-483C-A845-19B24080A83D}"/>
              </a:ext>
            </a:extLst>
          </p:cNvPr>
          <p:cNvPicPr>
            <a:picLocks noChangeAspect="1"/>
          </p:cNvPicPr>
          <p:nvPr userDrawn="1"/>
        </p:nvPicPr>
        <p:blipFill>
          <a:blip r:embed="rId3"/>
          <a:stretch>
            <a:fillRect/>
          </a:stretch>
        </p:blipFill>
        <p:spPr>
          <a:xfrm>
            <a:off x="6412159" y="953810"/>
            <a:ext cx="5195641" cy="4890400"/>
          </a:xfrm>
          <a:prstGeom prst="rect">
            <a:avLst/>
          </a:prstGeom>
        </p:spPr>
      </p:pic>
      <p:sp>
        <p:nvSpPr>
          <p:cNvPr id="8" name="TextBox 7">
            <a:extLst>
              <a:ext uri="{FF2B5EF4-FFF2-40B4-BE49-F238E27FC236}">
                <a16:creationId xmlns:a16="http://schemas.microsoft.com/office/drawing/2014/main" id="{672798F1-1AED-4BCA-8AA0-7222611D0B3C}"/>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6894783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64838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75745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45275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113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2F8F5-22C8-47BE-9416-51B52D6720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D1573E-FD86-4D0E-8414-8DC4EF74A00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42347-B5F5-4124-BEBE-BF62C725DB21}"/>
              </a:ext>
            </a:extLst>
          </p:cNvPr>
          <p:cNvSpPr>
            <a:spLocks noGrp="1"/>
          </p:cNvSpPr>
          <p:nvPr>
            <p:ph type="dt" sz="half" idx="10"/>
          </p:nvPr>
        </p:nvSpPr>
        <p:spPr/>
        <p:txBody>
          <a:bodyPr/>
          <a:lstStyle/>
          <a:p>
            <a:fld id="{CFED2FB5-6024-4674-B795-5871C50DA196}" type="datetimeFigureOut">
              <a:rPr lang="en-US" smtClean="0"/>
              <a:t>10/25/2020</a:t>
            </a:fld>
            <a:endParaRPr lang="en-US"/>
          </a:p>
        </p:txBody>
      </p:sp>
      <p:sp>
        <p:nvSpPr>
          <p:cNvPr id="5" name="Footer Placeholder 4">
            <a:extLst>
              <a:ext uri="{FF2B5EF4-FFF2-40B4-BE49-F238E27FC236}">
                <a16:creationId xmlns:a16="http://schemas.microsoft.com/office/drawing/2014/main" id="{CD3A5360-DBA8-4C9A-B523-B3BD235D6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DD046F-03FD-436F-B005-0A87DA73EA85}"/>
              </a:ext>
            </a:extLst>
          </p:cNvPr>
          <p:cNvSpPr>
            <a:spLocks noGrp="1"/>
          </p:cNvSpPr>
          <p:nvPr>
            <p:ph type="sldNum" sz="quarter" idx="12"/>
          </p:nvPr>
        </p:nvSpPr>
        <p:spPr/>
        <p:txBody>
          <a:bodyPr/>
          <a:lstStyle/>
          <a:p>
            <a:fld id="{B637A948-2E34-4D17-BCFE-5B9DE8691715}" type="slidenum">
              <a:rPr lang="en-US" smtClean="0"/>
              <a:t>‹#›</a:t>
            </a:fld>
            <a:endParaRPr lang="en-US"/>
          </a:p>
        </p:txBody>
      </p:sp>
    </p:spTree>
    <p:extLst>
      <p:ext uri="{BB962C8B-B14F-4D97-AF65-F5344CB8AC3E}">
        <p14:creationId xmlns:p14="http://schemas.microsoft.com/office/powerpoint/2010/main" val="336380854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7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7" name="Rectangle 6">
            <a:extLst>
              <a:ext uri="{FF2B5EF4-FFF2-40B4-BE49-F238E27FC236}">
                <a16:creationId xmlns:a16="http://schemas.microsoft.com/office/drawing/2014/main" id="{429579B5-509F-459A-AA1D-788059A66602}"/>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8" name="Rectangle 7">
            <a:extLst>
              <a:ext uri="{FF2B5EF4-FFF2-40B4-BE49-F238E27FC236}">
                <a16:creationId xmlns:a16="http://schemas.microsoft.com/office/drawing/2014/main" id="{956149FF-F01D-42FA-9904-EB7CFB139245}"/>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5" name="Title 3">
            <a:extLst>
              <a:ext uri="{FF2B5EF4-FFF2-40B4-BE49-F238E27FC236}">
                <a16:creationId xmlns:a16="http://schemas.microsoft.com/office/drawing/2014/main" id="{3F851125-7A67-488F-98E9-FE8725E8E9C0}"/>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6" name="Text Placeholder 13">
            <a:extLst>
              <a:ext uri="{FF2B5EF4-FFF2-40B4-BE49-F238E27FC236}">
                <a16:creationId xmlns:a16="http://schemas.microsoft.com/office/drawing/2014/main" id="{3B4AD330-F026-4EFD-A3B3-7C4548F375BF}"/>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1342591228"/>
      </p:ext>
    </p:extLst>
  </p:cSld>
  <p:clrMapOvr>
    <a:masterClrMapping/>
  </p:clrMapOvr>
  <p:extLst>
    <p:ext uri="{DCECCB84-F9BA-43D5-87BE-67443E8EF086}">
      <p15:sldGuideLst xmlns:p15="http://schemas.microsoft.com/office/powerpoint/2012/main">
        <p15:guide id="1" pos="1920">
          <p15:clr>
            <a:srgbClr val="FBAE40"/>
          </p15:clr>
        </p15:guide>
        <p15:guide id="2" orient="horz" pos="1992">
          <p15:clr>
            <a:srgbClr val="FBAE40"/>
          </p15:clr>
        </p15:guide>
        <p15:guide id="3" pos="480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6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4" name="Text Placeholder 13">
            <a:extLst>
              <a:ext uri="{FF2B5EF4-FFF2-40B4-BE49-F238E27FC236}">
                <a16:creationId xmlns:a16="http://schemas.microsoft.com/office/drawing/2014/main" id="{6926640A-F191-44FA-A44B-06F3FAE032ED}"/>
              </a:ext>
            </a:extLst>
          </p:cNvPr>
          <p:cNvSpPr>
            <a:spLocks noGrp="1"/>
          </p:cNvSpPr>
          <p:nvPr>
            <p:ph type="body" sz="quarter" idx="10"/>
          </p:nvPr>
        </p:nvSpPr>
        <p:spPr>
          <a:xfrm>
            <a:off x="6138452" y="3747407"/>
            <a:ext cx="5215659" cy="384721"/>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100" b="0">
                <a:solidFill>
                  <a:schemeClr val="accent5"/>
                </a:solidFill>
              </a:defRPr>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
        <p:nvSpPr>
          <p:cNvPr id="19" name="Rectangle 18">
            <a:extLst>
              <a:ext uri="{FF2B5EF4-FFF2-40B4-BE49-F238E27FC236}">
                <a16:creationId xmlns:a16="http://schemas.microsoft.com/office/drawing/2014/main" id="{DFAE68BA-71F5-48B6-9252-451A9DE7852D}"/>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0" name="Rectangle 19">
            <a:extLst>
              <a:ext uri="{FF2B5EF4-FFF2-40B4-BE49-F238E27FC236}">
                <a16:creationId xmlns:a16="http://schemas.microsoft.com/office/drawing/2014/main" id="{4D806451-F978-4F03-83EE-3866A75CE4C4}"/>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1" name="Rectangle 20">
            <a:extLst>
              <a:ext uri="{FF2B5EF4-FFF2-40B4-BE49-F238E27FC236}">
                <a16:creationId xmlns:a16="http://schemas.microsoft.com/office/drawing/2014/main" id="{3FE310DB-47C0-4F2D-964F-27B93F28FBD0}"/>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2" name="TextBox 21">
            <a:extLst>
              <a:ext uri="{FF2B5EF4-FFF2-40B4-BE49-F238E27FC236}">
                <a16:creationId xmlns:a16="http://schemas.microsoft.com/office/drawing/2014/main" id="{31723DCD-7B5F-45CB-8265-ED0F69388712}"/>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090578922"/>
      </p:ext>
    </p:extLst>
  </p:cSld>
  <p:clrMapOvr>
    <a:masterClrMapping/>
  </p:clrMapOvr>
  <p:extLst>
    <p:ext uri="{DCECCB84-F9BA-43D5-87BE-67443E8EF086}">
      <p15:sldGuideLst xmlns:p15="http://schemas.microsoft.com/office/powerpoint/2012/main">
        <p15:guide id="1" pos="1896">
          <p15:clr>
            <a:srgbClr val="FBAE40"/>
          </p15:clr>
        </p15:guide>
        <p15:guide id="2" orient="horz" pos="1992">
          <p15:clr>
            <a:srgbClr val="FBAE40"/>
          </p15:clr>
        </p15:guide>
        <p15:guide id="3" pos="3864">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4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 name="Title 3">
            <a:extLst>
              <a:ext uri="{FF2B5EF4-FFF2-40B4-BE49-F238E27FC236}">
                <a16:creationId xmlns:a16="http://schemas.microsoft.com/office/drawing/2014/main" id="{FC0D8D5E-5062-4FBC-B04E-7BFF498EDBB9}"/>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0" name="Rectangle 9">
            <a:extLst>
              <a:ext uri="{FF2B5EF4-FFF2-40B4-BE49-F238E27FC236}">
                <a16:creationId xmlns:a16="http://schemas.microsoft.com/office/drawing/2014/main" id="{B32021F4-1E55-484F-B6AB-724A391A8F1F}"/>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1" name="TextBox 10">
            <a:extLst>
              <a:ext uri="{FF2B5EF4-FFF2-40B4-BE49-F238E27FC236}">
                <a16:creationId xmlns:a16="http://schemas.microsoft.com/office/drawing/2014/main" id="{DDD8FB85-D1C2-4F27-935A-702101E9612B}"/>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532490463"/>
      </p:ext>
    </p:extLst>
  </p:cSld>
  <p:clrMapOvr>
    <a:masterClrMapping/>
  </p:clrMapOvr>
  <p:extLst>
    <p:ext uri="{DCECCB84-F9BA-43D5-87BE-67443E8EF086}">
      <p15:sldGuideLst xmlns:p15="http://schemas.microsoft.com/office/powerpoint/2012/main">
        <p15:guide id="1" pos="2280">
          <p15:clr>
            <a:srgbClr val="FBAE40"/>
          </p15:clr>
        </p15:guide>
        <p15:guide id="2" orient="horz" pos="2016">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9_Company History 1">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9E0E067-E18B-4449-B7DE-55820CAA51F9}"/>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0" name="Rectangle 19">
            <a:extLst>
              <a:ext uri="{FF2B5EF4-FFF2-40B4-BE49-F238E27FC236}">
                <a16:creationId xmlns:a16="http://schemas.microsoft.com/office/drawing/2014/main" id="{68BB92E5-2FC3-436C-B0C8-95887E5E74F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grpSp>
        <p:nvGrpSpPr>
          <p:cNvPr id="15" name="Group 14">
            <a:extLst>
              <a:ext uri="{FF2B5EF4-FFF2-40B4-BE49-F238E27FC236}">
                <a16:creationId xmlns:a16="http://schemas.microsoft.com/office/drawing/2014/main" id="{1AB169BD-1499-4A2D-B0F4-B86ABBBD5679}"/>
              </a:ext>
            </a:extLst>
          </p:cNvPr>
          <p:cNvGrpSpPr/>
          <p:nvPr userDrawn="1"/>
        </p:nvGrpSpPr>
        <p:grpSpPr>
          <a:xfrm>
            <a:off x="840223" y="1752368"/>
            <a:ext cx="4472358" cy="2477152"/>
            <a:chOff x="670952" y="1151068"/>
            <a:chExt cx="5783636" cy="3345628"/>
          </a:xfrm>
        </p:grpSpPr>
        <p:sp>
          <p:nvSpPr>
            <p:cNvPr id="16" name="Rectangle: Rounded Corners 15">
              <a:extLst>
                <a:ext uri="{FF2B5EF4-FFF2-40B4-BE49-F238E27FC236}">
                  <a16:creationId xmlns:a16="http://schemas.microsoft.com/office/drawing/2014/main" id="{E34394EB-341B-4994-ACEB-057521B7F969}"/>
                </a:ext>
              </a:extLst>
            </p:cNvPr>
            <p:cNvSpPr/>
            <p:nvPr/>
          </p:nvSpPr>
          <p:spPr bwMode="auto">
            <a:xfrm>
              <a:off x="670952" y="1151068"/>
              <a:ext cx="5783636" cy="3345628"/>
            </a:xfrm>
            <a:prstGeom prst="roundRect">
              <a:avLst>
                <a:gd name="adj" fmla="val 3537"/>
              </a:avLst>
            </a:prstGeom>
            <a:solidFill>
              <a:schemeClr val="tx1"/>
            </a:solidFill>
            <a:ln>
              <a:noFill/>
              <a:headEnd type="none" w="med" len="med"/>
              <a:tailEnd type="none" w="med" len="med"/>
            </a:ln>
            <a:effectLst>
              <a:outerShdw blurRad="1524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7" name="Rectangle 16">
              <a:extLst>
                <a:ext uri="{FF2B5EF4-FFF2-40B4-BE49-F238E27FC236}">
                  <a16:creationId xmlns:a16="http://schemas.microsoft.com/office/drawing/2014/main" id="{A32020B5-58C1-4052-A573-1512B0F3F4B8}"/>
                </a:ext>
              </a:extLst>
            </p:cNvPr>
            <p:cNvSpPr/>
            <p:nvPr/>
          </p:nvSpPr>
          <p:spPr bwMode="auto">
            <a:xfrm>
              <a:off x="943283" y="1376979"/>
              <a:ext cx="5238974" cy="289380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18" name="Picture Placeholder 3">
            <a:extLst>
              <a:ext uri="{FF2B5EF4-FFF2-40B4-BE49-F238E27FC236}">
                <a16:creationId xmlns:a16="http://schemas.microsoft.com/office/drawing/2014/main" id="{3114A655-2404-4CF7-8229-25F1231B0F44}"/>
              </a:ext>
            </a:extLst>
          </p:cNvPr>
          <p:cNvSpPr>
            <a:spLocks noGrp="1"/>
          </p:cNvSpPr>
          <p:nvPr>
            <p:ph type="pic" sz="quarter" idx="11"/>
          </p:nvPr>
        </p:nvSpPr>
        <p:spPr>
          <a:xfrm>
            <a:off x="1046498" y="1957619"/>
            <a:ext cx="4059809" cy="2148425"/>
          </a:xfrm>
          <a:pattFill prst="pct5">
            <a:fgClr>
              <a:schemeClr val="accent1"/>
            </a:fgClr>
            <a:bgClr>
              <a:schemeClr val="bg1"/>
            </a:bgClr>
          </a:pattFill>
        </p:spPr>
        <p:txBody>
          <a:bodyPr/>
          <a:lstStyle/>
          <a:p>
            <a:endParaRPr lang="en-US"/>
          </a:p>
        </p:txBody>
      </p:sp>
      <p:sp>
        <p:nvSpPr>
          <p:cNvPr id="21" name="Title 3">
            <a:extLst>
              <a:ext uri="{FF2B5EF4-FFF2-40B4-BE49-F238E27FC236}">
                <a16:creationId xmlns:a16="http://schemas.microsoft.com/office/drawing/2014/main" id="{883D396A-FDEE-41D9-BD4F-7E2A0EF37342}"/>
              </a:ext>
            </a:extLst>
          </p:cNvPr>
          <p:cNvSpPr>
            <a:spLocks noGrp="1"/>
          </p:cNvSpPr>
          <p:nvPr>
            <p:ph type="title"/>
          </p:nvPr>
        </p:nvSpPr>
        <p:spPr>
          <a:xfrm>
            <a:off x="6138451" y="3110594"/>
            <a:ext cx="5479351" cy="530766"/>
          </a:xfrm>
        </p:spPr>
        <p:txBody>
          <a:bodyPr anchor="b"/>
          <a:lstStyle>
            <a:lvl1pPr algn="l">
              <a:defRPr sz="2800"/>
            </a:lvl1pPr>
          </a:lstStyle>
          <a:p>
            <a:r>
              <a:rPr lang="en-US"/>
              <a:t>Click to edit Master</a:t>
            </a:r>
          </a:p>
        </p:txBody>
      </p:sp>
      <p:sp>
        <p:nvSpPr>
          <p:cNvPr id="22" name="Text Placeholder 13">
            <a:extLst>
              <a:ext uri="{FF2B5EF4-FFF2-40B4-BE49-F238E27FC236}">
                <a16:creationId xmlns:a16="http://schemas.microsoft.com/office/drawing/2014/main" id="{A1682A45-3D19-4C65-BC79-ECE56D1DE479}"/>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
        <p:nvSpPr>
          <p:cNvPr id="23" name="Rectangle 22">
            <a:extLst>
              <a:ext uri="{FF2B5EF4-FFF2-40B4-BE49-F238E27FC236}">
                <a16:creationId xmlns:a16="http://schemas.microsoft.com/office/drawing/2014/main" id="{54203FA6-C387-48ED-8EFF-5C602AEE1113}"/>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4" name="TextBox 23">
            <a:extLst>
              <a:ext uri="{FF2B5EF4-FFF2-40B4-BE49-F238E27FC236}">
                <a16:creationId xmlns:a16="http://schemas.microsoft.com/office/drawing/2014/main" id="{CBF03F2A-E98C-4751-A51C-E61EF4B06911}"/>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096194993"/>
      </p:ext>
    </p:extLst>
  </p:cSld>
  <p:clrMapOvr>
    <a:masterClrMapping/>
  </p:clrMapOvr>
  <p:extLst>
    <p:ext uri="{DCECCB84-F9BA-43D5-87BE-67443E8EF086}">
      <p15:sldGuideLst xmlns:p15="http://schemas.microsoft.com/office/powerpoint/2012/main">
        <p15:guide id="1" pos="2280">
          <p15:clr>
            <a:srgbClr val="FBAE40"/>
          </p15:clr>
        </p15:guide>
        <p15:guide id="2" orient="horz" pos="1992">
          <p15:clr>
            <a:srgbClr val="FBAE40"/>
          </p15:clr>
        </p15:guide>
        <p15:guide id="3" pos="480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8" name="Rectangle 7">
            <a:extLst>
              <a:ext uri="{FF2B5EF4-FFF2-40B4-BE49-F238E27FC236}">
                <a16:creationId xmlns:a16="http://schemas.microsoft.com/office/drawing/2014/main" id="{D1F309D2-B716-40E0-931F-F15CD5407E0C}"/>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4" name="Rectangle 13">
            <a:extLst>
              <a:ext uri="{FF2B5EF4-FFF2-40B4-BE49-F238E27FC236}">
                <a16:creationId xmlns:a16="http://schemas.microsoft.com/office/drawing/2014/main" id="{AB80E8C1-1C03-4D29-A328-38D6947DAD71}"/>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7" name="Title 3">
            <a:extLst>
              <a:ext uri="{FF2B5EF4-FFF2-40B4-BE49-F238E27FC236}">
                <a16:creationId xmlns:a16="http://schemas.microsoft.com/office/drawing/2014/main" id="{13601601-E319-4565-AC5B-83F392AE4DC3}"/>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9" name="Rectangle 18">
            <a:extLst>
              <a:ext uri="{FF2B5EF4-FFF2-40B4-BE49-F238E27FC236}">
                <a16:creationId xmlns:a16="http://schemas.microsoft.com/office/drawing/2014/main" id="{96726164-E26C-4A97-A9B7-F480AB72AC6C}"/>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0" name="TextBox 19">
            <a:extLst>
              <a:ext uri="{FF2B5EF4-FFF2-40B4-BE49-F238E27FC236}">
                <a16:creationId xmlns:a16="http://schemas.microsoft.com/office/drawing/2014/main" id="{88477CC5-9D98-430F-A5A4-E53960565681}"/>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688914178"/>
      </p:ext>
    </p:extLst>
  </p:cSld>
  <p:clrMapOvr>
    <a:masterClrMapping/>
  </p:clrMapOvr>
  <p:extLst>
    <p:ext uri="{DCECCB84-F9BA-43D5-87BE-67443E8EF086}">
      <p15:sldGuideLst xmlns:p15="http://schemas.microsoft.com/office/powerpoint/2012/main">
        <p15:guide id="1" pos="2280">
          <p15:clr>
            <a:srgbClr val="FBAE40"/>
          </p15:clr>
        </p15:guide>
        <p15:guide id="2" orient="horz" pos="2016">
          <p15:clr>
            <a:srgbClr val="FBAE40"/>
          </p15:clr>
        </p15:guide>
        <p15:guide id="3" orient="horz" pos="2256">
          <p15:clr>
            <a:srgbClr val="FBAE40"/>
          </p15:clr>
        </p15:guide>
        <p15:guide id="4" orient="horz" pos="864">
          <p15:clr>
            <a:srgbClr val="FBAE40"/>
          </p15:clr>
        </p15:guide>
        <p15:guide id="5" orient="horz" pos="2832">
          <p15:clr>
            <a:srgbClr val="FBAE40"/>
          </p15:clr>
        </p15:guide>
        <p15:guide id="6" orient="horz" pos="309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bg>
      <p:bgPr>
        <a:solidFill>
          <a:schemeClr val="accent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09A7D2-9048-4B04-B7E9-F8FD240FB94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6535647" y="878396"/>
            <a:ext cx="5190925" cy="4600399"/>
          </a:xfrm>
          <a:prstGeom prst="ellipse">
            <a:avLst/>
          </a:prstGeom>
          <a:ln>
            <a:noFill/>
          </a:ln>
          <a:effectLst>
            <a:softEdge rad="112500"/>
          </a:effectLst>
        </p:spPr>
      </p:pic>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dirty="0">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9" name="TextBox 8">
            <a:extLst>
              <a:ext uri="{FF2B5EF4-FFF2-40B4-BE49-F238E27FC236}">
                <a16:creationId xmlns:a16="http://schemas.microsoft.com/office/drawing/2014/main" id="{B70C4452-0218-4F12-8890-91A46D4B2B6E}"/>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15571665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1405436286"/>
      </p:ext>
    </p:extLst>
  </p:cSld>
  <p:clrMapOvr>
    <a:masterClrMapping/>
  </p:clrMapOvr>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_Title Only">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200" y="2382559"/>
            <a:ext cx="3746260" cy="984885"/>
          </a:xfrm>
        </p:spPr>
        <p:txBody>
          <a:bodyPr anchor="ctr"/>
          <a:lstStyle>
            <a:lvl1pPr algn="l">
              <a:defRPr sz="3200"/>
            </a:lvl1pPr>
          </a:lstStyle>
          <a:p>
            <a:r>
              <a:rPr lang="en-US"/>
              <a:t>Click to edit Master title style</a:t>
            </a:r>
          </a:p>
        </p:txBody>
      </p:sp>
      <p:sp>
        <p:nvSpPr>
          <p:cNvPr id="3" name="Rectangle 2">
            <a:extLst>
              <a:ext uri="{FF2B5EF4-FFF2-40B4-BE49-F238E27FC236}">
                <a16:creationId xmlns:a16="http://schemas.microsoft.com/office/drawing/2014/main" id="{4726D277-5B5E-4EFC-9E04-A5B73BE15896}"/>
              </a:ext>
            </a:extLst>
          </p:cNvPr>
          <p:cNvSpPr/>
          <p:nvPr userDrawn="1"/>
        </p:nvSpPr>
        <p:spPr bwMode="auto">
          <a:xfrm>
            <a:off x="6325644" y="0"/>
            <a:ext cx="5866356" cy="6858000"/>
          </a:xfrm>
          <a:prstGeom prst="rect">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Rectangle: Rounded Corners 3">
            <a:extLst>
              <a:ext uri="{FF2B5EF4-FFF2-40B4-BE49-F238E27FC236}">
                <a16:creationId xmlns:a16="http://schemas.microsoft.com/office/drawing/2014/main" id="{7362C29E-2174-4870-98E5-5008ED6C11CF}"/>
              </a:ext>
            </a:extLst>
          </p:cNvPr>
          <p:cNvSpPr/>
          <p:nvPr userDrawn="1"/>
        </p:nvSpPr>
        <p:spPr bwMode="auto">
          <a:xfrm>
            <a:off x="4962144" y="647846"/>
            <a:ext cx="9107424" cy="5606650"/>
          </a:xfrm>
          <a:prstGeom prst="roundRect">
            <a:avLst>
              <a:gd name="adj" fmla="val 4021"/>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 name="Text Placeholder 5">
            <a:extLst>
              <a:ext uri="{FF2B5EF4-FFF2-40B4-BE49-F238E27FC236}">
                <a16:creationId xmlns:a16="http://schemas.microsoft.com/office/drawing/2014/main" id="{1D647D87-90CB-4DC6-AAF1-6422B13BA317}"/>
              </a:ext>
            </a:extLst>
          </p:cNvPr>
          <p:cNvSpPr>
            <a:spLocks noGrp="1"/>
          </p:cNvSpPr>
          <p:nvPr>
            <p:ph type="body" sz="quarter" idx="10"/>
          </p:nvPr>
        </p:nvSpPr>
        <p:spPr>
          <a:xfrm>
            <a:off x="584200" y="3429000"/>
            <a:ext cx="3865563" cy="1692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25300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0" name="Title 3">
            <a:extLst>
              <a:ext uri="{FF2B5EF4-FFF2-40B4-BE49-F238E27FC236}">
                <a16:creationId xmlns:a16="http://schemas.microsoft.com/office/drawing/2014/main" id="{46719086-594E-4EFF-9A30-EDD535FD7DD3}"/>
              </a:ext>
            </a:extLst>
          </p:cNvPr>
          <p:cNvSpPr>
            <a:spLocks noGrp="1"/>
          </p:cNvSpPr>
          <p:nvPr>
            <p:ph type="title"/>
          </p:nvPr>
        </p:nvSpPr>
        <p:spPr>
          <a:xfrm>
            <a:off x="7624355" y="3210472"/>
            <a:ext cx="3896693" cy="549357"/>
          </a:xfrm>
        </p:spPr>
        <p:txBody>
          <a:bodyPr anchor="b"/>
          <a:lstStyle>
            <a:lvl1pPr algn="l">
              <a:defRPr sz="3200"/>
            </a:lvl1pPr>
          </a:lstStyle>
          <a:p>
            <a:r>
              <a:rPr lang="en-US"/>
              <a:t>Click to edit Master</a:t>
            </a:r>
          </a:p>
        </p:txBody>
      </p:sp>
      <p:sp>
        <p:nvSpPr>
          <p:cNvPr id="11" name="Text Placeholder 13">
            <a:extLst>
              <a:ext uri="{FF2B5EF4-FFF2-40B4-BE49-F238E27FC236}">
                <a16:creationId xmlns:a16="http://schemas.microsoft.com/office/drawing/2014/main" id="{D4CB1C8C-E2A3-4E26-BEE3-4B538680F156}"/>
              </a:ext>
            </a:extLst>
          </p:cNvPr>
          <p:cNvSpPr>
            <a:spLocks noGrp="1"/>
          </p:cNvSpPr>
          <p:nvPr>
            <p:ph type="body" sz="quarter" idx="10"/>
          </p:nvPr>
        </p:nvSpPr>
        <p:spPr>
          <a:xfrm>
            <a:off x="7620000" y="3888921"/>
            <a:ext cx="3901048" cy="409754"/>
          </a:xfrm>
        </p:spPr>
        <p:txBody>
          <a:bodyPr/>
          <a:lstStyle>
            <a:lvl1pPr marL="0" indent="0">
              <a:spcBef>
                <a:spcPts val="600"/>
              </a:spcBef>
              <a:buFont typeface="Arial" panose="020B0604020202020204" pitchFamily="34" charset="0"/>
              <a:buNone/>
              <a:defRPr sz="1400">
                <a:solidFill>
                  <a:schemeClr val="accent3"/>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84636214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eam Leader 1">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25" hasCustomPrompt="1"/>
          </p:nvPr>
        </p:nvSpPr>
        <p:spPr>
          <a:xfrm>
            <a:off x="293688" y="292100"/>
            <a:ext cx="11604625" cy="3556569"/>
          </a:xfrm>
          <a:pattFill prst="pct5">
            <a:fgClr>
              <a:schemeClr val="accent3"/>
            </a:fgClr>
            <a:bgClr>
              <a:schemeClr val="bg1"/>
            </a:bgClr>
          </a:pattFill>
          <a:ln>
            <a:noFill/>
          </a:ln>
        </p:spPr>
        <p:txBody>
          <a:bodyPr lIns="360000" tIns="360000" rIns="360000" bIns="360000">
            <a:normAutofit/>
          </a:bodyPr>
          <a:lstStyle>
            <a:lvl1pPr algn="ctr">
              <a:defRPr sz="1001" b="1" i="0" cap="none" spc="0" baseline="0">
                <a:solidFill>
                  <a:schemeClr val="accent6"/>
                </a:solidFill>
                <a:latin typeface="+mn-lt"/>
                <a:ea typeface="Muli" charset="0"/>
                <a:cs typeface="Muli" charset="0"/>
              </a:defRPr>
            </a:lvl1pPr>
          </a:lstStyle>
          <a:p>
            <a:r>
              <a:rPr lang="en-US"/>
              <a:t>Image</a:t>
            </a:r>
          </a:p>
          <a:p>
            <a:endParaRPr lang="en-US"/>
          </a:p>
        </p:txBody>
      </p:sp>
      <p:sp>
        <p:nvSpPr>
          <p:cNvPr id="3" name="Title 2">
            <a:extLst>
              <a:ext uri="{FF2B5EF4-FFF2-40B4-BE49-F238E27FC236}">
                <a16:creationId xmlns:a16="http://schemas.microsoft.com/office/drawing/2014/main" id="{03804824-1921-46B6-BFF8-2EF1AD046A54}"/>
              </a:ext>
            </a:extLst>
          </p:cNvPr>
          <p:cNvSpPr>
            <a:spLocks noGrp="1"/>
          </p:cNvSpPr>
          <p:nvPr>
            <p:ph type="title"/>
          </p:nvPr>
        </p:nvSpPr>
        <p:spPr>
          <a:xfrm>
            <a:off x="586740" y="4313017"/>
            <a:ext cx="5936890" cy="125527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296418661"/>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_Title Only">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200" y="2382559"/>
            <a:ext cx="3746260" cy="984885"/>
          </a:xfrm>
        </p:spPr>
        <p:txBody>
          <a:bodyPr anchor="ctr"/>
          <a:lstStyle>
            <a:lvl1pPr algn="l">
              <a:defRPr sz="3200"/>
            </a:lvl1pPr>
          </a:lstStyle>
          <a:p>
            <a:r>
              <a:rPr lang="en-US"/>
              <a:t>Click to edit Master title style</a:t>
            </a:r>
          </a:p>
        </p:txBody>
      </p:sp>
    </p:spTree>
    <p:extLst>
      <p:ext uri="{BB962C8B-B14F-4D97-AF65-F5344CB8AC3E}">
        <p14:creationId xmlns:p14="http://schemas.microsoft.com/office/powerpoint/2010/main" val="14596282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8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5944192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2392681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354826"/>
            <a:ext cx="11655840" cy="553998"/>
          </a:xfrm>
        </p:spPr>
        <p:txBody>
          <a:bodyPr/>
          <a:lstStyle>
            <a:lvl1pPr>
              <a:defRPr sz="4000" spc="-50" baseline="0">
                <a:solidFill>
                  <a:schemeClr val="bg1"/>
                </a:solidFill>
              </a:defRPr>
            </a:lvl1pPr>
          </a:lstStyle>
          <a:p>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Heading Segoe UI </a:t>
            </a:r>
            <a:r>
              <a:rPr kumimoji="0" lang="en-US" sz="3600" b="1" i="0" u="none" strike="noStrike" kern="1200" cap="none" spc="-50" normalizeH="0" baseline="0" noProof="0" err="1">
                <a:ln w="3175">
                  <a:noFill/>
                </a:ln>
                <a:gradFill>
                  <a:gsLst>
                    <a:gs pos="1250">
                      <a:srgbClr val="1A1A1A"/>
                    </a:gs>
                    <a:gs pos="100000">
                      <a:srgbClr val="1A1A1A"/>
                    </a:gs>
                  </a:gsLst>
                  <a:lin ang="5400000" scaled="0"/>
                </a:gradFill>
                <a:effectLst/>
                <a:uLnTx/>
                <a:uFillTx/>
                <a:latin typeface="+mj-lt"/>
                <a:ea typeface="+mn-ea"/>
                <a:cs typeface="Segoe UI" pitchFamily="34" charset="0"/>
              </a:rPr>
              <a:t>Semibold</a:t>
            </a: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 36pt</a:t>
            </a:r>
            <a:endParaRPr lang="en-US"/>
          </a:p>
        </p:txBody>
      </p:sp>
    </p:spTree>
    <p:extLst>
      <p:ext uri="{BB962C8B-B14F-4D97-AF65-F5344CB8AC3E}">
        <p14:creationId xmlns:p14="http://schemas.microsoft.com/office/powerpoint/2010/main" val="193870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62292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30_Placeholder-Image">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1" y="3671454"/>
            <a:ext cx="4063999" cy="3186546"/>
          </a:xfrm>
          <a:solidFill>
            <a:schemeClr val="bg1">
              <a:lumMod val="95000"/>
            </a:schemeClr>
          </a:solidFill>
        </p:spPr>
        <p:txBody>
          <a:bodyPr>
            <a:normAutofit/>
          </a:bodyPr>
          <a:lstStyle>
            <a:lvl1pPr>
              <a:defRPr sz="1400"/>
            </a:lvl1pPr>
          </a:lstStyle>
          <a:p>
            <a:endParaRPr lang="en-US"/>
          </a:p>
        </p:txBody>
      </p:sp>
      <p:sp>
        <p:nvSpPr>
          <p:cNvPr id="8" name="Picture Placeholder 2"/>
          <p:cNvSpPr>
            <a:spLocks noGrp="1"/>
          </p:cNvSpPr>
          <p:nvPr>
            <p:ph type="pic" sz="quarter" idx="11"/>
          </p:nvPr>
        </p:nvSpPr>
        <p:spPr>
          <a:xfrm>
            <a:off x="8128001" y="3671454"/>
            <a:ext cx="4063999" cy="3186546"/>
          </a:xfrm>
          <a:solidFill>
            <a:schemeClr val="bg1">
              <a:lumMod val="95000"/>
            </a:schemeClr>
          </a:solidFill>
        </p:spPr>
        <p:txBody>
          <a:bodyPr>
            <a:normAutofit/>
          </a:bodyPr>
          <a:lstStyle>
            <a:lvl1pPr>
              <a:defRPr sz="1400"/>
            </a:lvl1pPr>
          </a:lstStyle>
          <a:p>
            <a:endParaRPr lang="en-US"/>
          </a:p>
        </p:txBody>
      </p:sp>
    </p:spTree>
    <p:extLst>
      <p:ext uri="{BB962C8B-B14F-4D97-AF65-F5344CB8AC3E}">
        <p14:creationId xmlns:p14="http://schemas.microsoft.com/office/powerpoint/2010/main" val="4156213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bg>
      <p:bgPr>
        <a:solidFill>
          <a:schemeClr val="accent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CBCF8F-216B-4BEE-AAEF-B5E1AE810253}"/>
              </a:ext>
            </a:extLst>
          </p:cNvPr>
          <p:cNvPicPr>
            <a:picLocks noChangeAspect="1"/>
          </p:cNvPicPr>
          <p:nvPr userDrawn="1"/>
        </p:nvPicPr>
        <p:blipFill>
          <a:blip r:embed="rId2"/>
          <a:stretch>
            <a:fillRect/>
          </a:stretch>
        </p:blipFill>
        <p:spPr>
          <a:xfrm>
            <a:off x="6323115" y="733900"/>
            <a:ext cx="5581847" cy="5174756"/>
          </a:xfrm>
          <a:prstGeom prst="rect">
            <a:avLst/>
          </a:prstGeom>
        </p:spPr>
      </p:pic>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err="1">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9" name="TextBox 8">
            <a:extLst>
              <a:ext uri="{FF2B5EF4-FFF2-40B4-BE49-F238E27FC236}">
                <a16:creationId xmlns:a16="http://schemas.microsoft.com/office/drawing/2014/main" id="{3E129216-CDD3-406E-B329-04548574FA0A}"/>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3922188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4518C1E-830F-2F46-A40F-77FB597B82BB}" type="datetimeFigureOut">
              <a:rPr lang="en-US" smtClean="0"/>
              <a:t>10/25/2020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8DC6B8-2AF7-7B47-B275-9C11723CE011}" type="slidenum">
              <a:rPr lang="en-US" smtClean="0"/>
              <a:t>‹#›</a:t>
            </a:fld>
            <a:endParaRPr lang="en-US"/>
          </a:p>
        </p:txBody>
      </p:sp>
    </p:spTree>
    <p:extLst>
      <p:ext uri="{BB962C8B-B14F-4D97-AF65-F5344CB8AC3E}">
        <p14:creationId xmlns:p14="http://schemas.microsoft.com/office/powerpoint/2010/main" val="285405487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2015178"/>
            <a:ext cx="372491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6852517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42735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312952542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14777"/>
          </a:xfrm>
        </p:spPr>
        <p:txBody>
          <a:bodyPr wrap="square" lIns="0" tIns="0" rIns="0" bIns="0">
            <a:spAutoFit/>
          </a:bodyPr>
          <a:lstStyle>
            <a:lvl1pPr marL="0" indent="0">
              <a:lnSpc>
                <a:spcPct val="100000"/>
              </a:lnSpc>
              <a:spcBef>
                <a:spcPts val="0"/>
              </a:spcBef>
              <a:spcAft>
                <a:spcPts val="1371"/>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3072180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07516709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B8F3CB5-9225-4F5A-9B56-B748770810A2}" type="datetimeFigureOut">
              <a:rPr lang="en-US" smtClean="0"/>
              <a:t>10/25/2020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37BDB02-CCAE-42BD-BC30-E87B59DCF8DF}" type="slidenum">
              <a:rPr lang="en-US" smtClean="0"/>
              <a:t>‹#›</a:t>
            </a:fld>
            <a:endParaRPr lang="en-US" dirty="0"/>
          </a:p>
        </p:txBody>
      </p:sp>
    </p:spTree>
    <p:extLst>
      <p:ext uri="{BB962C8B-B14F-4D97-AF65-F5344CB8AC3E}">
        <p14:creationId xmlns:p14="http://schemas.microsoft.com/office/powerpoint/2010/main" val="364485348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Full bleed title 3">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70C023-7166-4955-9B4B-948A184E24D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 y="-1"/>
            <a:ext cx="12086377" cy="6858001"/>
          </a:xfrm>
          <a:prstGeom prst="rect">
            <a:avLst/>
          </a:prstGeom>
        </p:spPr>
      </p:pic>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dirty="0"/>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11" name="TextBox 10">
            <a:extLst>
              <a:ext uri="{FF2B5EF4-FFF2-40B4-BE49-F238E27FC236}">
                <a16:creationId xmlns:a16="http://schemas.microsoft.com/office/drawing/2014/main" id="{B9D21313-174B-49F5-B270-135D25AC9C60}"/>
              </a:ext>
            </a:extLst>
          </p:cNvPr>
          <p:cNvSpPr txBox="1"/>
          <p:nvPr userDrawn="1"/>
        </p:nvSpPr>
        <p:spPr>
          <a:xfrm>
            <a:off x="520619" y="6162260"/>
            <a:ext cx="3455033"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28619128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2"/>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err="1">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pic>
        <p:nvPicPr>
          <p:cNvPr id="6" name="Picture 5">
            <a:extLst>
              <a:ext uri="{FF2B5EF4-FFF2-40B4-BE49-F238E27FC236}">
                <a16:creationId xmlns:a16="http://schemas.microsoft.com/office/drawing/2014/main" id="{FB20B19E-3B6F-4AEA-9823-DB9746E46F15}"/>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227662" y="669142"/>
            <a:ext cx="3555357" cy="5105400"/>
          </a:xfrm>
          <a:prstGeom prst="ellipse">
            <a:avLst/>
          </a:prstGeom>
          <a:ln>
            <a:noFill/>
          </a:ln>
          <a:effectLst>
            <a:softEdge rad="112500"/>
          </a:effectLst>
        </p:spPr>
      </p:pic>
      <p:sp>
        <p:nvSpPr>
          <p:cNvPr id="8" name="TextBox 7">
            <a:extLst>
              <a:ext uri="{FF2B5EF4-FFF2-40B4-BE49-F238E27FC236}">
                <a16:creationId xmlns:a16="http://schemas.microsoft.com/office/drawing/2014/main" id="{7E882CE4-3B2A-44FC-A351-0542E756C8F1}"/>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3841153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3"/>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err="1">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sp>
        <p:nvSpPr>
          <p:cNvPr id="11" name="TextBox 10">
            <a:extLst>
              <a:ext uri="{FF2B5EF4-FFF2-40B4-BE49-F238E27FC236}">
                <a16:creationId xmlns:a16="http://schemas.microsoft.com/office/drawing/2014/main" id="{4ED29829-28D9-4917-9B21-B3908BEC1BA3}"/>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pic>
        <p:nvPicPr>
          <p:cNvPr id="9" name="Picture 8" descr="A person sitting at a table using a computer&#10;&#10;Description generated with very high confidence">
            <a:extLst>
              <a:ext uri="{FF2B5EF4-FFF2-40B4-BE49-F238E27FC236}">
                <a16:creationId xmlns:a16="http://schemas.microsoft.com/office/drawing/2014/main" id="{230C0B89-4A32-4712-A01A-FF55A6F63E60}"/>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6197269" y="0"/>
            <a:ext cx="5994731" cy="6871173"/>
          </a:xfrm>
          <a:prstGeom prst="rect">
            <a:avLst/>
          </a:prstGeom>
        </p:spPr>
      </p:pic>
    </p:spTree>
    <p:extLst>
      <p:ext uri="{BB962C8B-B14F-4D97-AF65-F5344CB8AC3E}">
        <p14:creationId xmlns:p14="http://schemas.microsoft.com/office/powerpoint/2010/main" val="22902192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45.xml"/><Relationship Id="rId3" Type="http://schemas.openxmlformats.org/officeDocument/2006/relationships/slideLayout" Target="../slideLayouts/slideLayout240.xml"/><Relationship Id="rId7" Type="http://schemas.openxmlformats.org/officeDocument/2006/relationships/slideLayout" Target="../slideLayouts/slideLayout244.xml"/><Relationship Id="rId2" Type="http://schemas.openxmlformats.org/officeDocument/2006/relationships/slideLayout" Target="../slideLayouts/slideLayout239.xml"/><Relationship Id="rId1" Type="http://schemas.openxmlformats.org/officeDocument/2006/relationships/slideLayout" Target="../slideLayouts/slideLayout238.xml"/><Relationship Id="rId6" Type="http://schemas.openxmlformats.org/officeDocument/2006/relationships/slideLayout" Target="../slideLayouts/slideLayout243.xml"/><Relationship Id="rId11" Type="http://schemas.openxmlformats.org/officeDocument/2006/relationships/theme" Target="../theme/theme10.xml"/><Relationship Id="rId5" Type="http://schemas.openxmlformats.org/officeDocument/2006/relationships/slideLayout" Target="../slideLayouts/slideLayout242.xml"/><Relationship Id="rId10" Type="http://schemas.openxmlformats.org/officeDocument/2006/relationships/slideLayout" Target="../slideLayouts/slideLayout247.xml"/><Relationship Id="rId4" Type="http://schemas.openxmlformats.org/officeDocument/2006/relationships/slideLayout" Target="../slideLayouts/slideLayout241.xml"/><Relationship Id="rId9" Type="http://schemas.openxmlformats.org/officeDocument/2006/relationships/slideLayout" Target="../slideLayouts/slideLayout24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6" Type="http://schemas.openxmlformats.org/officeDocument/2006/relationships/tags" Target="../tags/tag4.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theme" Target="../theme/theme2.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9" Type="http://schemas.openxmlformats.org/officeDocument/2006/relationships/slideLayout" Target="../slideLayouts/slideLayout82.xml"/><Relationship Id="rId21" Type="http://schemas.openxmlformats.org/officeDocument/2006/relationships/slideLayout" Target="../slideLayouts/slideLayout64.xml"/><Relationship Id="rId34" Type="http://schemas.openxmlformats.org/officeDocument/2006/relationships/slideLayout" Target="../slideLayouts/slideLayout77.xml"/><Relationship Id="rId42" Type="http://schemas.openxmlformats.org/officeDocument/2006/relationships/slideLayout" Target="../slideLayouts/slideLayout85.xml"/><Relationship Id="rId47" Type="http://schemas.openxmlformats.org/officeDocument/2006/relationships/slideLayout" Target="../slideLayouts/slideLayout90.xml"/><Relationship Id="rId50" Type="http://schemas.openxmlformats.org/officeDocument/2006/relationships/slideLayout" Target="../slideLayouts/slideLayout93.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9" Type="http://schemas.openxmlformats.org/officeDocument/2006/relationships/slideLayout" Target="../slideLayouts/slideLayout72.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37" Type="http://schemas.openxmlformats.org/officeDocument/2006/relationships/slideLayout" Target="../slideLayouts/slideLayout80.xml"/><Relationship Id="rId40" Type="http://schemas.openxmlformats.org/officeDocument/2006/relationships/slideLayout" Target="../slideLayouts/slideLayout83.xml"/><Relationship Id="rId45" Type="http://schemas.openxmlformats.org/officeDocument/2006/relationships/slideLayout" Target="../slideLayouts/slideLayout88.xml"/><Relationship Id="rId53" Type="http://schemas.openxmlformats.org/officeDocument/2006/relationships/image" Target="../media/image23.emf"/><Relationship Id="rId5" Type="http://schemas.openxmlformats.org/officeDocument/2006/relationships/slideLayout" Target="../slideLayouts/slideLayout48.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4" Type="http://schemas.openxmlformats.org/officeDocument/2006/relationships/slideLayout" Target="../slideLayouts/slideLayout87.xml"/><Relationship Id="rId52" Type="http://schemas.openxmlformats.org/officeDocument/2006/relationships/theme" Target="../theme/theme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35" Type="http://schemas.openxmlformats.org/officeDocument/2006/relationships/slideLayout" Target="../slideLayouts/slideLayout78.xml"/><Relationship Id="rId43" Type="http://schemas.openxmlformats.org/officeDocument/2006/relationships/slideLayout" Target="../slideLayouts/slideLayout86.xml"/><Relationship Id="rId48" Type="http://schemas.openxmlformats.org/officeDocument/2006/relationships/slideLayout" Target="../slideLayouts/slideLayout91.xml"/><Relationship Id="rId8" Type="http://schemas.openxmlformats.org/officeDocument/2006/relationships/slideLayout" Target="../slideLayouts/slideLayout51.xml"/><Relationship Id="rId51" Type="http://schemas.openxmlformats.org/officeDocument/2006/relationships/slideLayout" Target="../slideLayouts/slideLayout94.xml"/><Relationship Id="rId3" Type="http://schemas.openxmlformats.org/officeDocument/2006/relationships/slideLayout" Target="../slideLayouts/slideLayout46.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slideLayout" Target="../slideLayouts/slideLayout76.xml"/><Relationship Id="rId38" Type="http://schemas.openxmlformats.org/officeDocument/2006/relationships/slideLayout" Target="../slideLayouts/slideLayout81.xml"/><Relationship Id="rId46" Type="http://schemas.openxmlformats.org/officeDocument/2006/relationships/slideLayout" Target="../slideLayouts/slideLayout89.xml"/><Relationship Id="rId20" Type="http://schemas.openxmlformats.org/officeDocument/2006/relationships/slideLayout" Target="../slideLayouts/slideLayout63.xml"/><Relationship Id="rId41" Type="http://schemas.openxmlformats.org/officeDocument/2006/relationships/slideLayout" Target="../slideLayouts/slideLayout84.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36" Type="http://schemas.openxmlformats.org/officeDocument/2006/relationships/slideLayout" Target="../slideLayouts/slideLayout79.xml"/><Relationship Id="rId49" Type="http://schemas.openxmlformats.org/officeDocument/2006/relationships/slideLayout" Target="../slideLayouts/slideLayout92.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96.xml"/><Relationship Id="rId1" Type="http://schemas.openxmlformats.org/officeDocument/2006/relationships/slideLayout" Target="../slideLayouts/slideLayout95.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slideLayout" Target="../slideLayouts/slideLayout122.xml"/><Relationship Id="rId3" Type="http://schemas.openxmlformats.org/officeDocument/2006/relationships/slideLayout" Target="../slideLayouts/slideLayout99.xml"/><Relationship Id="rId21" Type="http://schemas.openxmlformats.org/officeDocument/2006/relationships/slideLayout" Target="../slideLayouts/slideLayout117.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33" Type="http://schemas.openxmlformats.org/officeDocument/2006/relationships/image" Target="../media/image1.emf"/><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29" Type="http://schemas.openxmlformats.org/officeDocument/2006/relationships/slideLayout" Target="../slideLayouts/slideLayout125.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32" Type="http://schemas.openxmlformats.org/officeDocument/2006/relationships/theme" Target="../theme/theme5.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slideLayout" Target="../slideLayouts/slideLayout124.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31" Type="http://schemas.openxmlformats.org/officeDocument/2006/relationships/slideLayout" Target="../slideLayouts/slideLayout127.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 Id="rId30" Type="http://schemas.openxmlformats.org/officeDocument/2006/relationships/slideLayout" Target="../slideLayouts/slideLayout126.xml"/><Relationship Id="rId8" Type="http://schemas.openxmlformats.org/officeDocument/2006/relationships/slideLayout" Target="../slideLayouts/slideLayout10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image" Target="../media/image35.emf"/><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theme" Target="../theme/theme6.xml"/><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0" Type="http://schemas.openxmlformats.org/officeDocument/2006/relationships/slideLayout" Target="../slideLayouts/slideLayout137.xml"/><Relationship Id="rId4" Type="http://schemas.openxmlformats.org/officeDocument/2006/relationships/slideLayout" Target="../slideLayouts/slideLayout131.xml"/><Relationship Id="rId9" Type="http://schemas.openxmlformats.org/officeDocument/2006/relationships/slideLayout" Target="../slideLayouts/slideLayout13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26" Type="http://schemas.openxmlformats.org/officeDocument/2006/relationships/slideLayout" Target="../slideLayouts/slideLayout164.xml"/><Relationship Id="rId3" Type="http://schemas.openxmlformats.org/officeDocument/2006/relationships/slideLayout" Target="../slideLayouts/slideLayout141.xml"/><Relationship Id="rId21" Type="http://schemas.openxmlformats.org/officeDocument/2006/relationships/slideLayout" Target="../slideLayouts/slideLayout159.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5" Type="http://schemas.openxmlformats.org/officeDocument/2006/relationships/slideLayout" Target="../slideLayouts/slideLayout163.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0" Type="http://schemas.openxmlformats.org/officeDocument/2006/relationships/slideLayout" Target="../slideLayouts/slideLayout158.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24" Type="http://schemas.openxmlformats.org/officeDocument/2006/relationships/slideLayout" Target="../slideLayouts/slideLayout162.xml"/><Relationship Id="rId5" Type="http://schemas.openxmlformats.org/officeDocument/2006/relationships/slideLayout" Target="../slideLayouts/slideLayout143.xml"/><Relationship Id="rId15" Type="http://schemas.openxmlformats.org/officeDocument/2006/relationships/slideLayout" Target="../slideLayouts/slideLayout153.xml"/><Relationship Id="rId23" Type="http://schemas.openxmlformats.org/officeDocument/2006/relationships/slideLayout" Target="../slideLayouts/slideLayout161.xml"/><Relationship Id="rId10" Type="http://schemas.openxmlformats.org/officeDocument/2006/relationships/slideLayout" Target="../slideLayouts/slideLayout148.xml"/><Relationship Id="rId19" Type="http://schemas.openxmlformats.org/officeDocument/2006/relationships/slideLayout" Target="../slideLayouts/slideLayout157.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 Id="rId22" Type="http://schemas.openxmlformats.org/officeDocument/2006/relationships/slideLayout" Target="../slideLayouts/slideLayout160.xml"/><Relationship Id="rId2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26" Type="http://schemas.openxmlformats.org/officeDocument/2006/relationships/slideLayout" Target="../slideLayouts/slideLayout190.xml"/><Relationship Id="rId39" Type="http://schemas.openxmlformats.org/officeDocument/2006/relationships/slideLayout" Target="../slideLayouts/slideLayout203.xml"/><Relationship Id="rId21" Type="http://schemas.openxmlformats.org/officeDocument/2006/relationships/slideLayout" Target="../slideLayouts/slideLayout185.xml"/><Relationship Id="rId34" Type="http://schemas.openxmlformats.org/officeDocument/2006/relationships/slideLayout" Target="../slideLayouts/slideLayout198.xml"/><Relationship Id="rId42" Type="http://schemas.openxmlformats.org/officeDocument/2006/relationships/slideLayout" Target="../slideLayouts/slideLayout206.xml"/><Relationship Id="rId47" Type="http://schemas.openxmlformats.org/officeDocument/2006/relationships/slideLayout" Target="../slideLayouts/slideLayout211.xml"/><Relationship Id="rId50" Type="http://schemas.openxmlformats.org/officeDocument/2006/relationships/image" Target="../media/image38.png"/><Relationship Id="rId7" Type="http://schemas.openxmlformats.org/officeDocument/2006/relationships/slideLayout" Target="../slideLayouts/slideLayout171.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9" Type="http://schemas.openxmlformats.org/officeDocument/2006/relationships/slideLayout" Target="../slideLayouts/slideLayout193.xml"/><Relationship Id="rId11" Type="http://schemas.openxmlformats.org/officeDocument/2006/relationships/slideLayout" Target="../slideLayouts/slideLayout175.xml"/><Relationship Id="rId24" Type="http://schemas.openxmlformats.org/officeDocument/2006/relationships/slideLayout" Target="../slideLayouts/slideLayout188.xml"/><Relationship Id="rId32" Type="http://schemas.openxmlformats.org/officeDocument/2006/relationships/slideLayout" Target="../slideLayouts/slideLayout196.xml"/><Relationship Id="rId37" Type="http://schemas.openxmlformats.org/officeDocument/2006/relationships/slideLayout" Target="../slideLayouts/slideLayout201.xml"/><Relationship Id="rId40" Type="http://schemas.openxmlformats.org/officeDocument/2006/relationships/slideLayout" Target="../slideLayouts/slideLayout204.xml"/><Relationship Id="rId45" Type="http://schemas.openxmlformats.org/officeDocument/2006/relationships/slideLayout" Target="../slideLayouts/slideLayout209.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23" Type="http://schemas.openxmlformats.org/officeDocument/2006/relationships/slideLayout" Target="../slideLayouts/slideLayout187.xml"/><Relationship Id="rId28" Type="http://schemas.openxmlformats.org/officeDocument/2006/relationships/slideLayout" Target="../slideLayouts/slideLayout192.xml"/><Relationship Id="rId36" Type="http://schemas.openxmlformats.org/officeDocument/2006/relationships/slideLayout" Target="../slideLayouts/slideLayout200.xml"/><Relationship Id="rId49" Type="http://schemas.openxmlformats.org/officeDocument/2006/relationships/theme" Target="../theme/theme8.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31" Type="http://schemas.openxmlformats.org/officeDocument/2006/relationships/slideLayout" Target="../slideLayouts/slideLayout195.xml"/><Relationship Id="rId44" Type="http://schemas.openxmlformats.org/officeDocument/2006/relationships/slideLayout" Target="../slideLayouts/slideLayout208.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 Id="rId22" Type="http://schemas.openxmlformats.org/officeDocument/2006/relationships/slideLayout" Target="../slideLayouts/slideLayout186.xml"/><Relationship Id="rId27" Type="http://schemas.openxmlformats.org/officeDocument/2006/relationships/slideLayout" Target="../slideLayouts/slideLayout191.xml"/><Relationship Id="rId30" Type="http://schemas.openxmlformats.org/officeDocument/2006/relationships/slideLayout" Target="../slideLayouts/slideLayout194.xml"/><Relationship Id="rId35" Type="http://schemas.openxmlformats.org/officeDocument/2006/relationships/slideLayout" Target="../slideLayouts/slideLayout199.xml"/><Relationship Id="rId43" Type="http://schemas.openxmlformats.org/officeDocument/2006/relationships/slideLayout" Target="../slideLayouts/slideLayout207.xml"/><Relationship Id="rId48" Type="http://schemas.openxmlformats.org/officeDocument/2006/relationships/slideLayout" Target="../slideLayouts/slideLayout212.xml"/><Relationship Id="rId8" Type="http://schemas.openxmlformats.org/officeDocument/2006/relationships/slideLayout" Target="../slideLayouts/slideLayout172.xml"/><Relationship Id="rId51" Type="http://schemas.openxmlformats.org/officeDocument/2006/relationships/image" Target="../media/image1.emf"/><Relationship Id="rId3" Type="http://schemas.openxmlformats.org/officeDocument/2006/relationships/slideLayout" Target="../slideLayouts/slideLayout167.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5" Type="http://schemas.openxmlformats.org/officeDocument/2006/relationships/slideLayout" Target="../slideLayouts/slideLayout189.xml"/><Relationship Id="rId33" Type="http://schemas.openxmlformats.org/officeDocument/2006/relationships/slideLayout" Target="../slideLayouts/slideLayout197.xml"/><Relationship Id="rId38" Type="http://schemas.openxmlformats.org/officeDocument/2006/relationships/slideLayout" Target="../slideLayouts/slideLayout202.xml"/><Relationship Id="rId46" Type="http://schemas.openxmlformats.org/officeDocument/2006/relationships/slideLayout" Target="../slideLayouts/slideLayout210.xml"/><Relationship Id="rId20" Type="http://schemas.openxmlformats.org/officeDocument/2006/relationships/slideLayout" Target="../slideLayouts/slideLayout184.xml"/><Relationship Id="rId41" Type="http://schemas.openxmlformats.org/officeDocument/2006/relationships/slideLayout" Target="../slideLayouts/slideLayout205.xml"/><Relationship Id="rId1" Type="http://schemas.openxmlformats.org/officeDocument/2006/relationships/slideLayout" Target="../slideLayouts/slideLayout165.xml"/><Relationship Id="rId6" Type="http://schemas.openxmlformats.org/officeDocument/2006/relationships/slideLayout" Target="../slideLayouts/slideLayout17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20.xml"/><Relationship Id="rId13" Type="http://schemas.openxmlformats.org/officeDocument/2006/relationships/slideLayout" Target="../slideLayouts/slideLayout225.xml"/><Relationship Id="rId18" Type="http://schemas.openxmlformats.org/officeDocument/2006/relationships/slideLayout" Target="../slideLayouts/slideLayout230.xml"/><Relationship Id="rId26" Type="http://schemas.openxmlformats.org/officeDocument/2006/relationships/theme" Target="../theme/theme9.xml"/><Relationship Id="rId3" Type="http://schemas.openxmlformats.org/officeDocument/2006/relationships/slideLayout" Target="../slideLayouts/slideLayout215.xml"/><Relationship Id="rId21" Type="http://schemas.openxmlformats.org/officeDocument/2006/relationships/slideLayout" Target="../slideLayouts/slideLayout233.xml"/><Relationship Id="rId7" Type="http://schemas.openxmlformats.org/officeDocument/2006/relationships/slideLayout" Target="../slideLayouts/slideLayout219.xml"/><Relationship Id="rId12" Type="http://schemas.openxmlformats.org/officeDocument/2006/relationships/slideLayout" Target="../slideLayouts/slideLayout224.xml"/><Relationship Id="rId17" Type="http://schemas.openxmlformats.org/officeDocument/2006/relationships/slideLayout" Target="../slideLayouts/slideLayout229.xml"/><Relationship Id="rId25" Type="http://schemas.openxmlformats.org/officeDocument/2006/relationships/slideLayout" Target="../slideLayouts/slideLayout237.xml"/><Relationship Id="rId2" Type="http://schemas.openxmlformats.org/officeDocument/2006/relationships/slideLayout" Target="../slideLayouts/slideLayout214.xml"/><Relationship Id="rId16" Type="http://schemas.openxmlformats.org/officeDocument/2006/relationships/slideLayout" Target="../slideLayouts/slideLayout228.xml"/><Relationship Id="rId20" Type="http://schemas.openxmlformats.org/officeDocument/2006/relationships/slideLayout" Target="../slideLayouts/slideLayout232.xml"/><Relationship Id="rId1" Type="http://schemas.openxmlformats.org/officeDocument/2006/relationships/slideLayout" Target="../slideLayouts/slideLayout213.xml"/><Relationship Id="rId6" Type="http://schemas.openxmlformats.org/officeDocument/2006/relationships/slideLayout" Target="../slideLayouts/slideLayout218.xml"/><Relationship Id="rId11" Type="http://schemas.openxmlformats.org/officeDocument/2006/relationships/slideLayout" Target="../slideLayouts/slideLayout223.xml"/><Relationship Id="rId24" Type="http://schemas.openxmlformats.org/officeDocument/2006/relationships/slideLayout" Target="../slideLayouts/slideLayout236.xml"/><Relationship Id="rId5" Type="http://schemas.openxmlformats.org/officeDocument/2006/relationships/slideLayout" Target="../slideLayouts/slideLayout217.xml"/><Relationship Id="rId15" Type="http://schemas.openxmlformats.org/officeDocument/2006/relationships/slideLayout" Target="../slideLayouts/slideLayout227.xml"/><Relationship Id="rId23" Type="http://schemas.openxmlformats.org/officeDocument/2006/relationships/slideLayout" Target="../slideLayouts/slideLayout235.xml"/><Relationship Id="rId10" Type="http://schemas.openxmlformats.org/officeDocument/2006/relationships/slideLayout" Target="../slideLayouts/slideLayout222.xml"/><Relationship Id="rId19" Type="http://schemas.openxmlformats.org/officeDocument/2006/relationships/slideLayout" Target="../slideLayouts/slideLayout231.xml"/><Relationship Id="rId4" Type="http://schemas.openxmlformats.org/officeDocument/2006/relationships/slideLayout" Target="../slideLayouts/slideLayout216.xml"/><Relationship Id="rId9" Type="http://schemas.openxmlformats.org/officeDocument/2006/relationships/slideLayout" Target="../slideLayouts/slideLayout221.xml"/><Relationship Id="rId14" Type="http://schemas.openxmlformats.org/officeDocument/2006/relationships/slideLayout" Target="../slideLayouts/slideLayout226.xml"/><Relationship Id="rId22" Type="http://schemas.openxmlformats.org/officeDocument/2006/relationships/slideLayout" Target="../slideLayouts/slideLayout2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558" y="521884"/>
            <a:ext cx="11027418" cy="52864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3558" y="1434429"/>
            <a:ext cx="11027418" cy="2420856"/>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272208" y="3012080"/>
            <a:ext cx="6858623" cy="833218"/>
          </a:xfrm>
          <a:prstGeom prst="rect">
            <a:avLst/>
          </a:prstGeom>
        </p:spPr>
      </p:pic>
    </p:spTree>
    <p:extLst>
      <p:ext uri="{BB962C8B-B14F-4D97-AF65-F5344CB8AC3E}">
        <p14:creationId xmlns:p14="http://schemas.microsoft.com/office/powerpoint/2010/main" val="3640030619"/>
      </p:ext>
    </p:extLst>
  </p:cSld>
  <p:clrMap bg1="lt1" tx1="dk1" bg2="lt2" tx2="dk2" accent1="accent1" accent2="accent2" accent3="accent3" accent4="accent4" accent5="accent5" accent6="accent6" hlink="hlink" folHlink="folHlink"/>
  <p:sldLayoutIdLst>
    <p:sldLayoutId id="2147483672"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3" r:id="rId10"/>
    <p:sldLayoutId id="2147483674" r:id="rId11"/>
    <p:sldLayoutId id="2147483675" r:id="rId12"/>
    <p:sldLayoutId id="2147483683" r:id="rId13"/>
    <p:sldLayoutId id="2147483684" r:id="rId14"/>
    <p:sldLayoutId id="2147483685" r:id="rId15"/>
    <p:sldLayoutId id="2147483686" r:id="rId16"/>
    <p:sldLayoutId id="2147483690" r:id="rId17"/>
    <p:sldLayoutId id="2147483691" r:id="rId18"/>
    <p:sldLayoutId id="2147483692" r:id="rId19"/>
    <p:sldLayoutId id="2147483693" r:id="rId20"/>
    <p:sldLayoutId id="2147483694" r:id="rId21"/>
    <p:sldLayoutId id="2147483695" r:id="rId22"/>
    <p:sldLayoutId id="2147483696" r:id="rId23"/>
    <p:sldLayoutId id="2147483701" r:id="rId24"/>
    <p:sldLayoutId id="2147483702" r:id="rId25"/>
    <p:sldLayoutId id="2147483703" r:id="rId26"/>
    <p:sldLayoutId id="2147483784" r:id="rId27"/>
    <p:sldLayoutId id="2147483785" r:id="rId28"/>
    <p:sldLayoutId id="2147483957" r:id="rId29"/>
  </p:sldLayoutIdLst>
  <p:transition>
    <p:fade/>
  </p:transition>
  <p:txStyles>
    <p:titleStyle>
      <a:lvl1pPr algn="l" defTabSz="914367" rtl="0" eaLnBrk="1" latinLnBrk="0" hangingPunct="1">
        <a:lnSpc>
          <a:spcPct val="95000"/>
        </a:lnSpc>
        <a:spcBef>
          <a:spcPct val="0"/>
        </a:spcBef>
        <a:buNone/>
        <a:defRPr lang="en-US" sz="3200" b="0" kern="1200" cap="none" spc="-147"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400" kern="1200" spc="0" baseline="0">
          <a:solidFill>
            <a:schemeClr val="tx1"/>
          </a:solidFill>
          <a:latin typeface="+mn-lt"/>
          <a:ea typeface="+mn-ea"/>
          <a:cs typeface="+mn-cs"/>
        </a:defRPr>
      </a:lvl1pPr>
      <a:lvl2pPr marL="224097"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7" pos="1965">
          <p15:clr>
            <a:srgbClr val="A4A3A4"/>
          </p15:clr>
        </p15:guide>
        <p15:guide id="8" pos="2148">
          <p15:clr>
            <a:srgbClr val="A4A3A4"/>
          </p15:clr>
        </p15:guide>
        <p15:guide id="9" pos="4941">
          <p15:clr>
            <a:srgbClr val="F26B43"/>
          </p15:clr>
        </p15:guide>
        <p15:guide id="10" pos="5125">
          <p15:clr>
            <a:srgbClr val="F26B43"/>
          </p15:clr>
        </p15:guide>
        <p15:guide id="11" pos="5535">
          <p15:clr>
            <a:srgbClr val="A4A3A4"/>
          </p15:clr>
        </p15:guide>
        <p15:guide id="16" pos="181">
          <p15:clr>
            <a:srgbClr val="A4A3A4"/>
          </p15:clr>
        </p15:guide>
        <p15:guide id="17" pos="7498">
          <p15:clr>
            <a:srgbClr val="A4A3A4"/>
          </p15:clr>
        </p15:guide>
        <p15:guide id="19" orient="horz" pos="732">
          <p15:clr>
            <a:srgbClr val="A4A3A4"/>
          </p15:clr>
        </p15:guide>
        <p15:guide id="21" orient="horz" pos="1614">
          <p15:clr>
            <a:srgbClr val="A4A3A4"/>
          </p15:clr>
        </p15:guide>
        <p15:guide id="23" orient="horz" pos="1802">
          <p15:clr>
            <a:srgbClr val="A4A3A4"/>
          </p15:clr>
        </p15:guide>
        <p15:guide id="25" orient="horz" pos="366">
          <p15:clr>
            <a:srgbClr val="F26B43"/>
          </p15:clr>
        </p15:guide>
        <p15:guide id="26" orient="horz" pos="3954">
          <p15:clr>
            <a:srgbClr val="F26B43"/>
          </p15:clr>
        </p15:guide>
        <p15:guide id="28" orient="horz" pos="2515">
          <p15:clr>
            <a:srgbClr val="A4A3A4"/>
          </p15:clr>
        </p15:guide>
        <p15:guide id="29" orient="horz" pos="2709">
          <p15:clr>
            <a:srgbClr val="A4A3A4"/>
          </p15:clr>
        </p15:guide>
        <p15:guide id="30" orient="horz" pos="3604">
          <p15:clr>
            <a:srgbClr val="A4A3A4"/>
          </p15:clr>
        </p15:guide>
        <p15:guide id="31" pos="365">
          <p15:clr>
            <a:srgbClr val="F26B43"/>
          </p15:clr>
        </p15:guide>
        <p15:guide id="32" pos="7313">
          <p15:clr>
            <a:srgbClr val="F26B43"/>
          </p15:clr>
        </p15:guide>
        <p15:guide id="33" orient="horz" pos="4133">
          <p15:clr>
            <a:srgbClr val="A4A3A4"/>
          </p15:clr>
        </p15:guide>
        <p15:guide id="34" orient="horz" pos="187">
          <p15:clr>
            <a:srgbClr val="A4A3A4"/>
          </p15:clr>
        </p15:guide>
        <p15:guide id="36" pos="2554">
          <p15:clr>
            <a:srgbClr val="F26B43"/>
          </p15:clr>
        </p15:guide>
        <p15:guide id="37" pos="2741">
          <p15:clr>
            <a:srgbClr val="F26B43"/>
          </p15:clr>
        </p15:guide>
        <p15:guide id="40" pos="3749">
          <p15:clr>
            <a:srgbClr val="A4A3A4"/>
          </p15:clr>
        </p15:guide>
        <p15:guide id="41" pos="3931">
          <p15:clr>
            <a:srgbClr val="A4A3A4"/>
          </p15:clr>
        </p15:guide>
        <p15:guide id="45" pos="5717">
          <p15:clr>
            <a:srgbClr val="A4A3A4"/>
          </p15:clr>
        </p15:guide>
        <p15:guide id="49" orient="horz" pos="3422">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bwMode="auto">
          <a:xfrm>
            <a:off x="609600" y="1371600"/>
            <a:ext cx="109728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1026"/>
          <p:cNvSpPr>
            <a:spLocks noGrp="1" noChangeArrowheads="1"/>
          </p:cNvSpPr>
          <p:nvPr>
            <p:ph type="title"/>
          </p:nvPr>
        </p:nvSpPr>
        <p:spPr bwMode="auto">
          <a:xfrm>
            <a:off x="609600" y="304800"/>
            <a:ext cx="109728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2210078942"/>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Lst>
  <p:transition>
    <p:fade/>
  </p:transition>
  <p:hf hdr="0" ftr="0" dt="0"/>
  <p:txStyles>
    <p:titleStyle>
      <a:lvl1pPr marL="0" indent="0" algn="ctr" defTabSz="-18497088" rtl="0" eaLnBrk="1" fontAlgn="base" hangingPunct="1">
        <a:spcBef>
          <a:spcPct val="0"/>
        </a:spcBef>
        <a:spcAft>
          <a:spcPct val="0"/>
        </a:spcAft>
        <a:defRPr lang="en-US" sz="3867" b="1" dirty="0" smtClean="0">
          <a:solidFill>
            <a:schemeClr val="accent2"/>
          </a:solidFill>
          <a:latin typeface="Calibri"/>
          <a:ea typeface="+mj-ea"/>
          <a:cs typeface="Segoe UI" pitchFamily="34" charset="0"/>
        </a:defRPr>
      </a:lvl1pPr>
      <a:lvl2pPr marL="457189" indent="-457189" algn="ctr" defTabSz="-18497088" rtl="0" eaLnBrk="1" fontAlgn="base" hangingPunct="1">
        <a:spcBef>
          <a:spcPct val="0"/>
        </a:spcBef>
        <a:spcAft>
          <a:spcPct val="0"/>
        </a:spcAft>
        <a:defRPr sz="3733" b="1">
          <a:solidFill>
            <a:schemeClr val="tx2"/>
          </a:solidFill>
          <a:latin typeface="Myriad Pro" pitchFamily="34" charset="0"/>
          <a:cs typeface="Segoe UI" pitchFamily="34" charset="0"/>
        </a:defRPr>
      </a:lvl2pPr>
      <a:lvl3pPr marL="457189" indent="-457189" algn="ctr" defTabSz="-18497088" rtl="0" eaLnBrk="1" fontAlgn="base" hangingPunct="1">
        <a:spcBef>
          <a:spcPct val="0"/>
        </a:spcBef>
        <a:spcAft>
          <a:spcPct val="0"/>
        </a:spcAft>
        <a:defRPr sz="3733" b="1">
          <a:solidFill>
            <a:schemeClr val="tx2"/>
          </a:solidFill>
          <a:latin typeface="Myriad Pro" pitchFamily="34" charset="0"/>
          <a:cs typeface="Segoe UI" pitchFamily="34" charset="0"/>
        </a:defRPr>
      </a:lvl3pPr>
      <a:lvl4pPr marL="457189" indent="-457189" algn="ctr" defTabSz="-18497088" rtl="0" eaLnBrk="1" fontAlgn="base" hangingPunct="1">
        <a:spcBef>
          <a:spcPct val="0"/>
        </a:spcBef>
        <a:spcAft>
          <a:spcPct val="0"/>
        </a:spcAft>
        <a:defRPr sz="3733" b="1">
          <a:solidFill>
            <a:schemeClr val="tx2"/>
          </a:solidFill>
          <a:latin typeface="Myriad Pro" pitchFamily="34" charset="0"/>
          <a:cs typeface="Segoe UI" pitchFamily="34" charset="0"/>
        </a:defRPr>
      </a:lvl4pPr>
      <a:lvl5pPr marL="457189" indent="-457189" algn="ctr" defTabSz="-18497088" rtl="0" eaLnBrk="1" fontAlgn="base" hangingPunct="1">
        <a:spcBef>
          <a:spcPct val="0"/>
        </a:spcBef>
        <a:spcAft>
          <a:spcPct val="0"/>
        </a:spcAft>
        <a:defRPr sz="3733" b="1">
          <a:solidFill>
            <a:schemeClr val="tx2"/>
          </a:solidFill>
          <a:latin typeface="Myriad Pro" pitchFamily="34" charset="0"/>
          <a:cs typeface="Segoe UI" pitchFamily="34" charset="0"/>
        </a:defRPr>
      </a:lvl5pPr>
      <a:lvl6pPr marL="609585" algn="l" eaLnBrk="1" fontAlgn="base" hangingPunct="1">
        <a:spcBef>
          <a:spcPct val="0"/>
        </a:spcBef>
        <a:spcAft>
          <a:spcPct val="0"/>
        </a:spcAft>
        <a:defRPr sz="3733" b="1">
          <a:solidFill>
            <a:schemeClr val="tx2">
              <a:alpha val="100000"/>
            </a:schemeClr>
          </a:solidFill>
          <a:latin typeface="Verdana"/>
        </a:defRPr>
      </a:lvl6pPr>
      <a:lvl7pPr marL="1219170" algn="l" eaLnBrk="1" fontAlgn="base" hangingPunct="1">
        <a:spcBef>
          <a:spcPct val="0"/>
        </a:spcBef>
        <a:spcAft>
          <a:spcPct val="0"/>
        </a:spcAft>
        <a:defRPr sz="3733" b="1">
          <a:solidFill>
            <a:schemeClr val="tx2">
              <a:alpha val="100000"/>
            </a:schemeClr>
          </a:solidFill>
          <a:latin typeface="Verdana"/>
        </a:defRPr>
      </a:lvl7pPr>
      <a:lvl8pPr marL="1828754" algn="l" eaLnBrk="1" fontAlgn="base" hangingPunct="1">
        <a:spcBef>
          <a:spcPct val="0"/>
        </a:spcBef>
        <a:spcAft>
          <a:spcPct val="0"/>
        </a:spcAft>
        <a:defRPr sz="3733" b="1">
          <a:solidFill>
            <a:schemeClr val="tx2">
              <a:alpha val="100000"/>
            </a:schemeClr>
          </a:solidFill>
          <a:latin typeface="Verdana"/>
        </a:defRPr>
      </a:lvl8pPr>
      <a:lvl9pPr marL="2438339" algn="l" eaLnBrk="1" fontAlgn="base" hangingPunct="1">
        <a:spcBef>
          <a:spcPct val="0"/>
        </a:spcBef>
        <a:spcAft>
          <a:spcPct val="0"/>
        </a:spcAft>
        <a:defRPr sz="3733" b="1">
          <a:solidFill>
            <a:schemeClr val="tx2">
              <a:alpha val="100000"/>
            </a:schemeClr>
          </a:solidFill>
          <a:latin typeface="Verdana"/>
        </a:defRPr>
      </a:lvl9pPr>
    </p:titleStyle>
    <p:bodyStyle>
      <a:lvl1pPr marL="457189" indent="-457189" algn="l" defTabSz="-18497088" rtl="0" eaLnBrk="1" fontAlgn="base" hangingPunct="1">
        <a:spcBef>
          <a:spcPct val="20000"/>
        </a:spcBef>
        <a:spcAft>
          <a:spcPct val="0"/>
        </a:spcAft>
        <a:buFont typeface="Wingdings" pitchFamily="2" charset="2"/>
        <a:buChar char="§"/>
        <a:defRPr sz="2800" b="1">
          <a:solidFill>
            <a:schemeClr val="tx1"/>
          </a:solidFill>
          <a:latin typeface="Calibri" pitchFamily="34" charset="0"/>
          <a:ea typeface="+mn-ea"/>
          <a:cs typeface="Segoe UI" pitchFamily="34" charset="0"/>
        </a:defRPr>
      </a:lvl1pPr>
      <a:lvl2pPr marL="990575" indent="-380990" algn="l" defTabSz="-18497088" rtl="0" eaLnBrk="1" fontAlgn="base" hangingPunct="1">
        <a:spcBef>
          <a:spcPct val="20000"/>
        </a:spcBef>
        <a:spcAft>
          <a:spcPct val="0"/>
        </a:spcAft>
        <a:buSzPct val="50000"/>
        <a:buFont typeface="Wingdings" pitchFamily="2" charset="2"/>
        <a:buChar char="o"/>
        <a:defRPr sz="2533">
          <a:solidFill>
            <a:schemeClr val="tx1"/>
          </a:solidFill>
          <a:latin typeface="Calibri Light" pitchFamily="34" charset="0"/>
          <a:cs typeface="Segoe UI" pitchFamily="34" charset="0"/>
        </a:defRPr>
      </a:lvl2pPr>
      <a:lvl3pPr marL="1523962" indent="-304792" algn="l" defTabSz="-18497088" rtl="0" eaLnBrk="1" fontAlgn="base" hangingPunct="1">
        <a:spcBef>
          <a:spcPct val="20000"/>
        </a:spcBef>
        <a:spcAft>
          <a:spcPct val="0"/>
        </a:spcAft>
        <a:buSzPct val="50000"/>
        <a:buFont typeface="Wingdings" pitchFamily="2" charset="2"/>
        <a:buChar char="o"/>
        <a:defRPr sz="2267">
          <a:solidFill>
            <a:schemeClr val="tx1"/>
          </a:solidFill>
          <a:latin typeface="Calibri Light" pitchFamily="34" charset="0"/>
          <a:cs typeface="Segoe UI" pitchFamily="34" charset="0"/>
        </a:defRPr>
      </a:lvl3pPr>
      <a:lvl4pPr marL="2133547" indent="-304792" algn="l" defTabSz="-18497088" rtl="0" eaLnBrk="1" fontAlgn="base" hangingPunct="1">
        <a:spcBef>
          <a:spcPct val="20000"/>
        </a:spcBef>
        <a:spcAft>
          <a:spcPct val="0"/>
        </a:spcAft>
        <a:buSzPct val="50000"/>
        <a:buFont typeface="Wingdings" pitchFamily="2" charset="2"/>
        <a:buChar char="o"/>
        <a:defRPr sz="2000">
          <a:solidFill>
            <a:schemeClr val="tx1"/>
          </a:solidFill>
          <a:latin typeface="Calibri Light" pitchFamily="34" charset="0"/>
          <a:cs typeface="Segoe UI" pitchFamily="34" charset="0"/>
        </a:defRPr>
      </a:lvl4pPr>
      <a:lvl5pPr marL="2743131" indent="-304792" algn="l" defTabSz="-18497088" rtl="0" eaLnBrk="1" fontAlgn="base" hangingPunct="1">
        <a:spcBef>
          <a:spcPct val="20000"/>
        </a:spcBef>
        <a:spcAft>
          <a:spcPct val="0"/>
        </a:spcAft>
        <a:buSzPct val="50000"/>
        <a:buFont typeface="Wingdings" pitchFamily="2" charset="2"/>
        <a:buChar char="o"/>
        <a:defRPr sz="1733">
          <a:solidFill>
            <a:schemeClr val="tx1"/>
          </a:solidFill>
          <a:latin typeface="Calibri Light" pitchFamily="34" charset="0"/>
          <a:cs typeface="Segoe UI" pitchFamily="34" charset="0"/>
        </a:defRPr>
      </a:lvl5pPr>
      <a:lvl6pPr marL="3352716" indent="-304792" algn="l" eaLnBrk="1" fontAlgn="base" hangingPunct="1">
        <a:spcBef>
          <a:spcPct val="20000"/>
        </a:spcBef>
        <a:spcAft>
          <a:spcPct val="0"/>
        </a:spcAft>
        <a:buClr>
          <a:schemeClr val="accent1">
            <a:alpha val="100000"/>
          </a:schemeClr>
        </a:buClr>
        <a:buFont typeface="Wingdings"/>
        <a:buChar char=""/>
        <a:defRPr sz="1867" b="1">
          <a:solidFill>
            <a:schemeClr val="tx1">
              <a:alpha val="100000"/>
            </a:schemeClr>
          </a:solidFill>
          <a:latin typeface="+mn-lt"/>
        </a:defRPr>
      </a:lvl6pPr>
      <a:lvl7pPr marL="3962301" indent="-304792" algn="l" eaLnBrk="1" fontAlgn="base" hangingPunct="1">
        <a:spcBef>
          <a:spcPct val="20000"/>
        </a:spcBef>
        <a:spcAft>
          <a:spcPct val="0"/>
        </a:spcAft>
        <a:buClr>
          <a:schemeClr val="accent1">
            <a:alpha val="100000"/>
          </a:schemeClr>
        </a:buClr>
        <a:buFont typeface="Wingdings"/>
        <a:buChar char=""/>
        <a:defRPr sz="1867" b="1">
          <a:solidFill>
            <a:schemeClr val="tx1">
              <a:alpha val="100000"/>
            </a:schemeClr>
          </a:solidFill>
          <a:latin typeface="+mn-lt"/>
        </a:defRPr>
      </a:lvl7pPr>
      <a:lvl8pPr marL="4571886" indent="-304792" algn="l" eaLnBrk="1" fontAlgn="base" hangingPunct="1">
        <a:spcBef>
          <a:spcPct val="20000"/>
        </a:spcBef>
        <a:spcAft>
          <a:spcPct val="0"/>
        </a:spcAft>
        <a:buClr>
          <a:schemeClr val="accent1">
            <a:alpha val="100000"/>
          </a:schemeClr>
        </a:buClr>
        <a:buFont typeface="Wingdings"/>
        <a:buChar char=""/>
        <a:defRPr sz="1867" b="1">
          <a:solidFill>
            <a:schemeClr val="tx1">
              <a:alpha val="100000"/>
            </a:schemeClr>
          </a:solidFill>
          <a:latin typeface="+mn-lt"/>
        </a:defRPr>
      </a:lvl8pPr>
      <a:lvl9pPr marL="5181470" indent="-304792" algn="l" eaLnBrk="1" fontAlgn="base" hangingPunct="1">
        <a:spcBef>
          <a:spcPct val="20000"/>
        </a:spcBef>
        <a:spcAft>
          <a:spcPct val="0"/>
        </a:spcAft>
        <a:buClr>
          <a:schemeClr val="accent1">
            <a:alpha val="100000"/>
          </a:schemeClr>
        </a:buClr>
        <a:buFont typeface="Wingdings"/>
        <a:buChar char=""/>
        <a:defRPr sz="1867"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09585" algn="l" eaLnBrk="1" fontAlgn="base" hangingPunct="1">
        <a:spcBef>
          <a:spcPct val="0"/>
        </a:spcBef>
        <a:spcAft>
          <a:spcPct val="0"/>
        </a:spcAft>
        <a:defRPr>
          <a:solidFill>
            <a:schemeClr val="tx1">
              <a:alpha val="100000"/>
            </a:schemeClr>
          </a:solidFill>
          <a:latin typeface="Arial"/>
        </a:defRPr>
      </a:lvl2pPr>
      <a:lvl3pPr marL="1219170" algn="l" eaLnBrk="1" fontAlgn="base" hangingPunct="1">
        <a:spcBef>
          <a:spcPct val="0"/>
        </a:spcBef>
        <a:spcAft>
          <a:spcPct val="0"/>
        </a:spcAft>
        <a:defRPr>
          <a:solidFill>
            <a:schemeClr val="tx1">
              <a:alpha val="100000"/>
            </a:schemeClr>
          </a:solidFill>
          <a:latin typeface="Arial"/>
        </a:defRPr>
      </a:lvl3pPr>
      <a:lvl4pPr marL="1828754" algn="l" eaLnBrk="1" fontAlgn="base" hangingPunct="1">
        <a:spcBef>
          <a:spcPct val="0"/>
        </a:spcBef>
        <a:spcAft>
          <a:spcPct val="0"/>
        </a:spcAft>
        <a:defRPr>
          <a:solidFill>
            <a:schemeClr val="tx1">
              <a:alpha val="100000"/>
            </a:schemeClr>
          </a:solidFill>
          <a:latin typeface="Arial"/>
        </a:defRPr>
      </a:lvl4pPr>
      <a:lvl5pPr marL="2438339" algn="l" eaLnBrk="1" fontAlgn="base" hangingPunct="1">
        <a:spcBef>
          <a:spcPct val="0"/>
        </a:spcBef>
        <a:spcAft>
          <a:spcPct val="0"/>
        </a:spcAft>
        <a:defRPr>
          <a:solidFill>
            <a:schemeClr val="tx1">
              <a:alpha val="100000"/>
            </a:schemeClr>
          </a:solidFill>
          <a:latin typeface="Arial"/>
        </a:defRPr>
      </a:lvl5pPr>
      <a:lvl6pPr marL="3047924" algn="l" eaLnBrk="1" fontAlgn="base" hangingPunct="1">
        <a:spcBef>
          <a:spcPct val="0"/>
        </a:spcBef>
        <a:spcAft>
          <a:spcPct val="0"/>
        </a:spcAft>
        <a:defRPr>
          <a:solidFill>
            <a:schemeClr val="tx1">
              <a:alpha val="100000"/>
            </a:schemeClr>
          </a:solidFill>
          <a:latin typeface="Arial"/>
        </a:defRPr>
      </a:lvl6pPr>
      <a:lvl7pPr marL="3657509" algn="l" eaLnBrk="1" fontAlgn="base" hangingPunct="1">
        <a:spcBef>
          <a:spcPct val="0"/>
        </a:spcBef>
        <a:spcAft>
          <a:spcPct val="0"/>
        </a:spcAft>
        <a:defRPr>
          <a:solidFill>
            <a:schemeClr val="tx1">
              <a:alpha val="100000"/>
            </a:schemeClr>
          </a:solidFill>
          <a:latin typeface="Arial"/>
        </a:defRPr>
      </a:lvl7pPr>
      <a:lvl8pPr marL="4267093" algn="l" eaLnBrk="1" fontAlgn="base" hangingPunct="1">
        <a:spcBef>
          <a:spcPct val="0"/>
        </a:spcBef>
        <a:spcAft>
          <a:spcPct val="0"/>
        </a:spcAft>
        <a:defRPr>
          <a:solidFill>
            <a:schemeClr val="tx1">
              <a:alpha val="100000"/>
            </a:schemeClr>
          </a:solidFill>
          <a:latin typeface="Arial"/>
        </a:defRPr>
      </a:lvl8pPr>
      <a:lvl9pPr marL="4876678" algn="l" eaLnBrk="1" fontAlgn="base" hangingPunct="1">
        <a:spcBef>
          <a:spcPct val="0"/>
        </a:spcBef>
        <a:spcAft>
          <a:spcPct val="0"/>
        </a:spcAft>
        <a:defRPr>
          <a:solidFill>
            <a:schemeClr val="tx1">
              <a:alpha val="100000"/>
            </a:schemeClr>
          </a:solidFill>
          <a:latin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6"/>
    </p:custDataLst>
    <p:extLst>
      <p:ext uri="{BB962C8B-B14F-4D97-AF65-F5344CB8AC3E}">
        <p14:creationId xmlns:p14="http://schemas.microsoft.com/office/powerpoint/2010/main" val="2438902030"/>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8449" y="600825"/>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53" cstate="hq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0" name="Text Placeholder 3">
            <a:extLst>
              <a:ext uri="{FF2B5EF4-FFF2-40B4-BE49-F238E27FC236}">
                <a16:creationId xmlns:a16="http://schemas.microsoft.com/office/drawing/2014/main" id="{01F4A75A-BB8D-4E06-B895-2700CB85803E}"/>
              </a:ext>
            </a:extLst>
          </p:cNvPr>
          <p:cNvSpPr>
            <a:spLocks noGrp="1"/>
          </p:cNvSpPr>
          <p:nvPr>
            <p:ph type="body" idx="1"/>
          </p:nvPr>
        </p:nvSpPr>
        <p:spPr>
          <a:xfrm>
            <a:off x="584200" y="1435503"/>
            <a:ext cx="11018520" cy="168969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1" name="NEW Brand Colors 2018">
            <a:extLst>
              <a:ext uri="{FF2B5EF4-FFF2-40B4-BE49-F238E27FC236}">
                <a16:creationId xmlns:a16="http://schemas.microsoft.com/office/drawing/2014/main" id="{8ED5FF85-C810-4C50-B967-D5EFE1B23700}"/>
              </a:ext>
            </a:extLst>
          </p:cNvPr>
          <p:cNvPicPr>
            <a:picLocks noChangeAspect="1"/>
          </p:cNvPicPr>
          <p:nvPr userDrawn="1"/>
        </p:nvPicPr>
        <p:blipFill>
          <a:blip r:embed="rId53" cstate="hq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52" name="GRID" hidden="1">
            <a:extLst>
              <a:ext uri="{FF2B5EF4-FFF2-40B4-BE49-F238E27FC236}">
                <a16:creationId xmlns:a16="http://schemas.microsoft.com/office/drawing/2014/main" id="{5D00A10B-136E-4725-8761-54621A10BBF9}"/>
              </a:ext>
            </a:extLst>
          </p:cNvPr>
          <p:cNvGrpSpPr/>
          <p:nvPr userDrawn="1"/>
        </p:nvGrpSpPr>
        <p:grpSpPr>
          <a:xfrm>
            <a:off x="0" y="0"/>
            <a:ext cx="12192000" cy="6858000"/>
            <a:chOff x="0" y="0"/>
            <a:chExt cx="12192000" cy="6858000"/>
          </a:xfrm>
        </p:grpSpPr>
        <p:cxnSp>
          <p:nvCxnSpPr>
            <p:cNvPr id="53" name="Straight Connector 52">
              <a:extLst>
                <a:ext uri="{FF2B5EF4-FFF2-40B4-BE49-F238E27FC236}">
                  <a16:creationId xmlns:a16="http://schemas.microsoft.com/office/drawing/2014/main" id="{8333E038-30D8-4B01-907F-CDC106DDF9C3}"/>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643BBF0-4D09-4B15-A6A9-24F2B4244B9A}"/>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050E83-F849-46F2-A689-574093B11F1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B4D031C-E18D-46D4-9261-D743B7DE1D6F}"/>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989D93F-E91A-4021-A2CC-3BE847D1247E}"/>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CF7CEDC-410F-42F2-97FD-6AB0A721B5C4}"/>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DCB4E0F-06E4-4421-9AD5-1544F0F1B1A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CAC0F4D-AF1A-4B19-AF0F-7CCCB78EF365}"/>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E2738A-E173-4DD6-BEC3-E270F12BA85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C3ADDD0-2260-411B-A71B-13CD5611610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4C1DA1E-E3B4-4604-9224-FCD0E17B0057}"/>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6BDA15E-6FF7-43DF-A54B-97BCB11E7DA2}"/>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87630C5-5B81-45D2-94D9-8BCB5E816737}"/>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8449A-337E-433F-8CA4-A0F936009D6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BD2A84-2C89-4391-AFCF-12FBD2D9B7F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9913961-D538-417F-8C9F-34B94B028D4F}"/>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0FD8EC0-DA73-425B-8A92-E5AEFD1E6D79}"/>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A826E6-0A02-4862-9B0F-62B48B36D5B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F5B241C-9B29-4653-819F-687147C5913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A351F9F-03E6-4691-AC68-5C62DE04DDD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385F43E-CE78-4CF4-B8A9-78FD0EE7B7B2}"/>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79FD502-E8EC-47E2-8B79-B6968A3A2F7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6364312-4711-40D4-8C9F-A06FD7097A7D}"/>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C2EB0B2-A540-471A-9FE7-217E7D7002B9}"/>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33513A8-413F-4E30-A35B-D489EFD44053}"/>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BD3B5A6-45CC-435C-8711-557ECC0F028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57CD081-A760-48FA-8B14-EF8961E742D6}"/>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F29EB3F-E942-4C71-AB02-6EC082FD0EE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203923C-E245-405F-8A66-3F570340E184}"/>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0DAB4B-B0FE-4270-A1F6-BA5E9B7AC4B2}"/>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83D471-7D7A-40CD-9D41-EB764D7EC188}"/>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44A0256-B5CE-435C-AFBA-3B2ABDFEB3F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1CAA17-8A11-4E14-B65C-605D7ACDC11D}"/>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AF5C2C-2333-4D0F-B512-DF3DF68A6AF4}"/>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7" name=".64 square" hidden="1">
            <a:extLst>
              <a:ext uri="{FF2B5EF4-FFF2-40B4-BE49-F238E27FC236}">
                <a16:creationId xmlns:a16="http://schemas.microsoft.com/office/drawing/2014/main" id="{E235DA4B-1D65-4C4B-884C-E0E2E47DD392}"/>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32 square" hidden="1">
            <a:extLst>
              <a:ext uri="{FF2B5EF4-FFF2-40B4-BE49-F238E27FC236}">
                <a16:creationId xmlns:a16="http://schemas.microsoft.com/office/drawing/2014/main" id="{99A04072-7CD1-423C-AFF5-3FFA2B35DB64}"/>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87854621"/>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 id="2147483744" r:id="rId21"/>
    <p:sldLayoutId id="2147483745" r:id="rId22"/>
    <p:sldLayoutId id="2147483746" r:id="rId23"/>
    <p:sldLayoutId id="2147483747" r:id="rId24"/>
    <p:sldLayoutId id="2147483748" r:id="rId25"/>
    <p:sldLayoutId id="2147483749" r:id="rId26"/>
    <p:sldLayoutId id="2147483751" r:id="rId27"/>
    <p:sldLayoutId id="2147483752" r:id="rId28"/>
    <p:sldLayoutId id="2147483753" r:id="rId29"/>
    <p:sldLayoutId id="2147483754" r:id="rId30"/>
    <p:sldLayoutId id="2147483756" r:id="rId31"/>
    <p:sldLayoutId id="2147483757" r:id="rId32"/>
    <p:sldLayoutId id="2147483758" r:id="rId33"/>
    <p:sldLayoutId id="2147483759" r:id="rId34"/>
    <p:sldLayoutId id="2147483760" r:id="rId35"/>
    <p:sldLayoutId id="2147483761" r:id="rId36"/>
    <p:sldLayoutId id="2147483762" r:id="rId37"/>
    <p:sldLayoutId id="2147483763" r:id="rId38"/>
    <p:sldLayoutId id="2147483764" r:id="rId39"/>
    <p:sldLayoutId id="2147483765" r:id="rId40"/>
    <p:sldLayoutId id="2147483766" r:id="rId41"/>
    <p:sldLayoutId id="2147483767" r:id="rId42"/>
    <p:sldLayoutId id="2147483768" r:id="rId43"/>
    <p:sldLayoutId id="2147483769" r:id="rId44"/>
    <p:sldLayoutId id="2147483770" r:id="rId45"/>
    <p:sldLayoutId id="2147483771" r:id="rId46"/>
    <p:sldLayoutId id="2147483772" r:id="rId47"/>
    <p:sldLayoutId id="2147483773" r:id="rId48"/>
    <p:sldLayoutId id="2147483774" r:id="rId49"/>
    <p:sldLayoutId id="2147483775" r:id="rId50"/>
    <p:sldLayoutId id="2147483956" r:id="rId51"/>
  </p:sldLayoutIdLst>
  <p:transition>
    <p:fade/>
  </p:transition>
  <p:hf sldNum="0" hdr="0" ftr="0" dt="0"/>
  <p:txStyles>
    <p:titleStyle>
      <a:lvl1pPr algn="ctr"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250574"/>
      </p:ext>
    </p:extLst>
  </p:cSld>
  <p:clrMap bg1="lt1" tx1="dk1" bg2="lt2" tx2="dk2" accent1="accent1" accent2="accent2" accent3="accent3" accent4="accent4" accent5="accent5" accent6="accent6" hlink="hlink" folHlink="folHlink"/>
  <p:sldLayoutIdLst>
    <p:sldLayoutId id="2147483778" r:id="rId1"/>
    <p:sldLayoutId id="2147483779" r:id="rId2"/>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558" y="521884"/>
            <a:ext cx="11027418" cy="52864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3558" y="1434429"/>
            <a:ext cx="11027418" cy="2420856"/>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272208" y="3012080"/>
            <a:ext cx="6858623" cy="833218"/>
          </a:xfrm>
          <a:prstGeom prst="rect">
            <a:avLst/>
          </a:prstGeom>
        </p:spPr>
      </p:pic>
    </p:spTree>
    <p:extLst>
      <p:ext uri="{BB962C8B-B14F-4D97-AF65-F5344CB8AC3E}">
        <p14:creationId xmlns:p14="http://schemas.microsoft.com/office/powerpoint/2010/main" val="1190144028"/>
      </p:ext>
    </p:extLst>
  </p:cSld>
  <p:clrMap bg1="lt1" tx1="dk1" bg2="lt2" tx2="dk2" accent1="accent1" accent2="accent2" accent3="accent3" accent4="accent4" accent5="accent5" accent6="accent6" hlink="hlink" folHlink="folHlink"/>
  <p:sldLayoutIdLst>
    <p:sldLayoutId id="2147483806"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 id="2147483824" r:id="rId13"/>
    <p:sldLayoutId id="2147483825" r:id="rId14"/>
    <p:sldLayoutId id="2147483826" r:id="rId15"/>
    <p:sldLayoutId id="2147483827" r:id="rId16"/>
    <p:sldLayoutId id="2147483828" r:id="rId17"/>
    <p:sldLayoutId id="2147483829" r:id="rId18"/>
    <p:sldLayoutId id="2147483830" r:id="rId19"/>
    <p:sldLayoutId id="2147483831" r:id="rId20"/>
    <p:sldLayoutId id="2147483832" r:id="rId21"/>
    <p:sldLayoutId id="2147483833" r:id="rId22"/>
    <p:sldLayoutId id="2147483834" r:id="rId23"/>
    <p:sldLayoutId id="2147483838" r:id="rId24"/>
    <p:sldLayoutId id="2147483839" r:id="rId25"/>
    <p:sldLayoutId id="2147483840" r:id="rId26"/>
    <p:sldLayoutId id="2147483841" r:id="rId27"/>
    <p:sldLayoutId id="2147483842" r:id="rId28"/>
    <p:sldLayoutId id="2147483843" r:id="rId29"/>
    <p:sldLayoutId id="2147483844" r:id="rId30"/>
    <p:sldLayoutId id="2147483848" r:id="rId31"/>
  </p:sldLayoutIdLst>
  <p:transition>
    <p:fade/>
  </p:transition>
  <p:txStyles>
    <p:titleStyle>
      <a:lvl1pPr algn="l" defTabSz="914367" rtl="0" eaLnBrk="1" latinLnBrk="0" hangingPunct="1">
        <a:lnSpc>
          <a:spcPct val="95000"/>
        </a:lnSpc>
        <a:spcBef>
          <a:spcPct val="0"/>
        </a:spcBef>
        <a:buNone/>
        <a:defRPr lang="en-US" sz="3200" b="0" kern="1200" cap="none" spc="-147"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400" kern="1200" spc="0" baseline="0">
          <a:solidFill>
            <a:schemeClr val="tx1"/>
          </a:solidFill>
          <a:latin typeface="+mn-lt"/>
          <a:ea typeface="+mn-ea"/>
          <a:cs typeface="+mn-cs"/>
        </a:defRPr>
      </a:lvl1pPr>
      <a:lvl2pPr marL="224097"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7" pos="1965">
          <p15:clr>
            <a:srgbClr val="A4A3A4"/>
          </p15:clr>
        </p15:guide>
        <p15:guide id="8" pos="2148">
          <p15:clr>
            <a:srgbClr val="A4A3A4"/>
          </p15:clr>
        </p15:guide>
        <p15:guide id="9" pos="4941">
          <p15:clr>
            <a:srgbClr val="F26B43"/>
          </p15:clr>
        </p15:guide>
        <p15:guide id="10" pos="5125">
          <p15:clr>
            <a:srgbClr val="F26B43"/>
          </p15:clr>
        </p15:guide>
        <p15:guide id="11" pos="5535">
          <p15:clr>
            <a:srgbClr val="A4A3A4"/>
          </p15:clr>
        </p15:guide>
        <p15:guide id="16" pos="181">
          <p15:clr>
            <a:srgbClr val="A4A3A4"/>
          </p15:clr>
        </p15:guide>
        <p15:guide id="17" pos="7498">
          <p15:clr>
            <a:srgbClr val="A4A3A4"/>
          </p15:clr>
        </p15:guide>
        <p15:guide id="19" orient="horz" pos="732">
          <p15:clr>
            <a:srgbClr val="A4A3A4"/>
          </p15:clr>
        </p15:guide>
        <p15:guide id="21" orient="horz" pos="1614">
          <p15:clr>
            <a:srgbClr val="A4A3A4"/>
          </p15:clr>
        </p15:guide>
        <p15:guide id="23" orient="horz" pos="1802">
          <p15:clr>
            <a:srgbClr val="A4A3A4"/>
          </p15:clr>
        </p15:guide>
        <p15:guide id="25" orient="horz" pos="366">
          <p15:clr>
            <a:srgbClr val="F26B43"/>
          </p15:clr>
        </p15:guide>
        <p15:guide id="26" orient="horz" pos="3954">
          <p15:clr>
            <a:srgbClr val="F26B43"/>
          </p15:clr>
        </p15:guide>
        <p15:guide id="28" orient="horz" pos="2515">
          <p15:clr>
            <a:srgbClr val="A4A3A4"/>
          </p15:clr>
        </p15:guide>
        <p15:guide id="29" orient="horz" pos="2709">
          <p15:clr>
            <a:srgbClr val="A4A3A4"/>
          </p15:clr>
        </p15:guide>
        <p15:guide id="30" orient="horz" pos="3604">
          <p15:clr>
            <a:srgbClr val="A4A3A4"/>
          </p15:clr>
        </p15:guide>
        <p15:guide id="31" pos="365">
          <p15:clr>
            <a:srgbClr val="F26B43"/>
          </p15:clr>
        </p15:guide>
        <p15:guide id="32" pos="7313">
          <p15:clr>
            <a:srgbClr val="F26B43"/>
          </p15:clr>
        </p15:guide>
        <p15:guide id="33" orient="horz" pos="4133">
          <p15:clr>
            <a:srgbClr val="A4A3A4"/>
          </p15:clr>
        </p15:guide>
        <p15:guide id="34" orient="horz" pos="187">
          <p15:clr>
            <a:srgbClr val="A4A3A4"/>
          </p15:clr>
        </p15:guide>
        <p15:guide id="36" pos="2554">
          <p15:clr>
            <a:srgbClr val="F26B43"/>
          </p15:clr>
        </p15:guide>
        <p15:guide id="37" pos="2741">
          <p15:clr>
            <a:srgbClr val="F26B43"/>
          </p15:clr>
        </p15:guide>
        <p15:guide id="40" pos="3749">
          <p15:clr>
            <a:srgbClr val="A4A3A4"/>
          </p15:clr>
        </p15:guide>
        <p15:guide id="41" pos="3931">
          <p15:clr>
            <a:srgbClr val="A4A3A4"/>
          </p15:clr>
        </p15:guide>
        <p15:guide id="45" pos="5717">
          <p15:clr>
            <a:srgbClr val="A4A3A4"/>
          </p15:clr>
        </p15:guide>
        <p15:guide id="49" orient="horz" pos="3422">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501495"/>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3" cstate="hq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029325151"/>
      </p:ext>
    </p:extLst>
  </p:cSld>
  <p:clrMap bg1="dk1" tx1="lt1" bg2="dk2" tx2="lt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2" r:id="rId7"/>
    <p:sldLayoutId id="2147483863" r:id="rId8"/>
    <p:sldLayoutId id="2147483864" r:id="rId9"/>
    <p:sldLayoutId id="2147483865" r:id="rId10"/>
    <p:sldLayoutId id="2147483866" r:id="rId11"/>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49060886"/>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 id="2147483882" r:id="rId15"/>
    <p:sldLayoutId id="2147483883" r:id="rId16"/>
    <p:sldLayoutId id="2147483884" r:id="rId17"/>
    <p:sldLayoutId id="2147483885" r:id="rId18"/>
    <p:sldLayoutId id="2147483886" r:id="rId19"/>
    <p:sldLayoutId id="2147483887" r:id="rId20"/>
    <p:sldLayoutId id="2147483888" r:id="rId21"/>
    <p:sldLayoutId id="2147483889" r:id="rId22"/>
    <p:sldLayoutId id="2147483890" r:id="rId23"/>
    <p:sldLayoutId id="2147483891" r:id="rId24"/>
    <p:sldLayoutId id="2147483892" r:id="rId25"/>
    <p:sldLayoutId id="2147483893"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50"/>
          <a:stretch>
            <a:fillRect/>
          </a:stretch>
        </p:blipFill>
        <p:spPr>
          <a:xfrm rot="5400000">
            <a:off x="9044630" y="3216843"/>
            <a:ext cx="6858000" cy="424314"/>
          </a:xfrm>
          <a:prstGeom prst="rect">
            <a:avLst/>
          </a:prstGeom>
        </p:spPr>
      </p:pic>
      <p:sp>
        <p:nvSpPr>
          <p:cNvPr id="2" name="Title Placeholder 1"/>
          <p:cNvSpPr>
            <a:spLocks noGrp="1"/>
          </p:cNvSpPr>
          <p:nvPr>
            <p:ph type="title"/>
          </p:nvPr>
        </p:nvSpPr>
        <p:spPr>
          <a:xfrm>
            <a:off x="426424" y="224113"/>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1" cstate="screen">
            <a:extLst>
              <a:ext uri="{28A0092B-C50C-407E-A947-70E740481C1C}">
                <a14:useLocalDpi xmlns:a14="http://schemas.microsoft.com/office/drawing/2010/main"/>
              </a:ext>
            </a:extLst>
          </a:blip>
          <a:stretch>
            <a:fillRect/>
          </a:stretch>
        </p:blipFill>
        <p:spPr>
          <a:xfrm rot="5400000">
            <a:off x="9755483" y="3012080"/>
            <a:ext cx="6858623" cy="833218"/>
          </a:xfrm>
          <a:prstGeom prst="rect">
            <a:avLst/>
          </a:prstGeom>
        </p:spPr>
      </p:pic>
    </p:spTree>
    <p:extLst>
      <p:ext uri="{BB962C8B-B14F-4D97-AF65-F5344CB8AC3E}">
        <p14:creationId xmlns:p14="http://schemas.microsoft.com/office/powerpoint/2010/main" val="962203837"/>
      </p:ext>
    </p:extLst>
  </p:cSld>
  <p:clrMap bg1="lt1" tx1="dk1" bg2="lt2" tx2="dk2" accent1="accent1" accent2="accent2" accent3="accent3" accent4="accent4" accent5="accent5" accent6="accent6" hlink="hlink" folHlink="folHlink"/>
  <p:sldLayoutIdLst>
    <p:sldLayoutId id="2147483895" r:id="rId1"/>
    <p:sldLayoutId id="2147483896"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5" r:id="rId14"/>
    <p:sldLayoutId id="2147483916" r:id="rId15"/>
    <p:sldLayoutId id="2147483917" r:id="rId16"/>
    <p:sldLayoutId id="2147483918" r:id="rId17"/>
    <p:sldLayoutId id="2147483919" r:id="rId18"/>
    <p:sldLayoutId id="2147483920" r:id="rId19"/>
    <p:sldLayoutId id="2147483922" r:id="rId20"/>
    <p:sldLayoutId id="2147483923" r:id="rId21"/>
    <p:sldLayoutId id="2147483924" r:id="rId22"/>
    <p:sldLayoutId id="2147483925" r:id="rId23"/>
    <p:sldLayoutId id="2147483926" r:id="rId24"/>
    <p:sldLayoutId id="2147483927" r:id="rId25"/>
    <p:sldLayoutId id="2147483928" r:id="rId26"/>
    <p:sldLayoutId id="2147483929" r:id="rId27"/>
    <p:sldLayoutId id="2147483930" r:id="rId28"/>
    <p:sldLayoutId id="2147483931" r:id="rId29"/>
    <p:sldLayoutId id="2147483932" r:id="rId30"/>
    <p:sldLayoutId id="2147483933" r:id="rId31"/>
    <p:sldLayoutId id="2147483934" r:id="rId32"/>
    <p:sldLayoutId id="2147483936" r:id="rId33"/>
    <p:sldLayoutId id="2147483938" r:id="rId34"/>
    <p:sldLayoutId id="2147483939" r:id="rId35"/>
    <p:sldLayoutId id="2147483940" r:id="rId36"/>
    <p:sldLayoutId id="2147483942" r:id="rId37"/>
    <p:sldLayoutId id="2147483943" r:id="rId38"/>
    <p:sldLayoutId id="2147483944" r:id="rId39"/>
    <p:sldLayoutId id="2147483945" r:id="rId40"/>
    <p:sldLayoutId id="2147483946" r:id="rId41"/>
    <p:sldLayoutId id="2147483947" r:id="rId42"/>
    <p:sldLayoutId id="2147483948" r:id="rId43"/>
    <p:sldLayoutId id="2147483949" r:id="rId44"/>
    <p:sldLayoutId id="2147483950" r:id="rId45"/>
    <p:sldLayoutId id="2147483951" r:id="rId46"/>
    <p:sldLayoutId id="2147483954" r:id="rId47"/>
    <p:sldLayoutId id="2147483955" r:id="rId48"/>
  </p:sldLayoutIdLst>
  <p:transition>
    <p:fade/>
  </p:transition>
  <p:hf sldNum="0" hdr="0" dt="0"/>
  <p:txStyles>
    <p:titleStyle>
      <a:lvl1pPr algn="l" defTabSz="914192" rtl="0" eaLnBrk="1" latinLnBrk="0" hangingPunct="1">
        <a:lnSpc>
          <a:spcPct val="90000"/>
        </a:lnSpc>
        <a:spcBef>
          <a:spcPct val="0"/>
        </a:spcBef>
        <a:buNone/>
        <a:defRPr lang="en-US" sz="3200" b="0" kern="1200" cap="none" spc="-147" baseline="0" dirty="0" smtClean="0">
          <a:ln w="3175">
            <a:noFill/>
          </a:ln>
          <a:solidFill>
            <a:schemeClr val="tx1"/>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66866460"/>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3966" r:id="rId4"/>
    <p:sldLayoutId id="2147483967" r:id="rId5"/>
    <p:sldLayoutId id="2147483968" r:id="rId6"/>
    <p:sldLayoutId id="2147483969" r:id="rId7"/>
    <p:sldLayoutId id="2147483970" r:id="rId8"/>
    <p:sldLayoutId id="2147483971" r:id="rId9"/>
    <p:sldLayoutId id="2147483972" r:id="rId10"/>
    <p:sldLayoutId id="2147483973" r:id="rId11"/>
    <p:sldLayoutId id="2147483974" r:id="rId12"/>
    <p:sldLayoutId id="2147483975" r:id="rId13"/>
    <p:sldLayoutId id="2147483976" r:id="rId14"/>
    <p:sldLayoutId id="2147483977" r:id="rId15"/>
    <p:sldLayoutId id="2147483978" r:id="rId16"/>
    <p:sldLayoutId id="2147483979" r:id="rId17"/>
    <p:sldLayoutId id="2147483981" r:id="rId18"/>
    <p:sldLayoutId id="2147483982" r:id="rId19"/>
    <p:sldLayoutId id="2147483983" r:id="rId20"/>
    <p:sldLayoutId id="2147483984" r:id="rId21"/>
    <p:sldLayoutId id="2147483985" r:id="rId22"/>
    <p:sldLayoutId id="2147483986" r:id="rId23"/>
    <p:sldLayoutId id="2147483987" r:id="rId24"/>
    <p:sldLayoutId id="2147483988" r:id="rId25"/>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64.xml"/></Relationships>
</file>

<file path=ppt/slides/_rels/slide1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xml"/><Relationship Id="rId1" Type="http://schemas.openxmlformats.org/officeDocument/2006/relationships/slideLayout" Target="../slideLayouts/slideLayout147.xml"/><Relationship Id="rId5" Type="http://schemas.openxmlformats.org/officeDocument/2006/relationships/image" Target="../media/image76.png"/><Relationship Id="rId4" Type="http://schemas.openxmlformats.org/officeDocument/2006/relationships/hyperlink" Target="https://azure.microsoft.com/global-infrastructure/service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xml"/><Relationship Id="rId1" Type="http://schemas.openxmlformats.org/officeDocument/2006/relationships/slideLayout" Target="../slideLayouts/slideLayout3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13.xml.rels><?xml version="1.0" encoding="UTF-8" standalone="yes"?>
<Relationships xmlns="http://schemas.openxmlformats.org/package/2006/relationships"><Relationship Id="rId13" Type="http://schemas.openxmlformats.org/officeDocument/2006/relationships/image" Target="../media/image92.png"/><Relationship Id="rId18" Type="http://schemas.openxmlformats.org/officeDocument/2006/relationships/image" Target="../media/image97.png"/><Relationship Id="rId26" Type="http://schemas.openxmlformats.org/officeDocument/2006/relationships/image" Target="../media/image105.png"/><Relationship Id="rId39" Type="http://schemas.openxmlformats.org/officeDocument/2006/relationships/image" Target="../media/image118.jpeg"/><Relationship Id="rId21" Type="http://schemas.openxmlformats.org/officeDocument/2006/relationships/image" Target="../media/image100.png"/><Relationship Id="rId34" Type="http://schemas.openxmlformats.org/officeDocument/2006/relationships/image" Target="../media/image113.png"/><Relationship Id="rId42" Type="http://schemas.openxmlformats.org/officeDocument/2006/relationships/image" Target="../media/image121.png"/><Relationship Id="rId47" Type="http://schemas.openxmlformats.org/officeDocument/2006/relationships/image" Target="../media/image126.png"/><Relationship Id="rId50" Type="http://schemas.openxmlformats.org/officeDocument/2006/relationships/image" Target="../media/image129.png"/><Relationship Id="rId7" Type="http://schemas.openxmlformats.org/officeDocument/2006/relationships/image" Target="../media/image86.jpeg"/><Relationship Id="rId2" Type="http://schemas.openxmlformats.org/officeDocument/2006/relationships/image" Target="../media/image81.jpeg"/><Relationship Id="rId16" Type="http://schemas.openxmlformats.org/officeDocument/2006/relationships/image" Target="../media/image95.png"/><Relationship Id="rId29" Type="http://schemas.openxmlformats.org/officeDocument/2006/relationships/image" Target="../media/image108.png"/><Relationship Id="rId11" Type="http://schemas.openxmlformats.org/officeDocument/2006/relationships/image" Target="../media/image90.png"/><Relationship Id="rId24" Type="http://schemas.openxmlformats.org/officeDocument/2006/relationships/image" Target="../media/image103.jpeg"/><Relationship Id="rId32" Type="http://schemas.openxmlformats.org/officeDocument/2006/relationships/image" Target="../media/image111.png"/><Relationship Id="rId37" Type="http://schemas.openxmlformats.org/officeDocument/2006/relationships/image" Target="../media/image116.png"/><Relationship Id="rId40" Type="http://schemas.openxmlformats.org/officeDocument/2006/relationships/image" Target="../media/image119.png"/><Relationship Id="rId45" Type="http://schemas.openxmlformats.org/officeDocument/2006/relationships/image" Target="../media/image124.png"/><Relationship Id="rId5" Type="http://schemas.openxmlformats.org/officeDocument/2006/relationships/image" Target="../media/image84.jpeg"/><Relationship Id="rId15" Type="http://schemas.openxmlformats.org/officeDocument/2006/relationships/image" Target="../media/image94.png"/><Relationship Id="rId23" Type="http://schemas.openxmlformats.org/officeDocument/2006/relationships/image" Target="../media/image102.png"/><Relationship Id="rId28" Type="http://schemas.openxmlformats.org/officeDocument/2006/relationships/image" Target="../media/image107.png"/><Relationship Id="rId36" Type="http://schemas.openxmlformats.org/officeDocument/2006/relationships/image" Target="../media/image115.png"/><Relationship Id="rId49" Type="http://schemas.openxmlformats.org/officeDocument/2006/relationships/image" Target="../media/image128.jpeg"/><Relationship Id="rId10" Type="http://schemas.openxmlformats.org/officeDocument/2006/relationships/image" Target="../media/image89.png"/><Relationship Id="rId19" Type="http://schemas.openxmlformats.org/officeDocument/2006/relationships/image" Target="../media/image98.png"/><Relationship Id="rId31" Type="http://schemas.openxmlformats.org/officeDocument/2006/relationships/image" Target="../media/image110.png"/><Relationship Id="rId44" Type="http://schemas.openxmlformats.org/officeDocument/2006/relationships/image" Target="../media/image123.png"/><Relationship Id="rId52" Type="http://schemas.openxmlformats.org/officeDocument/2006/relationships/image" Target="../media/image131.png"/><Relationship Id="rId4" Type="http://schemas.openxmlformats.org/officeDocument/2006/relationships/image" Target="../media/image83.png"/><Relationship Id="rId9" Type="http://schemas.openxmlformats.org/officeDocument/2006/relationships/image" Target="../media/image88.jpeg"/><Relationship Id="rId14" Type="http://schemas.openxmlformats.org/officeDocument/2006/relationships/image" Target="../media/image93.jpeg"/><Relationship Id="rId22" Type="http://schemas.openxmlformats.org/officeDocument/2006/relationships/image" Target="../media/image101.png"/><Relationship Id="rId27" Type="http://schemas.openxmlformats.org/officeDocument/2006/relationships/image" Target="../media/image106.png"/><Relationship Id="rId30" Type="http://schemas.openxmlformats.org/officeDocument/2006/relationships/image" Target="../media/image109.jpeg"/><Relationship Id="rId35" Type="http://schemas.openxmlformats.org/officeDocument/2006/relationships/image" Target="../media/image114.jpeg"/><Relationship Id="rId43" Type="http://schemas.openxmlformats.org/officeDocument/2006/relationships/image" Target="../media/image122.png"/><Relationship Id="rId48" Type="http://schemas.openxmlformats.org/officeDocument/2006/relationships/image" Target="../media/image127.jpeg"/><Relationship Id="rId8" Type="http://schemas.openxmlformats.org/officeDocument/2006/relationships/image" Target="../media/image87.png"/><Relationship Id="rId51" Type="http://schemas.openxmlformats.org/officeDocument/2006/relationships/image" Target="../media/image130.jpeg"/><Relationship Id="rId3" Type="http://schemas.openxmlformats.org/officeDocument/2006/relationships/image" Target="../media/image82.png"/><Relationship Id="rId12" Type="http://schemas.openxmlformats.org/officeDocument/2006/relationships/image" Target="../media/image91.jpeg"/><Relationship Id="rId17" Type="http://schemas.openxmlformats.org/officeDocument/2006/relationships/image" Target="../media/image96.png"/><Relationship Id="rId25" Type="http://schemas.openxmlformats.org/officeDocument/2006/relationships/image" Target="../media/image104.png"/><Relationship Id="rId33" Type="http://schemas.openxmlformats.org/officeDocument/2006/relationships/image" Target="../media/image112.jpeg"/><Relationship Id="rId38" Type="http://schemas.openxmlformats.org/officeDocument/2006/relationships/image" Target="../media/image117.png"/><Relationship Id="rId46" Type="http://schemas.openxmlformats.org/officeDocument/2006/relationships/image" Target="../media/image125.png"/><Relationship Id="rId20" Type="http://schemas.openxmlformats.org/officeDocument/2006/relationships/image" Target="../media/image99.png"/><Relationship Id="rId41" Type="http://schemas.openxmlformats.org/officeDocument/2006/relationships/image" Target="../media/image120.png"/><Relationship Id="rId1" Type="http://schemas.openxmlformats.org/officeDocument/2006/relationships/slideLayout" Target="../slideLayouts/slideLayout35.xml"/><Relationship Id="rId6" Type="http://schemas.openxmlformats.org/officeDocument/2006/relationships/image" Target="../media/image8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4.xml"/><Relationship Id="rId6" Type="http://schemas.microsoft.com/office/2007/relationships/hdphoto" Target="../media/hdphoto3.wdp"/><Relationship Id="rId5" Type="http://schemas.openxmlformats.org/officeDocument/2006/relationships/image" Target="../media/image135.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sv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5.xml"/><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2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151.png"/><Relationship Id="rId3" Type="http://schemas.openxmlformats.org/officeDocument/2006/relationships/image" Target="../media/image141.png"/><Relationship Id="rId7" Type="http://schemas.openxmlformats.org/officeDocument/2006/relationships/image" Target="../media/image145.png"/><Relationship Id="rId12" Type="http://schemas.openxmlformats.org/officeDocument/2006/relationships/image" Target="../media/image150.png"/><Relationship Id="rId2" Type="http://schemas.openxmlformats.org/officeDocument/2006/relationships/image" Target="../media/image140.jpeg"/><Relationship Id="rId1" Type="http://schemas.openxmlformats.org/officeDocument/2006/relationships/slideLayout" Target="../slideLayouts/slideLayout35.xml"/><Relationship Id="rId6" Type="http://schemas.openxmlformats.org/officeDocument/2006/relationships/image" Target="../media/image144.png"/><Relationship Id="rId11" Type="http://schemas.openxmlformats.org/officeDocument/2006/relationships/image" Target="../media/image149.png"/><Relationship Id="rId5" Type="http://schemas.openxmlformats.org/officeDocument/2006/relationships/image" Target="../media/image143.png"/><Relationship Id="rId10" Type="http://schemas.openxmlformats.org/officeDocument/2006/relationships/image" Target="../media/image148.png"/><Relationship Id="rId4" Type="http://schemas.openxmlformats.org/officeDocument/2006/relationships/image" Target="../media/image142.png"/><Relationship Id="rId9" Type="http://schemas.openxmlformats.org/officeDocument/2006/relationships/image" Target="../media/image1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35.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26.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42.png"/><Relationship Id="rId7" Type="http://schemas.openxmlformats.org/officeDocument/2006/relationships/image" Target="../media/image160.png"/><Relationship Id="rId2" Type="http://schemas.openxmlformats.org/officeDocument/2006/relationships/image" Target="../media/image141.png"/><Relationship Id="rId1" Type="http://schemas.openxmlformats.org/officeDocument/2006/relationships/slideLayout" Target="../slideLayouts/slideLayout35.xml"/><Relationship Id="rId6" Type="http://schemas.openxmlformats.org/officeDocument/2006/relationships/image" Target="../media/image159.png"/><Relationship Id="rId5" Type="http://schemas.openxmlformats.org/officeDocument/2006/relationships/image" Target="../media/image158.png"/><Relationship Id="rId10" Type="http://schemas.openxmlformats.org/officeDocument/2006/relationships/image" Target="../media/image163.tiff"/><Relationship Id="rId4" Type="http://schemas.openxmlformats.org/officeDocument/2006/relationships/image" Target="../media/image157.png"/><Relationship Id="rId9" Type="http://schemas.openxmlformats.org/officeDocument/2006/relationships/image" Target="../media/image162.png"/></Relationships>
</file>

<file path=ppt/slides/_rels/slide27.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8.jpeg"/><Relationship Id="rId5" Type="http://schemas.openxmlformats.org/officeDocument/2006/relationships/image" Target="../media/image57.png"/><Relationship Id="rId4" Type="http://schemas.openxmlformats.org/officeDocument/2006/relationships/image" Target="../media/image56.svg"/></Relationships>
</file>

<file path=ppt/slides/_rels/slide3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image" Target="../media/image167.png"/><Relationship Id="rId7" Type="http://schemas.openxmlformats.org/officeDocument/2006/relationships/image" Target="../media/image171.png"/><Relationship Id="rId2" Type="http://schemas.openxmlformats.org/officeDocument/2006/relationships/image" Target="../media/image166.png"/><Relationship Id="rId1" Type="http://schemas.openxmlformats.org/officeDocument/2006/relationships/slideLayout" Target="../slideLayouts/slideLayout24.xml"/><Relationship Id="rId6" Type="http://schemas.openxmlformats.org/officeDocument/2006/relationships/image" Target="../media/image170.png"/><Relationship Id="rId5" Type="http://schemas.openxmlformats.org/officeDocument/2006/relationships/image" Target="../media/image169.png"/><Relationship Id="rId10" Type="http://schemas.openxmlformats.org/officeDocument/2006/relationships/image" Target="../media/image174.png"/><Relationship Id="rId4" Type="http://schemas.openxmlformats.org/officeDocument/2006/relationships/image" Target="../media/image168.png"/><Relationship Id="rId9" Type="http://schemas.openxmlformats.org/officeDocument/2006/relationships/image" Target="../media/image173.png"/></Relationships>
</file>

<file path=ppt/slides/_rels/slide34.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176.png"/><Relationship Id="rId7" Type="http://schemas.openxmlformats.org/officeDocument/2006/relationships/image" Target="../media/image180.svg"/><Relationship Id="rId2" Type="http://schemas.openxmlformats.org/officeDocument/2006/relationships/image" Target="../media/image175.png"/><Relationship Id="rId1" Type="http://schemas.openxmlformats.org/officeDocument/2006/relationships/slideLayout" Target="../slideLayouts/slideLayout147.xml"/><Relationship Id="rId6" Type="http://schemas.openxmlformats.org/officeDocument/2006/relationships/image" Target="../media/image179.png"/><Relationship Id="rId5" Type="http://schemas.openxmlformats.org/officeDocument/2006/relationships/image" Target="../media/image178.svg"/><Relationship Id="rId4" Type="http://schemas.openxmlformats.org/officeDocument/2006/relationships/image" Target="../media/image177.png"/><Relationship Id="rId9" Type="http://schemas.openxmlformats.org/officeDocument/2006/relationships/image" Target="../media/image182.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0.xml"/><Relationship Id="rId1" Type="http://schemas.openxmlformats.org/officeDocument/2006/relationships/slideLayout" Target="../slideLayouts/slideLayout27.xml"/><Relationship Id="rId4" Type="http://schemas.openxmlformats.org/officeDocument/2006/relationships/image" Target="../media/image184.svg"/></Relationships>
</file>

<file path=ppt/slides/_rels/slide3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1.xml"/><Relationship Id="rId1" Type="http://schemas.openxmlformats.org/officeDocument/2006/relationships/slideLayout" Target="../slideLayouts/slideLayout190.xml"/><Relationship Id="rId5" Type="http://schemas.openxmlformats.org/officeDocument/2006/relationships/image" Target="../media/image187.png"/><Relationship Id="rId4" Type="http://schemas.openxmlformats.org/officeDocument/2006/relationships/image" Target="../media/image186.png"/></Relationships>
</file>

<file path=ppt/slides/_rels/slide39.xml.rels><?xml version="1.0" encoding="UTF-8" standalone="yes"?>
<Relationships xmlns="http://schemas.openxmlformats.org/package/2006/relationships"><Relationship Id="rId8" Type="http://schemas.openxmlformats.org/officeDocument/2006/relationships/image" Target="../media/image193.svg"/><Relationship Id="rId3" Type="http://schemas.openxmlformats.org/officeDocument/2006/relationships/image" Target="../media/image188.png"/><Relationship Id="rId7" Type="http://schemas.openxmlformats.org/officeDocument/2006/relationships/image" Target="../media/image192.png"/><Relationship Id="rId2" Type="http://schemas.openxmlformats.org/officeDocument/2006/relationships/notesSlide" Target="../notesSlides/notesSlide12.xml"/><Relationship Id="rId1" Type="http://schemas.openxmlformats.org/officeDocument/2006/relationships/slideLayout" Target="../slideLayouts/slideLayout94.xml"/><Relationship Id="rId6" Type="http://schemas.openxmlformats.org/officeDocument/2006/relationships/image" Target="../media/image191.svg"/><Relationship Id="rId5" Type="http://schemas.openxmlformats.org/officeDocument/2006/relationships/image" Target="../media/image190.png"/><Relationship Id="rId4" Type="http://schemas.openxmlformats.org/officeDocument/2006/relationships/image" Target="../media/image189.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image" Target="../media/image199.png"/><Relationship Id="rId13" Type="http://schemas.openxmlformats.org/officeDocument/2006/relationships/image" Target="../media/image204.svg"/><Relationship Id="rId3" Type="http://schemas.openxmlformats.org/officeDocument/2006/relationships/image" Target="../media/image194.png"/><Relationship Id="rId7" Type="http://schemas.openxmlformats.org/officeDocument/2006/relationships/image" Target="../media/image198.svg"/><Relationship Id="rId12" Type="http://schemas.openxmlformats.org/officeDocument/2006/relationships/image" Target="../media/image203.png"/><Relationship Id="rId17" Type="http://schemas.openxmlformats.org/officeDocument/2006/relationships/image" Target="../media/image208.png"/><Relationship Id="rId2" Type="http://schemas.openxmlformats.org/officeDocument/2006/relationships/notesSlide" Target="../notesSlides/notesSlide13.xml"/><Relationship Id="rId16" Type="http://schemas.openxmlformats.org/officeDocument/2006/relationships/image" Target="../media/image207.png"/><Relationship Id="rId1" Type="http://schemas.openxmlformats.org/officeDocument/2006/relationships/slideLayout" Target="../slideLayouts/slideLayout47.xml"/><Relationship Id="rId6" Type="http://schemas.openxmlformats.org/officeDocument/2006/relationships/image" Target="../media/image197.png"/><Relationship Id="rId11" Type="http://schemas.openxmlformats.org/officeDocument/2006/relationships/image" Target="../media/image202.svg"/><Relationship Id="rId5" Type="http://schemas.openxmlformats.org/officeDocument/2006/relationships/image" Target="../media/image196.png"/><Relationship Id="rId15" Type="http://schemas.openxmlformats.org/officeDocument/2006/relationships/image" Target="../media/image206.svg"/><Relationship Id="rId10" Type="http://schemas.openxmlformats.org/officeDocument/2006/relationships/image" Target="../media/image201.png"/><Relationship Id="rId4" Type="http://schemas.openxmlformats.org/officeDocument/2006/relationships/image" Target="../media/image195.png"/><Relationship Id="rId9" Type="http://schemas.openxmlformats.org/officeDocument/2006/relationships/image" Target="../media/image200.svg"/><Relationship Id="rId14" Type="http://schemas.openxmlformats.org/officeDocument/2006/relationships/image" Target="../media/image205.png"/></Relationships>
</file>

<file path=ppt/slides/_rels/slide4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210.emf"/><Relationship Id="rId7" Type="http://schemas.openxmlformats.org/officeDocument/2006/relationships/image" Target="../media/image214.png"/><Relationship Id="rId2" Type="http://schemas.openxmlformats.org/officeDocument/2006/relationships/image" Target="../media/image209.png"/><Relationship Id="rId1" Type="http://schemas.openxmlformats.org/officeDocument/2006/relationships/slideLayout" Target="../slideLayouts/slideLayout93.xml"/><Relationship Id="rId6" Type="http://schemas.openxmlformats.org/officeDocument/2006/relationships/image" Target="../media/image213.emf"/><Relationship Id="rId5" Type="http://schemas.openxmlformats.org/officeDocument/2006/relationships/image" Target="../media/image212.emf"/><Relationship Id="rId4" Type="http://schemas.openxmlformats.org/officeDocument/2006/relationships/image" Target="../media/image211.emf"/></Relationships>
</file>

<file path=ppt/slides/_rels/slide42.xml.rels><?xml version="1.0" encoding="UTF-8" standalone="yes"?>
<Relationships xmlns="http://schemas.openxmlformats.org/package/2006/relationships"><Relationship Id="rId3" Type="http://schemas.openxmlformats.org/officeDocument/2006/relationships/image" Target="../media/image216.emf"/><Relationship Id="rId2" Type="http://schemas.openxmlformats.org/officeDocument/2006/relationships/image" Target="../media/image215.emf"/><Relationship Id="rId1" Type="http://schemas.openxmlformats.org/officeDocument/2006/relationships/slideLayout" Target="../slideLayouts/slideLayout9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8" Type="http://schemas.openxmlformats.org/officeDocument/2006/relationships/image" Target="../media/image223.png"/><Relationship Id="rId3" Type="http://schemas.openxmlformats.org/officeDocument/2006/relationships/image" Target="../media/image218.png"/><Relationship Id="rId7" Type="http://schemas.openxmlformats.org/officeDocument/2006/relationships/image" Target="../media/image222.sv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221.png"/><Relationship Id="rId11" Type="http://schemas.openxmlformats.org/officeDocument/2006/relationships/image" Target="../media/image226.svg"/><Relationship Id="rId5" Type="http://schemas.openxmlformats.org/officeDocument/2006/relationships/image" Target="../media/image220.svg"/><Relationship Id="rId10" Type="http://schemas.openxmlformats.org/officeDocument/2006/relationships/image" Target="../media/image225.png"/><Relationship Id="rId4" Type="http://schemas.openxmlformats.org/officeDocument/2006/relationships/image" Target="../media/image219.png"/><Relationship Id="rId9" Type="http://schemas.openxmlformats.org/officeDocument/2006/relationships/image" Target="../media/image224.svg"/></Relationships>
</file>

<file path=ppt/slides/_rels/slide47.xml.rels><?xml version="1.0" encoding="UTF-8" standalone="yes"?>
<Relationships xmlns="http://schemas.openxmlformats.org/package/2006/relationships"><Relationship Id="rId3" Type="http://schemas.openxmlformats.org/officeDocument/2006/relationships/image" Target="../media/image228.svg"/><Relationship Id="rId2" Type="http://schemas.openxmlformats.org/officeDocument/2006/relationships/image" Target="../media/image227.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230.jpeg"/><Relationship Id="rId2" Type="http://schemas.openxmlformats.org/officeDocument/2006/relationships/image" Target="../media/image229.png"/><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3" Type="http://schemas.openxmlformats.org/officeDocument/2006/relationships/image" Target="../media/image232.svg"/><Relationship Id="rId2" Type="http://schemas.openxmlformats.org/officeDocument/2006/relationships/image" Target="../media/image231.pn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0.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17.xml"/><Relationship Id="rId1" Type="http://schemas.openxmlformats.org/officeDocument/2006/relationships/slideLayout" Target="../slideLayouts/slideLayout246.xml"/><Relationship Id="rId4" Type="http://schemas.openxmlformats.org/officeDocument/2006/relationships/image" Target="../media/image234.png"/></Relationships>
</file>

<file path=ppt/slides/_rels/slide51.xml.rels><?xml version="1.0" encoding="UTF-8" standalone="yes"?>
<Relationships xmlns="http://schemas.openxmlformats.org/package/2006/relationships"><Relationship Id="rId3" Type="http://schemas.openxmlformats.org/officeDocument/2006/relationships/hyperlink" Target="https://www.microsoft.com/en-us/trustcenter/about/trust-center-overview#Trusted-Cloud-initiative" TargetMode="External"/><Relationship Id="rId2" Type="http://schemas.openxmlformats.org/officeDocument/2006/relationships/image" Target="../media/image235.png"/><Relationship Id="rId1" Type="http://schemas.openxmlformats.org/officeDocument/2006/relationships/slideLayout" Target="../slideLayouts/slideLayout11.xml"/><Relationship Id="rId5" Type="http://schemas.openxmlformats.org/officeDocument/2006/relationships/hyperlink" Target="https://www.microsoft.com/en-us/trustcenter/about/trust-center-overview" TargetMode="External"/><Relationship Id="rId4" Type="http://schemas.openxmlformats.org/officeDocument/2006/relationships/hyperlink" Target="https://www.microsoft.com/en-us/trustcenter/about/trust-center-overview#Legal-and-compliance-community"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7.xml"/></Relationships>
</file>

<file path=ppt/slides/_rels/slide6.x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image" Target="../media/image62.emf"/><Relationship Id="rId7" Type="http://schemas.openxmlformats.org/officeDocument/2006/relationships/image" Target="../media/image66.png"/><Relationship Id="rId2" Type="http://schemas.openxmlformats.org/officeDocument/2006/relationships/image" Target="../media/image61.emf"/><Relationship Id="rId1" Type="http://schemas.openxmlformats.org/officeDocument/2006/relationships/slideLayout" Target="../slideLayouts/slideLayout24.xml"/><Relationship Id="rId6" Type="http://schemas.openxmlformats.org/officeDocument/2006/relationships/image" Target="../media/image65.png"/><Relationship Id="rId5" Type="http://schemas.openxmlformats.org/officeDocument/2006/relationships/image" Target="../media/image64.emf"/><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emf"/></Relationships>
</file>

<file path=ppt/slides/_rels/slide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xml"/><Relationship Id="rId1" Type="http://schemas.openxmlformats.org/officeDocument/2006/relationships/slideLayout" Target="../slideLayouts/slideLayout132.xml"/><Relationship Id="rId4" Type="http://schemas.openxmlformats.org/officeDocument/2006/relationships/image" Target="../media/image71.png"/></Relationships>
</file>

<file path=ppt/slides/_rels/slide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png"/><Relationship Id="rId1" Type="http://schemas.openxmlformats.org/officeDocument/2006/relationships/slideLayout" Target="../slideLayouts/slideLayout24.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73FCA-E1B1-426F-A1FE-07637B3CCD48}"/>
              </a:ext>
            </a:extLst>
          </p:cNvPr>
          <p:cNvSpPr>
            <a:spLocks noGrp="1"/>
          </p:cNvSpPr>
          <p:nvPr>
            <p:ph type="title"/>
          </p:nvPr>
        </p:nvSpPr>
        <p:spPr/>
        <p:txBody>
          <a:bodyPr/>
          <a:lstStyle/>
          <a:p>
            <a:r>
              <a:rPr lang="en-GB" dirty="0"/>
              <a:t>CloudCore</a:t>
            </a:r>
          </a:p>
        </p:txBody>
      </p:sp>
      <p:sp>
        <p:nvSpPr>
          <p:cNvPr id="3" name="Text Placeholder 2">
            <a:extLst>
              <a:ext uri="{FF2B5EF4-FFF2-40B4-BE49-F238E27FC236}">
                <a16:creationId xmlns:a16="http://schemas.microsoft.com/office/drawing/2014/main" id="{4D7DE69F-E108-40C7-BEE2-4C4F4B078C73}"/>
              </a:ext>
            </a:extLst>
          </p:cNvPr>
          <p:cNvSpPr>
            <a:spLocks noGrp="1"/>
          </p:cNvSpPr>
          <p:nvPr>
            <p:ph type="body" sz="quarter" idx="12"/>
          </p:nvPr>
        </p:nvSpPr>
        <p:spPr/>
        <p:txBody>
          <a:bodyPr/>
          <a:lstStyle/>
          <a:p>
            <a:r>
              <a:rPr lang="en-GB" dirty="0"/>
              <a:t>Day 1 – Fundamentals</a:t>
            </a:r>
          </a:p>
        </p:txBody>
      </p:sp>
    </p:spTree>
    <p:extLst>
      <p:ext uri="{BB962C8B-B14F-4D97-AF65-F5344CB8AC3E}">
        <p14:creationId xmlns:p14="http://schemas.microsoft.com/office/powerpoint/2010/main" val="3866581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6141396"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Title 9">
            <a:extLst>
              <a:ext uri="{FF2B5EF4-FFF2-40B4-BE49-F238E27FC236}">
                <a16:creationId xmlns:a16="http://schemas.microsoft.com/office/drawing/2014/main" id="{90C3D110-223C-4F14-BE11-53A055F6C857}"/>
              </a:ext>
            </a:extLst>
          </p:cNvPr>
          <p:cNvSpPr>
            <a:spLocks noGrp="1"/>
          </p:cNvSpPr>
          <p:nvPr>
            <p:ph type="title"/>
          </p:nvPr>
        </p:nvSpPr>
        <p:spPr>
          <a:xfrm>
            <a:off x="6392598" y="640263"/>
            <a:ext cx="5221266" cy="1344975"/>
          </a:xfrm>
        </p:spPr>
        <p:txBody>
          <a:bodyPr vert="horz" lIns="91440" tIns="45720" rIns="91440" bIns="45720" rtlCol="0" anchor="ctr">
            <a:normAutofit/>
          </a:bodyPr>
          <a:lstStyle/>
          <a:p>
            <a:pPr defTabSz="914400">
              <a:lnSpc>
                <a:spcPct val="90000"/>
              </a:lnSpc>
            </a:pPr>
            <a:r>
              <a:rPr lang="en-US" sz="4000" kern="1200">
                <a:solidFill>
                  <a:schemeClr val="tx1"/>
                </a:solidFill>
                <a:latin typeface="+mj-lt"/>
                <a:ea typeface="+mj-ea"/>
                <a:cs typeface="+mj-cs"/>
              </a:rPr>
              <a:t>Availability Zones</a:t>
            </a:r>
          </a:p>
        </p:txBody>
      </p:sp>
      <p:sp>
        <p:nvSpPr>
          <p:cNvPr id="12" name="Text Placeholder 11">
            <a:extLst>
              <a:ext uri="{FF2B5EF4-FFF2-40B4-BE49-F238E27FC236}">
                <a16:creationId xmlns:a16="http://schemas.microsoft.com/office/drawing/2014/main" id="{ABBDF789-B48F-422F-9100-DD9321695DB2}"/>
              </a:ext>
            </a:extLst>
          </p:cNvPr>
          <p:cNvSpPr>
            <a:spLocks noGrp="1"/>
          </p:cNvSpPr>
          <p:nvPr>
            <p:ph type="body" sz="half" idx="2"/>
          </p:nvPr>
        </p:nvSpPr>
        <p:spPr>
          <a:xfrm>
            <a:off x="6391903" y="2121763"/>
            <a:ext cx="5235490" cy="3773010"/>
          </a:xfrm>
        </p:spPr>
        <p:txBody>
          <a:bodyPr vert="horz" lIns="91440" tIns="45720" rIns="91440" bIns="45720" rtlCol="0">
            <a:normAutofit/>
          </a:bodyPr>
          <a:lstStyle/>
          <a:p>
            <a:pPr marL="342866" indent="-228600" defTabSz="914400">
              <a:lnSpc>
                <a:spcPct val="90000"/>
              </a:lnSpc>
              <a:spcAft>
                <a:spcPts val="600"/>
              </a:spcAft>
              <a:buFont typeface="Arial" panose="020B0604020202020204" pitchFamily="34" charset="0"/>
              <a:buChar char="•"/>
            </a:pPr>
            <a:r>
              <a:rPr lang="en-US" sz="2000" dirty="0">
                <a:solidFill>
                  <a:schemeClr val="tx1"/>
                </a:solidFill>
                <a:latin typeface="+mn-lt"/>
                <a:cs typeface="+mn-cs"/>
              </a:rPr>
              <a:t>Protect against datacenter-level failures</a:t>
            </a:r>
          </a:p>
          <a:p>
            <a:pPr marL="342866" indent="-228600" defTabSz="914400">
              <a:lnSpc>
                <a:spcPct val="90000"/>
              </a:lnSpc>
              <a:spcAft>
                <a:spcPts val="600"/>
              </a:spcAft>
              <a:buFont typeface="Arial" panose="020B0604020202020204" pitchFamily="34" charset="0"/>
              <a:buChar char="•"/>
            </a:pPr>
            <a:endParaRPr lang="en-US" sz="2000" dirty="0">
              <a:solidFill>
                <a:schemeClr val="tx1"/>
              </a:solidFill>
              <a:latin typeface="+mn-lt"/>
              <a:cs typeface="+mn-cs"/>
            </a:endParaRPr>
          </a:p>
          <a:p>
            <a:pPr marL="342866" indent="-228600" defTabSz="914400">
              <a:lnSpc>
                <a:spcPct val="90000"/>
              </a:lnSpc>
              <a:spcAft>
                <a:spcPts val="600"/>
              </a:spcAft>
              <a:buFont typeface="Arial" panose="020B0604020202020204" pitchFamily="34" charset="0"/>
              <a:buChar char="•"/>
            </a:pPr>
            <a:r>
              <a:rPr lang="en-US" sz="2000" dirty="0">
                <a:solidFill>
                  <a:schemeClr val="tx1"/>
                </a:solidFill>
                <a:latin typeface="+mn-lt"/>
                <a:cs typeface="+mn-cs"/>
              </a:rPr>
              <a:t>3 separate zones within each supported region</a:t>
            </a:r>
          </a:p>
          <a:p>
            <a:pPr marL="342866" indent="-228600" defTabSz="914400">
              <a:lnSpc>
                <a:spcPct val="90000"/>
              </a:lnSpc>
              <a:spcAft>
                <a:spcPts val="600"/>
              </a:spcAft>
              <a:buFont typeface="Arial" panose="020B0604020202020204" pitchFamily="34" charset="0"/>
              <a:buChar char="•"/>
            </a:pPr>
            <a:endParaRPr lang="en-US" sz="2000" dirty="0">
              <a:solidFill>
                <a:schemeClr val="tx1"/>
              </a:solidFill>
              <a:latin typeface="+mn-lt"/>
              <a:cs typeface="+mn-cs"/>
            </a:endParaRPr>
          </a:p>
          <a:p>
            <a:pPr marL="342866" indent="-228600" defTabSz="914400">
              <a:lnSpc>
                <a:spcPct val="90000"/>
              </a:lnSpc>
              <a:spcAft>
                <a:spcPts val="600"/>
              </a:spcAft>
              <a:buFont typeface="Arial" panose="020B0604020202020204" pitchFamily="34" charset="0"/>
              <a:buChar char="•"/>
            </a:pPr>
            <a:r>
              <a:rPr lang="en-US" sz="2000" dirty="0">
                <a:solidFill>
                  <a:schemeClr val="tx1"/>
                </a:solidFill>
                <a:latin typeface="+mn-lt"/>
                <a:cs typeface="+mn-cs"/>
              </a:rPr>
              <a:t>Independent power source, networking and cooling </a:t>
            </a:r>
          </a:p>
        </p:txBody>
      </p:sp>
      <p:pic>
        <p:nvPicPr>
          <p:cNvPr id="2" name="Picture 1">
            <a:extLst>
              <a:ext uri="{FF2B5EF4-FFF2-40B4-BE49-F238E27FC236}">
                <a16:creationId xmlns:a16="http://schemas.microsoft.com/office/drawing/2014/main" id="{DC533F21-51E4-434B-AB1E-B54C559FB571}"/>
              </a:ext>
            </a:extLst>
          </p:cNvPr>
          <p:cNvPicPr>
            <a:picLocks noChangeAspect="1"/>
          </p:cNvPicPr>
          <p:nvPr/>
        </p:nvPicPr>
        <p:blipFill>
          <a:blip r:embed="rId2"/>
          <a:stretch>
            <a:fillRect/>
          </a:stretch>
        </p:blipFill>
        <p:spPr>
          <a:xfrm>
            <a:off x="295487" y="1342392"/>
            <a:ext cx="5533333" cy="4552381"/>
          </a:xfrm>
          <a:prstGeom prst="rect">
            <a:avLst/>
          </a:prstGeom>
        </p:spPr>
      </p:pic>
    </p:spTree>
    <p:extLst>
      <p:ext uri="{BB962C8B-B14F-4D97-AF65-F5344CB8AC3E}">
        <p14:creationId xmlns:p14="http://schemas.microsoft.com/office/powerpoint/2010/main" val="3429789924"/>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9E33496-8AAD-4591-853A-DA512B929FDF}"/>
              </a:ext>
            </a:extLst>
          </p:cNvPr>
          <p:cNvSpPr>
            <a:spLocks noGrp="1"/>
          </p:cNvSpPr>
          <p:nvPr>
            <p:ph type="title"/>
          </p:nvPr>
        </p:nvSpPr>
        <p:spPr>
          <a:xfrm>
            <a:off x="412772" y="180201"/>
            <a:ext cx="11018520" cy="553998"/>
          </a:xfrm>
        </p:spPr>
        <p:txBody>
          <a:bodyPr/>
          <a:lstStyle/>
          <a:p>
            <a:r>
              <a:rPr lang="en-US" dirty="0"/>
              <a:t>Azure Services by Region</a:t>
            </a:r>
          </a:p>
        </p:txBody>
      </p:sp>
      <p:pic>
        <p:nvPicPr>
          <p:cNvPr id="7" name="Picture 6">
            <a:extLst>
              <a:ext uri="{FF2B5EF4-FFF2-40B4-BE49-F238E27FC236}">
                <a16:creationId xmlns:a16="http://schemas.microsoft.com/office/drawing/2014/main" id="{A77E802A-0031-4941-A3F0-D1B1363EF133}"/>
              </a:ext>
            </a:extLst>
          </p:cNvPr>
          <p:cNvPicPr>
            <a:picLocks noChangeAspect="1"/>
          </p:cNvPicPr>
          <p:nvPr/>
        </p:nvPicPr>
        <p:blipFill>
          <a:blip r:embed="rId3"/>
          <a:stretch>
            <a:fillRect/>
          </a:stretch>
        </p:blipFill>
        <p:spPr>
          <a:xfrm>
            <a:off x="1844580" y="1286514"/>
            <a:ext cx="8361905" cy="5114286"/>
          </a:xfrm>
          <a:prstGeom prst="rect">
            <a:avLst/>
          </a:prstGeom>
        </p:spPr>
      </p:pic>
      <p:pic>
        <p:nvPicPr>
          <p:cNvPr id="9" name="Picture 8">
            <a:hlinkClick r:id="rId4"/>
            <a:extLst>
              <a:ext uri="{FF2B5EF4-FFF2-40B4-BE49-F238E27FC236}">
                <a16:creationId xmlns:a16="http://schemas.microsoft.com/office/drawing/2014/main" id="{A73F0A5B-BE14-45D5-9C21-55C3D799BAAF}"/>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0" y="-540251"/>
            <a:ext cx="10751127" cy="8086281"/>
          </a:xfrm>
          <a:prstGeom prst="rect">
            <a:avLst/>
          </a:prstGeom>
        </p:spPr>
      </p:pic>
    </p:spTree>
    <p:extLst>
      <p:ext uri="{BB962C8B-B14F-4D97-AF65-F5344CB8AC3E}">
        <p14:creationId xmlns:p14="http://schemas.microsoft.com/office/powerpoint/2010/main" val="299150964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2AA954F-51FA-4882-8E86-1131CD8A3FFA}"/>
              </a:ext>
            </a:extLst>
          </p:cNvPr>
          <p:cNvSpPr/>
          <p:nvPr/>
        </p:nvSpPr>
        <p:spPr>
          <a:xfrm>
            <a:off x="0" y="1690688"/>
            <a:ext cx="5690999" cy="5042859"/>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AE70FDE7-A9B4-4C3C-B687-75AB100B6539}"/>
              </a:ext>
            </a:extLst>
          </p:cNvPr>
          <p:cNvSpPr>
            <a:spLocks noGrp="1"/>
          </p:cNvSpPr>
          <p:nvPr>
            <p:ph type="title"/>
          </p:nvPr>
        </p:nvSpPr>
        <p:spPr/>
        <p:txBody>
          <a:bodyPr/>
          <a:lstStyle/>
          <a:p>
            <a:r>
              <a:rPr lang="en-US" dirty="0"/>
              <a:t>AWS &amp; Google Regions</a:t>
            </a:r>
          </a:p>
        </p:txBody>
      </p:sp>
      <p:pic>
        <p:nvPicPr>
          <p:cNvPr id="4" name="Picture 3">
            <a:extLst>
              <a:ext uri="{FF2B5EF4-FFF2-40B4-BE49-F238E27FC236}">
                <a16:creationId xmlns:a16="http://schemas.microsoft.com/office/drawing/2014/main" id="{3A2B5BB7-AB8F-4EA5-BA4D-2B0CC7DC5EE0}"/>
              </a:ext>
            </a:extLst>
          </p:cNvPr>
          <p:cNvPicPr>
            <a:picLocks noChangeAspect="1"/>
          </p:cNvPicPr>
          <p:nvPr/>
        </p:nvPicPr>
        <p:blipFill>
          <a:blip r:embed="rId3"/>
          <a:stretch>
            <a:fillRect/>
          </a:stretch>
        </p:blipFill>
        <p:spPr>
          <a:xfrm>
            <a:off x="717573" y="1917348"/>
            <a:ext cx="4762298" cy="2127683"/>
          </a:xfrm>
          <a:prstGeom prst="rect">
            <a:avLst/>
          </a:prstGeom>
        </p:spPr>
      </p:pic>
      <p:grpSp>
        <p:nvGrpSpPr>
          <p:cNvPr id="6" name="Group 5">
            <a:extLst>
              <a:ext uri="{FF2B5EF4-FFF2-40B4-BE49-F238E27FC236}">
                <a16:creationId xmlns:a16="http://schemas.microsoft.com/office/drawing/2014/main" id="{9F2C9E99-6082-42F1-AB0C-28A3B0D75213}"/>
              </a:ext>
            </a:extLst>
          </p:cNvPr>
          <p:cNvGrpSpPr/>
          <p:nvPr/>
        </p:nvGrpSpPr>
        <p:grpSpPr>
          <a:xfrm>
            <a:off x="-49005" y="3633455"/>
            <a:ext cx="3804331" cy="2705372"/>
            <a:chOff x="-2087057" y="2798704"/>
            <a:chExt cx="4560581" cy="2705372"/>
          </a:xfrm>
        </p:grpSpPr>
        <p:sp>
          <p:nvSpPr>
            <p:cNvPr id="7" name="TextBox 6">
              <a:extLst>
                <a:ext uri="{FF2B5EF4-FFF2-40B4-BE49-F238E27FC236}">
                  <a16:creationId xmlns:a16="http://schemas.microsoft.com/office/drawing/2014/main" id="{62311C6A-9367-4650-86DD-883D8DDE2323}"/>
                </a:ext>
              </a:extLst>
            </p:cNvPr>
            <p:cNvSpPr txBox="1"/>
            <p:nvPr/>
          </p:nvSpPr>
          <p:spPr>
            <a:xfrm>
              <a:off x="-2087057" y="2798704"/>
              <a:ext cx="2890020" cy="2580706"/>
            </a:xfrm>
            <a:prstGeom prst="rect">
              <a:avLst/>
            </a:prstGeom>
            <a:noFill/>
          </p:spPr>
          <p:txBody>
            <a:bodyPr wrap="non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500" b="1" i="0" u="none" strike="noStrike" kern="1200" cap="none" spc="-42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24</a:t>
              </a:r>
            </a:p>
          </p:txBody>
        </p:sp>
        <p:sp>
          <p:nvSpPr>
            <p:cNvPr id="8" name="TextBox 7">
              <a:extLst>
                <a:ext uri="{FF2B5EF4-FFF2-40B4-BE49-F238E27FC236}">
                  <a16:creationId xmlns:a16="http://schemas.microsoft.com/office/drawing/2014/main" id="{7B56E393-9342-4469-8F9F-E747EDB1207B}"/>
                </a:ext>
              </a:extLst>
            </p:cNvPr>
            <p:cNvSpPr txBox="1"/>
            <p:nvPr/>
          </p:nvSpPr>
          <p:spPr>
            <a:xfrm>
              <a:off x="-2006254" y="4543813"/>
              <a:ext cx="4479778" cy="960263"/>
            </a:xfrm>
            <a:prstGeom prst="rect">
              <a:avLst/>
            </a:prstGeom>
            <a:noFill/>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AWS </a:t>
              </a:r>
              <a:r>
                <a:rPr kumimoji="0" lang="en-US" sz="2800" b="0" i="0" u="none" strike="noStrike" kern="1200" cap="none" spc="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regions</a:t>
              </a:r>
            </a:p>
          </p:txBody>
        </p:sp>
      </p:grpSp>
      <p:sp>
        <p:nvSpPr>
          <p:cNvPr id="9" name="TextBox 8">
            <a:extLst>
              <a:ext uri="{FF2B5EF4-FFF2-40B4-BE49-F238E27FC236}">
                <a16:creationId xmlns:a16="http://schemas.microsoft.com/office/drawing/2014/main" id="{7292D910-AA1A-4A47-8248-AAE8E9AD7BFD}"/>
              </a:ext>
            </a:extLst>
          </p:cNvPr>
          <p:cNvSpPr txBox="1"/>
          <p:nvPr/>
        </p:nvSpPr>
        <p:spPr>
          <a:xfrm>
            <a:off x="40395" y="5883089"/>
            <a:ext cx="3359691" cy="821763"/>
          </a:xfrm>
          <a:prstGeom prst="rect">
            <a:avLst/>
          </a:prstGeom>
          <a:noFill/>
          <a:ln>
            <a:noFill/>
          </a:ln>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70+ Availability Zones</a:t>
            </a:r>
          </a:p>
        </p:txBody>
      </p:sp>
      <p:pic>
        <p:nvPicPr>
          <p:cNvPr id="10" name="Picture 9">
            <a:extLst>
              <a:ext uri="{FF2B5EF4-FFF2-40B4-BE49-F238E27FC236}">
                <a16:creationId xmlns:a16="http://schemas.microsoft.com/office/drawing/2014/main" id="{7E5F699D-FB39-4709-9F58-C1ED4E69CAE7}"/>
              </a:ext>
            </a:extLst>
          </p:cNvPr>
          <p:cNvPicPr>
            <a:picLocks noChangeAspect="1"/>
          </p:cNvPicPr>
          <p:nvPr/>
        </p:nvPicPr>
        <p:blipFill>
          <a:blip r:embed="rId4"/>
          <a:stretch>
            <a:fillRect/>
          </a:stretch>
        </p:blipFill>
        <p:spPr>
          <a:xfrm>
            <a:off x="3332719" y="4611561"/>
            <a:ext cx="1857143" cy="1209524"/>
          </a:xfrm>
          <a:prstGeom prst="rect">
            <a:avLst/>
          </a:prstGeom>
        </p:spPr>
      </p:pic>
      <p:sp>
        <p:nvSpPr>
          <p:cNvPr id="12" name="Rectangle 11">
            <a:extLst>
              <a:ext uri="{FF2B5EF4-FFF2-40B4-BE49-F238E27FC236}">
                <a16:creationId xmlns:a16="http://schemas.microsoft.com/office/drawing/2014/main" id="{C2AA954F-51FA-4882-8E86-1131CD8A3FFA}"/>
              </a:ext>
            </a:extLst>
          </p:cNvPr>
          <p:cNvSpPr/>
          <p:nvPr/>
        </p:nvSpPr>
        <p:spPr>
          <a:xfrm>
            <a:off x="5850148" y="1690688"/>
            <a:ext cx="6341852" cy="504285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3" name="Group 12">
            <a:extLst>
              <a:ext uri="{FF2B5EF4-FFF2-40B4-BE49-F238E27FC236}">
                <a16:creationId xmlns:a16="http://schemas.microsoft.com/office/drawing/2014/main" id="{9F2C9E99-6082-42F1-AB0C-28A3B0D75213}"/>
              </a:ext>
            </a:extLst>
          </p:cNvPr>
          <p:cNvGrpSpPr/>
          <p:nvPr/>
        </p:nvGrpSpPr>
        <p:grpSpPr>
          <a:xfrm>
            <a:off x="5921283" y="3633455"/>
            <a:ext cx="3804331" cy="2705372"/>
            <a:chOff x="-2087057" y="2798704"/>
            <a:chExt cx="4560581" cy="2705372"/>
          </a:xfrm>
        </p:grpSpPr>
        <p:sp>
          <p:nvSpPr>
            <p:cNvPr id="14" name="TextBox 13">
              <a:extLst>
                <a:ext uri="{FF2B5EF4-FFF2-40B4-BE49-F238E27FC236}">
                  <a16:creationId xmlns:a16="http://schemas.microsoft.com/office/drawing/2014/main" id="{62311C6A-9367-4650-86DD-883D8DDE2323}"/>
                </a:ext>
              </a:extLst>
            </p:cNvPr>
            <p:cNvSpPr txBox="1"/>
            <p:nvPr/>
          </p:nvSpPr>
          <p:spPr>
            <a:xfrm>
              <a:off x="-2087057" y="2798704"/>
              <a:ext cx="2890020" cy="2580706"/>
            </a:xfrm>
            <a:prstGeom prst="rect">
              <a:avLst/>
            </a:prstGeom>
            <a:noFill/>
          </p:spPr>
          <p:txBody>
            <a:bodyPr wrap="non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500" b="1" i="0" u="none" strike="noStrike" kern="1200" cap="none" spc="-42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24</a:t>
              </a:r>
            </a:p>
          </p:txBody>
        </p:sp>
        <p:sp>
          <p:nvSpPr>
            <p:cNvPr id="15" name="TextBox 14">
              <a:extLst>
                <a:ext uri="{FF2B5EF4-FFF2-40B4-BE49-F238E27FC236}">
                  <a16:creationId xmlns:a16="http://schemas.microsoft.com/office/drawing/2014/main" id="{7B56E393-9342-4469-8F9F-E747EDB1207B}"/>
                </a:ext>
              </a:extLst>
            </p:cNvPr>
            <p:cNvSpPr txBox="1"/>
            <p:nvPr/>
          </p:nvSpPr>
          <p:spPr>
            <a:xfrm>
              <a:off x="-2006254" y="4543813"/>
              <a:ext cx="4479778" cy="960263"/>
            </a:xfrm>
            <a:prstGeom prst="rect">
              <a:avLst/>
            </a:prstGeom>
            <a:noFill/>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GCP </a:t>
              </a:r>
              <a:r>
                <a:rPr kumimoji="0" lang="en-US" sz="2800" b="0" i="0" u="none" strike="noStrike" kern="1200" cap="none" spc="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regions</a:t>
              </a:r>
            </a:p>
          </p:txBody>
        </p:sp>
      </p:grpSp>
      <p:sp>
        <p:nvSpPr>
          <p:cNvPr id="16" name="TextBox 15">
            <a:extLst>
              <a:ext uri="{FF2B5EF4-FFF2-40B4-BE49-F238E27FC236}">
                <a16:creationId xmlns:a16="http://schemas.microsoft.com/office/drawing/2014/main" id="{7292D910-AA1A-4A47-8248-AAE8E9AD7BFD}"/>
              </a:ext>
            </a:extLst>
          </p:cNvPr>
          <p:cNvSpPr txBox="1"/>
          <p:nvPr/>
        </p:nvSpPr>
        <p:spPr>
          <a:xfrm>
            <a:off x="6010683" y="5883089"/>
            <a:ext cx="3359691" cy="821763"/>
          </a:xfrm>
          <a:prstGeom prst="rect">
            <a:avLst/>
          </a:prstGeom>
          <a:noFill/>
          <a:ln>
            <a:noFill/>
          </a:ln>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70+ Availability Zones</a:t>
            </a:r>
          </a:p>
        </p:txBody>
      </p:sp>
      <p:pic>
        <p:nvPicPr>
          <p:cNvPr id="11" name="Picture 10"/>
          <p:cNvPicPr>
            <a:picLocks noChangeAspect="1"/>
          </p:cNvPicPr>
          <p:nvPr/>
        </p:nvPicPr>
        <p:blipFill>
          <a:blip r:embed="rId5"/>
          <a:stretch>
            <a:fillRect/>
          </a:stretch>
        </p:blipFill>
        <p:spPr>
          <a:xfrm>
            <a:off x="7903023" y="1900004"/>
            <a:ext cx="4079067" cy="2145027"/>
          </a:xfrm>
          <a:prstGeom prst="rect">
            <a:avLst/>
          </a:prstGeom>
        </p:spPr>
      </p:pic>
      <p:pic>
        <p:nvPicPr>
          <p:cNvPr id="17" name="Picture 16">
            <a:extLst>
              <a:ext uri="{FF2B5EF4-FFF2-40B4-BE49-F238E27FC236}">
                <a16:creationId xmlns:a16="http://schemas.microsoft.com/office/drawing/2014/main" id="{F00792BC-0981-49B0-A469-9D32EC5FAF85}"/>
              </a:ext>
            </a:extLst>
          </p:cNvPr>
          <p:cNvPicPr>
            <a:picLocks noChangeAspect="1"/>
          </p:cNvPicPr>
          <p:nvPr/>
        </p:nvPicPr>
        <p:blipFill>
          <a:blip r:embed="rId6"/>
          <a:stretch>
            <a:fillRect/>
          </a:stretch>
        </p:blipFill>
        <p:spPr>
          <a:xfrm>
            <a:off x="9327324" y="4630609"/>
            <a:ext cx="2276190" cy="1190476"/>
          </a:xfrm>
          <a:prstGeom prst="rect">
            <a:avLst/>
          </a:prstGeom>
        </p:spPr>
      </p:pic>
    </p:spTree>
    <p:extLst>
      <p:ext uri="{BB962C8B-B14F-4D97-AF65-F5344CB8AC3E}">
        <p14:creationId xmlns:p14="http://schemas.microsoft.com/office/powerpoint/2010/main" val="2892429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1E75C-5338-4817-8AF3-68608002C7A8}"/>
              </a:ext>
            </a:extLst>
          </p:cNvPr>
          <p:cNvSpPr>
            <a:spLocks noGrp="1"/>
          </p:cNvSpPr>
          <p:nvPr>
            <p:ph type="title"/>
          </p:nvPr>
        </p:nvSpPr>
        <p:spPr/>
        <p:txBody>
          <a:bodyPr/>
          <a:lstStyle/>
          <a:p>
            <a:r>
              <a:rPr lang="en-US" dirty="0"/>
              <a:t>Open and Flexible</a:t>
            </a:r>
          </a:p>
        </p:txBody>
      </p:sp>
      <p:grpSp>
        <p:nvGrpSpPr>
          <p:cNvPr id="178" name="Group 177">
            <a:extLst>
              <a:ext uri="{FF2B5EF4-FFF2-40B4-BE49-F238E27FC236}">
                <a16:creationId xmlns:a16="http://schemas.microsoft.com/office/drawing/2014/main" id="{A118A2C6-813C-41D7-A866-DC5C09E1C56E}"/>
              </a:ext>
            </a:extLst>
          </p:cNvPr>
          <p:cNvGrpSpPr/>
          <p:nvPr/>
        </p:nvGrpSpPr>
        <p:grpSpPr>
          <a:xfrm>
            <a:off x="258839" y="1616044"/>
            <a:ext cx="11776251" cy="4949973"/>
            <a:chOff x="381001" y="1778558"/>
            <a:chExt cx="11546392" cy="4853355"/>
          </a:xfrm>
        </p:grpSpPr>
        <p:grpSp>
          <p:nvGrpSpPr>
            <p:cNvPr id="179" name="Group 178">
              <a:extLst>
                <a:ext uri="{FF2B5EF4-FFF2-40B4-BE49-F238E27FC236}">
                  <a16:creationId xmlns:a16="http://schemas.microsoft.com/office/drawing/2014/main" id="{2560B676-E0B1-40C9-B592-380DE2296EE2}"/>
                </a:ext>
              </a:extLst>
            </p:cNvPr>
            <p:cNvGrpSpPr/>
            <p:nvPr/>
          </p:nvGrpSpPr>
          <p:grpSpPr>
            <a:xfrm>
              <a:off x="381001" y="2538409"/>
              <a:ext cx="1466849" cy="3375499"/>
              <a:chOff x="381001" y="2538409"/>
              <a:chExt cx="2024774" cy="3375499"/>
            </a:xfrm>
          </p:grpSpPr>
          <p:cxnSp>
            <p:nvCxnSpPr>
              <p:cNvPr id="291" name="Straight Connector 290">
                <a:extLst>
                  <a:ext uri="{FF2B5EF4-FFF2-40B4-BE49-F238E27FC236}">
                    <a16:creationId xmlns:a16="http://schemas.microsoft.com/office/drawing/2014/main" id="{A765E36D-AE06-4AD2-99A5-6A1FCC66DC59}"/>
                  </a:ext>
                </a:extLst>
              </p:cNvPr>
              <p:cNvCxnSpPr/>
              <p:nvPr/>
            </p:nvCxnSpPr>
            <p:spPr>
              <a:xfrm flipV="1">
                <a:off x="381001" y="2538409"/>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45CD6D66-471E-47DF-9837-EEBAAABB614F}"/>
                  </a:ext>
                </a:extLst>
              </p:cNvPr>
              <p:cNvCxnSpPr/>
              <p:nvPr/>
            </p:nvCxnSpPr>
            <p:spPr>
              <a:xfrm flipV="1">
                <a:off x="381001" y="3379552"/>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719F3352-9428-4984-A3E0-26C2B93BF96F}"/>
                  </a:ext>
                </a:extLst>
              </p:cNvPr>
              <p:cNvCxnSpPr/>
              <p:nvPr/>
            </p:nvCxnSpPr>
            <p:spPr>
              <a:xfrm flipV="1">
                <a:off x="381001" y="4247338"/>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407D5C9C-A9BA-47CB-8982-45A68A510373}"/>
                  </a:ext>
                </a:extLst>
              </p:cNvPr>
              <p:cNvCxnSpPr/>
              <p:nvPr/>
            </p:nvCxnSpPr>
            <p:spPr>
              <a:xfrm flipV="1">
                <a:off x="381001" y="5105784"/>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982BC17F-BEF8-4054-A185-CEE2F6140C44}"/>
                  </a:ext>
                </a:extLst>
              </p:cNvPr>
              <p:cNvCxnSpPr/>
              <p:nvPr/>
            </p:nvCxnSpPr>
            <p:spPr>
              <a:xfrm flipV="1">
                <a:off x="381001" y="5913907"/>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0" name="Group 179">
              <a:extLst>
                <a:ext uri="{FF2B5EF4-FFF2-40B4-BE49-F238E27FC236}">
                  <a16:creationId xmlns:a16="http://schemas.microsoft.com/office/drawing/2014/main" id="{4A734FAA-0552-45F7-BC25-84F83A35A1C2}"/>
                </a:ext>
              </a:extLst>
            </p:cNvPr>
            <p:cNvGrpSpPr/>
            <p:nvPr/>
          </p:nvGrpSpPr>
          <p:grpSpPr>
            <a:xfrm>
              <a:off x="1924050" y="1778558"/>
              <a:ext cx="10003343" cy="4853355"/>
              <a:chOff x="2452232" y="1778558"/>
              <a:chExt cx="9929558" cy="4853355"/>
            </a:xfrm>
          </p:grpSpPr>
          <p:cxnSp>
            <p:nvCxnSpPr>
              <p:cNvPr id="181" name="Straight Connector 180">
                <a:extLst>
                  <a:ext uri="{FF2B5EF4-FFF2-40B4-BE49-F238E27FC236}">
                    <a16:creationId xmlns:a16="http://schemas.microsoft.com/office/drawing/2014/main" id="{4FA47B5B-5157-4296-9D21-8F91E6E8E95C}"/>
                  </a:ext>
                </a:extLst>
              </p:cNvPr>
              <p:cNvCxnSpPr/>
              <p:nvPr/>
            </p:nvCxnSpPr>
            <p:spPr>
              <a:xfrm>
                <a:off x="2452232"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B0D9A1C9-DA4F-44C6-93F1-AA8EC43F2FA6}"/>
                  </a:ext>
                </a:extLst>
              </p:cNvPr>
              <p:cNvCxnSpPr/>
              <p:nvPr/>
            </p:nvCxnSpPr>
            <p:spPr>
              <a:xfrm>
                <a:off x="3437545"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25E2FF2E-C2FE-4550-88EE-1237EE6BBDEB}"/>
                  </a:ext>
                </a:extLst>
              </p:cNvPr>
              <p:cNvCxnSpPr/>
              <p:nvPr/>
            </p:nvCxnSpPr>
            <p:spPr>
              <a:xfrm flipV="1">
                <a:off x="2494774"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309DEAD9-FB33-4CEA-A3D2-54E9FF79D019}"/>
                  </a:ext>
                </a:extLst>
              </p:cNvPr>
              <p:cNvCxnSpPr/>
              <p:nvPr/>
            </p:nvCxnSpPr>
            <p:spPr>
              <a:xfrm>
                <a:off x="4438834"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D39F3650-7A45-40D6-88EE-695802A49D88}"/>
                  </a:ext>
                </a:extLst>
              </p:cNvPr>
              <p:cNvCxnSpPr/>
              <p:nvPr/>
            </p:nvCxnSpPr>
            <p:spPr>
              <a:xfrm flipV="1">
                <a:off x="3501995"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C71EE6D9-6729-4F47-A733-53B4FF639D92}"/>
                  </a:ext>
                </a:extLst>
              </p:cNvPr>
              <p:cNvCxnSpPr/>
              <p:nvPr/>
            </p:nvCxnSpPr>
            <p:spPr>
              <a:xfrm>
                <a:off x="5424146"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4F21D4D6-A548-4EF6-A446-704228A29089}"/>
                  </a:ext>
                </a:extLst>
              </p:cNvPr>
              <p:cNvCxnSpPr/>
              <p:nvPr/>
            </p:nvCxnSpPr>
            <p:spPr>
              <a:xfrm flipV="1">
                <a:off x="4481375"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4A8DAC98-EC24-467C-8612-31D4FF4F94E5}"/>
                  </a:ext>
                </a:extLst>
              </p:cNvPr>
              <p:cNvCxnSpPr/>
              <p:nvPr/>
            </p:nvCxnSpPr>
            <p:spPr>
              <a:xfrm>
                <a:off x="6439256"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24AA48B1-150D-40D4-BFCD-3D3F6252291A}"/>
                  </a:ext>
                </a:extLst>
              </p:cNvPr>
              <p:cNvCxnSpPr/>
              <p:nvPr/>
            </p:nvCxnSpPr>
            <p:spPr>
              <a:xfrm flipV="1">
                <a:off x="5502418"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AFEAB674-3772-4597-889F-DFB390D06BC9}"/>
                  </a:ext>
                </a:extLst>
              </p:cNvPr>
              <p:cNvCxnSpPr/>
              <p:nvPr/>
            </p:nvCxnSpPr>
            <p:spPr>
              <a:xfrm flipV="1">
                <a:off x="6481798"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70B969EA-F8FE-4D83-8A5D-38A50902F020}"/>
                  </a:ext>
                </a:extLst>
              </p:cNvPr>
              <p:cNvCxnSpPr/>
              <p:nvPr/>
            </p:nvCxnSpPr>
            <p:spPr>
              <a:xfrm>
                <a:off x="2452232"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24D0FD6E-DD3C-4CC5-BE8F-A4EB0E40802C}"/>
                  </a:ext>
                </a:extLst>
              </p:cNvPr>
              <p:cNvCxnSpPr/>
              <p:nvPr/>
            </p:nvCxnSpPr>
            <p:spPr>
              <a:xfrm>
                <a:off x="3437545"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15AEEAD2-4A4F-4556-9106-EC991E08263D}"/>
                  </a:ext>
                </a:extLst>
              </p:cNvPr>
              <p:cNvCxnSpPr/>
              <p:nvPr/>
            </p:nvCxnSpPr>
            <p:spPr>
              <a:xfrm flipV="1">
                <a:off x="2494774"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37DE5369-1924-4055-A4E4-719E93EA1199}"/>
                  </a:ext>
                </a:extLst>
              </p:cNvPr>
              <p:cNvCxnSpPr/>
              <p:nvPr/>
            </p:nvCxnSpPr>
            <p:spPr>
              <a:xfrm>
                <a:off x="4438834"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6069723B-4B92-4674-B407-7F0EEAF71776}"/>
                  </a:ext>
                </a:extLst>
              </p:cNvPr>
              <p:cNvCxnSpPr/>
              <p:nvPr/>
            </p:nvCxnSpPr>
            <p:spPr>
              <a:xfrm flipV="1">
                <a:off x="3501995"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63CC7B2E-9F7F-4605-BD9D-1B8D99F2F041}"/>
                  </a:ext>
                </a:extLst>
              </p:cNvPr>
              <p:cNvCxnSpPr/>
              <p:nvPr/>
            </p:nvCxnSpPr>
            <p:spPr>
              <a:xfrm>
                <a:off x="5424146"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5E5CA78D-D519-4BB3-98B9-CA28D5671DBC}"/>
                  </a:ext>
                </a:extLst>
              </p:cNvPr>
              <p:cNvCxnSpPr/>
              <p:nvPr/>
            </p:nvCxnSpPr>
            <p:spPr>
              <a:xfrm flipV="1">
                <a:off x="4481375"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5DDAA8E9-CA6F-42A1-85DC-A9F7335849D8}"/>
                  </a:ext>
                </a:extLst>
              </p:cNvPr>
              <p:cNvCxnSpPr/>
              <p:nvPr/>
            </p:nvCxnSpPr>
            <p:spPr>
              <a:xfrm>
                <a:off x="6439256"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8F1D369F-5FBC-407D-84AA-DCE9F07836BB}"/>
                  </a:ext>
                </a:extLst>
              </p:cNvPr>
              <p:cNvCxnSpPr/>
              <p:nvPr/>
            </p:nvCxnSpPr>
            <p:spPr>
              <a:xfrm flipV="1">
                <a:off x="5502418"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90616CB0-88A7-4C28-B304-0B16574C1D0B}"/>
                  </a:ext>
                </a:extLst>
              </p:cNvPr>
              <p:cNvCxnSpPr/>
              <p:nvPr/>
            </p:nvCxnSpPr>
            <p:spPr>
              <a:xfrm flipV="1">
                <a:off x="6481798"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4761F03D-95BC-494F-8B24-D10A768F8527}"/>
                  </a:ext>
                </a:extLst>
              </p:cNvPr>
              <p:cNvCxnSpPr/>
              <p:nvPr/>
            </p:nvCxnSpPr>
            <p:spPr>
              <a:xfrm>
                <a:off x="2452232"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B811E14E-CBCD-42B1-B73D-F458B3E12B91}"/>
                  </a:ext>
                </a:extLst>
              </p:cNvPr>
              <p:cNvCxnSpPr/>
              <p:nvPr/>
            </p:nvCxnSpPr>
            <p:spPr>
              <a:xfrm>
                <a:off x="3437545"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99BA4AA5-8DB0-441D-ADAB-D3060FAD91F3}"/>
                  </a:ext>
                </a:extLst>
              </p:cNvPr>
              <p:cNvCxnSpPr/>
              <p:nvPr/>
            </p:nvCxnSpPr>
            <p:spPr>
              <a:xfrm flipV="1">
                <a:off x="2494774"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49DD9D12-FE62-4D51-8191-89643287944E}"/>
                  </a:ext>
                </a:extLst>
              </p:cNvPr>
              <p:cNvCxnSpPr/>
              <p:nvPr/>
            </p:nvCxnSpPr>
            <p:spPr>
              <a:xfrm>
                <a:off x="4438834"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36AFD4B-6537-43B0-8A5F-419AF7CC4B07}"/>
                  </a:ext>
                </a:extLst>
              </p:cNvPr>
              <p:cNvCxnSpPr/>
              <p:nvPr/>
            </p:nvCxnSpPr>
            <p:spPr>
              <a:xfrm flipV="1">
                <a:off x="3501995"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BF0581B9-675D-4C99-AA3B-7ADB14132478}"/>
                  </a:ext>
                </a:extLst>
              </p:cNvPr>
              <p:cNvCxnSpPr/>
              <p:nvPr/>
            </p:nvCxnSpPr>
            <p:spPr>
              <a:xfrm>
                <a:off x="5424146"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738AF4BC-CD45-4948-BC68-7BD12E1C20B0}"/>
                  </a:ext>
                </a:extLst>
              </p:cNvPr>
              <p:cNvCxnSpPr/>
              <p:nvPr/>
            </p:nvCxnSpPr>
            <p:spPr>
              <a:xfrm flipV="1">
                <a:off x="4481375"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C1E78680-C1A6-4E9A-BF09-0050BB9C3F73}"/>
                  </a:ext>
                </a:extLst>
              </p:cNvPr>
              <p:cNvCxnSpPr/>
              <p:nvPr/>
            </p:nvCxnSpPr>
            <p:spPr>
              <a:xfrm>
                <a:off x="6439256"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767A444F-0A18-4BC6-B65E-0D873706786D}"/>
                  </a:ext>
                </a:extLst>
              </p:cNvPr>
              <p:cNvCxnSpPr/>
              <p:nvPr/>
            </p:nvCxnSpPr>
            <p:spPr>
              <a:xfrm flipV="1">
                <a:off x="5502418"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D5633370-DF75-418F-840F-4C7F8E77465C}"/>
                  </a:ext>
                </a:extLst>
              </p:cNvPr>
              <p:cNvCxnSpPr/>
              <p:nvPr/>
            </p:nvCxnSpPr>
            <p:spPr>
              <a:xfrm flipV="1">
                <a:off x="6481798"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D580A6BB-2050-4C6B-A6D1-618F9D1314B7}"/>
                  </a:ext>
                </a:extLst>
              </p:cNvPr>
              <p:cNvCxnSpPr/>
              <p:nvPr/>
            </p:nvCxnSpPr>
            <p:spPr>
              <a:xfrm>
                <a:off x="2452232"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5BC1C033-3484-4821-8E07-C9CA5356A056}"/>
                  </a:ext>
                </a:extLst>
              </p:cNvPr>
              <p:cNvCxnSpPr/>
              <p:nvPr/>
            </p:nvCxnSpPr>
            <p:spPr>
              <a:xfrm>
                <a:off x="3437545"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12C69191-DAF1-468A-8665-6CF4AB033C8B}"/>
                  </a:ext>
                </a:extLst>
              </p:cNvPr>
              <p:cNvCxnSpPr/>
              <p:nvPr/>
            </p:nvCxnSpPr>
            <p:spPr>
              <a:xfrm flipV="1">
                <a:off x="2494774"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8860206F-636C-4AE6-847F-E4F497267208}"/>
                  </a:ext>
                </a:extLst>
              </p:cNvPr>
              <p:cNvCxnSpPr/>
              <p:nvPr/>
            </p:nvCxnSpPr>
            <p:spPr>
              <a:xfrm>
                <a:off x="4438834"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40A92B6A-1B6C-4BFB-98C2-F924EBB30246}"/>
                  </a:ext>
                </a:extLst>
              </p:cNvPr>
              <p:cNvCxnSpPr/>
              <p:nvPr/>
            </p:nvCxnSpPr>
            <p:spPr>
              <a:xfrm flipV="1">
                <a:off x="3501995"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693692F1-FF10-4937-A877-ABD16F7E5865}"/>
                  </a:ext>
                </a:extLst>
              </p:cNvPr>
              <p:cNvCxnSpPr/>
              <p:nvPr/>
            </p:nvCxnSpPr>
            <p:spPr>
              <a:xfrm>
                <a:off x="5424146"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B21577BF-EB07-497D-A20B-2804EEC49551}"/>
                  </a:ext>
                </a:extLst>
              </p:cNvPr>
              <p:cNvCxnSpPr/>
              <p:nvPr/>
            </p:nvCxnSpPr>
            <p:spPr>
              <a:xfrm flipV="1">
                <a:off x="4481375"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B77A596-CE70-4ED8-8CB1-BD36AA545417}"/>
                  </a:ext>
                </a:extLst>
              </p:cNvPr>
              <p:cNvCxnSpPr/>
              <p:nvPr/>
            </p:nvCxnSpPr>
            <p:spPr>
              <a:xfrm>
                <a:off x="6439256"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080C396-9558-4FFD-AB07-10F2E8D639C0}"/>
                  </a:ext>
                </a:extLst>
              </p:cNvPr>
              <p:cNvCxnSpPr/>
              <p:nvPr/>
            </p:nvCxnSpPr>
            <p:spPr>
              <a:xfrm flipV="1">
                <a:off x="5502418"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7858EC40-A0B8-4F11-A679-10FE421CCA49}"/>
                  </a:ext>
                </a:extLst>
              </p:cNvPr>
              <p:cNvCxnSpPr/>
              <p:nvPr/>
            </p:nvCxnSpPr>
            <p:spPr>
              <a:xfrm flipV="1">
                <a:off x="6481798"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6EECB3B-8845-4FDD-9675-82E48327B605}"/>
                  </a:ext>
                </a:extLst>
              </p:cNvPr>
              <p:cNvCxnSpPr/>
              <p:nvPr/>
            </p:nvCxnSpPr>
            <p:spPr>
              <a:xfrm>
                <a:off x="2452232"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0CDF0768-F420-4456-889F-0227F7255398}"/>
                  </a:ext>
                </a:extLst>
              </p:cNvPr>
              <p:cNvCxnSpPr/>
              <p:nvPr/>
            </p:nvCxnSpPr>
            <p:spPr>
              <a:xfrm>
                <a:off x="3437545"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AAF6FE33-7844-4A6C-A594-02AE64655A3F}"/>
                  </a:ext>
                </a:extLst>
              </p:cNvPr>
              <p:cNvCxnSpPr/>
              <p:nvPr/>
            </p:nvCxnSpPr>
            <p:spPr>
              <a:xfrm>
                <a:off x="4438834"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A33F315A-3198-4887-A31A-F05B70B51A08}"/>
                  </a:ext>
                </a:extLst>
              </p:cNvPr>
              <p:cNvCxnSpPr/>
              <p:nvPr/>
            </p:nvCxnSpPr>
            <p:spPr>
              <a:xfrm>
                <a:off x="5424146"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1AF01E6E-E3A7-4625-8360-DF0A80E945EA}"/>
                  </a:ext>
                </a:extLst>
              </p:cNvPr>
              <p:cNvCxnSpPr/>
              <p:nvPr/>
            </p:nvCxnSpPr>
            <p:spPr>
              <a:xfrm>
                <a:off x="6439256"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19FAC4B7-2958-42B6-BE09-D4BF599C1FF6}"/>
                  </a:ext>
                </a:extLst>
              </p:cNvPr>
              <p:cNvCxnSpPr/>
              <p:nvPr/>
            </p:nvCxnSpPr>
            <p:spPr>
              <a:xfrm>
                <a:off x="7424568"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17D04376-78D7-443B-B6FC-26099C7AF264}"/>
                  </a:ext>
                </a:extLst>
              </p:cNvPr>
              <p:cNvCxnSpPr/>
              <p:nvPr/>
            </p:nvCxnSpPr>
            <p:spPr>
              <a:xfrm>
                <a:off x="8439679"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CE7F7FA-3C20-4925-B597-43349AB22B85}"/>
                  </a:ext>
                </a:extLst>
              </p:cNvPr>
              <p:cNvCxnSpPr/>
              <p:nvPr/>
            </p:nvCxnSpPr>
            <p:spPr>
              <a:xfrm flipV="1">
                <a:off x="7502841"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BF8E52D6-5E65-4EC8-A3B1-3B63225867C7}"/>
                  </a:ext>
                </a:extLst>
              </p:cNvPr>
              <p:cNvCxnSpPr/>
              <p:nvPr/>
            </p:nvCxnSpPr>
            <p:spPr>
              <a:xfrm flipV="1">
                <a:off x="8482220"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4FD15E0B-5376-4004-A106-EF2CA39F3054}"/>
                  </a:ext>
                </a:extLst>
              </p:cNvPr>
              <p:cNvCxnSpPr/>
              <p:nvPr/>
            </p:nvCxnSpPr>
            <p:spPr>
              <a:xfrm>
                <a:off x="7424568"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240323A5-978A-4ABA-A9A8-9F7B742D475E}"/>
                  </a:ext>
                </a:extLst>
              </p:cNvPr>
              <p:cNvCxnSpPr/>
              <p:nvPr/>
            </p:nvCxnSpPr>
            <p:spPr>
              <a:xfrm>
                <a:off x="8439679"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49618D78-CFCE-4DA2-BB57-D0FA6BDD1B95}"/>
                  </a:ext>
                </a:extLst>
              </p:cNvPr>
              <p:cNvCxnSpPr/>
              <p:nvPr/>
            </p:nvCxnSpPr>
            <p:spPr>
              <a:xfrm flipV="1">
                <a:off x="7502841"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4EA76372-817B-4817-8374-9455BC88B715}"/>
                  </a:ext>
                </a:extLst>
              </p:cNvPr>
              <p:cNvCxnSpPr/>
              <p:nvPr/>
            </p:nvCxnSpPr>
            <p:spPr>
              <a:xfrm flipV="1">
                <a:off x="8482220"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6048DA01-A337-4CB5-B42E-9161384B79F9}"/>
                  </a:ext>
                </a:extLst>
              </p:cNvPr>
              <p:cNvCxnSpPr/>
              <p:nvPr/>
            </p:nvCxnSpPr>
            <p:spPr>
              <a:xfrm>
                <a:off x="7424568"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AC3E9AC6-2211-4569-90F0-31C968491C20}"/>
                  </a:ext>
                </a:extLst>
              </p:cNvPr>
              <p:cNvCxnSpPr/>
              <p:nvPr/>
            </p:nvCxnSpPr>
            <p:spPr>
              <a:xfrm>
                <a:off x="8439679"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585D516-811F-4818-B066-FA789DEA87E9}"/>
                  </a:ext>
                </a:extLst>
              </p:cNvPr>
              <p:cNvCxnSpPr/>
              <p:nvPr/>
            </p:nvCxnSpPr>
            <p:spPr>
              <a:xfrm flipV="1">
                <a:off x="7502841"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3735BFA6-C0CA-4F81-81CD-8161FD54C19F}"/>
                  </a:ext>
                </a:extLst>
              </p:cNvPr>
              <p:cNvCxnSpPr/>
              <p:nvPr/>
            </p:nvCxnSpPr>
            <p:spPr>
              <a:xfrm flipV="1">
                <a:off x="8482220"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97706B2D-3E7A-4A74-816A-DFC3700DF744}"/>
                  </a:ext>
                </a:extLst>
              </p:cNvPr>
              <p:cNvCxnSpPr/>
              <p:nvPr/>
            </p:nvCxnSpPr>
            <p:spPr>
              <a:xfrm>
                <a:off x="7424568"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F1AE5D8C-16D7-4419-9762-DE9ABC405F33}"/>
                  </a:ext>
                </a:extLst>
              </p:cNvPr>
              <p:cNvCxnSpPr/>
              <p:nvPr/>
            </p:nvCxnSpPr>
            <p:spPr>
              <a:xfrm>
                <a:off x="8439679"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075B903B-034B-4A55-8758-F94A0456BEA6}"/>
                  </a:ext>
                </a:extLst>
              </p:cNvPr>
              <p:cNvCxnSpPr/>
              <p:nvPr/>
            </p:nvCxnSpPr>
            <p:spPr>
              <a:xfrm flipV="1">
                <a:off x="7502841"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9E2B4D17-B03A-42FB-9585-BB378CF27167}"/>
                  </a:ext>
                </a:extLst>
              </p:cNvPr>
              <p:cNvCxnSpPr/>
              <p:nvPr/>
            </p:nvCxnSpPr>
            <p:spPr>
              <a:xfrm flipV="1">
                <a:off x="8482220"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6F4C6E91-6312-426A-9A9A-3083A6E2953A}"/>
                  </a:ext>
                </a:extLst>
              </p:cNvPr>
              <p:cNvCxnSpPr/>
              <p:nvPr/>
            </p:nvCxnSpPr>
            <p:spPr>
              <a:xfrm>
                <a:off x="7424568"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9D8F1809-7AB9-4A53-A58E-B0FA9823C6E5}"/>
                  </a:ext>
                </a:extLst>
              </p:cNvPr>
              <p:cNvCxnSpPr/>
              <p:nvPr/>
            </p:nvCxnSpPr>
            <p:spPr>
              <a:xfrm>
                <a:off x="8439679"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6E39256B-46DA-427B-8AF1-2568AC55D31D}"/>
                  </a:ext>
                </a:extLst>
              </p:cNvPr>
              <p:cNvCxnSpPr/>
              <p:nvPr/>
            </p:nvCxnSpPr>
            <p:spPr>
              <a:xfrm flipV="1">
                <a:off x="2494774"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C56230C6-6ECB-4159-88D1-4BD6693A0FD2}"/>
                  </a:ext>
                </a:extLst>
              </p:cNvPr>
              <p:cNvCxnSpPr/>
              <p:nvPr/>
            </p:nvCxnSpPr>
            <p:spPr>
              <a:xfrm flipV="1">
                <a:off x="3501995"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350EFC36-3E3E-442D-80F9-59C421429CE8}"/>
                  </a:ext>
                </a:extLst>
              </p:cNvPr>
              <p:cNvCxnSpPr/>
              <p:nvPr/>
            </p:nvCxnSpPr>
            <p:spPr>
              <a:xfrm flipV="1">
                <a:off x="4481375"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33680CC4-814D-43AB-B5EA-0C367DBDBBCB}"/>
                  </a:ext>
                </a:extLst>
              </p:cNvPr>
              <p:cNvCxnSpPr/>
              <p:nvPr/>
            </p:nvCxnSpPr>
            <p:spPr>
              <a:xfrm flipV="1">
                <a:off x="5502418"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B890FB9D-C32A-4D76-AFC4-21ED95F9C98A}"/>
                  </a:ext>
                </a:extLst>
              </p:cNvPr>
              <p:cNvCxnSpPr/>
              <p:nvPr/>
            </p:nvCxnSpPr>
            <p:spPr>
              <a:xfrm flipV="1">
                <a:off x="6481798"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1F28EEBF-B619-4A50-B5E8-25885BD42357}"/>
                  </a:ext>
                </a:extLst>
              </p:cNvPr>
              <p:cNvCxnSpPr/>
              <p:nvPr/>
            </p:nvCxnSpPr>
            <p:spPr>
              <a:xfrm>
                <a:off x="2452232"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FAA35141-7A3F-40F6-B59A-1BE5281CEA27}"/>
                  </a:ext>
                </a:extLst>
              </p:cNvPr>
              <p:cNvCxnSpPr/>
              <p:nvPr/>
            </p:nvCxnSpPr>
            <p:spPr>
              <a:xfrm>
                <a:off x="3437545"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FD886077-24CD-4E14-B713-893A52E4F122}"/>
                  </a:ext>
                </a:extLst>
              </p:cNvPr>
              <p:cNvCxnSpPr/>
              <p:nvPr/>
            </p:nvCxnSpPr>
            <p:spPr>
              <a:xfrm>
                <a:off x="4438834"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AE474A85-B100-4222-9FA2-EA4D693033FA}"/>
                  </a:ext>
                </a:extLst>
              </p:cNvPr>
              <p:cNvCxnSpPr/>
              <p:nvPr/>
            </p:nvCxnSpPr>
            <p:spPr>
              <a:xfrm>
                <a:off x="5424146"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408C29BD-2EC2-4974-B460-3F42E346A228}"/>
                  </a:ext>
                </a:extLst>
              </p:cNvPr>
              <p:cNvCxnSpPr/>
              <p:nvPr/>
            </p:nvCxnSpPr>
            <p:spPr>
              <a:xfrm>
                <a:off x="6439256"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F422931E-E8EB-4D73-99A2-4164F3F0A246}"/>
                  </a:ext>
                </a:extLst>
              </p:cNvPr>
              <p:cNvCxnSpPr/>
              <p:nvPr/>
            </p:nvCxnSpPr>
            <p:spPr>
              <a:xfrm flipV="1">
                <a:off x="7502841"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BD67B4B3-7EDD-411E-B990-5C48B0CCE87D}"/>
                  </a:ext>
                </a:extLst>
              </p:cNvPr>
              <p:cNvCxnSpPr/>
              <p:nvPr/>
            </p:nvCxnSpPr>
            <p:spPr>
              <a:xfrm flipV="1">
                <a:off x="8482220"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DC965290-4E89-4056-A8A5-D31AD3D5D0E6}"/>
                  </a:ext>
                </a:extLst>
              </p:cNvPr>
              <p:cNvCxnSpPr/>
              <p:nvPr/>
            </p:nvCxnSpPr>
            <p:spPr>
              <a:xfrm>
                <a:off x="7424568"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6FC4CE9D-D9F9-422B-B655-738287209705}"/>
                  </a:ext>
                </a:extLst>
              </p:cNvPr>
              <p:cNvCxnSpPr/>
              <p:nvPr/>
            </p:nvCxnSpPr>
            <p:spPr>
              <a:xfrm>
                <a:off x="8439679"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77E2872E-49E7-4598-A46E-3E431C2C55CE}"/>
                  </a:ext>
                </a:extLst>
              </p:cNvPr>
              <p:cNvCxnSpPr/>
              <p:nvPr/>
            </p:nvCxnSpPr>
            <p:spPr>
              <a:xfrm>
                <a:off x="9448445"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5375B6D9-029B-43D0-8FDE-F34F21C3BE27}"/>
                  </a:ext>
                </a:extLst>
              </p:cNvPr>
              <p:cNvCxnSpPr/>
              <p:nvPr/>
            </p:nvCxnSpPr>
            <p:spPr>
              <a:xfrm flipV="1">
                <a:off x="9490987"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677B6D6B-FE98-4F2A-816A-D47386C1C6E8}"/>
                  </a:ext>
                </a:extLst>
              </p:cNvPr>
              <p:cNvCxnSpPr/>
              <p:nvPr/>
            </p:nvCxnSpPr>
            <p:spPr>
              <a:xfrm>
                <a:off x="9448445"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9C2CA559-A73A-4E16-91C0-D4AAC1F61FD0}"/>
                  </a:ext>
                </a:extLst>
              </p:cNvPr>
              <p:cNvCxnSpPr/>
              <p:nvPr/>
            </p:nvCxnSpPr>
            <p:spPr>
              <a:xfrm flipV="1">
                <a:off x="9490987"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B1E72C44-54A5-47A3-B53E-44B27B4AC1FB}"/>
                  </a:ext>
                </a:extLst>
              </p:cNvPr>
              <p:cNvCxnSpPr/>
              <p:nvPr/>
            </p:nvCxnSpPr>
            <p:spPr>
              <a:xfrm>
                <a:off x="9448445"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C27EC645-A566-446F-B38A-8A8543A109F7}"/>
                  </a:ext>
                </a:extLst>
              </p:cNvPr>
              <p:cNvCxnSpPr/>
              <p:nvPr/>
            </p:nvCxnSpPr>
            <p:spPr>
              <a:xfrm flipV="1">
                <a:off x="9490987"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9CFFEBB4-5BCD-4CDA-9259-9DCBA92170B0}"/>
                  </a:ext>
                </a:extLst>
              </p:cNvPr>
              <p:cNvCxnSpPr/>
              <p:nvPr/>
            </p:nvCxnSpPr>
            <p:spPr>
              <a:xfrm>
                <a:off x="9448445"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B422DCC8-735C-46F6-A0CE-03BCE354B4D9}"/>
                  </a:ext>
                </a:extLst>
              </p:cNvPr>
              <p:cNvCxnSpPr/>
              <p:nvPr/>
            </p:nvCxnSpPr>
            <p:spPr>
              <a:xfrm flipV="1">
                <a:off x="9490987"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39C24156-ECAF-4038-8B1E-07CBF3D498B6}"/>
                  </a:ext>
                </a:extLst>
              </p:cNvPr>
              <p:cNvCxnSpPr/>
              <p:nvPr/>
            </p:nvCxnSpPr>
            <p:spPr>
              <a:xfrm>
                <a:off x="9448445"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87E0486A-686D-49E2-B264-D3305F748C88}"/>
                  </a:ext>
                </a:extLst>
              </p:cNvPr>
              <p:cNvCxnSpPr/>
              <p:nvPr/>
            </p:nvCxnSpPr>
            <p:spPr>
              <a:xfrm>
                <a:off x="10433757"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8C5F7A52-F595-43A5-A746-6D0BB605D313}"/>
                  </a:ext>
                </a:extLst>
              </p:cNvPr>
              <p:cNvCxnSpPr/>
              <p:nvPr/>
            </p:nvCxnSpPr>
            <p:spPr>
              <a:xfrm>
                <a:off x="11448868"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36F2517C-40D2-43FC-BB2C-4B1A287F7158}"/>
                  </a:ext>
                </a:extLst>
              </p:cNvPr>
              <p:cNvCxnSpPr/>
              <p:nvPr/>
            </p:nvCxnSpPr>
            <p:spPr>
              <a:xfrm flipV="1">
                <a:off x="10512030"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508A8744-A1FE-429B-81B1-2959E9018027}"/>
                  </a:ext>
                </a:extLst>
              </p:cNvPr>
              <p:cNvCxnSpPr/>
              <p:nvPr/>
            </p:nvCxnSpPr>
            <p:spPr>
              <a:xfrm flipV="1">
                <a:off x="11491409"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F16D4804-5F06-47A5-A956-F7C80800258E}"/>
                  </a:ext>
                </a:extLst>
              </p:cNvPr>
              <p:cNvCxnSpPr/>
              <p:nvPr/>
            </p:nvCxnSpPr>
            <p:spPr>
              <a:xfrm>
                <a:off x="10433757"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FEAABB4A-50A4-49A2-8A8E-D8CA45D664F0}"/>
                  </a:ext>
                </a:extLst>
              </p:cNvPr>
              <p:cNvCxnSpPr/>
              <p:nvPr/>
            </p:nvCxnSpPr>
            <p:spPr>
              <a:xfrm>
                <a:off x="11448868"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8BFA61E1-F652-46F5-B3F2-E3A35F475C2C}"/>
                  </a:ext>
                </a:extLst>
              </p:cNvPr>
              <p:cNvCxnSpPr/>
              <p:nvPr/>
            </p:nvCxnSpPr>
            <p:spPr>
              <a:xfrm flipV="1">
                <a:off x="10512030"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A562D97A-CCB9-49C7-A53D-EA39E6EB0222}"/>
                  </a:ext>
                </a:extLst>
              </p:cNvPr>
              <p:cNvCxnSpPr/>
              <p:nvPr/>
            </p:nvCxnSpPr>
            <p:spPr>
              <a:xfrm flipV="1">
                <a:off x="11491409"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EFFEEBEB-041B-45B7-A4E3-AAC7E690AA79}"/>
                  </a:ext>
                </a:extLst>
              </p:cNvPr>
              <p:cNvCxnSpPr/>
              <p:nvPr/>
            </p:nvCxnSpPr>
            <p:spPr>
              <a:xfrm>
                <a:off x="10433757"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0A696300-98EC-4715-96D9-9EEDA4F52AF1}"/>
                  </a:ext>
                </a:extLst>
              </p:cNvPr>
              <p:cNvCxnSpPr/>
              <p:nvPr/>
            </p:nvCxnSpPr>
            <p:spPr>
              <a:xfrm>
                <a:off x="11448868"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854A8B1C-BEBB-4FFD-91DE-723F509B964D}"/>
                  </a:ext>
                </a:extLst>
              </p:cNvPr>
              <p:cNvCxnSpPr/>
              <p:nvPr/>
            </p:nvCxnSpPr>
            <p:spPr>
              <a:xfrm flipV="1">
                <a:off x="10512030"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A49BB978-54C9-49B3-B2B3-D01E5C977E99}"/>
                  </a:ext>
                </a:extLst>
              </p:cNvPr>
              <p:cNvCxnSpPr/>
              <p:nvPr/>
            </p:nvCxnSpPr>
            <p:spPr>
              <a:xfrm flipV="1">
                <a:off x="11491409"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CE27CE3A-CA06-46A0-8A6B-227BB1FBD4ED}"/>
                  </a:ext>
                </a:extLst>
              </p:cNvPr>
              <p:cNvCxnSpPr/>
              <p:nvPr/>
            </p:nvCxnSpPr>
            <p:spPr>
              <a:xfrm>
                <a:off x="10433757"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24313F33-28E5-4F38-85E6-780F0A0C0939}"/>
                  </a:ext>
                </a:extLst>
              </p:cNvPr>
              <p:cNvCxnSpPr/>
              <p:nvPr/>
            </p:nvCxnSpPr>
            <p:spPr>
              <a:xfrm>
                <a:off x="11448868"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B15B7EEE-6346-4955-ABA7-8AC2BB6A6E0C}"/>
                  </a:ext>
                </a:extLst>
              </p:cNvPr>
              <p:cNvCxnSpPr/>
              <p:nvPr/>
            </p:nvCxnSpPr>
            <p:spPr>
              <a:xfrm flipV="1">
                <a:off x="10512030"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E872791C-BDFE-42CC-9061-D38BD38FF7D6}"/>
                  </a:ext>
                </a:extLst>
              </p:cNvPr>
              <p:cNvCxnSpPr/>
              <p:nvPr/>
            </p:nvCxnSpPr>
            <p:spPr>
              <a:xfrm flipV="1">
                <a:off x="11491409"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845306DA-40C1-46A4-AB14-B07A09A8C427}"/>
                  </a:ext>
                </a:extLst>
              </p:cNvPr>
              <p:cNvCxnSpPr/>
              <p:nvPr/>
            </p:nvCxnSpPr>
            <p:spPr>
              <a:xfrm>
                <a:off x="10433757"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FAC2EA35-9D7B-48D4-8BE6-CD61F4CBF14D}"/>
                  </a:ext>
                </a:extLst>
              </p:cNvPr>
              <p:cNvCxnSpPr/>
              <p:nvPr/>
            </p:nvCxnSpPr>
            <p:spPr>
              <a:xfrm>
                <a:off x="11448868"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EF31BB5A-3679-4781-9578-9A0F87DA8724}"/>
                  </a:ext>
                </a:extLst>
              </p:cNvPr>
              <p:cNvCxnSpPr/>
              <p:nvPr/>
            </p:nvCxnSpPr>
            <p:spPr>
              <a:xfrm flipV="1">
                <a:off x="9490987"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AC1D858B-1D3A-4668-8590-13E651DDD85C}"/>
                  </a:ext>
                </a:extLst>
              </p:cNvPr>
              <p:cNvCxnSpPr/>
              <p:nvPr/>
            </p:nvCxnSpPr>
            <p:spPr>
              <a:xfrm>
                <a:off x="9448445"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EBAEF313-332E-41B9-8164-5F1A6D9F431C}"/>
                  </a:ext>
                </a:extLst>
              </p:cNvPr>
              <p:cNvCxnSpPr/>
              <p:nvPr/>
            </p:nvCxnSpPr>
            <p:spPr>
              <a:xfrm flipV="1">
                <a:off x="10512030"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2B1B4F30-FB17-42A4-A8E9-EF8C1F39BD9E}"/>
                  </a:ext>
                </a:extLst>
              </p:cNvPr>
              <p:cNvCxnSpPr/>
              <p:nvPr/>
            </p:nvCxnSpPr>
            <p:spPr>
              <a:xfrm flipV="1">
                <a:off x="11491409"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53EAB850-D8CC-4DE7-B789-D042D9ED8E90}"/>
                  </a:ext>
                </a:extLst>
              </p:cNvPr>
              <p:cNvCxnSpPr/>
              <p:nvPr/>
            </p:nvCxnSpPr>
            <p:spPr>
              <a:xfrm>
                <a:off x="10433757"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22BE23FE-5C5E-4D14-8ABA-D2BD46F6B4A6}"/>
                  </a:ext>
                </a:extLst>
              </p:cNvPr>
              <p:cNvCxnSpPr/>
              <p:nvPr/>
            </p:nvCxnSpPr>
            <p:spPr>
              <a:xfrm>
                <a:off x="11448868"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296" name="Picture 2" descr="Image result for nagios">
            <a:extLst>
              <a:ext uri="{FF2B5EF4-FFF2-40B4-BE49-F238E27FC236}">
                <a16:creationId xmlns:a16="http://schemas.microsoft.com/office/drawing/2014/main" id="{86B1EBA8-E9F4-4F7B-BBA2-AD806772FE4F}"/>
              </a:ext>
            </a:extLst>
          </p:cNvPr>
          <p:cNvPicPr>
            <a:picLocks noChangeAspect="1" noChangeArrowheads="1"/>
          </p:cNvPicPr>
          <p:nvPr/>
        </p:nvPicPr>
        <p:blipFill>
          <a:blip r:embed="rId2" cstate="hqprint">
            <a:extLst>
              <a:ext uri="{28A0092B-C50C-407E-A947-70E740481C1C}">
                <a14:useLocalDpi xmlns:a14="http://schemas.microsoft.com/office/drawing/2010/main"/>
              </a:ext>
            </a:extLst>
          </a:blip>
          <a:srcRect/>
          <a:stretch>
            <a:fillRect/>
          </a:stretch>
        </p:blipFill>
        <p:spPr bwMode="auto">
          <a:xfrm>
            <a:off x="2000253" y="1724843"/>
            <a:ext cx="716385" cy="485335"/>
          </a:xfrm>
          <a:prstGeom prst="rect">
            <a:avLst/>
          </a:prstGeom>
          <a:noFill/>
          <a:extLst>
            <a:ext uri="{909E8E84-426E-40DD-AFC4-6F175D3DCCD1}">
              <a14:hiddenFill xmlns:a14="http://schemas.microsoft.com/office/drawing/2010/main">
                <a:solidFill>
                  <a:srgbClr val="FFFFFF"/>
                </a:solidFill>
              </a14:hiddenFill>
            </a:ext>
          </a:extLst>
        </p:spPr>
      </p:pic>
      <p:pic>
        <p:nvPicPr>
          <p:cNvPr id="297" name="Picture 4" descr="Image result for vagrant">
            <a:extLst>
              <a:ext uri="{FF2B5EF4-FFF2-40B4-BE49-F238E27FC236}">
                <a16:creationId xmlns:a16="http://schemas.microsoft.com/office/drawing/2014/main" id="{A22E6E54-CC02-4E1B-990D-6575F6430224}"/>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3118469" y="1611825"/>
            <a:ext cx="521057" cy="635328"/>
          </a:xfrm>
          <a:prstGeom prst="rect">
            <a:avLst/>
          </a:prstGeom>
          <a:noFill/>
          <a:extLst>
            <a:ext uri="{909E8E84-426E-40DD-AFC4-6F175D3DCCD1}">
              <a14:hiddenFill xmlns:a14="http://schemas.microsoft.com/office/drawing/2010/main">
                <a:solidFill>
                  <a:srgbClr val="FFFFFF"/>
                </a:solidFill>
              </a14:hiddenFill>
            </a:ext>
          </a:extLst>
        </p:spPr>
      </p:pic>
      <p:pic>
        <p:nvPicPr>
          <p:cNvPr id="298" name="Picture 6" descr="Image result for jenkins">
            <a:extLst>
              <a:ext uri="{FF2B5EF4-FFF2-40B4-BE49-F238E27FC236}">
                <a16:creationId xmlns:a16="http://schemas.microsoft.com/office/drawing/2014/main" id="{12491502-059C-45C0-B618-8A008F968CB7}"/>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4133165" y="1619675"/>
            <a:ext cx="485594" cy="671958"/>
          </a:xfrm>
          <a:prstGeom prst="rect">
            <a:avLst/>
          </a:prstGeom>
          <a:noFill/>
          <a:extLst>
            <a:ext uri="{909E8E84-426E-40DD-AFC4-6F175D3DCCD1}">
              <a14:hiddenFill xmlns:a14="http://schemas.microsoft.com/office/drawing/2010/main">
                <a:solidFill>
                  <a:srgbClr val="FFFFFF"/>
                </a:solidFill>
              </a14:hiddenFill>
            </a:ext>
          </a:extLst>
        </p:spPr>
      </p:pic>
      <p:pic>
        <p:nvPicPr>
          <p:cNvPr id="299" name="Picture 8" descr="Image result for grunt">
            <a:extLst>
              <a:ext uri="{FF2B5EF4-FFF2-40B4-BE49-F238E27FC236}">
                <a16:creationId xmlns:a16="http://schemas.microsoft.com/office/drawing/2014/main" id="{4E148976-5CD7-4F17-9DF5-5F0DC7756307}"/>
              </a:ext>
            </a:extLst>
          </p:cNvPr>
          <p:cNvPicPr>
            <a:picLocks noChangeAspect="1" noChangeArrowheads="1"/>
          </p:cNvPicPr>
          <p:nvPr/>
        </p:nvPicPr>
        <p:blipFill rotWithShape="1">
          <a:blip r:embed="rId5" cstate="hqprint">
            <a:extLst>
              <a:ext uri="{28A0092B-C50C-407E-A947-70E740481C1C}">
                <a14:useLocalDpi xmlns:a14="http://schemas.microsoft.com/office/drawing/2010/main"/>
              </a:ext>
            </a:extLst>
          </a:blip>
          <a:srcRect/>
          <a:stretch/>
        </p:blipFill>
        <p:spPr bwMode="auto">
          <a:xfrm>
            <a:off x="5153028" y="1636728"/>
            <a:ext cx="508814" cy="587947"/>
          </a:xfrm>
          <a:prstGeom prst="rect">
            <a:avLst/>
          </a:prstGeom>
          <a:noFill/>
          <a:extLst>
            <a:ext uri="{909E8E84-426E-40DD-AFC4-6F175D3DCCD1}">
              <a14:hiddenFill xmlns:a14="http://schemas.microsoft.com/office/drawing/2010/main">
                <a:solidFill>
                  <a:srgbClr val="FFFFFF"/>
                </a:solidFill>
              </a14:hiddenFill>
            </a:ext>
          </a:extLst>
        </p:spPr>
      </p:pic>
      <p:pic>
        <p:nvPicPr>
          <p:cNvPr id="300" name="Picture 10" descr="Image result for gradle">
            <a:extLst>
              <a:ext uri="{FF2B5EF4-FFF2-40B4-BE49-F238E27FC236}">
                <a16:creationId xmlns:a16="http://schemas.microsoft.com/office/drawing/2014/main" id="{6213D71B-6BFB-430E-8D2B-D792CDCD1BBE}"/>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6148556" y="1707523"/>
            <a:ext cx="614890" cy="496261"/>
          </a:xfrm>
          <a:prstGeom prst="rect">
            <a:avLst/>
          </a:prstGeom>
          <a:noFill/>
          <a:extLst>
            <a:ext uri="{909E8E84-426E-40DD-AFC4-6F175D3DCCD1}">
              <a14:hiddenFill xmlns:a14="http://schemas.microsoft.com/office/drawing/2010/main">
                <a:solidFill>
                  <a:srgbClr val="FFFFFF"/>
                </a:solidFill>
              </a14:hiddenFill>
            </a:ext>
          </a:extLst>
        </p:spPr>
      </p:pic>
      <p:pic>
        <p:nvPicPr>
          <p:cNvPr id="301" name="Picture 12" descr="Image result for android">
            <a:extLst>
              <a:ext uri="{FF2B5EF4-FFF2-40B4-BE49-F238E27FC236}">
                <a16:creationId xmlns:a16="http://schemas.microsoft.com/office/drawing/2014/main" id="{14061B69-C937-4030-930A-7FF6CC33A9E1}"/>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7146823" y="1603308"/>
            <a:ext cx="653115" cy="652360"/>
          </a:xfrm>
          <a:prstGeom prst="rect">
            <a:avLst/>
          </a:prstGeom>
          <a:noFill/>
          <a:extLst>
            <a:ext uri="{909E8E84-426E-40DD-AFC4-6F175D3DCCD1}">
              <a14:hiddenFill xmlns:a14="http://schemas.microsoft.com/office/drawing/2010/main">
                <a:solidFill>
                  <a:srgbClr val="FFFFFF"/>
                </a:solidFill>
              </a14:hiddenFill>
            </a:ext>
          </a:extLst>
        </p:spPr>
      </p:pic>
      <p:pic>
        <p:nvPicPr>
          <p:cNvPr id="302" name="Picture 7" descr="smartphone">
            <a:extLst>
              <a:ext uri="{FF2B5EF4-FFF2-40B4-BE49-F238E27FC236}">
                <a16:creationId xmlns:a16="http://schemas.microsoft.com/office/drawing/2014/main" id="{16F14FB3-40C0-416D-96D7-23D9A54118C7}"/>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8320021" y="1655524"/>
            <a:ext cx="331483" cy="54094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3" name="Picture 14" descr="Image result for xamarin">
            <a:extLst>
              <a:ext uri="{FF2B5EF4-FFF2-40B4-BE49-F238E27FC236}">
                <a16:creationId xmlns:a16="http://schemas.microsoft.com/office/drawing/2014/main" id="{28A89B32-8BEC-4BE3-AD3B-F777A12B293D}"/>
              </a:ext>
            </a:extLst>
          </p:cNvPr>
          <p:cNvPicPr>
            <a:picLocks noChangeAspect="1" noChangeArrowheads="1"/>
          </p:cNvPicPr>
          <p:nvPr/>
        </p:nvPicPr>
        <p:blipFill rotWithShape="1">
          <a:blip r:embed="rId9" cstate="hqprint">
            <a:extLst>
              <a:ext uri="{28A0092B-C50C-407E-A947-70E740481C1C}">
                <a14:useLocalDpi xmlns:a14="http://schemas.microsoft.com/office/drawing/2010/main"/>
              </a:ext>
            </a:extLst>
          </a:blip>
          <a:srcRect/>
          <a:stretch/>
        </p:blipFill>
        <p:spPr bwMode="auto">
          <a:xfrm>
            <a:off x="9116556" y="1587028"/>
            <a:ext cx="821520" cy="750101"/>
          </a:xfrm>
          <a:prstGeom prst="rect">
            <a:avLst/>
          </a:prstGeom>
          <a:noFill/>
          <a:extLst>
            <a:ext uri="{909E8E84-426E-40DD-AFC4-6F175D3DCCD1}">
              <a14:hiddenFill xmlns:a14="http://schemas.microsoft.com/office/drawing/2010/main">
                <a:solidFill>
                  <a:srgbClr val="FFFFFF"/>
                </a:solidFill>
              </a14:hiddenFill>
            </a:ext>
          </a:extLst>
        </p:spPr>
      </p:pic>
      <p:pic>
        <p:nvPicPr>
          <p:cNvPr id="304" name="Picture 16" descr="Image result for apache cordova logo">
            <a:extLst>
              <a:ext uri="{FF2B5EF4-FFF2-40B4-BE49-F238E27FC236}">
                <a16:creationId xmlns:a16="http://schemas.microsoft.com/office/drawing/2014/main" id="{0BDAAC34-29E2-4652-A302-D9BE7324E351}"/>
              </a:ext>
            </a:extLst>
          </p:cNvPr>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10211622" y="1608734"/>
            <a:ext cx="702586" cy="702586"/>
          </a:xfrm>
          <a:prstGeom prst="rect">
            <a:avLst/>
          </a:prstGeom>
          <a:noFill/>
          <a:extLst>
            <a:ext uri="{909E8E84-426E-40DD-AFC4-6F175D3DCCD1}">
              <a14:hiddenFill xmlns:a14="http://schemas.microsoft.com/office/drawing/2010/main">
                <a:solidFill>
                  <a:srgbClr val="FFFFFF"/>
                </a:solidFill>
              </a14:hiddenFill>
            </a:ext>
          </a:extLst>
        </p:spPr>
      </p:pic>
      <p:pic>
        <p:nvPicPr>
          <p:cNvPr id="305" name="Picture 304" descr="CHEF">
            <a:extLst>
              <a:ext uri="{FF2B5EF4-FFF2-40B4-BE49-F238E27FC236}">
                <a16:creationId xmlns:a16="http://schemas.microsoft.com/office/drawing/2014/main" id="{DA86DE77-48A5-4075-82F2-3089C0F62D91}"/>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051630" y="2506238"/>
            <a:ext cx="638526" cy="627456"/>
          </a:xfrm>
          <a:prstGeom prst="rect">
            <a:avLst/>
          </a:prstGeom>
        </p:spPr>
      </p:pic>
      <p:pic>
        <p:nvPicPr>
          <p:cNvPr id="306" name="Picture 18" descr="Image result for puppet labs">
            <a:extLst>
              <a:ext uri="{FF2B5EF4-FFF2-40B4-BE49-F238E27FC236}">
                <a16:creationId xmlns:a16="http://schemas.microsoft.com/office/drawing/2014/main" id="{9D64ED96-CC27-41EA-BC92-D0D274D752F0}"/>
              </a:ext>
            </a:extLst>
          </p:cNvPr>
          <p:cNvPicPr>
            <a:picLocks noChangeAspect="1" noChangeArrowheads="1"/>
          </p:cNvPicPr>
          <p:nvPr/>
        </p:nvPicPr>
        <p:blipFill rotWithShape="1">
          <a:blip r:embed="rId12" cstate="hqprint">
            <a:extLst>
              <a:ext uri="{28A0092B-C50C-407E-A947-70E740481C1C}">
                <a14:useLocalDpi xmlns:a14="http://schemas.microsoft.com/office/drawing/2010/main"/>
              </a:ext>
            </a:extLst>
          </a:blip>
          <a:srcRect/>
          <a:stretch/>
        </p:blipFill>
        <p:spPr bwMode="auto">
          <a:xfrm>
            <a:off x="3004533" y="2471506"/>
            <a:ext cx="715351" cy="749765"/>
          </a:xfrm>
          <a:prstGeom prst="rect">
            <a:avLst/>
          </a:prstGeom>
          <a:noFill/>
          <a:extLst>
            <a:ext uri="{909E8E84-426E-40DD-AFC4-6F175D3DCCD1}">
              <a14:hiddenFill xmlns:a14="http://schemas.microsoft.com/office/drawing/2010/main">
                <a:solidFill>
                  <a:srgbClr val="FFFFFF"/>
                </a:solidFill>
              </a14:hiddenFill>
            </a:ext>
          </a:extLst>
        </p:spPr>
      </p:pic>
      <p:pic>
        <p:nvPicPr>
          <p:cNvPr id="307" name="Picture 306" descr="Ansible">
            <a:extLst>
              <a:ext uri="{FF2B5EF4-FFF2-40B4-BE49-F238E27FC236}">
                <a16:creationId xmlns:a16="http://schemas.microsoft.com/office/drawing/2014/main" id="{41191E3F-22C5-4931-ACDC-F120E3B408B9}"/>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3977709" y="2498464"/>
            <a:ext cx="794479" cy="628130"/>
          </a:xfrm>
          <a:prstGeom prst="rect">
            <a:avLst/>
          </a:prstGeom>
        </p:spPr>
      </p:pic>
      <p:pic>
        <p:nvPicPr>
          <p:cNvPr id="308" name="Picture 20" descr="Image result for saltstack">
            <a:extLst>
              <a:ext uri="{FF2B5EF4-FFF2-40B4-BE49-F238E27FC236}">
                <a16:creationId xmlns:a16="http://schemas.microsoft.com/office/drawing/2014/main" id="{AD881317-14AD-4EFF-A3C0-EA0A9A02F640}"/>
              </a:ext>
            </a:extLst>
          </p:cNvPr>
          <p:cNvPicPr>
            <a:picLocks noChangeAspect="1" noChangeArrowheads="1"/>
          </p:cNvPicPr>
          <p:nvPr/>
        </p:nvPicPr>
        <p:blipFill>
          <a:blip r:embed="rId14" cstate="hqprint">
            <a:extLst>
              <a:ext uri="{28A0092B-C50C-407E-A947-70E740481C1C}">
                <a14:useLocalDpi xmlns:a14="http://schemas.microsoft.com/office/drawing/2010/main"/>
              </a:ext>
            </a:extLst>
          </a:blip>
          <a:srcRect/>
          <a:stretch>
            <a:fillRect/>
          </a:stretch>
        </p:blipFill>
        <p:spPr bwMode="auto">
          <a:xfrm>
            <a:off x="4985907" y="2594035"/>
            <a:ext cx="850399" cy="532559"/>
          </a:xfrm>
          <a:prstGeom prst="rect">
            <a:avLst/>
          </a:prstGeom>
          <a:noFill/>
          <a:extLst>
            <a:ext uri="{909E8E84-426E-40DD-AFC4-6F175D3DCCD1}">
              <a14:hiddenFill xmlns:a14="http://schemas.microsoft.com/office/drawing/2010/main">
                <a:solidFill>
                  <a:srgbClr val="FFFFFF"/>
                </a:solidFill>
              </a14:hiddenFill>
            </a:ext>
          </a:extLst>
        </p:spPr>
      </p:pic>
      <p:pic>
        <p:nvPicPr>
          <p:cNvPr id="309" name="Picture 308" descr="DataDog">
            <a:extLst>
              <a:ext uri="{FF2B5EF4-FFF2-40B4-BE49-F238E27FC236}">
                <a16:creationId xmlns:a16="http://schemas.microsoft.com/office/drawing/2014/main" id="{148C3337-8D4F-4C4E-B686-069B011852B4}"/>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7232535" y="2598677"/>
            <a:ext cx="481690" cy="481690"/>
          </a:xfrm>
          <a:prstGeom prst="rect">
            <a:avLst/>
          </a:prstGeom>
        </p:spPr>
      </p:pic>
      <p:pic>
        <p:nvPicPr>
          <p:cNvPr id="310" name="Picture 309">
            <a:extLst>
              <a:ext uri="{FF2B5EF4-FFF2-40B4-BE49-F238E27FC236}">
                <a16:creationId xmlns:a16="http://schemas.microsoft.com/office/drawing/2014/main" id="{9EB920B5-95B5-4437-86B3-1EF0A97D7744}"/>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6187010" y="2578260"/>
            <a:ext cx="528367" cy="528367"/>
          </a:xfrm>
          <a:prstGeom prst="rect">
            <a:avLst/>
          </a:prstGeom>
        </p:spPr>
      </p:pic>
      <p:pic>
        <p:nvPicPr>
          <p:cNvPr id="311" name="Picture 6" descr="mist.io">
            <a:extLst>
              <a:ext uri="{FF2B5EF4-FFF2-40B4-BE49-F238E27FC236}">
                <a16:creationId xmlns:a16="http://schemas.microsoft.com/office/drawing/2014/main" id="{76940467-0C52-40A0-BDD4-08BC9D9D9FB4}"/>
              </a:ext>
            </a:extLst>
          </p:cNvPr>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8080189" y="2654025"/>
            <a:ext cx="874636" cy="417980"/>
          </a:xfrm>
          <a:prstGeom prst="rect">
            <a:avLst/>
          </a:prstGeom>
          <a:noFill/>
          <a:extLst>
            <a:ext uri="{909E8E84-426E-40DD-AFC4-6F175D3DCCD1}">
              <a14:hiddenFill xmlns:a14="http://schemas.microsoft.com/office/drawing/2010/main">
                <a:solidFill>
                  <a:srgbClr val="FFFFFF"/>
                </a:solidFill>
              </a14:hiddenFill>
            </a:ext>
          </a:extLst>
        </p:spPr>
      </p:pic>
      <p:pic>
        <p:nvPicPr>
          <p:cNvPr id="312" name="Picture 30" descr="Image result for libcloud">
            <a:extLst>
              <a:ext uri="{FF2B5EF4-FFF2-40B4-BE49-F238E27FC236}">
                <a16:creationId xmlns:a16="http://schemas.microsoft.com/office/drawing/2014/main" id="{5A7DEBC1-523E-411D-BF01-C8287CAE66C8}"/>
              </a:ext>
            </a:extLst>
          </p:cNvPr>
          <p:cNvPicPr>
            <a:picLocks noChangeAspect="1" noChangeArrowheads="1"/>
          </p:cNvPicPr>
          <p:nvPr/>
        </p:nvPicPr>
        <p:blipFill>
          <a:blip r:embed="rId18" cstate="hqprint">
            <a:extLst>
              <a:ext uri="{28A0092B-C50C-407E-A947-70E740481C1C}">
                <a14:useLocalDpi xmlns:a14="http://schemas.microsoft.com/office/drawing/2010/main"/>
              </a:ext>
            </a:extLst>
          </a:blip>
          <a:srcRect/>
          <a:stretch>
            <a:fillRect/>
          </a:stretch>
        </p:blipFill>
        <p:spPr bwMode="auto">
          <a:xfrm>
            <a:off x="9174436" y="2463783"/>
            <a:ext cx="705760" cy="705760"/>
          </a:xfrm>
          <a:prstGeom prst="rect">
            <a:avLst/>
          </a:prstGeom>
          <a:noFill/>
          <a:extLst>
            <a:ext uri="{909E8E84-426E-40DD-AFC4-6F175D3DCCD1}">
              <a14:hiddenFill xmlns:a14="http://schemas.microsoft.com/office/drawing/2010/main">
                <a:solidFill>
                  <a:srgbClr val="FFFFFF"/>
                </a:solidFill>
              </a14:hiddenFill>
            </a:ext>
          </a:extLst>
        </p:spPr>
      </p:pic>
      <p:pic>
        <p:nvPicPr>
          <p:cNvPr id="313" name="Picture 32" descr="Image result for terraform hashicorp">
            <a:extLst>
              <a:ext uri="{FF2B5EF4-FFF2-40B4-BE49-F238E27FC236}">
                <a16:creationId xmlns:a16="http://schemas.microsoft.com/office/drawing/2014/main" id="{B08E313C-84D6-44E8-847B-E76E699A9017}"/>
              </a:ext>
            </a:extLst>
          </p:cNvPr>
          <p:cNvPicPr>
            <a:picLocks noChangeAspect="1" noChangeArrowheads="1"/>
          </p:cNvPicPr>
          <p:nvPr/>
        </p:nvPicPr>
        <p:blipFill>
          <a:blip r:embed="rId19">
            <a:extLst>
              <a:ext uri="{28A0092B-C50C-407E-A947-70E740481C1C}">
                <a14:useLocalDpi xmlns:a14="http://schemas.microsoft.com/office/drawing/2010/main"/>
              </a:ext>
            </a:extLst>
          </a:blip>
          <a:srcRect/>
          <a:stretch>
            <a:fillRect/>
          </a:stretch>
        </p:blipFill>
        <p:spPr bwMode="auto">
          <a:xfrm>
            <a:off x="10297160" y="2547015"/>
            <a:ext cx="546781" cy="546781"/>
          </a:xfrm>
          <a:prstGeom prst="rect">
            <a:avLst/>
          </a:prstGeom>
          <a:noFill/>
          <a:extLst>
            <a:ext uri="{909E8E84-426E-40DD-AFC4-6F175D3DCCD1}">
              <a14:hiddenFill xmlns:a14="http://schemas.microsoft.com/office/drawing/2010/main">
                <a:solidFill>
                  <a:srgbClr val="FFFFFF"/>
                </a:solidFill>
              </a14:hiddenFill>
            </a:ext>
          </a:extLst>
        </p:spPr>
      </p:pic>
      <p:pic>
        <p:nvPicPr>
          <p:cNvPr id="314" name="Picture 34" descr="Image result for SCALR">
            <a:extLst>
              <a:ext uri="{FF2B5EF4-FFF2-40B4-BE49-F238E27FC236}">
                <a16:creationId xmlns:a16="http://schemas.microsoft.com/office/drawing/2014/main" id="{4DBEF4F9-E7E0-4309-A1D1-C7196E948CEB}"/>
              </a:ext>
            </a:extLst>
          </p:cNvPr>
          <p:cNvPicPr>
            <a:picLocks noChangeAspect="1" noChangeArrowheads="1"/>
          </p:cNvPicPr>
          <p:nvPr/>
        </p:nvPicPr>
        <p:blipFill>
          <a:blip r:embed="rId20" cstate="hqprint">
            <a:extLst>
              <a:ext uri="{28A0092B-C50C-407E-A947-70E740481C1C}">
                <a14:useLocalDpi xmlns:a14="http://schemas.microsoft.com/office/drawing/2010/main"/>
              </a:ext>
            </a:extLst>
          </a:blip>
          <a:srcRect/>
          <a:stretch>
            <a:fillRect/>
          </a:stretch>
        </p:blipFill>
        <p:spPr bwMode="auto">
          <a:xfrm>
            <a:off x="11229842" y="2750304"/>
            <a:ext cx="827906" cy="220021"/>
          </a:xfrm>
          <a:prstGeom prst="rect">
            <a:avLst/>
          </a:prstGeom>
          <a:noFill/>
          <a:extLst>
            <a:ext uri="{909E8E84-426E-40DD-AFC4-6F175D3DCCD1}">
              <a14:hiddenFill xmlns:a14="http://schemas.microsoft.com/office/drawing/2010/main">
                <a:solidFill>
                  <a:srgbClr val="FFFFFF"/>
                </a:solidFill>
              </a14:hiddenFill>
            </a:ext>
          </a:extLst>
        </p:spPr>
      </p:pic>
      <p:pic>
        <p:nvPicPr>
          <p:cNvPr id="315" name="Picture 10" descr="Wordpress">
            <a:extLst>
              <a:ext uri="{FF2B5EF4-FFF2-40B4-BE49-F238E27FC236}">
                <a16:creationId xmlns:a16="http://schemas.microsoft.com/office/drawing/2014/main" id="{5B489891-DE0C-409D-B753-82AA556119E0}"/>
              </a:ext>
            </a:extLst>
          </p:cNvPr>
          <p:cNvPicPr>
            <a:picLocks noChangeAspect="1"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a:off x="2100385" y="3472480"/>
            <a:ext cx="454720" cy="461137"/>
          </a:xfrm>
          <a:prstGeom prst="rect">
            <a:avLst/>
          </a:prstGeom>
          <a:extLst>
            <a:ext uri="{909E8E84-426E-40DD-AFC4-6F175D3DCCD1}">
              <a14:hiddenFill xmlns:a14="http://schemas.microsoft.com/office/drawing/2010/main">
                <a:solidFill>
                  <a:srgbClr val="FFFFFF"/>
                </a:solidFill>
              </a14:hiddenFill>
            </a:ext>
          </a:extLst>
        </p:spPr>
      </p:pic>
      <p:pic>
        <p:nvPicPr>
          <p:cNvPr id="316" name="Picture 315" descr="Joomla">
            <a:extLst>
              <a:ext uri="{FF2B5EF4-FFF2-40B4-BE49-F238E27FC236}">
                <a16:creationId xmlns:a16="http://schemas.microsoft.com/office/drawing/2014/main" id="{BA32609A-DB06-42EB-A1E4-890E12EC585A}"/>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3026730" y="3469349"/>
            <a:ext cx="671680" cy="479006"/>
          </a:xfrm>
          <a:prstGeom prst="rect">
            <a:avLst/>
          </a:prstGeom>
        </p:spPr>
      </p:pic>
      <p:pic>
        <p:nvPicPr>
          <p:cNvPr id="317" name="Picture 38" descr="Image result for new drupal logo">
            <a:extLst>
              <a:ext uri="{FF2B5EF4-FFF2-40B4-BE49-F238E27FC236}">
                <a16:creationId xmlns:a16="http://schemas.microsoft.com/office/drawing/2014/main" id="{6859CE72-51D8-44F2-AD17-4A2B17CD7EE6}"/>
              </a:ext>
            </a:extLst>
          </p:cNvPr>
          <p:cNvPicPr>
            <a:picLocks noChangeAspect="1" noChangeArrowheads="1"/>
          </p:cNvPicPr>
          <p:nvPr/>
        </p:nvPicPr>
        <p:blipFill>
          <a:blip r:embed="rId23" cstate="hqprint">
            <a:extLst>
              <a:ext uri="{28A0092B-C50C-407E-A947-70E740481C1C}">
                <a14:useLocalDpi xmlns:a14="http://schemas.microsoft.com/office/drawing/2010/main"/>
              </a:ext>
            </a:extLst>
          </a:blip>
          <a:srcRect/>
          <a:stretch>
            <a:fillRect/>
          </a:stretch>
        </p:blipFill>
        <p:spPr bwMode="auto">
          <a:xfrm>
            <a:off x="4121036" y="3400046"/>
            <a:ext cx="590649" cy="606005"/>
          </a:xfrm>
          <a:prstGeom prst="rect">
            <a:avLst/>
          </a:prstGeom>
          <a:noFill/>
          <a:extLst>
            <a:ext uri="{909E8E84-426E-40DD-AFC4-6F175D3DCCD1}">
              <a14:hiddenFill xmlns:a14="http://schemas.microsoft.com/office/drawing/2010/main">
                <a:solidFill>
                  <a:srgbClr val="FFFFFF"/>
                </a:solidFill>
              </a14:hiddenFill>
            </a:ext>
          </a:extLst>
        </p:spPr>
      </p:pic>
      <p:pic>
        <p:nvPicPr>
          <p:cNvPr id="318" name="Picture 40" descr="Image result for apprenda logo">
            <a:extLst>
              <a:ext uri="{FF2B5EF4-FFF2-40B4-BE49-F238E27FC236}">
                <a16:creationId xmlns:a16="http://schemas.microsoft.com/office/drawing/2014/main" id="{D7802109-EA44-40E1-9443-E0B2A67D7A69}"/>
              </a:ext>
            </a:extLst>
          </p:cNvPr>
          <p:cNvPicPr>
            <a:picLocks noChangeAspect="1" noChangeArrowheads="1"/>
          </p:cNvPicPr>
          <p:nvPr/>
        </p:nvPicPr>
        <p:blipFill>
          <a:blip r:embed="rId24" cstate="hqprint">
            <a:extLst>
              <a:ext uri="{28A0092B-C50C-407E-A947-70E740481C1C}">
                <a14:useLocalDpi xmlns:a14="http://schemas.microsoft.com/office/drawing/2010/main"/>
              </a:ext>
            </a:extLst>
          </a:blip>
          <a:srcRect/>
          <a:stretch>
            <a:fillRect/>
          </a:stretch>
        </p:blipFill>
        <p:spPr bwMode="auto">
          <a:xfrm>
            <a:off x="6054994" y="3301747"/>
            <a:ext cx="784941" cy="784941"/>
          </a:xfrm>
          <a:prstGeom prst="rect">
            <a:avLst/>
          </a:prstGeom>
          <a:noFill/>
          <a:extLst>
            <a:ext uri="{909E8E84-426E-40DD-AFC4-6F175D3DCCD1}">
              <a14:hiddenFill xmlns:a14="http://schemas.microsoft.com/office/drawing/2010/main">
                <a:solidFill>
                  <a:srgbClr val="FFFFFF"/>
                </a:solidFill>
              </a14:hiddenFill>
            </a:ext>
          </a:extLst>
        </p:spPr>
      </p:pic>
      <p:pic>
        <p:nvPicPr>
          <p:cNvPr id="319" name="Picture 42" descr="Image result for jelastic">
            <a:extLst>
              <a:ext uri="{FF2B5EF4-FFF2-40B4-BE49-F238E27FC236}">
                <a16:creationId xmlns:a16="http://schemas.microsoft.com/office/drawing/2014/main" id="{BF9BC346-2E89-4CAA-9D13-9C97CC9616AE}"/>
              </a:ext>
            </a:extLst>
          </p:cNvPr>
          <p:cNvPicPr>
            <a:picLocks noChangeAspect="1" noChangeArrowheads="1"/>
          </p:cNvPicPr>
          <p:nvPr/>
        </p:nvPicPr>
        <p:blipFill>
          <a:blip r:embed="rId25" cstate="hqprint">
            <a:extLst>
              <a:ext uri="{28A0092B-C50C-407E-A947-70E740481C1C}">
                <a14:useLocalDpi xmlns:a14="http://schemas.microsoft.com/office/drawing/2010/main"/>
              </a:ext>
            </a:extLst>
          </a:blip>
          <a:srcRect/>
          <a:stretch>
            <a:fillRect/>
          </a:stretch>
        </p:blipFill>
        <p:spPr bwMode="auto">
          <a:xfrm>
            <a:off x="7125618" y="3352167"/>
            <a:ext cx="705623" cy="705623"/>
          </a:xfrm>
          <a:prstGeom prst="rect">
            <a:avLst/>
          </a:prstGeom>
          <a:noFill/>
          <a:extLst>
            <a:ext uri="{909E8E84-426E-40DD-AFC4-6F175D3DCCD1}">
              <a14:hiddenFill xmlns:a14="http://schemas.microsoft.com/office/drawing/2010/main">
                <a:solidFill>
                  <a:srgbClr val="FFFFFF"/>
                </a:solidFill>
              </a14:hiddenFill>
            </a:ext>
          </a:extLst>
        </p:spPr>
      </p:pic>
      <p:pic>
        <p:nvPicPr>
          <p:cNvPr id="320" name="Picture 2">
            <a:extLst>
              <a:ext uri="{FF2B5EF4-FFF2-40B4-BE49-F238E27FC236}">
                <a16:creationId xmlns:a16="http://schemas.microsoft.com/office/drawing/2014/main" id="{F3E0BDD4-49F5-41E0-8419-C6935E73557B}"/>
              </a:ext>
            </a:extLst>
          </p:cNvPr>
          <p:cNvPicPr>
            <a:picLocks noChangeAspect="1" noChangeArrowheads="1"/>
          </p:cNvPicPr>
          <p:nvPr/>
        </p:nvPicPr>
        <p:blipFill>
          <a:blip r:embed="rId26"/>
          <a:stretch>
            <a:fillRect/>
          </a:stretch>
        </p:blipFill>
        <p:spPr bwMode="auto">
          <a:xfrm>
            <a:off x="8212766" y="3526462"/>
            <a:ext cx="609481" cy="406320"/>
          </a:xfrm>
          <a:prstGeom prst="rect">
            <a:avLst/>
          </a:prstGeom>
          <a:extLst>
            <a:ext uri="{909E8E84-426E-40DD-AFC4-6F175D3DCCD1}">
              <a14:hiddenFill xmlns:a14="http://schemas.microsoft.com/office/drawing/2010/main">
                <a:solidFill>
                  <a:srgbClr val="FFFFFF"/>
                </a:solidFill>
              </a14:hiddenFill>
            </a:ext>
          </a:extLst>
        </p:spPr>
      </p:pic>
      <p:pic>
        <p:nvPicPr>
          <p:cNvPr id="321" name="Picture 320">
            <a:extLst>
              <a:ext uri="{FF2B5EF4-FFF2-40B4-BE49-F238E27FC236}">
                <a16:creationId xmlns:a16="http://schemas.microsoft.com/office/drawing/2014/main" id="{165204BD-0A74-4D54-A581-9987146D716E}"/>
              </a:ext>
            </a:extLst>
          </p:cNvPr>
          <p:cNvPicPr>
            <a:picLocks noChangeAspect="1"/>
          </p:cNvPicPr>
          <p:nvPr/>
        </p:nvPicPr>
        <p:blipFill>
          <a:blip r:embed="rId27"/>
          <a:stretch>
            <a:fillRect/>
          </a:stretch>
        </p:blipFill>
        <p:spPr>
          <a:xfrm>
            <a:off x="9281246" y="3461202"/>
            <a:ext cx="498617" cy="487154"/>
          </a:xfrm>
          <a:prstGeom prst="rect">
            <a:avLst/>
          </a:prstGeom>
        </p:spPr>
      </p:pic>
      <p:pic>
        <p:nvPicPr>
          <p:cNvPr id="322" name="Picture 321" descr="GitHub">
            <a:extLst>
              <a:ext uri="{FF2B5EF4-FFF2-40B4-BE49-F238E27FC236}">
                <a16:creationId xmlns:a16="http://schemas.microsoft.com/office/drawing/2014/main" id="{8130547A-03D5-43AB-8554-60C62E43CE27}"/>
              </a:ext>
            </a:extLst>
          </p:cNvPr>
          <p:cNvPicPr>
            <a:picLocks noChangeAspect="1"/>
          </p:cNvPicPr>
          <p:nvPr/>
        </p:nvPicPr>
        <p:blipFill>
          <a:blip r:embed="rId28"/>
          <a:stretch>
            <a:fillRect/>
          </a:stretch>
        </p:blipFill>
        <p:spPr>
          <a:xfrm>
            <a:off x="5129047" y="3420674"/>
            <a:ext cx="543811" cy="551060"/>
          </a:xfrm>
          <a:prstGeom prst="rect">
            <a:avLst/>
          </a:prstGeom>
        </p:spPr>
      </p:pic>
      <p:pic>
        <p:nvPicPr>
          <p:cNvPr id="323" name="Picture 322" descr="Node.js">
            <a:extLst>
              <a:ext uri="{FF2B5EF4-FFF2-40B4-BE49-F238E27FC236}">
                <a16:creationId xmlns:a16="http://schemas.microsoft.com/office/drawing/2014/main" id="{30F1F1D7-87AE-4524-9945-B381392CF7C9}"/>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3040279" y="4497267"/>
            <a:ext cx="638258" cy="178125"/>
          </a:xfrm>
          <a:prstGeom prst="rect">
            <a:avLst/>
          </a:prstGeom>
        </p:spPr>
      </p:pic>
      <p:pic>
        <p:nvPicPr>
          <p:cNvPr id="324" name="Picture 323" descr="Eclipse">
            <a:extLst>
              <a:ext uri="{FF2B5EF4-FFF2-40B4-BE49-F238E27FC236}">
                <a16:creationId xmlns:a16="http://schemas.microsoft.com/office/drawing/2014/main" id="{8A0A1062-EC95-4D0C-A91F-B52364422870}"/>
              </a:ext>
            </a:extLst>
          </p:cNvPr>
          <p:cNvPicPr>
            <a:picLocks noChangeAspect="1"/>
          </p:cNvPicPr>
          <p:nvPr/>
        </p:nvPicPr>
        <p:blipFill>
          <a:blip r:embed="rId30" cstate="hqprint">
            <a:extLst>
              <a:ext uri="{28A0092B-C50C-407E-A947-70E740481C1C}">
                <a14:useLocalDpi xmlns:a14="http://schemas.microsoft.com/office/drawing/2010/main"/>
              </a:ext>
            </a:extLst>
          </a:blip>
          <a:stretch>
            <a:fillRect/>
          </a:stretch>
        </p:blipFill>
        <p:spPr>
          <a:xfrm>
            <a:off x="8102250" y="4489035"/>
            <a:ext cx="796254" cy="186357"/>
          </a:xfrm>
          <a:prstGeom prst="rect">
            <a:avLst/>
          </a:prstGeom>
        </p:spPr>
      </p:pic>
      <p:pic>
        <p:nvPicPr>
          <p:cNvPr id="325" name="Picture 324" descr="Python">
            <a:extLst>
              <a:ext uri="{FF2B5EF4-FFF2-40B4-BE49-F238E27FC236}">
                <a16:creationId xmlns:a16="http://schemas.microsoft.com/office/drawing/2014/main" id="{D0EC44B7-6FF2-45C1-9670-53C229A80CBF}"/>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4120349" y="4320058"/>
            <a:ext cx="518881" cy="518881"/>
          </a:xfrm>
          <a:prstGeom prst="rect">
            <a:avLst/>
          </a:prstGeom>
        </p:spPr>
      </p:pic>
      <p:pic>
        <p:nvPicPr>
          <p:cNvPr id="326" name="Picture 325" descr="PHP">
            <a:extLst>
              <a:ext uri="{FF2B5EF4-FFF2-40B4-BE49-F238E27FC236}">
                <a16:creationId xmlns:a16="http://schemas.microsoft.com/office/drawing/2014/main" id="{5F2B2415-007A-4679-B442-DA4F7EA14742}"/>
              </a:ext>
            </a:extLst>
          </p:cNvPr>
          <p:cNvPicPr>
            <a:picLocks noChangeAspect="1"/>
          </p:cNvPicPr>
          <p:nvPr/>
        </p:nvPicPr>
        <p:blipFill>
          <a:blip r:embed="rId32">
            <a:extLst>
              <a:ext uri="{28A0092B-C50C-407E-A947-70E740481C1C}">
                <a14:useLocalDpi xmlns:a14="http://schemas.microsoft.com/office/drawing/2010/main"/>
              </a:ext>
            </a:extLst>
          </a:blip>
          <a:stretch>
            <a:fillRect/>
          </a:stretch>
        </p:blipFill>
        <p:spPr>
          <a:xfrm>
            <a:off x="2058423" y="4434795"/>
            <a:ext cx="564542" cy="303070"/>
          </a:xfrm>
          <a:prstGeom prst="rect">
            <a:avLst/>
          </a:prstGeom>
        </p:spPr>
      </p:pic>
      <p:pic>
        <p:nvPicPr>
          <p:cNvPr id="327" name="Picture 44" descr="JavaScript">
            <a:extLst>
              <a:ext uri="{FF2B5EF4-FFF2-40B4-BE49-F238E27FC236}">
                <a16:creationId xmlns:a16="http://schemas.microsoft.com/office/drawing/2014/main" id="{F80C032E-5CCE-42C5-B223-CFD6B701F6F6}"/>
              </a:ext>
            </a:extLst>
          </p:cNvPr>
          <p:cNvPicPr>
            <a:picLocks noChangeAspect="1" noChangeArrowheads="1"/>
          </p:cNvPicPr>
          <p:nvPr/>
        </p:nvPicPr>
        <p:blipFill>
          <a:blip r:embed="rId33" cstate="hqprint">
            <a:extLst>
              <a:ext uri="{28A0092B-C50C-407E-A947-70E740481C1C}">
                <a14:useLocalDpi xmlns:a14="http://schemas.microsoft.com/office/drawing/2010/main"/>
              </a:ext>
            </a:extLst>
          </a:blip>
          <a:srcRect/>
          <a:stretch>
            <a:fillRect/>
          </a:stretch>
        </p:blipFill>
        <p:spPr bwMode="auto">
          <a:xfrm>
            <a:off x="5145139" y="4309444"/>
            <a:ext cx="524589" cy="524589"/>
          </a:xfrm>
          <a:prstGeom prst="rect">
            <a:avLst/>
          </a:prstGeom>
          <a:noFill/>
          <a:extLst>
            <a:ext uri="{909E8E84-426E-40DD-AFC4-6F175D3DCCD1}">
              <a14:hiddenFill xmlns:a14="http://schemas.microsoft.com/office/drawing/2010/main">
                <a:solidFill>
                  <a:srgbClr val="FFFFFF"/>
                </a:solidFill>
              </a14:hiddenFill>
            </a:ext>
          </a:extLst>
        </p:spPr>
      </p:pic>
      <p:pic>
        <p:nvPicPr>
          <p:cNvPr id="328" name="Picture 46" descr="Image result for ruby">
            <a:extLst>
              <a:ext uri="{FF2B5EF4-FFF2-40B4-BE49-F238E27FC236}">
                <a16:creationId xmlns:a16="http://schemas.microsoft.com/office/drawing/2014/main" id="{025E0354-9D66-4E34-85F6-981A38D9E168}"/>
              </a:ext>
            </a:extLst>
          </p:cNvPr>
          <p:cNvPicPr>
            <a:picLocks noChangeAspect="1" noChangeArrowheads="1"/>
          </p:cNvPicPr>
          <p:nvPr/>
        </p:nvPicPr>
        <p:blipFill>
          <a:blip r:embed="rId34" cstate="hqprint">
            <a:extLst>
              <a:ext uri="{28A0092B-C50C-407E-A947-70E740481C1C}">
                <a14:useLocalDpi xmlns:a14="http://schemas.microsoft.com/office/drawing/2010/main"/>
              </a:ext>
            </a:extLst>
          </a:blip>
          <a:srcRect/>
          <a:stretch>
            <a:fillRect/>
          </a:stretch>
        </p:blipFill>
        <p:spPr bwMode="auto">
          <a:xfrm>
            <a:off x="6209694" y="4320058"/>
            <a:ext cx="447954" cy="514242"/>
          </a:xfrm>
          <a:prstGeom prst="rect">
            <a:avLst/>
          </a:prstGeom>
          <a:noFill/>
          <a:extLst>
            <a:ext uri="{909E8E84-426E-40DD-AFC4-6F175D3DCCD1}">
              <a14:hiddenFill xmlns:a14="http://schemas.microsoft.com/office/drawing/2010/main">
                <a:solidFill>
                  <a:srgbClr val="FFFFFF"/>
                </a:solidFill>
              </a14:hiddenFill>
            </a:ext>
          </a:extLst>
        </p:spPr>
      </p:pic>
      <p:pic>
        <p:nvPicPr>
          <p:cNvPr id="329" name="Picture 48" descr="Image result for intellij idea">
            <a:extLst>
              <a:ext uri="{FF2B5EF4-FFF2-40B4-BE49-F238E27FC236}">
                <a16:creationId xmlns:a16="http://schemas.microsoft.com/office/drawing/2014/main" id="{C4214C76-6A4A-4868-B030-1907846672E6}"/>
              </a:ext>
            </a:extLst>
          </p:cNvPr>
          <p:cNvPicPr>
            <a:picLocks noChangeAspect="1" noChangeArrowheads="1"/>
          </p:cNvPicPr>
          <p:nvPr/>
        </p:nvPicPr>
        <p:blipFill>
          <a:blip r:embed="rId35" cstate="hqprint">
            <a:extLst>
              <a:ext uri="{28A0092B-C50C-407E-A947-70E740481C1C}">
                <a14:useLocalDpi xmlns:a14="http://schemas.microsoft.com/office/drawing/2010/main"/>
              </a:ext>
            </a:extLst>
          </a:blip>
          <a:srcRect/>
          <a:stretch>
            <a:fillRect/>
          </a:stretch>
        </p:blipFill>
        <p:spPr bwMode="auto">
          <a:xfrm>
            <a:off x="7153913" y="4286503"/>
            <a:ext cx="585989" cy="585989"/>
          </a:xfrm>
          <a:prstGeom prst="rect">
            <a:avLst/>
          </a:prstGeom>
          <a:noFill/>
          <a:extLst>
            <a:ext uri="{909E8E84-426E-40DD-AFC4-6F175D3DCCD1}">
              <a14:hiddenFill xmlns:a14="http://schemas.microsoft.com/office/drawing/2010/main">
                <a:solidFill>
                  <a:srgbClr val="FFFFFF"/>
                </a:solidFill>
              </a14:hiddenFill>
            </a:ext>
          </a:extLst>
        </p:spPr>
      </p:pic>
      <p:pic>
        <p:nvPicPr>
          <p:cNvPr id="330" name="Picture 329">
            <a:extLst>
              <a:ext uri="{FF2B5EF4-FFF2-40B4-BE49-F238E27FC236}">
                <a16:creationId xmlns:a16="http://schemas.microsoft.com/office/drawing/2014/main" id="{B6E90D8F-017A-4757-B40A-4AEF6BDF37DF}"/>
              </a:ext>
            </a:extLst>
          </p:cNvPr>
          <p:cNvPicPr>
            <a:picLocks noChangeAspect="1"/>
          </p:cNvPicPr>
          <p:nvPr/>
        </p:nvPicPr>
        <p:blipFill>
          <a:blip r:embed="rId36"/>
          <a:stretch>
            <a:fillRect/>
          </a:stretch>
        </p:blipFill>
        <p:spPr>
          <a:xfrm>
            <a:off x="8273453" y="5208990"/>
            <a:ext cx="453848" cy="463641"/>
          </a:xfrm>
          <a:prstGeom prst="rect">
            <a:avLst/>
          </a:prstGeom>
        </p:spPr>
      </p:pic>
      <p:pic>
        <p:nvPicPr>
          <p:cNvPr id="331" name="Picture 50" descr="Image result for hadoop logo">
            <a:extLst>
              <a:ext uri="{FF2B5EF4-FFF2-40B4-BE49-F238E27FC236}">
                <a16:creationId xmlns:a16="http://schemas.microsoft.com/office/drawing/2014/main" id="{740A3329-BA19-4165-8D6A-1430989B8F07}"/>
              </a:ext>
            </a:extLst>
          </p:cNvPr>
          <p:cNvPicPr>
            <a:picLocks noChangeAspect="1" noChangeArrowheads="1"/>
          </p:cNvPicPr>
          <p:nvPr/>
        </p:nvPicPr>
        <p:blipFill>
          <a:blip r:embed="rId37" cstate="hqprint">
            <a:extLst>
              <a:ext uri="{28A0092B-C50C-407E-A947-70E740481C1C}">
                <a14:useLocalDpi xmlns:a14="http://schemas.microsoft.com/office/drawing/2010/main"/>
              </a:ext>
            </a:extLst>
          </a:blip>
          <a:srcRect/>
          <a:stretch>
            <a:fillRect/>
          </a:stretch>
        </p:blipFill>
        <p:spPr bwMode="auto">
          <a:xfrm>
            <a:off x="1911464" y="5127760"/>
            <a:ext cx="858457" cy="601907"/>
          </a:xfrm>
          <a:prstGeom prst="rect">
            <a:avLst/>
          </a:prstGeom>
          <a:noFill/>
          <a:extLst>
            <a:ext uri="{909E8E84-426E-40DD-AFC4-6F175D3DCCD1}">
              <a14:hiddenFill xmlns:a14="http://schemas.microsoft.com/office/drawing/2010/main">
                <a:solidFill>
                  <a:srgbClr val="FFFFFF"/>
                </a:solidFill>
              </a14:hiddenFill>
            </a:ext>
          </a:extLst>
        </p:spPr>
      </p:pic>
      <p:pic>
        <p:nvPicPr>
          <p:cNvPr id="332" name="Picture 52" descr="Image result for redis">
            <a:extLst>
              <a:ext uri="{FF2B5EF4-FFF2-40B4-BE49-F238E27FC236}">
                <a16:creationId xmlns:a16="http://schemas.microsoft.com/office/drawing/2014/main" id="{AF9DE7BB-95AD-4CAB-A035-3E43DB79F82A}"/>
              </a:ext>
            </a:extLst>
          </p:cNvPr>
          <p:cNvPicPr>
            <a:picLocks noChangeAspect="1" noChangeArrowheads="1"/>
          </p:cNvPicPr>
          <p:nvPr/>
        </p:nvPicPr>
        <p:blipFill>
          <a:blip r:embed="rId38" cstate="hqprint">
            <a:extLst>
              <a:ext uri="{28A0092B-C50C-407E-A947-70E740481C1C}">
                <a14:useLocalDpi xmlns:a14="http://schemas.microsoft.com/office/drawing/2010/main"/>
              </a:ext>
            </a:extLst>
          </a:blip>
          <a:srcRect/>
          <a:stretch>
            <a:fillRect/>
          </a:stretch>
        </p:blipFill>
        <p:spPr bwMode="auto">
          <a:xfrm>
            <a:off x="3024982" y="5125690"/>
            <a:ext cx="714378" cy="603046"/>
          </a:xfrm>
          <a:prstGeom prst="rect">
            <a:avLst/>
          </a:prstGeom>
          <a:noFill/>
          <a:extLst>
            <a:ext uri="{909E8E84-426E-40DD-AFC4-6F175D3DCCD1}">
              <a14:hiddenFill xmlns:a14="http://schemas.microsoft.com/office/drawing/2010/main">
                <a:solidFill>
                  <a:srgbClr val="FFFFFF"/>
                </a:solidFill>
              </a14:hiddenFill>
            </a:ext>
          </a:extLst>
        </p:spPr>
      </p:pic>
      <p:pic>
        <p:nvPicPr>
          <p:cNvPr id="333" name="Picture 54" descr="Image result for cleardb">
            <a:extLst>
              <a:ext uri="{FF2B5EF4-FFF2-40B4-BE49-F238E27FC236}">
                <a16:creationId xmlns:a16="http://schemas.microsoft.com/office/drawing/2014/main" id="{62336A55-3279-468E-B7B7-1A30FBCFB32C}"/>
              </a:ext>
            </a:extLst>
          </p:cNvPr>
          <p:cNvPicPr>
            <a:picLocks noChangeAspect="1" noChangeArrowheads="1"/>
          </p:cNvPicPr>
          <p:nvPr/>
        </p:nvPicPr>
        <p:blipFill>
          <a:blip r:embed="rId39" cstate="hqprint">
            <a:extLst>
              <a:ext uri="{28A0092B-C50C-407E-A947-70E740481C1C}">
                <a14:useLocalDpi xmlns:a14="http://schemas.microsoft.com/office/drawing/2010/main"/>
              </a:ext>
            </a:extLst>
          </a:blip>
          <a:srcRect/>
          <a:stretch>
            <a:fillRect/>
          </a:stretch>
        </p:blipFill>
        <p:spPr bwMode="auto">
          <a:xfrm>
            <a:off x="4139577" y="5181792"/>
            <a:ext cx="490839" cy="490839"/>
          </a:xfrm>
          <a:prstGeom prst="rect">
            <a:avLst/>
          </a:prstGeom>
          <a:noFill/>
          <a:extLst>
            <a:ext uri="{909E8E84-426E-40DD-AFC4-6F175D3DCCD1}">
              <a14:hiddenFill xmlns:a14="http://schemas.microsoft.com/office/drawing/2010/main">
                <a:solidFill>
                  <a:srgbClr val="FFFFFF"/>
                </a:solidFill>
              </a14:hiddenFill>
            </a:ext>
          </a:extLst>
        </p:spPr>
      </p:pic>
      <p:pic>
        <p:nvPicPr>
          <p:cNvPr id="334" name="Picture 56" descr="Image result for cloudera">
            <a:extLst>
              <a:ext uri="{FF2B5EF4-FFF2-40B4-BE49-F238E27FC236}">
                <a16:creationId xmlns:a16="http://schemas.microsoft.com/office/drawing/2014/main" id="{283FC1F1-8089-4485-91BC-AB4843A9E8CE}"/>
              </a:ext>
            </a:extLst>
          </p:cNvPr>
          <p:cNvPicPr>
            <a:picLocks noChangeAspect="1" noChangeArrowheads="1"/>
          </p:cNvPicPr>
          <p:nvPr/>
        </p:nvPicPr>
        <p:blipFill>
          <a:blip r:embed="rId40" cstate="hqprint">
            <a:extLst>
              <a:ext uri="{28A0092B-C50C-407E-A947-70E740481C1C}">
                <a14:useLocalDpi xmlns:a14="http://schemas.microsoft.com/office/drawing/2010/main"/>
              </a:ext>
            </a:extLst>
          </a:blip>
          <a:srcRect/>
          <a:stretch>
            <a:fillRect/>
          </a:stretch>
        </p:blipFill>
        <p:spPr bwMode="auto">
          <a:xfrm>
            <a:off x="5001075" y="5309753"/>
            <a:ext cx="828981" cy="201028"/>
          </a:xfrm>
          <a:prstGeom prst="rect">
            <a:avLst/>
          </a:prstGeom>
          <a:noFill/>
          <a:extLst>
            <a:ext uri="{909E8E84-426E-40DD-AFC4-6F175D3DCCD1}">
              <a14:hiddenFill xmlns:a14="http://schemas.microsoft.com/office/drawing/2010/main">
                <a:solidFill>
                  <a:srgbClr val="FFFFFF"/>
                </a:solidFill>
              </a14:hiddenFill>
            </a:ext>
          </a:extLst>
        </p:spPr>
      </p:pic>
      <p:pic>
        <p:nvPicPr>
          <p:cNvPr id="335" name="Picture 58" descr="Image result for mySQL">
            <a:extLst>
              <a:ext uri="{FF2B5EF4-FFF2-40B4-BE49-F238E27FC236}">
                <a16:creationId xmlns:a16="http://schemas.microsoft.com/office/drawing/2014/main" id="{397BCD95-3129-45DF-8160-5DE44D3DC543}"/>
              </a:ext>
            </a:extLst>
          </p:cNvPr>
          <p:cNvPicPr>
            <a:picLocks noChangeAspect="1" noChangeArrowheads="1"/>
          </p:cNvPicPr>
          <p:nvPr/>
        </p:nvPicPr>
        <p:blipFill rotWithShape="1">
          <a:blip r:embed="rId41" cstate="hqprint">
            <a:extLst>
              <a:ext uri="{28A0092B-C50C-407E-A947-70E740481C1C}">
                <a14:useLocalDpi xmlns:a14="http://schemas.microsoft.com/office/drawing/2010/main"/>
              </a:ext>
            </a:extLst>
          </a:blip>
          <a:srcRect l="17179" t="17045" r="17179" b="17045"/>
          <a:stretch/>
        </p:blipFill>
        <p:spPr bwMode="auto">
          <a:xfrm>
            <a:off x="6054710" y="5160924"/>
            <a:ext cx="751691" cy="498685"/>
          </a:xfrm>
          <a:prstGeom prst="rect">
            <a:avLst/>
          </a:prstGeom>
          <a:noFill/>
          <a:extLst>
            <a:ext uri="{909E8E84-426E-40DD-AFC4-6F175D3DCCD1}">
              <a14:hiddenFill xmlns:a14="http://schemas.microsoft.com/office/drawing/2010/main">
                <a:solidFill>
                  <a:srgbClr val="FFFFFF"/>
                </a:solidFill>
              </a14:hiddenFill>
            </a:ext>
          </a:extLst>
        </p:spPr>
      </p:pic>
      <p:pic>
        <p:nvPicPr>
          <p:cNvPr id="336" name="Picture 60" descr="Image result for mongodb">
            <a:extLst>
              <a:ext uri="{FF2B5EF4-FFF2-40B4-BE49-F238E27FC236}">
                <a16:creationId xmlns:a16="http://schemas.microsoft.com/office/drawing/2014/main" id="{621984B8-DBE2-4016-A291-880E38B9F3AC}"/>
              </a:ext>
            </a:extLst>
          </p:cNvPr>
          <p:cNvPicPr>
            <a:picLocks noChangeAspect="1" noChangeArrowheads="1"/>
          </p:cNvPicPr>
          <p:nvPr/>
        </p:nvPicPr>
        <p:blipFill>
          <a:blip r:embed="rId42" cstate="hqprint">
            <a:extLst>
              <a:ext uri="{28A0092B-C50C-407E-A947-70E740481C1C}">
                <a14:useLocalDpi xmlns:a14="http://schemas.microsoft.com/office/drawing/2010/main"/>
              </a:ext>
            </a:extLst>
          </a:blip>
          <a:srcRect/>
          <a:stretch>
            <a:fillRect/>
          </a:stretch>
        </p:blipFill>
        <p:spPr bwMode="auto">
          <a:xfrm>
            <a:off x="7041198" y="5336789"/>
            <a:ext cx="848070" cy="230348"/>
          </a:xfrm>
          <a:prstGeom prst="rect">
            <a:avLst/>
          </a:prstGeom>
          <a:noFill/>
          <a:extLst>
            <a:ext uri="{909E8E84-426E-40DD-AFC4-6F175D3DCCD1}">
              <a14:hiddenFill xmlns:a14="http://schemas.microsoft.com/office/drawing/2010/main">
                <a:solidFill>
                  <a:srgbClr val="FFFFFF"/>
                </a:solidFill>
              </a14:hiddenFill>
            </a:ext>
          </a:extLst>
        </p:spPr>
      </p:pic>
      <p:pic>
        <p:nvPicPr>
          <p:cNvPr id="337" name="Picture 62" descr="Image result for couchbase">
            <a:extLst>
              <a:ext uri="{FF2B5EF4-FFF2-40B4-BE49-F238E27FC236}">
                <a16:creationId xmlns:a16="http://schemas.microsoft.com/office/drawing/2014/main" id="{6ECD77A5-A85F-429C-BF3A-5E4A5F013EF7}"/>
              </a:ext>
            </a:extLst>
          </p:cNvPr>
          <p:cNvPicPr>
            <a:picLocks noChangeAspect="1" noChangeArrowheads="1"/>
          </p:cNvPicPr>
          <p:nvPr/>
        </p:nvPicPr>
        <p:blipFill>
          <a:blip r:embed="rId43" cstate="hqprint">
            <a:extLst>
              <a:ext uri="{28A0092B-C50C-407E-A947-70E740481C1C}">
                <a14:useLocalDpi xmlns:a14="http://schemas.microsoft.com/office/drawing/2010/main"/>
              </a:ext>
            </a:extLst>
          </a:blip>
          <a:srcRect/>
          <a:stretch>
            <a:fillRect/>
          </a:stretch>
        </p:blipFill>
        <p:spPr bwMode="auto">
          <a:xfrm>
            <a:off x="9096844" y="5181227"/>
            <a:ext cx="860945" cy="491969"/>
          </a:xfrm>
          <a:prstGeom prst="rect">
            <a:avLst/>
          </a:prstGeom>
          <a:noFill/>
          <a:extLst>
            <a:ext uri="{909E8E84-426E-40DD-AFC4-6F175D3DCCD1}">
              <a14:hiddenFill xmlns:a14="http://schemas.microsoft.com/office/drawing/2010/main">
                <a:solidFill>
                  <a:srgbClr val="FFFFFF"/>
                </a:solidFill>
              </a14:hiddenFill>
            </a:ext>
          </a:extLst>
        </p:spPr>
      </p:pic>
      <p:pic>
        <p:nvPicPr>
          <p:cNvPr id="338" name="Picture 337" descr="SUSE Linux">
            <a:extLst>
              <a:ext uri="{FF2B5EF4-FFF2-40B4-BE49-F238E27FC236}">
                <a16:creationId xmlns:a16="http://schemas.microsoft.com/office/drawing/2014/main" id="{35A36652-E2D0-48CC-85E6-0C21B0CF810C}"/>
              </a:ext>
            </a:extLst>
          </p:cNvPr>
          <p:cNvPicPr>
            <a:picLocks noChangeAspect="1"/>
          </p:cNvPicPr>
          <p:nvPr/>
        </p:nvPicPr>
        <p:blipFill>
          <a:blip r:embed="rId44" cstate="print">
            <a:extLst>
              <a:ext uri="{28A0092B-C50C-407E-A947-70E740481C1C}">
                <a14:useLocalDpi xmlns:a14="http://schemas.microsoft.com/office/drawing/2010/main"/>
              </a:ext>
            </a:extLst>
          </a:blip>
          <a:stretch>
            <a:fillRect/>
          </a:stretch>
        </p:blipFill>
        <p:spPr>
          <a:xfrm>
            <a:off x="5074480" y="6096710"/>
            <a:ext cx="672986" cy="409535"/>
          </a:xfrm>
          <a:prstGeom prst="rect">
            <a:avLst/>
          </a:prstGeom>
        </p:spPr>
      </p:pic>
      <p:pic>
        <p:nvPicPr>
          <p:cNvPr id="339" name="Picture 338" descr="Ubuntu">
            <a:extLst>
              <a:ext uri="{FF2B5EF4-FFF2-40B4-BE49-F238E27FC236}">
                <a16:creationId xmlns:a16="http://schemas.microsoft.com/office/drawing/2014/main" id="{1CEECC49-EBB7-446F-87FE-39570B8825AB}"/>
              </a:ext>
            </a:extLst>
          </p:cNvPr>
          <p:cNvPicPr>
            <a:picLocks noChangeAspect="1"/>
          </p:cNvPicPr>
          <p:nvPr/>
        </p:nvPicPr>
        <p:blipFill>
          <a:blip r:embed="rId45"/>
          <a:stretch>
            <a:fillRect/>
          </a:stretch>
        </p:blipFill>
        <p:spPr>
          <a:xfrm>
            <a:off x="3122357" y="6059769"/>
            <a:ext cx="474102" cy="468321"/>
          </a:xfrm>
          <a:prstGeom prst="rect">
            <a:avLst/>
          </a:prstGeom>
        </p:spPr>
      </p:pic>
      <p:pic>
        <p:nvPicPr>
          <p:cNvPr id="340" name="Picture 4" descr="Debian">
            <a:extLst>
              <a:ext uri="{FF2B5EF4-FFF2-40B4-BE49-F238E27FC236}">
                <a16:creationId xmlns:a16="http://schemas.microsoft.com/office/drawing/2014/main" id="{70B72A28-682B-46E4-A0AC-C795C8B05C1B}"/>
              </a:ext>
            </a:extLst>
          </p:cNvPr>
          <p:cNvPicPr>
            <a:picLocks noChangeAspect="1" noChangeArrowheads="1"/>
          </p:cNvPicPr>
          <p:nvPr/>
        </p:nvPicPr>
        <p:blipFill>
          <a:blip r:embed="rId46">
            <a:extLst>
              <a:ext uri="{28A0092B-C50C-407E-A947-70E740481C1C}">
                <a14:useLocalDpi xmlns:a14="http://schemas.microsoft.com/office/drawing/2010/main"/>
              </a:ext>
            </a:extLst>
          </a:blip>
          <a:srcRect/>
          <a:stretch>
            <a:fillRect/>
          </a:stretch>
        </p:blipFill>
        <p:spPr bwMode="auto">
          <a:xfrm>
            <a:off x="6221594" y="6003062"/>
            <a:ext cx="427643" cy="525028"/>
          </a:xfrm>
          <a:prstGeom prst="rect">
            <a:avLst/>
          </a:prstGeom>
          <a:noFill/>
          <a:extLst>
            <a:ext uri="{909E8E84-426E-40DD-AFC4-6F175D3DCCD1}">
              <a14:hiddenFill xmlns:a14="http://schemas.microsoft.com/office/drawing/2010/main">
                <a:solidFill>
                  <a:srgbClr val="FFFFFF"/>
                </a:solidFill>
              </a14:hiddenFill>
            </a:ext>
          </a:extLst>
        </p:spPr>
      </p:pic>
      <p:pic>
        <p:nvPicPr>
          <p:cNvPr id="341" name="Picture 64" descr="Image result for linux">
            <a:extLst>
              <a:ext uri="{FF2B5EF4-FFF2-40B4-BE49-F238E27FC236}">
                <a16:creationId xmlns:a16="http://schemas.microsoft.com/office/drawing/2014/main" id="{9B18CA27-091C-4812-966E-706A065B4913}"/>
              </a:ext>
            </a:extLst>
          </p:cNvPr>
          <p:cNvPicPr>
            <a:picLocks noChangeAspect="1" noChangeArrowheads="1"/>
          </p:cNvPicPr>
          <p:nvPr/>
        </p:nvPicPr>
        <p:blipFill>
          <a:blip r:embed="rId47">
            <a:extLst>
              <a:ext uri="{28A0092B-C50C-407E-A947-70E740481C1C}">
                <a14:useLocalDpi xmlns:a14="http://schemas.microsoft.com/office/drawing/2010/main"/>
              </a:ext>
            </a:extLst>
          </a:blip>
          <a:srcRect/>
          <a:stretch>
            <a:fillRect/>
          </a:stretch>
        </p:blipFill>
        <p:spPr bwMode="auto">
          <a:xfrm>
            <a:off x="2091081" y="5969251"/>
            <a:ext cx="495446" cy="584626"/>
          </a:xfrm>
          <a:prstGeom prst="rect">
            <a:avLst/>
          </a:prstGeom>
          <a:noFill/>
          <a:extLst>
            <a:ext uri="{909E8E84-426E-40DD-AFC4-6F175D3DCCD1}">
              <a14:hiddenFill xmlns:a14="http://schemas.microsoft.com/office/drawing/2010/main">
                <a:solidFill>
                  <a:srgbClr val="FFFFFF"/>
                </a:solidFill>
              </a14:hiddenFill>
            </a:ext>
          </a:extLst>
        </p:spPr>
      </p:pic>
      <p:pic>
        <p:nvPicPr>
          <p:cNvPr id="342" name="Picture 66" descr="Image result for redhat logo">
            <a:extLst>
              <a:ext uri="{FF2B5EF4-FFF2-40B4-BE49-F238E27FC236}">
                <a16:creationId xmlns:a16="http://schemas.microsoft.com/office/drawing/2014/main" id="{D63A64AA-712F-4D94-BD64-39E9E8D749D1}"/>
              </a:ext>
            </a:extLst>
          </p:cNvPr>
          <p:cNvPicPr>
            <a:picLocks noChangeAspect="1" noChangeArrowheads="1"/>
          </p:cNvPicPr>
          <p:nvPr/>
        </p:nvPicPr>
        <p:blipFill>
          <a:blip r:embed="rId48" cstate="hqprint">
            <a:extLst>
              <a:ext uri="{28A0092B-C50C-407E-A947-70E740481C1C}">
                <a14:useLocalDpi xmlns:a14="http://schemas.microsoft.com/office/drawing/2010/main"/>
              </a:ext>
            </a:extLst>
          </a:blip>
          <a:srcRect/>
          <a:stretch>
            <a:fillRect/>
          </a:stretch>
        </p:blipFill>
        <p:spPr bwMode="auto">
          <a:xfrm>
            <a:off x="4127683" y="6040758"/>
            <a:ext cx="474035" cy="521438"/>
          </a:xfrm>
          <a:prstGeom prst="rect">
            <a:avLst/>
          </a:prstGeom>
          <a:noFill/>
          <a:extLst>
            <a:ext uri="{909E8E84-426E-40DD-AFC4-6F175D3DCCD1}">
              <a14:hiddenFill xmlns:a14="http://schemas.microsoft.com/office/drawing/2010/main">
                <a:solidFill>
                  <a:srgbClr val="FFFFFF"/>
                </a:solidFill>
              </a14:hiddenFill>
            </a:ext>
          </a:extLst>
        </p:spPr>
      </p:pic>
      <p:pic>
        <p:nvPicPr>
          <p:cNvPr id="343" name="Picture 68" descr="Image result for bitnami">
            <a:extLst>
              <a:ext uri="{FF2B5EF4-FFF2-40B4-BE49-F238E27FC236}">
                <a16:creationId xmlns:a16="http://schemas.microsoft.com/office/drawing/2014/main" id="{4CB49F68-2505-43CD-ADBF-56273C413314}"/>
              </a:ext>
            </a:extLst>
          </p:cNvPr>
          <p:cNvPicPr>
            <a:picLocks noChangeAspect="1" noChangeArrowheads="1"/>
          </p:cNvPicPr>
          <p:nvPr/>
        </p:nvPicPr>
        <p:blipFill>
          <a:blip r:embed="rId49">
            <a:extLst>
              <a:ext uri="{28A0092B-C50C-407E-A947-70E740481C1C}">
                <a14:useLocalDpi xmlns:a14="http://schemas.microsoft.com/office/drawing/2010/main"/>
              </a:ext>
            </a:extLst>
          </a:blip>
          <a:srcRect/>
          <a:stretch>
            <a:fillRect/>
          </a:stretch>
        </p:blipFill>
        <p:spPr bwMode="auto">
          <a:xfrm>
            <a:off x="7100419" y="5915075"/>
            <a:ext cx="692976" cy="692976"/>
          </a:xfrm>
          <a:prstGeom prst="rect">
            <a:avLst/>
          </a:prstGeom>
          <a:noFill/>
          <a:extLst>
            <a:ext uri="{909E8E84-426E-40DD-AFC4-6F175D3DCCD1}">
              <a14:hiddenFill xmlns:a14="http://schemas.microsoft.com/office/drawing/2010/main">
                <a:solidFill>
                  <a:srgbClr val="FFFFFF"/>
                </a:solidFill>
              </a14:hiddenFill>
            </a:ext>
          </a:extLst>
        </p:spPr>
      </p:pic>
      <p:pic>
        <p:nvPicPr>
          <p:cNvPr id="344" name="Picture 70" descr="Image result for oracle linux">
            <a:extLst>
              <a:ext uri="{FF2B5EF4-FFF2-40B4-BE49-F238E27FC236}">
                <a16:creationId xmlns:a16="http://schemas.microsoft.com/office/drawing/2014/main" id="{FA7589A1-1F5D-42E8-85AC-C06E29B54679}"/>
              </a:ext>
            </a:extLst>
          </p:cNvPr>
          <p:cNvPicPr>
            <a:picLocks noChangeAspect="1" noChangeArrowheads="1"/>
          </p:cNvPicPr>
          <p:nvPr/>
        </p:nvPicPr>
        <p:blipFill>
          <a:blip r:embed="rId50" cstate="hqprint">
            <a:extLst>
              <a:ext uri="{28A0092B-C50C-407E-A947-70E740481C1C}">
                <a14:useLocalDpi xmlns:a14="http://schemas.microsoft.com/office/drawing/2010/main"/>
              </a:ext>
            </a:extLst>
          </a:blip>
          <a:srcRect/>
          <a:stretch>
            <a:fillRect/>
          </a:stretch>
        </p:blipFill>
        <p:spPr bwMode="auto">
          <a:xfrm>
            <a:off x="8084957" y="6103252"/>
            <a:ext cx="836491" cy="402993"/>
          </a:xfrm>
          <a:prstGeom prst="rect">
            <a:avLst/>
          </a:prstGeom>
          <a:noFill/>
          <a:extLst>
            <a:ext uri="{909E8E84-426E-40DD-AFC4-6F175D3DCCD1}">
              <a14:hiddenFill xmlns:a14="http://schemas.microsoft.com/office/drawing/2010/main">
                <a:solidFill>
                  <a:srgbClr val="FFFFFF"/>
                </a:solidFill>
              </a14:hiddenFill>
            </a:ext>
          </a:extLst>
        </p:spPr>
      </p:pic>
      <p:pic>
        <p:nvPicPr>
          <p:cNvPr id="345" name="Picture 72" descr="Image result for freebsd">
            <a:extLst>
              <a:ext uri="{FF2B5EF4-FFF2-40B4-BE49-F238E27FC236}">
                <a16:creationId xmlns:a16="http://schemas.microsoft.com/office/drawing/2014/main" id="{7D08DF07-A38D-423E-B131-807A81A9777C}"/>
              </a:ext>
            </a:extLst>
          </p:cNvPr>
          <p:cNvPicPr>
            <a:picLocks noChangeAspect="1" noChangeArrowheads="1"/>
          </p:cNvPicPr>
          <p:nvPr/>
        </p:nvPicPr>
        <p:blipFill>
          <a:blip r:embed="rId51" cstate="hqprint">
            <a:extLst>
              <a:ext uri="{28A0092B-C50C-407E-A947-70E740481C1C}">
                <a14:useLocalDpi xmlns:a14="http://schemas.microsoft.com/office/drawing/2010/main"/>
              </a:ext>
            </a:extLst>
          </a:blip>
          <a:srcRect/>
          <a:stretch>
            <a:fillRect/>
          </a:stretch>
        </p:blipFill>
        <p:spPr bwMode="auto">
          <a:xfrm>
            <a:off x="9127961" y="5969251"/>
            <a:ext cx="827516" cy="556092"/>
          </a:xfrm>
          <a:prstGeom prst="rect">
            <a:avLst/>
          </a:prstGeom>
          <a:noFill/>
          <a:extLst>
            <a:ext uri="{909E8E84-426E-40DD-AFC4-6F175D3DCCD1}">
              <a14:hiddenFill xmlns:a14="http://schemas.microsoft.com/office/drawing/2010/main">
                <a:solidFill>
                  <a:srgbClr val="FFFFFF"/>
                </a:solidFill>
              </a14:hiddenFill>
            </a:ext>
          </a:extLst>
        </p:spPr>
      </p:pic>
      <p:pic>
        <p:nvPicPr>
          <p:cNvPr id="346" name="Picture 74" descr="Image result for docker">
            <a:extLst>
              <a:ext uri="{FF2B5EF4-FFF2-40B4-BE49-F238E27FC236}">
                <a16:creationId xmlns:a16="http://schemas.microsoft.com/office/drawing/2014/main" id="{31BE340A-B3EF-46E5-A42C-6F5338E47486}"/>
              </a:ext>
            </a:extLst>
          </p:cNvPr>
          <p:cNvPicPr>
            <a:picLocks noChangeAspect="1" noChangeArrowheads="1"/>
          </p:cNvPicPr>
          <p:nvPr/>
        </p:nvPicPr>
        <p:blipFill>
          <a:blip r:embed="rId52" cstate="hqprint">
            <a:extLst>
              <a:ext uri="{28A0092B-C50C-407E-A947-70E740481C1C}">
                <a14:useLocalDpi xmlns:a14="http://schemas.microsoft.com/office/drawing/2010/main"/>
              </a:ext>
            </a:extLst>
          </a:blip>
          <a:srcRect/>
          <a:stretch>
            <a:fillRect/>
          </a:stretch>
        </p:blipFill>
        <p:spPr bwMode="auto">
          <a:xfrm>
            <a:off x="10152169" y="5942055"/>
            <a:ext cx="805702" cy="718843"/>
          </a:xfrm>
          <a:prstGeom prst="rect">
            <a:avLst/>
          </a:prstGeom>
          <a:noFill/>
          <a:extLst>
            <a:ext uri="{909E8E84-426E-40DD-AFC4-6F175D3DCCD1}">
              <a14:hiddenFill xmlns:a14="http://schemas.microsoft.com/office/drawing/2010/main">
                <a:solidFill>
                  <a:srgbClr val="FFFFFF"/>
                </a:solidFill>
              </a14:hiddenFill>
            </a:ext>
          </a:extLst>
        </p:spPr>
      </p:pic>
      <p:sp>
        <p:nvSpPr>
          <p:cNvPr id="347" name="TextBox 346">
            <a:extLst>
              <a:ext uri="{FF2B5EF4-FFF2-40B4-BE49-F238E27FC236}">
                <a16:creationId xmlns:a16="http://schemas.microsoft.com/office/drawing/2014/main" id="{0389107B-E540-4C28-8E65-AD8DBDB0E04F}"/>
              </a:ext>
            </a:extLst>
          </p:cNvPr>
          <p:cNvSpPr txBox="1"/>
          <p:nvPr/>
        </p:nvSpPr>
        <p:spPr>
          <a:xfrm>
            <a:off x="195250" y="3312948"/>
            <a:ext cx="1466194" cy="307777"/>
          </a:xfrm>
          <a:prstGeom prst="rect">
            <a:avLst/>
          </a:prstGeom>
          <a:noFill/>
        </p:spPr>
        <p:txBody>
          <a:bodyPr wrap="square" rtlCol="0">
            <a:spAutoFit/>
          </a:bodyPr>
          <a:lstStyle/>
          <a:p>
            <a:pPr defTabSz="931424">
              <a:defRPr/>
            </a:pPr>
            <a:r>
              <a:rPr lang="en-US" sz="1400" dirty="0">
                <a:solidFill>
                  <a:schemeClr val="tx2"/>
                </a:solidFill>
                <a:latin typeface="Segoe UI Semibold" panose="020B0702040204020203" pitchFamily="34" charset="0"/>
                <a:ea typeface="Segoe UI" panose="020B0502040204020203" pitchFamily="34" charset="0"/>
                <a:cs typeface="Segoe UI Semibold" panose="020B0702040204020203" pitchFamily="34" charset="0"/>
              </a:rPr>
              <a:t>Applications</a:t>
            </a:r>
          </a:p>
        </p:txBody>
      </p:sp>
      <p:sp>
        <p:nvSpPr>
          <p:cNvPr id="348" name="TextBox 347">
            <a:extLst>
              <a:ext uri="{FF2B5EF4-FFF2-40B4-BE49-F238E27FC236}">
                <a16:creationId xmlns:a16="http://schemas.microsoft.com/office/drawing/2014/main" id="{AF8E9588-3BF3-4B56-8E04-3607CD02273E}"/>
              </a:ext>
            </a:extLst>
          </p:cNvPr>
          <p:cNvSpPr txBox="1"/>
          <p:nvPr/>
        </p:nvSpPr>
        <p:spPr>
          <a:xfrm>
            <a:off x="195250" y="5913356"/>
            <a:ext cx="1466194" cy="307777"/>
          </a:xfrm>
          <a:prstGeom prst="rect">
            <a:avLst/>
          </a:prstGeom>
          <a:noFill/>
        </p:spPr>
        <p:txBody>
          <a:bodyPr wrap="square" rtlCol="0">
            <a:spAutoFit/>
          </a:bodyPr>
          <a:lstStyle/>
          <a:p>
            <a:pPr defTabSz="931424">
              <a:defRPr/>
            </a:pPr>
            <a:r>
              <a:rPr lang="en-US" sz="1400" dirty="0">
                <a:solidFill>
                  <a:schemeClr val="tx2"/>
                </a:solidFill>
                <a:latin typeface="Segoe UI Semibold" panose="020B0702040204020203" pitchFamily="34" charset="0"/>
                <a:ea typeface="Segoe UI" panose="020B0502040204020203" pitchFamily="34" charset="0"/>
                <a:cs typeface="Segoe UI Semibold" panose="020B0702040204020203" pitchFamily="34" charset="0"/>
              </a:rPr>
              <a:t>Infrastructure</a:t>
            </a:r>
          </a:p>
        </p:txBody>
      </p:sp>
      <p:sp>
        <p:nvSpPr>
          <p:cNvPr id="349" name="TextBox 348">
            <a:extLst>
              <a:ext uri="{FF2B5EF4-FFF2-40B4-BE49-F238E27FC236}">
                <a16:creationId xmlns:a16="http://schemas.microsoft.com/office/drawing/2014/main" id="{850A02BB-3FE2-4A24-9446-5A69227FECCA}"/>
              </a:ext>
            </a:extLst>
          </p:cNvPr>
          <p:cNvSpPr txBox="1"/>
          <p:nvPr/>
        </p:nvSpPr>
        <p:spPr>
          <a:xfrm>
            <a:off x="195250" y="2451572"/>
            <a:ext cx="1466194" cy="307777"/>
          </a:xfrm>
          <a:prstGeom prst="rect">
            <a:avLst/>
          </a:prstGeom>
          <a:noFill/>
        </p:spPr>
        <p:txBody>
          <a:bodyPr wrap="square" rtlCol="0">
            <a:spAutoFit/>
          </a:bodyPr>
          <a:lstStyle/>
          <a:p>
            <a:pPr defTabSz="931424">
              <a:defRPr/>
            </a:pPr>
            <a:r>
              <a:rPr lang="en-US" sz="1400" dirty="0">
                <a:solidFill>
                  <a:schemeClr val="tx2"/>
                </a:solidFill>
                <a:latin typeface="Segoe UI Semibold" panose="020B0702040204020203" pitchFamily="34" charset="0"/>
                <a:ea typeface="Segoe UI" panose="020B0502040204020203" pitchFamily="34" charset="0"/>
                <a:cs typeface="Segoe UI Semibold" panose="020B0702040204020203" pitchFamily="34" charset="0"/>
              </a:rPr>
              <a:t>Management</a:t>
            </a:r>
          </a:p>
        </p:txBody>
      </p:sp>
      <p:sp>
        <p:nvSpPr>
          <p:cNvPr id="350" name="TextBox 349">
            <a:extLst>
              <a:ext uri="{FF2B5EF4-FFF2-40B4-BE49-F238E27FC236}">
                <a16:creationId xmlns:a16="http://schemas.microsoft.com/office/drawing/2014/main" id="{9B454031-4F8C-457A-A79D-71462234CA2D}"/>
              </a:ext>
            </a:extLst>
          </p:cNvPr>
          <p:cNvSpPr txBox="1"/>
          <p:nvPr/>
        </p:nvSpPr>
        <p:spPr>
          <a:xfrm>
            <a:off x="195250" y="5089146"/>
            <a:ext cx="1466194" cy="523220"/>
          </a:xfrm>
          <a:prstGeom prst="rect">
            <a:avLst/>
          </a:prstGeom>
          <a:noFill/>
        </p:spPr>
        <p:txBody>
          <a:bodyPr wrap="square" rtlCol="0">
            <a:spAutoFit/>
          </a:bodyPr>
          <a:lstStyle/>
          <a:p>
            <a:pPr defTabSz="931424">
              <a:defRPr/>
            </a:pPr>
            <a:r>
              <a:rPr lang="en-US" sz="1400" dirty="0">
                <a:solidFill>
                  <a:schemeClr val="tx2"/>
                </a:solidFill>
                <a:latin typeface="Segoe UI Semibold" panose="020B0702040204020203" pitchFamily="34" charset="0"/>
                <a:ea typeface="Segoe UI" panose="020B0502040204020203" pitchFamily="34" charset="0"/>
                <a:cs typeface="Segoe UI Semibold" panose="020B0702040204020203" pitchFamily="34" charset="0"/>
              </a:rPr>
              <a:t>Databases &amp;</a:t>
            </a:r>
          </a:p>
          <a:p>
            <a:pPr defTabSz="931424">
              <a:defRPr/>
            </a:pPr>
            <a:r>
              <a:rPr lang="en-US" sz="1400" dirty="0">
                <a:solidFill>
                  <a:schemeClr val="tx2"/>
                </a:solidFill>
                <a:latin typeface="Segoe UI Semibold" panose="020B0702040204020203" pitchFamily="34" charset="0"/>
                <a:ea typeface="Segoe UI" panose="020B0502040204020203" pitchFamily="34" charset="0"/>
                <a:cs typeface="Segoe UI Semibold" panose="020B0702040204020203" pitchFamily="34" charset="0"/>
              </a:rPr>
              <a:t>m</a:t>
            </a:r>
            <a:r>
              <a:rPr lang="en-US" sz="1400" dirty="0" err="1">
                <a:solidFill>
                  <a:schemeClr val="tx2"/>
                </a:solidFill>
                <a:latin typeface="Segoe UI Semibold" panose="020B0702040204020203" pitchFamily="34" charset="0"/>
                <a:ea typeface="Segoe UI" panose="020B0502040204020203" pitchFamily="34" charset="0"/>
                <a:cs typeface="Segoe UI Semibold" panose="020B0702040204020203" pitchFamily="34" charset="0"/>
              </a:rPr>
              <a:t>iddleware</a:t>
            </a:r>
            <a:endParaRPr lang="en-US" sz="1400" dirty="0">
              <a:solidFill>
                <a:schemeClr val="tx2"/>
              </a:soli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351" name="TextBox 350">
            <a:extLst>
              <a:ext uri="{FF2B5EF4-FFF2-40B4-BE49-F238E27FC236}">
                <a16:creationId xmlns:a16="http://schemas.microsoft.com/office/drawing/2014/main" id="{910EFC72-218B-47DC-A0E8-7C0EF74A9D0F}"/>
              </a:ext>
            </a:extLst>
          </p:cNvPr>
          <p:cNvSpPr txBox="1"/>
          <p:nvPr/>
        </p:nvSpPr>
        <p:spPr>
          <a:xfrm>
            <a:off x="195250" y="4234530"/>
            <a:ext cx="1613260" cy="523220"/>
          </a:xfrm>
          <a:prstGeom prst="rect">
            <a:avLst/>
          </a:prstGeom>
          <a:noFill/>
        </p:spPr>
        <p:txBody>
          <a:bodyPr wrap="square" rtlCol="0">
            <a:spAutoFit/>
          </a:bodyPr>
          <a:lstStyle/>
          <a:p>
            <a:pPr defTabSz="931424">
              <a:defRPr/>
            </a:pPr>
            <a:r>
              <a:rPr lang="en-US" sz="1400" dirty="0">
                <a:solidFill>
                  <a:schemeClr val="tx2"/>
                </a:solidFill>
                <a:latin typeface="Segoe UI Semibold" panose="020B0702040204020203" pitchFamily="34" charset="0"/>
                <a:ea typeface="Segoe UI" panose="020B0502040204020203" pitchFamily="34" charset="0"/>
                <a:cs typeface="Segoe UI Semibold" panose="020B0702040204020203" pitchFamily="34" charset="0"/>
              </a:rPr>
              <a:t>App frameworks</a:t>
            </a:r>
          </a:p>
          <a:p>
            <a:pPr defTabSz="931424">
              <a:defRPr/>
            </a:pPr>
            <a:r>
              <a:rPr lang="en-US" sz="1400" dirty="0">
                <a:solidFill>
                  <a:schemeClr val="tx2"/>
                </a:solidFill>
                <a:latin typeface="Segoe UI Semibold" panose="020B0702040204020203" pitchFamily="34" charset="0"/>
                <a:ea typeface="Segoe UI" panose="020B0502040204020203" pitchFamily="34" charset="0"/>
                <a:cs typeface="Segoe UI Semibold" panose="020B0702040204020203" pitchFamily="34" charset="0"/>
              </a:rPr>
              <a:t>&amp; tools</a:t>
            </a:r>
          </a:p>
        </p:txBody>
      </p:sp>
      <p:sp>
        <p:nvSpPr>
          <p:cNvPr id="352" name="TextBox 351">
            <a:extLst>
              <a:ext uri="{FF2B5EF4-FFF2-40B4-BE49-F238E27FC236}">
                <a16:creationId xmlns:a16="http://schemas.microsoft.com/office/drawing/2014/main" id="{BD4D9349-0BD6-4FB9-B0E6-C0D9B107CB2E}"/>
              </a:ext>
            </a:extLst>
          </p:cNvPr>
          <p:cNvSpPr txBox="1"/>
          <p:nvPr/>
        </p:nvSpPr>
        <p:spPr>
          <a:xfrm>
            <a:off x="195250" y="1616797"/>
            <a:ext cx="1466194" cy="307777"/>
          </a:xfrm>
          <a:prstGeom prst="rect">
            <a:avLst/>
          </a:prstGeom>
          <a:noFill/>
        </p:spPr>
        <p:txBody>
          <a:bodyPr wrap="square" rtlCol="0">
            <a:spAutoFit/>
          </a:bodyPr>
          <a:lstStyle/>
          <a:p>
            <a:pPr defTabSz="931424">
              <a:defRPr/>
            </a:pPr>
            <a:r>
              <a:rPr lang="en-US" sz="1400" dirty="0">
                <a:solidFill>
                  <a:schemeClr val="tx2"/>
                </a:solidFill>
                <a:latin typeface="Segoe UI Semibold" panose="020B0702040204020203" pitchFamily="34" charset="0"/>
                <a:ea typeface="Segoe UI" panose="020B0502040204020203" pitchFamily="34" charset="0"/>
                <a:cs typeface="Segoe UI Semibold" panose="020B0702040204020203" pitchFamily="34" charset="0"/>
              </a:rPr>
              <a:t>DevOps</a:t>
            </a:r>
          </a:p>
        </p:txBody>
      </p:sp>
    </p:spTree>
    <p:extLst>
      <p:ext uri="{BB962C8B-B14F-4D97-AF65-F5344CB8AC3E}">
        <p14:creationId xmlns:p14="http://schemas.microsoft.com/office/powerpoint/2010/main" val="635327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F637F-0FD7-4986-8D96-AB8F67BED38F}"/>
              </a:ext>
            </a:extLst>
          </p:cNvPr>
          <p:cNvSpPr>
            <a:spLocks noGrp="1"/>
          </p:cNvSpPr>
          <p:nvPr>
            <p:ph type="title"/>
          </p:nvPr>
        </p:nvSpPr>
        <p:spPr>
          <a:xfrm>
            <a:off x="838200" y="365125"/>
            <a:ext cx="11132976" cy="1325563"/>
          </a:xfrm>
        </p:spPr>
        <p:txBody>
          <a:bodyPr/>
          <a:lstStyle/>
          <a:p>
            <a:r>
              <a:rPr lang="en-US" dirty="0">
                <a:solidFill>
                  <a:schemeClr val="bg1"/>
                </a:solidFill>
              </a:rPr>
              <a:t>Consistent identity, apps, data &amp; management</a:t>
            </a:r>
          </a:p>
        </p:txBody>
      </p:sp>
      <p:sp>
        <p:nvSpPr>
          <p:cNvPr id="3" name="Rectangle 2">
            <a:extLst>
              <a:ext uri="{FF2B5EF4-FFF2-40B4-BE49-F238E27FC236}">
                <a16:creationId xmlns:a16="http://schemas.microsoft.com/office/drawing/2014/main" id="{13C47C70-B7A3-4A1D-BCAD-D1B30B151856}"/>
              </a:ext>
            </a:extLst>
          </p:cNvPr>
          <p:cNvSpPr/>
          <p:nvPr/>
        </p:nvSpPr>
        <p:spPr bwMode="auto">
          <a:xfrm>
            <a:off x="853616" y="3526936"/>
            <a:ext cx="2355377" cy="1052459"/>
          </a:xfrm>
          <a:prstGeom prst="rect">
            <a:avLst/>
          </a:prstGeom>
          <a:solidFill>
            <a:schemeClr val="tx1">
              <a:lumMod val="85000"/>
              <a:lumOff val="15000"/>
            </a:schemeClr>
          </a:solidFill>
          <a:ln w="19050" cap="sq">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marL="0" marR="0" lvl="0" indent="0" algn="ctr" defTabSz="931881" rtl="0" eaLnBrk="1" fontAlgn="base" latinLnBrk="0" hangingPunct="1">
              <a:lnSpc>
                <a:spcPct val="90000"/>
              </a:lnSpc>
              <a:spcBef>
                <a:spcPct val="0"/>
              </a:spcBef>
              <a:spcAft>
                <a:spcPct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Common </a:t>
            </a:r>
            <a:br>
              <a:rPr kumimoji="0" lang="en-US" sz="1836" b="0" i="0" u="none" strike="noStrike" kern="1200" cap="none" spc="0" normalizeH="0" baseline="0" noProof="0" dirty="0">
                <a:ln>
                  <a:noFill/>
                </a:ln>
                <a:solidFill>
                  <a:srgbClr val="FFFFFF"/>
                </a:solidFill>
                <a:effectLst/>
                <a:uLnTx/>
                <a:uFillTx/>
                <a:latin typeface="Segoe UI"/>
                <a:ea typeface="+mn-ea"/>
                <a:cs typeface="+mn-cs"/>
              </a:rPr>
            </a:br>
            <a:r>
              <a:rPr kumimoji="0" lang="en-US" sz="1836" b="0" i="0" u="none" strike="noStrike" kern="1200" cap="none" spc="0" normalizeH="0" baseline="0" noProof="0" dirty="0">
                <a:ln>
                  <a:noFill/>
                </a:ln>
                <a:solidFill>
                  <a:srgbClr val="FFFFFF"/>
                </a:solidFill>
                <a:effectLst/>
                <a:uLnTx/>
                <a:uFillTx/>
                <a:latin typeface="Segoe UI"/>
                <a:ea typeface="+mn-ea"/>
                <a:cs typeface="+mn-cs"/>
              </a:rPr>
              <a:t>Identity</a:t>
            </a:r>
          </a:p>
        </p:txBody>
      </p:sp>
      <p:sp>
        <p:nvSpPr>
          <p:cNvPr id="4" name="Rectangle 3">
            <a:extLst>
              <a:ext uri="{FF2B5EF4-FFF2-40B4-BE49-F238E27FC236}">
                <a16:creationId xmlns:a16="http://schemas.microsoft.com/office/drawing/2014/main" id="{1577027E-7B04-437D-A9B1-CEC47B8DC55C}"/>
              </a:ext>
            </a:extLst>
          </p:cNvPr>
          <p:cNvSpPr/>
          <p:nvPr/>
        </p:nvSpPr>
        <p:spPr bwMode="auto">
          <a:xfrm>
            <a:off x="3668274" y="3526936"/>
            <a:ext cx="2355377" cy="1052459"/>
          </a:xfrm>
          <a:prstGeom prst="rect">
            <a:avLst/>
          </a:prstGeom>
          <a:solidFill>
            <a:schemeClr val="tx1">
              <a:lumMod val="85000"/>
              <a:lumOff val="15000"/>
            </a:schemeClr>
          </a:solidFill>
          <a:ln w="19050" cap="sq">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1881" fontAlgn="base">
              <a:lnSpc>
                <a:spcPct val="90000"/>
              </a:lnSpc>
              <a:spcBef>
                <a:spcPct val="0"/>
              </a:spcBef>
              <a:spcAft>
                <a:spcPct val="0"/>
              </a:spcAft>
            </a:pPr>
            <a:r>
              <a:rPr lang="en-US" sz="1836" dirty="0">
                <a:solidFill>
                  <a:srgbClr val="FFFFFF"/>
                </a:solidFill>
                <a:latin typeface="Segoe UI"/>
              </a:rPr>
              <a:t>Management </a:t>
            </a:r>
            <a:br>
              <a:rPr lang="en-US" sz="1836" dirty="0">
                <a:solidFill>
                  <a:srgbClr val="FFFFFF"/>
                </a:solidFill>
                <a:latin typeface="Segoe UI"/>
              </a:rPr>
            </a:br>
            <a:r>
              <a:rPr lang="en-US" sz="1836" dirty="0">
                <a:solidFill>
                  <a:srgbClr val="FFFFFF"/>
                </a:solidFill>
                <a:latin typeface="Segoe UI"/>
              </a:rPr>
              <a:t>&amp; Security</a:t>
            </a:r>
          </a:p>
        </p:txBody>
      </p:sp>
      <p:sp>
        <p:nvSpPr>
          <p:cNvPr id="5" name="Rectangle 4">
            <a:extLst>
              <a:ext uri="{FF2B5EF4-FFF2-40B4-BE49-F238E27FC236}">
                <a16:creationId xmlns:a16="http://schemas.microsoft.com/office/drawing/2014/main" id="{203AF616-D680-4F77-A162-448EBFF43900}"/>
              </a:ext>
            </a:extLst>
          </p:cNvPr>
          <p:cNvSpPr/>
          <p:nvPr/>
        </p:nvSpPr>
        <p:spPr bwMode="auto">
          <a:xfrm>
            <a:off x="6482932" y="3526936"/>
            <a:ext cx="2355377" cy="1052459"/>
          </a:xfrm>
          <a:prstGeom prst="rect">
            <a:avLst/>
          </a:prstGeom>
          <a:solidFill>
            <a:schemeClr val="tx1">
              <a:lumMod val="85000"/>
              <a:lumOff val="15000"/>
            </a:schemeClr>
          </a:solidFill>
          <a:ln w="19050" cap="sq">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1881" fontAlgn="base">
              <a:lnSpc>
                <a:spcPct val="90000"/>
              </a:lnSpc>
              <a:spcBef>
                <a:spcPct val="0"/>
              </a:spcBef>
              <a:spcAft>
                <a:spcPct val="0"/>
              </a:spcAft>
            </a:pPr>
            <a:r>
              <a:rPr lang="en-US" sz="1836" dirty="0">
                <a:solidFill>
                  <a:srgbClr val="FFFFFF"/>
                </a:solidFill>
                <a:latin typeface="Segoe UI"/>
              </a:rPr>
              <a:t>Data </a:t>
            </a:r>
            <a:br>
              <a:rPr lang="en-US" sz="1836" dirty="0">
                <a:solidFill>
                  <a:srgbClr val="FFFFFF"/>
                </a:solidFill>
                <a:latin typeface="Segoe UI"/>
              </a:rPr>
            </a:br>
            <a:r>
              <a:rPr lang="en-US" sz="1836" dirty="0">
                <a:solidFill>
                  <a:srgbClr val="FFFFFF"/>
                </a:solidFill>
                <a:latin typeface="Segoe UI"/>
              </a:rPr>
              <a:t>Platform</a:t>
            </a:r>
          </a:p>
        </p:txBody>
      </p:sp>
      <p:sp>
        <p:nvSpPr>
          <p:cNvPr id="6" name="Rectangle 5">
            <a:extLst>
              <a:ext uri="{FF2B5EF4-FFF2-40B4-BE49-F238E27FC236}">
                <a16:creationId xmlns:a16="http://schemas.microsoft.com/office/drawing/2014/main" id="{F84846CC-D5A4-4B8A-842E-23C618DDC235}"/>
              </a:ext>
            </a:extLst>
          </p:cNvPr>
          <p:cNvSpPr/>
          <p:nvPr/>
        </p:nvSpPr>
        <p:spPr bwMode="auto">
          <a:xfrm>
            <a:off x="9297591" y="3526936"/>
            <a:ext cx="2355377" cy="1052459"/>
          </a:xfrm>
          <a:prstGeom prst="rect">
            <a:avLst/>
          </a:prstGeom>
          <a:solidFill>
            <a:schemeClr val="tx1">
              <a:lumMod val="85000"/>
              <a:lumOff val="15000"/>
            </a:schemeClr>
          </a:solidFill>
          <a:ln w="19050" cap="sq">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1881" fontAlgn="base">
              <a:lnSpc>
                <a:spcPct val="90000"/>
              </a:lnSpc>
              <a:spcBef>
                <a:spcPct val="0"/>
              </a:spcBef>
              <a:spcAft>
                <a:spcPct val="0"/>
              </a:spcAft>
            </a:pPr>
            <a:r>
              <a:rPr lang="en-US" sz="1836" dirty="0">
                <a:solidFill>
                  <a:srgbClr val="FFFFFF"/>
                </a:solidFill>
                <a:latin typeface="Segoe UI"/>
              </a:rPr>
              <a:t>Unified Development</a:t>
            </a:r>
          </a:p>
        </p:txBody>
      </p:sp>
      <p:grpSp>
        <p:nvGrpSpPr>
          <p:cNvPr id="7" name="Group 6">
            <a:extLst>
              <a:ext uri="{FF2B5EF4-FFF2-40B4-BE49-F238E27FC236}">
                <a16:creationId xmlns:a16="http://schemas.microsoft.com/office/drawing/2014/main" id="{C6A4628F-1AFE-45D6-8EAF-57BC93608CFF}"/>
              </a:ext>
            </a:extLst>
          </p:cNvPr>
          <p:cNvGrpSpPr/>
          <p:nvPr/>
        </p:nvGrpSpPr>
        <p:grpSpPr>
          <a:xfrm>
            <a:off x="912180" y="1765490"/>
            <a:ext cx="2238248" cy="1133482"/>
            <a:chOff x="893511" y="1930535"/>
            <a:chExt cx="2194560" cy="1111358"/>
          </a:xfrm>
        </p:grpSpPr>
        <p:sp>
          <p:nvSpPr>
            <p:cNvPr id="8" name="Rectangle 7">
              <a:extLst>
                <a:ext uri="{FF2B5EF4-FFF2-40B4-BE49-F238E27FC236}">
                  <a16:creationId xmlns:a16="http://schemas.microsoft.com/office/drawing/2014/main" id="{2A7F5D65-9E1C-4993-A03C-87EEA5FDF051}"/>
                </a:ext>
              </a:extLst>
            </p:cNvPr>
            <p:cNvSpPr/>
            <p:nvPr/>
          </p:nvSpPr>
          <p:spPr>
            <a:xfrm>
              <a:off x="893511" y="1930535"/>
              <a:ext cx="2194560" cy="572721"/>
            </a:xfrm>
            <a:prstGeom prst="rect">
              <a:avLst/>
            </a:prstGeom>
          </p:spPr>
          <p:txBody>
            <a:bodyPr wrap="square" anchor="t">
              <a:spAutoFit/>
            </a:bodyPr>
            <a:lstStyle/>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34" b="0" i="0" u="none" strike="noStrike" kern="1200" cap="none" spc="0" normalizeH="0" baseline="0" noProof="0" dirty="0">
                  <a:ln>
                    <a:noFill/>
                  </a:ln>
                  <a:solidFill>
                    <a:srgbClr val="FFFFFF"/>
                  </a:solidFill>
                  <a:effectLst/>
                  <a:uLnTx/>
                  <a:uFillTx/>
                  <a:latin typeface="Segoe UI"/>
                  <a:ea typeface="+mn-ea"/>
                  <a:cs typeface="+mn-cs"/>
                </a:rPr>
                <a:t>Azure Active </a:t>
              </a:r>
              <a:br>
                <a:rPr kumimoji="0" lang="en-US" sz="1734" b="0" i="0" u="none" strike="noStrike" kern="1200" cap="none" spc="0" normalizeH="0" baseline="0" noProof="0" dirty="0">
                  <a:ln>
                    <a:noFill/>
                  </a:ln>
                  <a:solidFill>
                    <a:srgbClr val="FFFFFF"/>
                  </a:solidFill>
                  <a:effectLst/>
                  <a:uLnTx/>
                  <a:uFillTx/>
                  <a:latin typeface="Segoe UI"/>
                  <a:ea typeface="+mn-ea"/>
                  <a:cs typeface="+mn-cs"/>
                </a:rPr>
              </a:br>
              <a:r>
                <a:rPr kumimoji="0" lang="en-US" sz="1734" b="0" i="0" u="none" strike="noStrike" kern="1200" cap="none" spc="0" normalizeH="0" baseline="0" noProof="0" dirty="0">
                  <a:ln>
                    <a:noFill/>
                  </a:ln>
                  <a:solidFill>
                    <a:srgbClr val="FFFFFF"/>
                  </a:solidFill>
                  <a:effectLst/>
                  <a:uLnTx/>
                  <a:uFillTx/>
                  <a:latin typeface="Segoe UI"/>
                  <a:ea typeface="+mn-ea"/>
                  <a:cs typeface="+mn-cs"/>
                </a:rPr>
                <a:t>Directory</a:t>
              </a:r>
            </a:p>
          </p:txBody>
        </p:sp>
        <p:sp>
          <p:nvSpPr>
            <p:cNvPr id="9" name="Freeform 12" descr="outline of a person">
              <a:extLst>
                <a:ext uri="{FF2B5EF4-FFF2-40B4-BE49-F238E27FC236}">
                  <a16:creationId xmlns:a16="http://schemas.microsoft.com/office/drawing/2014/main" id="{2D3EFC2A-EACD-4BEF-83F4-21262C5219BD}"/>
                </a:ext>
              </a:extLst>
            </p:cNvPr>
            <p:cNvSpPr>
              <a:spLocks noEditPoints="1"/>
            </p:cNvSpPr>
            <p:nvPr/>
          </p:nvSpPr>
          <p:spPr bwMode="auto">
            <a:xfrm>
              <a:off x="1784482" y="2577549"/>
              <a:ext cx="412618" cy="464344"/>
            </a:xfrm>
            <a:custGeom>
              <a:avLst/>
              <a:gdLst>
                <a:gd name="T0" fmla="*/ 127 w 254"/>
                <a:gd name="T1" fmla="*/ 24 h 287"/>
                <a:gd name="T2" fmla="*/ 192 w 254"/>
                <a:gd name="T3" fmla="*/ 90 h 287"/>
                <a:gd name="T4" fmla="*/ 127 w 254"/>
                <a:gd name="T5" fmla="*/ 155 h 287"/>
                <a:gd name="T6" fmla="*/ 62 w 254"/>
                <a:gd name="T7" fmla="*/ 90 h 287"/>
                <a:gd name="T8" fmla="*/ 127 w 254"/>
                <a:gd name="T9" fmla="*/ 24 h 287"/>
                <a:gd name="T10" fmla="*/ 175 w 254"/>
                <a:gd name="T11" fmla="*/ 165 h 287"/>
                <a:gd name="T12" fmla="*/ 216 w 254"/>
                <a:gd name="T13" fmla="*/ 90 h 287"/>
                <a:gd name="T14" fmla="*/ 127 w 254"/>
                <a:gd name="T15" fmla="*/ 0 h 287"/>
                <a:gd name="T16" fmla="*/ 38 w 254"/>
                <a:gd name="T17" fmla="*/ 90 h 287"/>
                <a:gd name="T18" fmla="*/ 79 w 254"/>
                <a:gd name="T19" fmla="*/ 165 h 287"/>
                <a:gd name="T20" fmla="*/ 0 w 254"/>
                <a:gd name="T21" fmla="*/ 284 h 287"/>
                <a:gd name="T22" fmla="*/ 0 w 254"/>
                <a:gd name="T23" fmla="*/ 287 h 287"/>
                <a:gd name="T24" fmla="*/ 24 w 254"/>
                <a:gd name="T25" fmla="*/ 287 h 287"/>
                <a:gd name="T26" fmla="*/ 24 w 254"/>
                <a:gd name="T27" fmla="*/ 284 h 287"/>
                <a:gd name="T28" fmla="*/ 127 w 254"/>
                <a:gd name="T29" fmla="*/ 180 h 287"/>
                <a:gd name="T30" fmla="*/ 230 w 254"/>
                <a:gd name="T31" fmla="*/ 284 h 287"/>
                <a:gd name="T32" fmla="*/ 230 w 254"/>
                <a:gd name="T33" fmla="*/ 287 h 287"/>
                <a:gd name="T34" fmla="*/ 254 w 254"/>
                <a:gd name="T35" fmla="*/ 287 h 287"/>
                <a:gd name="T36" fmla="*/ 254 w 254"/>
                <a:gd name="T37" fmla="*/ 284 h 287"/>
                <a:gd name="T38" fmla="*/ 175 w 254"/>
                <a:gd name="T39" fmla="*/ 16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4" h="287">
                  <a:moveTo>
                    <a:pt x="127" y="24"/>
                  </a:moveTo>
                  <a:cubicBezTo>
                    <a:pt x="163" y="24"/>
                    <a:pt x="192" y="53"/>
                    <a:pt x="192" y="90"/>
                  </a:cubicBezTo>
                  <a:cubicBezTo>
                    <a:pt x="192" y="126"/>
                    <a:pt x="163" y="155"/>
                    <a:pt x="127" y="155"/>
                  </a:cubicBezTo>
                  <a:cubicBezTo>
                    <a:pt x="91" y="155"/>
                    <a:pt x="62" y="126"/>
                    <a:pt x="62" y="90"/>
                  </a:cubicBezTo>
                  <a:cubicBezTo>
                    <a:pt x="62" y="53"/>
                    <a:pt x="91" y="24"/>
                    <a:pt x="127" y="24"/>
                  </a:cubicBezTo>
                  <a:close/>
                  <a:moveTo>
                    <a:pt x="175" y="165"/>
                  </a:moveTo>
                  <a:cubicBezTo>
                    <a:pt x="201" y="148"/>
                    <a:pt x="216" y="121"/>
                    <a:pt x="216" y="90"/>
                  </a:cubicBezTo>
                  <a:cubicBezTo>
                    <a:pt x="216" y="41"/>
                    <a:pt x="175" y="0"/>
                    <a:pt x="127" y="0"/>
                  </a:cubicBezTo>
                  <a:cubicBezTo>
                    <a:pt x="79" y="0"/>
                    <a:pt x="38" y="41"/>
                    <a:pt x="38" y="90"/>
                  </a:cubicBezTo>
                  <a:cubicBezTo>
                    <a:pt x="38" y="121"/>
                    <a:pt x="53" y="148"/>
                    <a:pt x="79" y="165"/>
                  </a:cubicBezTo>
                  <a:cubicBezTo>
                    <a:pt x="31" y="185"/>
                    <a:pt x="0" y="233"/>
                    <a:pt x="0" y="284"/>
                  </a:cubicBezTo>
                  <a:cubicBezTo>
                    <a:pt x="0" y="287"/>
                    <a:pt x="0" y="287"/>
                    <a:pt x="0" y="287"/>
                  </a:cubicBezTo>
                  <a:cubicBezTo>
                    <a:pt x="24" y="287"/>
                    <a:pt x="24" y="287"/>
                    <a:pt x="24" y="287"/>
                  </a:cubicBezTo>
                  <a:cubicBezTo>
                    <a:pt x="24" y="284"/>
                    <a:pt x="24" y="284"/>
                    <a:pt x="24" y="284"/>
                  </a:cubicBezTo>
                  <a:cubicBezTo>
                    <a:pt x="24" y="226"/>
                    <a:pt x="70" y="180"/>
                    <a:pt x="127" y="180"/>
                  </a:cubicBezTo>
                  <a:cubicBezTo>
                    <a:pt x="185" y="180"/>
                    <a:pt x="230" y="226"/>
                    <a:pt x="230" y="284"/>
                  </a:cubicBezTo>
                  <a:cubicBezTo>
                    <a:pt x="230" y="287"/>
                    <a:pt x="230" y="287"/>
                    <a:pt x="230" y="287"/>
                  </a:cubicBezTo>
                  <a:cubicBezTo>
                    <a:pt x="254" y="287"/>
                    <a:pt x="254" y="287"/>
                    <a:pt x="254" y="287"/>
                  </a:cubicBezTo>
                  <a:cubicBezTo>
                    <a:pt x="254" y="284"/>
                    <a:pt x="254" y="284"/>
                    <a:pt x="254" y="284"/>
                  </a:cubicBezTo>
                  <a:cubicBezTo>
                    <a:pt x="254" y="233"/>
                    <a:pt x="223" y="185"/>
                    <a:pt x="175" y="165"/>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03FF9334-C662-47C1-8E27-F40B7439E104}"/>
              </a:ext>
            </a:extLst>
          </p:cNvPr>
          <p:cNvGrpSpPr/>
          <p:nvPr/>
        </p:nvGrpSpPr>
        <p:grpSpPr>
          <a:xfrm>
            <a:off x="9356153" y="1765490"/>
            <a:ext cx="2238248" cy="1036499"/>
            <a:chOff x="9172668" y="1930535"/>
            <a:chExt cx="2194560" cy="1016268"/>
          </a:xfrm>
        </p:grpSpPr>
        <p:sp>
          <p:nvSpPr>
            <p:cNvPr id="11" name="Rectangle 10">
              <a:extLst>
                <a:ext uri="{FF2B5EF4-FFF2-40B4-BE49-F238E27FC236}">
                  <a16:creationId xmlns:a16="http://schemas.microsoft.com/office/drawing/2014/main" id="{83DD61BF-9F8B-412A-A9BE-4B4A14F29760}"/>
                </a:ext>
              </a:extLst>
            </p:cNvPr>
            <p:cNvSpPr/>
            <p:nvPr/>
          </p:nvSpPr>
          <p:spPr>
            <a:xfrm>
              <a:off x="9172668" y="1930535"/>
              <a:ext cx="2194560" cy="572721"/>
            </a:xfrm>
            <a:prstGeom prst="rect">
              <a:avLst/>
            </a:prstGeom>
          </p:spPr>
          <p:txBody>
            <a:bodyPr wrap="square" anchor="t">
              <a:spAutoFit/>
            </a:bodyPr>
            <a:lstStyle/>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34" b="0" i="0" u="none" strike="noStrike" kern="1200" cap="none" spc="0" normalizeH="0" baseline="0" noProof="0" dirty="0">
                  <a:ln>
                    <a:noFill/>
                  </a:ln>
                  <a:solidFill>
                    <a:srgbClr val="FFFFFF"/>
                  </a:solidFill>
                  <a:effectLst/>
                  <a:uLnTx/>
                  <a:uFillTx/>
                  <a:latin typeface="Segoe UI"/>
                  <a:ea typeface="+mn-ea"/>
                  <a:cs typeface="+mn-cs"/>
                </a:rPr>
                <a:t>Azure </a:t>
              </a:r>
              <a:br>
                <a:rPr kumimoji="0" lang="en-US" sz="1734" b="0" i="0" u="none" strike="noStrike" kern="1200" cap="none" spc="0" normalizeH="0" baseline="0" noProof="0" dirty="0">
                  <a:ln>
                    <a:noFill/>
                  </a:ln>
                  <a:solidFill>
                    <a:srgbClr val="FFFFFF"/>
                  </a:solidFill>
                  <a:effectLst/>
                  <a:uLnTx/>
                  <a:uFillTx/>
                  <a:latin typeface="Segoe UI"/>
                  <a:ea typeface="+mn-ea"/>
                  <a:cs typeface="+mn-cs"/>
                </a:rPr>
              </a:br>
              <a:r>
                <a:rPr kumimoji="0" lang="en-US" sz="1734" b="0" i="0" u="none" strike="noStrike" kern="1200" cap="none" spc="0" normalizeH="0" baseline="0" noProof="0" dirty="0">
                  <a:ln>
                    <a:noFill/>
                  </a:ln>
                  <a:solidFill>
                    <a:srgbClr val="FFFFFF"/>
                  </a:solidFill>
                  <a:effectLst/>
                  <a:uLnTx/>
                  <a:uFillTx/>
                  <a:latin typeface="Segoe UI"/>
                  <a:ea typeface="+mn-ea"/>
                  <a:cs typeface="+mn-cs"/>
                </a:rPr>
                <a:t>Services</a:t>
              </a:r>
            </a:p>
          </p:txBody>
        </p:sp>
        <p:sp>
          <p:nvSpPr>
            <p:cNvPr id="12" name="Freeform 9" descr="cloud">
              <a:extLst>
                <a:ext uri="{FF2B5EF4-FFF2-40B4-BE49-F238E27FC236}">
                  <a16:creationId xmlns:a16="http://schemas.microsoft.com/office/drawing/2014/main" id="{E2EB3FB8-5264-4E3A-AC17-6216E6D0656C}"/>
                </a:ext>
              </a:extLst>
            </p:cNvPr>
            <p:cNvSpPr>
              <a:spLocks noEditPoints="1"/>
            </p:cNvSpPr>
            <p:nvPr/>
          </p:nvSpPr>
          <p:spPr bwMode="auto">
            <a:xfrm>
              <a:off x="9962429" y="2524125"/>
              <a:ext cx="615038" cy="422678"/>
            </a:xfrm>
            <a:custGeom>
              <a:avLst/>
              <a:gdLst>
                <a:gd name="T0" fmla="*/ 335 w 447"/>
                <a:gd name="T1" fmla="*/ 70 h 306"/>
                <a:gd name="T2" fmla="*/ 223 w 447"/>
                <a:gd name="T3" fmla="*/ 0 h 306"/>
                <a:gd name="T4" fmla="*/ 97 w 447"/>
                <a:gd name="T5" fmla="*/ 111 h 306"/>
                <a:gd name="T6" fmla="*/ 0 w 447"/>
                <a:gd name="T7" fmla="*/ 209 h 306"/>
                <a:gd name="T8" fmla="*/ 97 w 447"/>
                <a:gd name="T9" fmla="*/ 306 h 306"/>
                <a:gd name="T10" fmla="*/ 328 w 447"/>
                <a:gd name="T11" fmla="*/ 306 h 306"/>
                <a:gd name="T12" fmla="*/ 447 w 447"/>
                <a:gd name="T13" fmla="*/ 188 h 306"/>
                <a:gd name="T14" fmla="*/ 335 w 447"/>
                <a:gd name="T15" fmla="*/ 70 h 306"/>
                <a:gd name="T16" fmla="*/ 328 w 447"/>
                <a:gd name="T17" fmla="*/ 279 h 306"/>
                <a:gd name="T18" fmla="*/ 97 w 447"/>
                <a:gd name="T19" fmla="*/ 279 h 306"/>
                <a:gd name="T20" fmla="*/ 47 w 447"/>
                <a:gd name="T21" fmla="*/ 259 h 306"/>
                <a:gd name="T22" fmla="*/ 27 w 447"/>
                <a:gd name="T23" fmla="*/ 209 h 306"/>
                <a:gd name="T24" fmla="*/ 47 w 447"/>
                <a:gd name="T25" fmla="*/ 160 h 306"/>
                <a:gd name="T26" fmla="*/ 97 w 447"/>
                <a:gd name="T27" fmla="*/ 139 h 306"/>
                <a:gd name="T28" fmla="*/ 122 w 447"/>
                <a:gd name="T29" fmla="*/ 139 h 306"/>
                <a:gd name="T30" fmla="*/ 125 w 447"/>
                <a:gd name="T31" fmla="*/ 114 h 306"/>
                <a:gd name="T32" fmla="*/ 156 w 447"/>
                <a:gd name="T33" fmla="*/ 53 h 306"/>
                <a:gd name="T34" fmla="*/ 223 w 447"/>
                <a:gd name="T35" fmla="*/ 28 h 306"/>
                <a:gd name="T36" fmla="*/ 311 w 447"/>
                <a:gd name="T37" fmla="*/ 82 h 306"/>
                <a:gd name="T38" fmla="*/ 317 w 447"/>
                <a:gd name="T39" fmla="*/ 95 h 306"/>
                <a:gd name="T40" fmla="*/ 332 w 447"/>
                <a:gd name="T41" fmla="*/ 97 h 306"/>
                <a:gd name="T42" fmla="*/ 419 w 447"/>
                <a:gd name="T43" fmla="*/ 188 h 306"/>
                <a:gd name="T44" fmla="*/ 328 w 447"/>
                <a:gd name="T45" fmla="*/ 279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7" h="306">
                  <a:moveTo>
                    <a:pt x="335" y="70"/>
                  </a:moveTo>
                  <a:cubicBezTo>
                    <a:pt x="314" y="28"/>
                    <a:pt x="269" y="0"/>
                    <a:pt x="223" y="0"/>
                  </a:cubicBezTo>
                  <a:cubicBezTo>
                    <a:pt x="157" y="0"/>
                    <a:pt x="104" y="49"/>
                    <a:pt x="97" y="111"/>
                  </a:cubicBezTo>
                  <a:cubicBezTo>
                    <a:pt x="42" y="111"/>
                    <a:pt x="0" y="157"/>
                    <a:pt x="0" y="209"/>
                  </a:cubicBezTo>
                  <a:cubicBezTo>
                    <a:pt x="0" y="264"/>
                    <a:pt x="42" y="306"/>
                    <a:pt x="97" y="306"/>
                  </a:cubicBezTo>
                  <a:cubicBezTo>
                    <a:pt x="97" y="306"/>
                    <a:pt x="97" y="306"/>
                    <a:pt x="328" y="306"/>
                  </a:cubicBezTo>
                  <a:cubicBezTo>
                    <a:pt x="391" y="306"/>
                    <a:pt x="447" y="254"/>
                    <a:pt x="447" y="188"/>
                  </a:cubicBezTo>
                  <a:cubicBezTo>
                    <a:pt x="447" y="125"/>
                    <a:pt x="398" y="77"/>
                    <a:pt x="335" y="70"/>
                  </a:cubicBezTo>
                  <a:close/>
                  <a:moveTo>
                    <a:pt x="328" y="279"/>
                  </a:moveTo>
                  <a:cubicBezTo>
                    <a:pt x="97" y="279"/>
                    <a:pt x="97" y="279"/>
                    <a:pt x="97" y="279"/>
                  </a:cubicBezTo>
                  <a:cubicBezTo>
                    <a:pt x="78" y="279"/>
                    <a:pt x="60" y="272"/>
                    <a:pt x="47" y="259"/>
                  </a:cubicBezTo>
                  <a:cubicBezTo>
                    <a:pt x="34" y="246"/>
                    <a:pt x="27" y="228"/>
                    <a:pt x="27" y="209"/>
                  </a:cubicBezTo>
                  <a:cubicBezTo>
                    <a:pt x="27" y="190"/>
                    <a:pt x="34" y="173"/>
                    <a:pt x="47" y="160"/>
                  </a:cubicBezTo>
                  <a:cubicBezTo>
                    <a:pt x="60" y="146"/>
                    <a:pt x="78" y="139"/>
                    <a:pt x="97" y="139"/>
                  </a:cubicBezTo>
                  <a:cubicBezTo>
                    <a:pt x="122" y="139"/>
                    <a:pt x="122" y="139"/>
                    <a:pt x="122" y="139"/>
                  </a:cubicBezTo>
                  <a:cubicBezTo>
                    <a:pt x="125" y="114"/>
                    <a:pt x="125" y="114"/>
                    <a:pt x="125" y="114"/>
                  </a:cubicBezTo>
                  <a:cubicBezTo>
                    <a:pt x="127" y="91"/>
                    <a:pt x="139" y="69"/>
                    <a:pt x="156" y="53"/>
                  </a:cubicBezTo>
                  <a:cubicBezTo>
                    <a:pt x="174" y="37"/>
                    <a:pt x="198" y="28"/>
                    <a:pt x="223" y="28"/>
                  </a:cubicBezTo>
                  <a:cubicBezTo>
                    <a:pt x="259" y="28"/>
                    <a:pt x="294" y="50"/>
                    <a:pt x="311" y="82"/>
                  </a:cubicBezTo>
                  <a:cubicBezTo>
                    <a:pt x="317" y="95"/>
                    <a:pt x="317" y="95"/>
                    <a:pt x="317" y="95"/>
                  </a:cubicBezTo>
                  <a:cubicBezTo>
                    <a:pt x="332" y="97"/>
                    <a:pt x="332" y="97"/>
                    <a:pt x="332" y="97"/>
                  </a:cubicBezTo>
                  <a:cubicBezTo>
                    <a:pt x="383" y="103"/>
                    <a:pt x="419" y="141"/>
                    <a:pt x="419" y="188"/>
                  </a:cubicBezTo>
                  <a:cubicBezTo>
                    <a:pt x="419" y="237"/>
                    <a:pt x="378" y="279"/>
                    <a:pt x="328" y="279"/>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48CAA9E9-6BAA-49C5-B216-FC69BD46B7C3}"/>
              </a:ext>
            </a:extLst>
          </p:cNvPr>
          <p:cNvGrpSpPr/>
          <p:nvPr/>
        </p:nvGrpSpPr>
        <p:grpSpPr>
          <a:xfrm>
            <a:off x="912180" y="5158992"/>
            <a:ext cx="2238248" cy="1241354"/>
            <a:chOff x="893511" y="5257800"/>
            <a:chExt cx="2194560" cy="1217124"/>
          </a:xfrm>
        </p:grpSpPr>
        <p:sp>
          <p:nvSpPr>
            <p:cNvPr id="14" name="Rectangle 13">
              <a:extLst>
                <a:ext uri="{FF2B5EF4-FFF2-40B4-BE49-F238E27FC236}">
                  <a16:creationId xmlns:a16="http://schemas.microsoft.com/office/drawing/2014/main" id="{55FFDF91-418A-4C3F-8DD3-BA69950336B7}"/>
                </a:ext>
              </a:extLst>
            </p:cNvPr>
            <p:cNvSpPr/>
            <p:nvPr/>
          </p:nvSpPr>
          <p:spPr>
            <a:xfrm>
              <a:off x="893511" y="5902203"/>
              <a:ext cx="2194560" cy="572721"/>
            </a:xfrm>
            <a:prstGeom prst="rect">
              <a:avLst/>
            </a:prstGeom>
          </p:spPr>
          <p:txBody>
            <a:bodyPr wrap="square" anchor="t">
              <a:spAutoFit/>
            </a:bodyPr>
            <a:lstStyle/>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34" b="0" i="0" u="none" strike="noStrike" kern="1200" cap="none" spc="0" normalizeH="0" baseline="0" noProof="0" dirty="0">
                  <a:ln>
                    <a:noFill/>
                  </a:ln>
                  <a:solidFill>
                    <a:srgbClr val="FFFFFF"/>
                  </a:solidFill>
                  <a:effectLst/>
                  <a:uLnTx/>
                  <a:uFillTx/>
                  <a:latin typeface="Segoe UI"/>
                  <a:ea typeface="+mn-ea"/>
                  <a:cs typeface="+mn-cs"/>
                </a:rPr>
                <a:t>Active </a:t>
              </a:r>
            </a:p>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34" b="0" i="0" u="none" strike="noStrike" kern="1200" cap="none" spc="0" normalizeH="0" baseline="0" noProof="0" dirty="0">
                  <a:ln>
                    <a:noFill/>
                  </a:ln>
                  <a:solidFill>
                    <a:srgbClr val="FFFFFF"/>
                  </a:solidFill>
                  <a:effectLst/>
                  <a:uLnTx/>
                  <a:uFillTx/>
                  <a:latin typeface="Segoe UI"/>
                  <a:ea typeface="+mn-ea"/>
                  <a:cs typeface="+mn-cs"/>
                </a:rPr>
                <a:t>Directory</a:t>
              </a:r>
            </a:p>
          </p:txBody>
        </p:sp>
        <p:sp>
          <p:nvSpPr>
            <p:cNvPr id="15" name="Freeform 12" descr="person">
              <a:extLst>
                <a:ext uri="{FF2B5EF4-FFF2-40B4-BE49-F238E27FC236}">
                  <a16:creationId xmlns:a16="http://schemas.microsoft.com/office/drawing/2014/main" id="{DF0E77B8-9BD7-4C9E-94EE-BA21AD453ABA}"/>
                </a:ext>
              </a:extLst>
            </p:cNvPr>
            <p:cNvSpPr>
              <a:spLocks noEditPoints="1"/>
            </p:cNvSpPr>
            <p:nvPr/>
          </p:nvSpPr>
          <p:spPr bwMode="auto">
            <a:xfrm>
              <a:off x="1793335" y="5257800"/>
              <a:ext cx="394912" cy="444418"/>
            </a:xfrm>
            <a:custGeom>
              <a:avLst/>
              <a:gdLst>
                <a:gd name="T0" fmla="*/ 127 w 254"/>
                <a:gd name="T1" fmla="*/ 24 h 287"/>
                <a:gd name="T2" fmla="*/ 192 w 254"/>
                <a:gd name="T3" fmla="*/ 90 h 287"/>
                <a:gd name="T4" fmla="*/ 127 w 254"/>
                <a:gd name="T5" fmla="*/ 155 h 287"/>
                <a:gd name="T6" fmla="*/ 62 w 254"/>
                <a:gd name="T7" fmla="*/ 90 h 287"/>
                <a:gd name="T8" fmla="*/ 127 w 254"/>
                <a:gd name="T9" fmla="*/ 24 h 287"/>
                <a:gd name="T10" fmla="*/ 175 w 254"/>
                <a:gd name="T11" fmla="*/ 165 h 287"/>
                <a:gd name="T12" fmla="*/ 216 w 254"/>
                <a:gd name="T13" fmla="*/ 90 h 287"/>
                <a:gd name="T14" fmla="*/ 127 w 254"/>
                <a:gd name="T15" fmla="*/ 0 h 287"/>
                <a:gd name="T16" fmla="*/ 38 w 254"/>
                <a:gd name="T17" fmla="*/ 90 h 287"/>
                <a:gd name="T18" fmla="*/ 79 w 254"/>
                <a:gd name="T19" fmla="*/ 165 h 287"/>
                <a:gd name="T20" fmla="*/ 0 w 254"/>
                <a:gd name="T21" fmla="*/ 284 h 287"/>
                <a:gd name="T22" fmla="*/ 0 w 254"/>
                <a:gd name="T23" fmla="*/ 287 h 287"/>
                <a:gd name="T24" fmla="*/ 24 w 254"/>
                <a:gd name="T25" fmla="*/ 287 h 287"/>
                <a:gd name="T26" fmla="*/ 24 w 254"/>
                <a:gd name="T27" fmla="*/ 284 h 287"/>
                <a:gd name="T28" fmla="*/ 127 w 254"/>
                <a:gd name="T29" fmla="*/ 180 h 287"/>
                <a:gd name="T30" fmla="*/ 230 w 254"/>
                <a:gd name="T31" fmla="*/ 284 h 287"/>
                <a:gd name="T32" fmla="*/ 230 w 254"/>
                <a:gd name="T33" fmla="*/ 287 h 287"/>
                <a:gd name="T34" fmla="*/ 254 w 254"/>
                <a:gd name="T35" fmla="*/ 287 h 287"/>
                <a:gd name="T36" fmla="*/ 254 w 254"/>
                <a:gd name="T37" fmla="*/ 284 h 287"/>
                <a:gd name="T38" fmla="*/ 175 w 254"/>
                <a:gd name="T39" fmla="*/ 16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4" h="287">
                  <a:moveTo>
                    <a:pt x="127" y="24"/>
                  </a:moveTo>
                  <a:cubicBezTo>
                    <a:pt x="163" y="24"/>
                    <a:pt x="192" y="53"/>
                    <a:pt x="192" y="90"/>
                  </a:cubicBezTo>
                  <a:cubicBezTo>
                    <a:pt x="192" y="126"/>
                    <a:pt x="163" y="155"/>
                    <a:pt x="127" y="155"/>
                  </a:cubicBezTo>
                  <a:cubicBezTo>
                    <a:pt x="91" y="155"/>
                    <a:pt x="62" y="126"/>
                    <a:pt x="62" y="90"/>
                  </a:cubicBezTo>
                  <a:cubicBezTo>
                    <a:pt x="62" y="53"/>
                    <a:pt x="91" y="24"/>
                    <a:pt x="127" y="24"/>
                  </a:cubicBezTo>
                  <a:close/>
                  <a:moveTo>
                    <a:pt x="175" y="165"/>
                  </a:moveTo>
                  <a:cubicBezTo>
                    <a:pt x="201" y="148"/>
                    <a:pt x="216" y="121"/>
                    <a:pt x="216" y="90"/>
                  </a:cubicBezTo>
                  <a:cubicBezTo>
                    <a:pt x="216" y="41"/>
                    <a:pt x="175" y="0"/>
                    <a:pt x="127" y="0"/>
                  </a:cubicBezTo>
                  <a:cubicBezTo>
                    <a:pt x="79" y="0"/>
                    <a:pt x="38" y="41"/>
                    <a:pt x="38" y="90"/>
                  </a:cubicBezTo>
                  <a:cubicBezTo>
                    <a:pt x="38" y="121"/>
                    <a:pt x="53" y="148"/>
                    <a:pt x="79" y="165"/>
                  </a:cubicBezTo>
                  <a:cubicBezTo>
                    <a:pt x="31" y="185"/>
                    <a:pt x="0" y="233"/>
                    <a:pt x="0" y="284"/>
                  </a:cubicBezTo>
                  <a:cubicBezTo>
                    <a:pt x="0" y="287"/>
                    <a:pt x="0" y="287"/>
                    <a:pt x="0" y="287"/>
                  </a:cubicBezTo>
                  <a:cubicBezTo>
                    <a:pt x="24" y="287"/>
                    <a:pt x="24" y="287"/>
                    <a:pt x="24" y="287"/>
                  </a:cubicBezTo>
                  <a:cubicBezTo>
                    <a:pt x="24" y="284"/>
                    <a:pt x="24" y="284"/>
                    <a:pt x="24" y="284"/>
                  </a:cubicBezTo>
                  <a:cubicBezTo>
                    <a:pt x="24" y="226"/>
                    <a:pt x="70" y="180"/>
                    <a:pt x="127" y="180"/>
                  </a:cubicBezTo>
                  <a:cubicBezTo>
                    <a:pt x="185" y="180"/>
                    <a:pt x="230" y="226"/>
                    <a:pt x="230" y="284"/>
                  </a:cubicBezTo>
                  <a:cubicBezTo>
                    <a:pt x="230" y="287"/>
                    <a:pt x="230" y="287"/>
                    <a:pt x="230" y="287"/>
                  </a:cubicBezTo>
                  <a:cubicBezTo>
                    <a:pt x="254" y="287"/>
                    <a:pt x="254" y="287"/>
                    <a:pt x="254" y="287"/>
                  </a:cubicBezTo>
                  <a:cubicBezTo>
                    <a:pt x="254" y="284"/>
                    <a:pt x="254" y="284"/>
                    <a:pt x="254" y="284"/>
                  </a:cubicBezTo>
                  <a:cubicBezTo>
                    <a:pt x="254" y="233"/>
                    <a:pt x="223" y="185"/>
                    <a:pt x="175" y="165"/>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5AF5FF85-9AFC-4F3E-BD9D-7B086C808787}"/>
              </a:ext>
            </a:extLst>
          </p:cNvPr>
          <p:cNvGrpSpPr/>
          <p:nvPr/>
        </p:nvGrpSpPr>
        <p:grpSpPr>
          <a:xfrm>
            <a:off x="3726838" y="5114163"/>
            <a:ext cx="2238248" cy="1286183"/>
            <a:chOff x="3653230" y="5213846"/>
            <a:chExt cx="2194560" cy="1261078"/>
          </a:xfrm>
        </p:grpSpPr>
        <p:sp>
          <p:nvSpPr>
            <p:cNvPr id="17" name="Rectangle 16">
              <a:extLst>
                <a:ext uri="{FF2B5EF4-FFF2-40B4-BE49-F238E27FC236}">
                  <a16:creationId xmlns:a16="http://schemas.microsoft.com/office/drawing/2014/main" id="{78C34C50-415E-4D3C-9111-0181B97C8708}"/>
                </a:ext>
              </a:extLst>
            </p:cNvPr>
            <p:cNvSpPr/>
            <p:nvPr/>
          </p:nvSpPr>
          <p:spPr>
            <a:xfrm>
              <a:off x="3653230" y="5902203"/>
              <a:ext cx="2194560" cy="572721"/>
            </a:xfrm>
            <a:prstGeom prst="rect">
              <a:avLst/>
            </a:prstGeom>
          </p:spPr>
          <p:txBody>
            <a:bodyPr wrap="square" anchor="t">
              <a:spAutoFit/>
            </a:bodyPr>
            <a:lstStyle/>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34" b="0" i="0" u="none" strike="noStrike" kern="1200" cap="none" spc="0" normalizeH="0" baseline="0" noProof="0" dirty="0">
                  <a:ln>
                    <a:noFill/>
                  </a:ln>
                  <a:solidFill>
                    <a:srgbClr val="FFFFFF"/>
                  </a:solidFill>
                  <a:effectLst/>
                  <a:uLnTx/>
                  <a:uFillTx/>
                  <a:latin typeface="Segoe UI"/>
                  <a:ea typeface="+mn-ea"/>
                  <a:cs typeface="+mn-cs"/>
                </a:rPr>
                <a:t>On-premises</a:t>
              </a:r>
            </a:p>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34" b="0" i="0" u="none" strike="noStrike" kern="1200" cap="none" spc="0" normalizeH="0" baseline="0" noProof="0" dirty="0">
                  <a:ln>
                    <a:noFill/>
                  </a:ln>
                  <a:solidFill>
                    <a:srgbClr val="FFFFFF"/>
                  </a:solidFill>
                  <a:effectLst/>
                  <a:uLnTx/>
                  <a:uFillTx/>
                  <a:latin typeface="Segoe UI"/>
                  <a:ea typeface="+mn-ea"/>
                  <a:cs typeface="+mn-cs"/>
                </a:rPr>
                <a:t>I</a:t>
              </a:r>
              <a:r>
                <a:rPr kumimoji="0" lang="en-US" sz="1734" b="0" i="0" u="none" strike="noStrike" kern="1200" cap="none" spc="0" normalizeH="0" baseline="0" noProof="0" dirty="0" err="1">
                  <a:ln>
                    <a:noFill/>
                  </a:ln>
                  <a:solidFill>
                    <a:srgbClr val="FFFFFF"/>
                  </a:solidFill>
                  <a:effectLst/>
                  <a:uLnTx/>
                  <a:uFillTx/>
                  <a:latin typeface="Segoe UI"/>
                  <a:ea typeface="+mn-ea"/>
                  <a:cs typeface="+mn-cs"/>
                </a:rPr>
                <a:t>nfrastructure</a:t>
              </a:r>
              <a:endParaRPr kumimoji="0" lang="en-US" sz="1734"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2EB93B72-1F11-4A52-B44D-788C131BBD78}"/>
                </a:ext>
              </a:extLst>
            </p:cNvPr>
            <p:cNvGrpSpPr/>
            <p:nvPr/>
          </p:nvGrpSpPr>
          <p:grpSpPr>
            <a:xfrm>
              <a:off x="4461578" y="5213846"/>
              <a:ext cx="659031" cy="585345"/>
              <a:chOff x="5986463" y="-1649412"/>
              <a:chExt cx="1519238" cy="1349374"/>
            </a:xfrm>
            <a:solidFill>
              <a:schemeClr val="bg1"/>
            </a:solidFill>
          </p:grpSpPr>
          <p:sp>
            <p:nvSpPr>
              <p:cNvPr id="19" name="Freeform 13" descr="server">
                <a:extLst>
                  <a:ext uri="{FF2B5EF4-FFF2-40B4-BE49-F238E27FC236}">
                    <a16:creationId xmlns:a16="http://schemas.microsoft.com/office/drawing/2014/main" id="{5BE6EB55-90FA-4C62-BF74-5044791ADD4C}"/>
                  </a:ext>
                </a:extLst>
              </p:cNvPr>
              <p:cNvSpPr>
                <a:spLocks noEditPoints="1"/>
              </p:cNvSpPr>
              <p:nvPr/>
            </p:nvSpPr>
            <p:spPr bwMode="auto">
              <a:xfrm>
                <a:off x="5986463" y="-1649412"/>
                <a:ext cx="712788" cy="1349374"/>
              </a:xfrm>
              <a:custGeom>
                <a:avLst/>
                <a:gdLst>
                  <a:gd name="T0" fmla="*/ 0 w 449"/>
                  <a:gd name="T1" fmla="*/ 850 h 850"/>
                  <a:gd name="T2" fmla="*/ 449 w 449"/>
                  <a:gd name="T3" fmla="*/ 850 h 850"/>
                  <a:gd name="T4" fmla="*/ 449 w 449"/>
                  <a:gd name="T5" fmla="*/ 0 h 850"/>
                  <a:gd name="T6" fmla="*/ 0 w 449"/>
                  <a:gd name="T7" fmla="*/ 0 h 850"/>
                  <a:gd name="T8" fmla="*/ 0 w 449"/>
                  <a:gd name="T9" fmla="*/ 850 h 850"/>
                  <a:gd name="T10" fmla="*/ 48 w 449"/>
                  <a:gd name="T11" fmla="*/ 49 h 850"/>
                  <a:gd name="T12" fmla="*/ 401 w 449"/>
                  <a:gd name="T13" fmla="*/ 49 h 850"/>
                  <a:gd name="T14" fmla="*/ 401 w 449"/>
                  <a:gd name="T15" fmla="*/ 156 h 850"/>
                  <a:gd name="T16" fmla="*/ 102 w 449"/>
                  <a:gd name="T17" fmla="*/ 156 h 850"/>
                  <a:gd name="T18" fmla="*/ 102 w 449"/>
                  <a:gd name="T19" fmla="*/ 205 h 850"/>
                  <a:gd name="T20" fmla="*/ 401 w 449"/>
                  <a:gd name="T21" fmla="*/ 205 h 850"/>
                  <a:gd name="T22" fmla="*/ 401 w 449"/>
                  <a:gd name="T23" fmla="*/ 299 h 850"/>
                  <a:gd name="T24" fmla="*/ 102 w 449"/>
                  <a:gd name="T25" fmla="*/ 299 h 850"/>
                  <a:gd name="T26" fmla="*/ 102 w 449"/>
                  <a:gd name="T27" fmla="*/ 347 h 850"/>
                  <a:gd name="T28" fmla="*/ 401 w 449"/>
                  <a:gd name="T29" fmla="*/ 347 h 850"/>
                  <a:gd name="T30" fmla="*/ 401 w 449"/>
                  <a:gd name="T31" fmla="*/ 444 h 850"/>
                  <a:gd name="T32" fmla="*/ 102 w 449"/>
                  <a:gd name="T33" fmla="*/ 444 h 850"/>
                  <a:gd name="T34" fmla="*/ 102 w 449"/>
                  <a:gd name="T35" fmla="*/ 493 h 850"/>
                  <a:gd name="T36" fmla="*/ 401 w 449"/>
                  <a:gd name="T37" fmla="*/ 493 h 850"/>
                  <a:gd name="T38" fmla="*/ 401 w 449"/>
                  <a:gd name="T39" fmla="*/ 587 h 850"/>
                  <a:gd name="T40" fmla="*/ 102 w 449"/>
                  <a:gd name="T41" fmla="*/ 587 h 850"/>
                  <a:gd name="T42" fmla="*/ 102 w 449"/>
                  <a:gd name="T43" fmla="*/ 635 h 850"/>
                  <a:gd name="T44" fmla="*/ 401 w 449"/>
                  <a:gd name="T45" fmla="*/ 635 h 850"/>
                  <a:gd name="T46" fmla="*/ 401 w 449"/>
                  <a:gd name="T47" fmla="*/ 802 h 850"/>
                  <a:gd name="T48" fmla="*/ 48 w 449"/>
                  <a:gd name="T49" fmla="*/ 802 h 850"/>
                  <a:gd name="T50" fmla="*/ 48 w 449"/>
                  <a:gd name="T51" fmla="*/ 49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9" h="850">
                    <a:moveTo>
                      <a:pt x="0" y="850"/>
                    </a:moveTo>
                    <a:lnTo>
                      <a:pt x="449" y="850"/>
                    </a:lnTo>
                    <a:lnTo>
                      <a:pt x="449" y="0"/>
                    </a:lnTo>
                    <a:lnTo>
                      <a:pt x="0" y="0"/>
                    </a:lnTo>
                    <a:lnTo>
                      <a:pt x="0" y="850"/>
                    </a:lnTo>
                    <a:close/>
                    <a:moveTo>
                      <a:pt x="48" y="49"/>
                    </a:moveTo>
                    <a:lnTo>
                      <a:pt x="401" y="49"/>
                    </a:lnTo>
                    <a:lnTo>
                      <a:pt x="401" y="156"/>
                    </a:lnTo>
                    <a:lnTo>
                      <a:pt x="102" y="156"/>
                    </a:lnTo>
                    <a:lnTo>
                      <a:pt x="102" y="205"/>
                    </a:lnTo>
                    <a:lnTo>
                      <a:pt x="401" y="205"/>
                    </a:lnTo>
                    <a:lnTo>
                      <a:pt x="401" y="299"/>
                    </a:lnTo>
                    <a:lnTo>
                      <a:pt x="102" y="299"/>
                    </a:lnTo>
                    <a:lnTo>
                      <a:pt x="102" y="347"/>
                    </a:lnTo>
                    <a:lnTo>
                      <a:pt x="401" y="347"/>
                    </a:lnTo>
                    <a:lnTo>
                      <a:pt x="401" y="444"/>
                    </a:lnTo>
                    <a:lnTo>
                      <a:pt x="102" y="444"/>
                    </a:lnTo>
                    <a:lnTo>
                      <a:pt x="102" y="493"/>
                    </a:lnTo>
                    <a:lnTo>
                      <a:pt x="401" y="493"/>
                    </a:lnTo>
                    <a:lnTo>
                      <a:pt x="401" y="587"/>
                    </a:lnTo>
                    <a:lnTo>
                      <a:pt x="102" y="587"/>
                    </a:lnTo>
                    <a:lnTo>
                      <a:pt x="102" y="635"/>
                    </a:lnTo>
                    <a:lnTo>
                      <a:pt x="401" y="635"/>
                    </a:lnTo>
                    <a:lnTo>
                      <a:pt x="401" y="802"/>
                    </a:lnTo>
                    <a:lnTo>
                      <a:pt x="48" y="802"/>
                    </a:lnTo>
                    <a:lnTo>
                      <a:pt x="48"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sp>
            <p:nvSpPr>
              <p:cNvPr id="20" name="Rectangle 14">
                <a:extLst>
                  <a:ext uri="{FF2B5EF4-FFF2-40B4-BE49-F238E27FC236}">
                    <a16:creationId xmlns:a16="http://schemas.microsoft.com/office/drawing/2014/main" id="{F3439797-DE90-4D3B-9E57-E2C54CAA44F5}"/>
                  </a:ext>
                </a:extLst>
              </p:cNvPr>
              <p:cNvSpPr>
                <a:spLocks noChangeArrowheads="1"/>
              </p:cNvSpPr>
              <p:nvPr/>
            </p:nvSpPr>
            <p:spPr bwMode="auto">
              <a:xfrm>
                <a:off x="6507163" y="-1516063"/>
                <a:ext cx="60325" cy="587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sp>
            <p:nvSpPr>
              <p:cNvPr id="21" name="Rectangle 15">
                <a:extLst>
                  <a:ext uri="{FF2B5EF4-FFF2-40B4-BE49-F238E27FC236}">
                    <a16:creationId xmlns:a16="http://schemas.microsoft.com/office/drawing/2014/main" id="{E2F5D6E3-46FD-4160-9BE3-B78C11604134}"/>
                  </a:ext>
                </a:extLst>
              </p:cNvPr>
              <p:cNvSpPr>
                <a:spLocks noChangeArrowheads="1"/>
              </p:cNvSpPr>
              <p:nvPr/>
            </p:nvSpPr>
            <p:spPr bwMode="auto">
              <a:xfrm>
                <a:off x="6507163" y="-1277938"/>
                <a:ext cx="60325"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sp>
            <p:nvSpPr>
              <p:cNvPr id="22" name="Rectangle 16">
                <a:extLst>
                  <a:ext uri="{FF2B5EF4-FFF2-40B4-BE49-F238E27FC236}">
                    <a16:creationId xmlns:a16="http://schemas.microsoft.com/office/drawing/2014/main" id="{AD488F54-1E40-4BA6-965F-560D62B68DE0}"/>
                  </a:ext>
                </a:extLst>
              </p:cNvPr>
              <p:cNvSpPr>
                <a:spLocks noChangeArrowheads="1"/>
              </p:cNvSpPr>
              <p:nvPr/>
            </p:nvSpPr>
            <p:spPr bwMode="auto">
              <a:xfrm>
                <a:off x="6507163" y="-1050925"/>
                <a:ext cx="60325"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sp>
            <p:nvSpPr>
              <p:cNvPr id="23" name="Rectangle 17">
                <a:extLst>
                  <a:ext uri="{FF2B5EF4-FFF2-40B4-BE49-F238E27FC236}">
                    <a16:creationId xmlns:a16="http://schemas.microsoft.com/office/drawing/2014/main" id="{3967918B-AFDC-4972-B650-CF91091EA8AC}"/>
                  </a:ext>
                </a:extLst>
              </p:cNvPr>
              <p:cNvSpPr>
                <a:spLocks noChangeArrowheads="1"/>
              </p:cNvSpPr>
              <p:nvPr/>
            </p:nvSpPr>
            <p:spPr bwMode="auto">
              <a:xfrm>
                <a:off x="6507163" y="-825500"/>
                <a:ext cx="60325"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18" descr="server">
                <a:extLst>
                  <a:ext uri="{FF2B5EF4-FFF2-40B4-BE49-F238E27FC236}">
                    <a16:creationId xmlns:a16="http://schemas.microsoft.com/office/drawing/2014/main" id="{FD10759E-1094-46C9-9BA7-A09D90DA7EE3}"/>
                  </a:ext>
                </a:extLst>
              </p:cNvPr>
              <p:cNvSpPr>
                <a:spLocks noEditPoints="1"/>
              </p:cNvSpPr>
              <p:nvPr/>
            </p:nvSpPr>
            <p:spPr bwMode="auto">
              <a:xfrm>
                <a:off x="6792913" y="-1649412"/>
                <a:ext cx="712788" cy="1349374"/>
              </a:xfrm>
              <a:custGeom>
                <a:avLst/>
                <a:gdLst>
                  <a:gd name="T0" fmla="*/ 0 w 449"/>
                  <a:gd name="T1" fmla="*/ 0 h 850"/>
                  <a:gd name="T2" fmla="*/ 0 w 449"/>
                  <a:gd name="T3" fmla="*/ 850 h 850"/>
                  <a:gd name="T4" fmla="*/ 449 w 449"/>
                  <a:gd name="T5" fmla="*/ 850 h 850"/>
                  <a:gd name="T6" fmla="*/ 449 w 449"/>
                  <a:gd name="T7" fmla="*/ 0 h 850"/>
                  <a:gd name="T8" fmla="*/ 0 w 449"/>
                  <a:gd name="T9" fmla="*/ 0 h 850"/>
                  <a:gd name="T10" fmla="*/ 49 w 449"/>
                  <a:gd name="T11" fmla="*/ 802 h 850"/>
                  <a:gd name="T12" fmla="*/ 49 w 449"/>
                  <a:gd name="T13" fmla="*/ 49 h 850"/>
                  <a:gd name="T14" fmla="*/ 401 w 449"/>
                  <a:gd name="T15" fmla="*/ 49 h 850"/>
                  <a:gd name="T16" fmla="*/ 401 w 449"/>
                  <a:gd name="T17" fmla="*/ 156 h 850"/>
                  <a:gd name="T18" fmla="*/ 102 w 449"/>
                  <a:gd name="T19" fmla="*/ 156 h 850"/>
                  <a:gd name="T20" fmla="*/ 102 w 449"/>
                  <a:gd name="T21" fmla="*/ 205 h 850"/>
                  <a:gd name="T22" fmla="*/ 401 w 449"/>
                  <a:gd name="T23" fmla="*/ 205 h 850"/>
                  <a:gd name="T24" fmla="*/ 401 w 449"/>
                  <a:gd name="T25" fmla="*/ 299 h 850"/>
                  <a:gd name="T26" fmla="*/ 102 w 449"/>
                  <a:gd name="T27" fmla="*/ 299 h 850"/>
                  <a:gd name="T28" fmla="*/ 102 w 449"/>
                  <a:gd name="T29" fmla="*/ 347 h 850"/>
                  <a:gd name="T30" fmla="*/ 401 w 449"/>
                  <a:gd name="T31" fmla="*/ 347 h 850"/>
                  <a:gd name="T32" fmla="*/ 401 w 449"/>
                  <a:gd name="T33" fmla="*/ 444 h 850"/>
                  <a:gd name="T34" fmla="*/ 102 w 449"/>
                  <a:gd name="T35" fmla="*/ 444 h 850"/>
                  <a:gd name="T36" fmla="*/ 102 w 449"/>
                  <a:gd name="T37" fmla="*/ 493 h 850"/>
                  <a:gd name="T38" fmla="*/ 401 w 449"/>
                  <a:gd name="T39" fmla="*/ 493 h 850"/>
                  <a:gd name="T40" fmla="*/ 401 w 449"/>
                  <a:gd name="T41" fmla="*/ 587 h 850"/>
                  <a:gd name="T42" fmla="*/ 102 w 449"/>
                  <a:gd name="T43" fmla="*/ 587 h 850"/>
                  <a:gd name="T44" fmla="*/ 102 w 449"/>
                  <a:gd name="T45" fmla="*/ 635 h 850"/>
                  <a:gd name="T46" fmla="*/ 401 w 449"/>
                  <a:gd name="T47" fmla="*/ 635 h 850"/>
                  <a:gd name="T48" fmla="*/ 401 w 449"/>
                  <a:gd name="T49" fmla="*/ 802 h 850"/>
                  <a:gd name="T50" fmla="*/ 49 w 449"/>
                  <a:gd name="T51" fmla="*/ 802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9" h="850">
                    <a:moveTo>
                      <a:pt x="0" y="0"/>
                    </a:moveTo>
                    <a:lnTo>
                      <a:pt x="0" y="850"/>
                    </a:lnTo>
                    <a:lnTo>
                      <a:pt x="449" y="850"/>
                    </a:lnTo>
                    <a:lnTo>
                      <a:pt x="449" y="0"/>
                    </a:lnTo>
                    <a:lnTo>
                      <a:pt x="0" y="0"/>
                    </a:lnTo>
                    <a:close/>
                    <a:moveTo>
                      <a:pt x="49" y="802"/>
                    </a:moveTo>
                    <a:lnTo>
                      <a:pt x="49" y="49"/>
                    </a:lnTo>
                    <a:lnTo>
                      <a:pt x="401" y="49"/>
                    </a:lnTo>
                    <a:lnTo>
                      <a:pt x="401" y="156"/>
                    </a:lnTo>
                    <a:lnTo>
                      <a:pt x="102" y="156"/>
                    </a:lnTo>
                    <a:lnTo>
                      <a:pt x="102" y="205"/>
                    </a:lnTo>
                    <a:lnTo>
                      <a:pt x="401" y="205"/>
                    </a:lnTo>
                    <a:lnTo>
                      <a:pt x="401" y="299"/>
                    </a:lnTo>
                    <a:lnTo>
                      <a:pt x="102" y="299"/>
                    </a:lnTo>
                    <a:lnTo>
                      <a:pt x="102" y="347"/>
                    </a:lnTo>
                    <a:lnTo>
                      <a:pt x="401" y="347"/>
                    </a:lnTo>
                    <a:lnTo>
                      <a:pt x="401" y="444"/>
                    </a:lnTo>
                    <a:lnTo>
                      <a:pt x="102" y="444"/>
                    </a:lnTo>
                    <a:lnTo>
                      <a:pt x="102" y="493"/>
                    </a:lnTo>
                    <a:lnTo>
                      <a:pt x="401" y="493"/>
                    </a:lnTo>
                    <a:lnTo>
                      <a:pt x="401" y="587"/>
                    </a:lnTo>
                    <a:lnTo>
                      <a:pt x="102" y="587"/>
                    </a:lnTo>
                    <a:lnTo>
                      <a:pt x="102" y="635"/>
                    </a:lnTo>
                    <a:lnTo>
                      <a:pt x="401" y="635"/>
                    </a:lnTo>
                    <a:lnTo>
                      <a:pt x="401" y="802"/>
                    </a:lnTo>
                    <a:lnTo>
                      <a:pt x="49" y="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sp>
            <p:nvSpPr>
              <p:cNvPr id="25" name="Rectangle 19">
                <a:extLst>
                  <a:ext uri="{FF2B5EF4-FFF2-40B4-BE49-F238E27FC236}">
                    <a16:creationId xmlns:a16="http://schemas.microsoft.com/office/drawing/2014/main" id="{0913D212-7B8F-42EF-BD77-D4A4FE48049A}"/>
                  </a:ext>
                </a:extLst>
              </p:cNvPr>
              <p:cNvSpPr>
                <a:spLocks noChangeArrowheads="1"/>
              </p:cNvSpPr>
              <p:nvPr/>
            </p:nvSpPr>
            <p:spPr bwMode="auto">
              <a:xfrm>
                <a:off x="7318376" y="-1516063"/>
                <a:ext cx="60325" cy="587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sp>
            <p:nvSpPr>
              <p:cNvPr id="26" name="Rectangle 20">
                <a:extLst>
                  <a:ext uri="{FF2B5EF4-FFF2-40B4-BE49-F238E27FC236}">
                    <a16:creationId xmlns:a16="http://schemas.microsoft.com/office/drawing/2014/main" id="{726E579C-3AA0-4DF8-BC53-19F41B3CECBD}"/>
                  </a:ext>
                </a:extLst>
              </p:cNvPr>
              <p:cNvSpPr>
                <a:spLocks noChangeArrowheads="1"/>
              </p:cNvSpPr>
              <p:nvPr/>
            </p:nvSpPr>
            <p:spPr bwMode="auto">
              <a:xfrm>
                <a:off x="7318376" y="-1277938"/>
                <a:ext cx="60325"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sp>
            <p:nvSpPr>
              <p:cNvPr id="27" name="Rectangle 21">
                <a:extLst>
                  <a:ext uri="{FF2B5EF4-FFF2-40B4-BE49-F238E27FC236}">
                    <a16:creationId xmlns:a16="http://schemas.microsoft.com/office/drawing/2014/main" id="{8E1BCC11-5089-4822-B08B-80D585C0DA3C}"/>
                  </a:ext>
                </a:extLst>
              </p:cNvPr>
              <p:cNvSpPr>
                <a:spLocks noChangeArrowheads="1"/>
              </p:cNvSpPr>
              <p:nvPr/>
            </p:nvSpPr>
            <p:spPr bwMode="auto">
              <a:xfrm>
                <a:off x="7318376" y="-1050925"/>
                <a:ext cx="60325"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sp>
            <p:nvSpPr>
              <p:cNvPr id="28" name="Rectangle 22">
                <a:extLst>
                  <a:ext uri="{FF2B5EF4-FFF2-40B4-BE49-F238E27FC236}">
                    <a16:creationId xmlns:a16="http://schemas.microsoft.com/office/drawing/2014/main" id="{AFB1D088-2DB8-48AF-A2BE-E97D4103F224}"/>
                  </a:ext>
                </a:extLst>
              </p:cNvPr>
              <p:cNvSpPr>
                <a:spLocks noChangeArrowheads="1"/>
              </p:cNvSpPr>
              <p:nvPr/>
            </p:nvSpPr>
            <p:spPr bwMode="auto">
              <a:xfrm>
                <a:off x="7318376" y="-825500"/>
                <a:ext cx="60325"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9" name="Group 28">
            <a:extLst>
              <a:ext uri="{FF2B5EF4-FFF2-40B4-BE49-F238E27FC236}">
                <a16:creationId xmlns:a16="http://schemas.microsoft.com/office/drawing/2014/main" id="{295DA053-8B4F-4879-B183-587F8F09B37A}"/>
              </a:ext>
            </a:extLst>
          </p:cNvPr>
          <p:cNvGrpSpPr/>
          <p:nvPr/>
        </p:nvGrpSpPr>
        <p:grpSpPr>
          <a:xfrm>
            <a:off x="6541496" y="1765490"/>
            <a:ext cx="2238248" cy="1127739"/>
            <a:chOff x="6412949" y="1930535"/>
            <a:chExt cx="2194560" cy="1105727"/>
          </a:xfrm>
        </p:grpSpPr>
        <p:sp>
          <p:nvSpPr>
            <p:cNvPr id="30" name="Rectangle 29">
              <a:extLst>
                <a:ext uri="{FF2B5EF4-FFF2-40B4-BE49-F238E27FC236}">
                  <a16:creationId xmlns:a16="http://schemas.microsoft.com/office/drawing/2014/main" id="{3B8D5774-F52D-49EA-99AD-FFC3E0A42284}"/>
                </a:ext>
              </a:extLst>
            </p:cNvPr>
            <p:cNvSpPr/>
            <p:nvPr/>
          </p:nvSpPr>
          <p:spPr>
            <a:xfrm>
              <a:off x="6412949" y="1930535"/>
              <a:ext cx="2194560" cy="572721"/>
            </a:xfrm>
            <a:prstGeom prst="rect">
              <a:avLst/>
            </a:prstGeom>
          </p:spPr>
          <p:txBody>
            <a:bodyPr wrap="square" anchor="t">
              <a:spAutoFit/>
            </a:bodyPr>
            <a:lstStyle/>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34" b="0" i="0" u="none" strike="noStrike" kern="1200" cap="none" spc="0" normalizeH="0" baseline="0" noProof="0" dirty="0">
                  <a:ln>
                    <a:noFill/>
                  </a:ln>
                  <a:solidFill>
                    <a:srgbClr val="FFFFFF"/>
                  </a:solidFill>
                  <a:effectLst/>
                  <a:uLnTx/>
                  <a:uFillTx/>
                  <a:latin typeface="Segoe UI"/>
                  <a:ea typeface="+mn-ea"/>
                  <a:cs typeface="+mn-cs"/>
                </a:rPr>
                <a:t>Azure </a:t>
              </a:r>
            </a:p>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34" b="0" i="0" u="none" strike="noStrike" kern="1200" cap="none" spc="0" normalizeH="0" baseline="0" noProof="0" dirty="0">
                  <a:ln>
                    <a:noFill/>
                  </a:ln>
                  <a:solidFill>
                    <a:srgbClr val="FFFFFF"/>
                  </a:solidFill>
                  <a:effectLst/>
                  <a:uLnTx/>
                  <a:uFillTx/>
                  <a:latin typeface="Segoe UI"/>
                  <a:ea typeface="+mn-ea"/>
                  <a:cs typeface="+mn-cs"/>
                </a:rPr>
                <a:t>D</a:t>
              </a:r>
              <a:r>
                <a:rPr kumimoji="0" lang="en-US" sz="1734" b="0" i="0" u="none" strike="noStrike" kern="1200" cap="none" spc="0" normalizeH="0" baseline="0" noProof="0" dirty="0" err="1">
                  <a:ln>
                    <a:noFill/>
                  </a:ln>
                  <a:solidFill>
                    <a:srgbClr val="FFFFFF"/>
                  </a:solidFill>
                  <a:effectLst/>
                  <a:uLnTx/>
                  <a:uFillTx/>
                  <a:latin typeface="Segoe UI"/>
                  <a:ea typeface="+mn-ea"/>
                  <a:cs typeface="+mn-cs"/>
                </a:rPr>
                <a:t>ata</a:t>
              </a:r>
              <a:r>
                <a:rPr kumimoji="0" lang="en-US" sz="1734" b="0" i="0" u="none" strike="noStrike" kern="1200" cap="none" spc="0" normalizeH="0" baseline="0" noProof="0" dirty="0">
                  <a:ln>
                    <a:noFill/>
                  </a:ln>
                  <a:solidFill>
                    <a:srgbClr val="FFFFFF"/>
                  </a:solidFill>
                  <a:effectLst/>
                  <a:uLnTx/>
                  <a:uFillTx/>
                  <a:latin typeface="Segoe UI"/>
                  <a:ea typeface="+mn-ea"/>
                  <a:cs typeface="+mn-cs"/>
                </a:rPr>
                <a:t> S</a:t>
              </a:r>
              <a:r>
                <a:rPr kumimoji="0" lang="en-US" sz="1734" b="0" i="0" u="none" strike="noStrike" kern="1200" cap="none" spc="0" normalizeH="0" baseline="0" noProof="0" dirty="0" err="1">
                  <a:ln>
                    <a:noFill/>
                  </a:ln>
                  <a:solidFill>
                    <a:srgbClr val="FFFFFF"/>
                  </a:solidFill>
                  <a:effectLst/>
                  <a:uLnTx/>
                  <a:uFillTx/>
                  <a:latin typeface="Segoe UI"/>
                  <a:ea typeface="+mn-ea"/>
                  <a:cs typeface="+mn-cs"/>
                </a:rPr>
                <a:t>ervices</a:t>
              </a:r>
              <a:endParaRPr kumimoji="0" lang="en-US" sz="1734" b="0" i="0" u="none" strike="noStrike" kern="1200" cap="none" spc="0" normalizeH="0" baseline="0" noProof="0" dirty="0">
                <a:ln>
                  <a:noFill/>
                </a:ln>
                <a:solidFill>
                  <a:srgbClr val="FFFFFF"/>
                </a:solidFill>
                <a:effectLst/>
                <a:uLnTx/>
                <a:uFillTx/>
                <a:latin typeface="Segoe UI"/>
                <a:ea typeface="+mn-ea"/>
                <a:cs typeface="+mn-cs"/>
              </a:endParaRPr>
            </a:p>
          </p:txBody>
        </p:sp>
        <p:sp>
          <p:nvSpPr>
            <p:cNvPr id="31" name="Freeform 30" descr="database">
              <a:extLst>
                <a:ext uri="{FF2B5EF4-FFF2-40B4-BE49-F238E27FC236}">
                  <a16:creationId xmlns:a16="http://schemas.microsoft.com/office/drawing/2014/main" id="{61763EF8-5937-4CDA-80CE-863672390EA7}"/>
                </a:ext>
              </a:extLst>
            </p:cNvPr>
            <p:cNvSpPr>
              <a:spLocks noEditPoints="1"/>
            </p:cNvSpPr>
            <p:nvPr/>
          </p:nvSpPr>
          <p:spPr bwMode="auto">
            <a:xfrm>
              <a:off x="7311540" y="2528016"/>
              <a:ext cx="417441" cy="508246"/>
            </a:xfrm>
            <a:custGeom>
              <a:avLst/>
              <a:gdLst>
                <a:gd name="T0" fmla="*/ 118 w 237"/>
                <a:gd name="T1" fmla="*/ 0 h 289"/>
                <a:gd name="T2" fmla="*/ 0 w 237"/>
                <a:gd name="T3" fmla="*/ 34 h 289"/>
                <a:gd name="T4" fmla="*/ 0 w 237"/>
                <a:gd name="T5" fmla="*/ 255 h 289"/>
                <a:gd name="T6" fmla="*/ 118 w 237"/>
                <a:gd name="T7" fmla="*/ 289 h 289"/>
                <a:gd name="T8" fmla="*/ 237 w 237"/>
                <a:gd name="T9" fmla="*/ 255 h 289"/>
                <a:gd name="T10" fmla="*/ 237 w 237"/>
                <a:gd name="T11" fmla="*/ 34 h 289"/>
                <a:gd name="T12" fmla="*/ 118 w 237"/>
                <a:gd name="T13" fmla="*/ 0 h 289"/>
                <a:gd name="T14" fmla="*/ 118 w 237"/>
                <a:gd name="T15" fmla="*/ 18 h 289"/>
                <a:gd name="T16" fmla="*/ 218 w 237"/>
                <a:gd name="T17" fmla="*/ 34 h 289"/>
                <a:gd name="T18" fmla="*/ 118 w 237"/>
                <a:gd name="T19" fmla="*/ 50 h 289"/>
                <a:gd name="T20" fmla="*/ 19 w 237"/>
                <a:gd name="T21" fmla="*/ 34 h 289"/>
                <a:gd name="T22" fmla="*/ 118 w 237"/>
                <a:gd name="T23" fmla="*/ 18 h 289"/>
                <a:gd name="T24" fmla="*/ 118 w 237"/>
                <a:gd name="T25" fmla="*/ 271 h 289"/>
                <a:gd name="T26" fmla="*/ 18 w 237"/>
                <a:gd name="T27" fmla="*/ 254 h 289"/>
                <a:gd name="T28" fmla="*/ 18 w 237"/>
                <a:gd name="T29" fmla="*/ 53 h 289"/>
                <a:gd name="T30" fmla="*/ 118 w 237"/>
                <a:gd name="T31" fmla="*/ 68 h 289"/>
                <a:gd name="T32" fmla="*/ 219 w 237"/>
                <a:gd name="T33" fmla="*/ 53 h 289"/>
                <a:gd name="T34" fmla="*/ 219 w 237"/>
                <a:gd name="T35" fmla="*/ 254 h 289"/>
                <a:gd name="T36" fmla="*/ 118 w 237"/>
                <a:gd name="T37" fmla="*/ 271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89">
                  <a:moveTo>
                    <a:pt x="118" y="0"/>
                  </a:moveTo>
                  <a:cubicBezTo>
                    <a:pt x="106" y="0"/>
                    <a:pt x="0" y="1"/>
                    <a:pt x="0" y="34"/>
                  </a:cubicBezTo>
                  <a:cubicBezTo>
                    <a:pt x="0" y="255"/>
                    <a:pt x="0" y="255"/>
                    <a:pt x="0" y="255"/>
                  </a:cubicBezTo>
                  <a:cubicBezTo>
                    <a:pt x="0" y="288"/>
                    <a:pt x="106" y="289"/>
                    <a:pt x="118" y="289"/>
                  </a:cubicBezTo>
                  <a:cubicBezTo>
                    <a:pt x="131" y="289"/>
                    <a:pt x="237" y="288"/>
                    <a:pt x="237" y="255"/>
                  </a:cubicBezTo>
                  <a:cubicBezTo>
                    <a:pt x="237" y="34"/>
                    <a:pt x="237" y="34"/>
                    <a:pt x="237" y="34"/>
                  </a:cubicBezTo>
                  <a:cubicBezTo>
                    <a:pt x="237" y="1"/>
                    <a:pt x="131" y="0"/>
                    <a:pt x="118" y="0"/>
                  </a:cubicBezTo>
                  <a:close/>
                  <a:moveTo>
                    <a:pt x="118" y="18"/>
                  </a:moveTo>
                  <a:cubicBezTo>
                    <a:pt x="177" y="18"/>
                    <a:pt x="211" y="28"/>
                    <a:pt x="218" y="34"/>
                  </a:cubicBezTo>
                  <a:cubicBezTo>
                    <a:pt x="211" y="40"/>
                    <a:pt x="177" y="50"/>
                    <a:pt x="118" y="50"/>
                  </a:cubicBezTo>
                  <a:cubicBezTo>
                    <a:pt x="60" y="50"/>
                    <a:pt x="26" y="40"/>
                    <a:pt x="19" y="34"/>
                  </a:cubicBezTo>
                  <a:cubicBezTo>
                    <a:pt x="26" y="28"/>
                    <a:pt x="60" y="18"/>
                    <a:pt x="118" y="18"/>
                  </a:cubicBezTo>
                  <a:close/>
                  <a:moveTo>
                    <a:pt x="118" y="271"/>
                  </a:moveTo>
                  <a:cubicBezTo>
                    <a:pt x="57" y="271"/>
                    <a:pt x="23" y="260"/>
                    <a:pt x="18" y="254"/>
                  </a:cubicBezTo>
                  <a:cubicBezTo>
                    <a:pt x="18" y="53"/>
                    <a:pt x="18" y="53"/>
                    <a:pt x="18" y="53"/>
                  </a:cubicBezTo>
                  <a:cubicBezTo>
                    <a:pt x="49" y="67"/>
                    <a:pt x="110" y="68"/>
                    <a:pt x="118" y="68"/>
                  </a:cubicBezTo>
                  <a:cubicBezTo>
                    <a:pt x="127" y="68"/>
                    <a:pt x="188" y="67"/>
                    <a:pt x="219" y="53"/>
                  </a:cubicBezTo>
                  <a:cubicBezTo>
                    <a:pt x="219" y="254"/>
                    <a:pt x="219" y="254"/>
                    <a:pt x="219" y="254"/>
                  </a:cubicBezTo>
                  <a:cubicBezTo>
                    <a:pt x="214" y="260"/>
                    <a:pt x="180" y="271"/>
                    <a:pt x="118" y="271"/>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2" name="Group 31">
            <a:extLst>
              <a:ext uri="{FF2B5EF4-FFF2-40B4-BE49-F238E27FC236}">
                <a16:creationId xmlns:a16="http://schemas.microsoft.com/office/drawing/2014/main" id="{63E687B5-D19C-4351-A440-160CA1F70ED5}"/>
              </a:ext>
            </a:extLst>
          </p:cNvPr>
          <p:cNvGrpSpPr/>
          <p:nvPr/>
        </p:nvGrpSpPr>
        <p:grpSpPr>
          <a:xfrm>
            <a:off x="6541496" y="5138723"/>
            <a:ext cx="2238248" cy="1261623"/>
            <a:chOff x="6412949" y="5237926"/>
            <a:chExt cx="2194560" cy="1236998"/>
          </a:xfrm>
        </p:grpSpPr>
        <p:sp>
          <p:nvSpPr>
            <p:cNvPr id="33" name="Rectangle 32">
              <a:extLst>
                <a:ext uri="{FF2B5EF4-FFF2-40B4-BE49-F238E27FC236}">
                  <a16:creationId xmlns:a16="http://schemas.microsoft.com/office/drawing/2014/main" id="{0EC569A5-2A3B-463B-B33C-15FB03246BBA}"/>
                </a:ext>
              </a:extLst>
            </p:cNvPr>
            <p:cNvSpPr/>
            <p:nvPr/>
          </p:nvSpPr>
          <p:spPr>
            <a:xfrm>
              <a:off x="6412949" y="5902203"/>
              <a:ext cx="2194560" cy="572721"/>
            </a:xfrm>
            <a:prstGeom prst="rect">
              <a:avLst/>
            </a:prstGeom>
          </p:spPr>
          <p:txBody>
            <a:bodyPr wrap="square" anchor="t">
              <a:spAutoFit/>
            </a:bodyPr>
            <a:lstStyle/>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34" b="0" i="0" u="none" strike="noStrike" kern="1200" cap="none" spc="0" normalizeH="0" baseline="0" noProof="0" dirty="0">
                  <a:ln>
                    <a:noFill/>
                  </a:ln>
                  <a:solidFill>
                    <a:srgbClr val="FFFFFF"/>
                  </a:solidFill>
                  <a:effectLst/>
                  <a:uLnTx/>
                  <a:uFillTx/>
                  <a:latin typeface="Segoe UI"/>
                  <a:ea typeface="+mn-ea"/>
                  <a:cs typeface="+mn-cs"/>
                </a:rPr>
                <a:t>SQL </a:t>
              </a:r>
              <a:br>
                <a:rPr kumimoji="0" lang="en-US" sz="1734" b="0" i="0" u="none" strike="noStrike" kern="1200" cap="none" spc="0" normalizeH="0" baseline="0" noProof="0" dirty="0">
                  <a:ln>
                    <a:noFill/>
                  </a:ln>
                  <a:solidFill>
                    <a:srgbClr val="FFFFFF"/>
                  </a:solidFill>
                  <a:effectLst/>
                  <a:uLnTx/>
                  <a:uFillTx/>
                  <a:latin typeface="Segoe UI"/>
                  <a:ea typeface="+mn-ea"/>
                  <a:cs typeface="+mn-cs"/>
                </a:rPr>
              </a:br>
              <a:r>
                <a:rPr kumimoji="0" lang="en-US" sz="1734" b="0" i="0" u="none" strike="noStrike" kern="1200" cap="none" spc="0" normalizeH="0" baseline="0" noProof="0" dirty="0">
                  <a:ln>
                    <a:noFill/>
                  </a:ln>
                  <a:solidFill>
                    <a:srgbClr val="FFFFFF"/>
                  </a:solidFill>
                  <a:effectLst/>
                  <a:uLnTx/>
                  <a:uFillTx/>
                  <a:latin typeface="Segoe UI"/>
                  <a:ea typeface="+mn-ea"/>
                  <a:cs typeface="+mn-cs"/>
                </a:rPr>
                <a:t>Server</a:t>
              </a:r>
            </a:p>
          </p:txBody>
        </p:sp>
        <p:sp>
          <p:nvSpPr>
            <p:cNvPr id="34" name="Freeform 30" descr="database">
              <a:extLst>
                <a:ext uri="{FF2B5EF4-FFF2-40B4-BE49-F238E27FC236}">
                  <a16:creationId xmlns:a16="http://schemas.microsoft.com/office/drawing/2014/main" id="{806ED52F-7C47-414A-B9E1-087AAC8E0FF1}"/>
                </a:ext>
              </a:extLst>
            </p:cNvPr>
            <p:cNvSpPr>
              <a:spLocks noEditPoints="1"/>
            </p:cNvSpPr>
            <p:nvPr/>
          </p:nvSpPr>
          <p:spPr bwMode="auto">
            <a:xfrm>
              <a:off x="7311540" y="5237926"/>
              <a:ext cx="417441" cy="508246"/>
            </a:xfrm>
            <a:custGeom>
              <a:avLst/>
              <a:gdLst>
                <a:gd name="T0" fmla="*/ 118 w 237"/>
                <a:gd name="T1" fmla="*/ 0 h 289"/>
                <a:gd name="T2" fmla="*/ 0 w 237"/>
                <a:gd name="T3" fmla="*/ 34 h 289"/>
                <a:gd name="T4" fmla="*/ 0 w 237"/>
                <a:gd name="T5" fmla="*/ 255 h 289"/>
                <a:gd name="T6" fmla="*/ 118 w 237"/>
                <a:gd name="T7" fmla="*/ 289 h 289"/>
                <a:gd name="T8" fmla="*/ 237 w 237"/>
                <a:gd name="T9" fmla="*/ 255 h 289"/>
                <a:gd name="T10" fmla="*/ 237 w 237"/>
                <a:gd name="T11" fmla="*/ 34 h 289"/>
                <a:gd name="T12" fmla="*/ 118 w 237"/>
                <a:gd name="T13" fmla="*/ 0 h 289"/>
                <a:gd name="T14" fmla="*/ 118 w 237"/>
                <a:gd name="T15" fmla="*/ 18 h 289"/>
                <a:gd name="T16" fmla="*/ 218 w 237"/>
                <a:gd name="T17" fmla="*/ 34 h 289"/>
                <a:gd name="T18" fmla="*/ 118 w 237"/>
                <a:gd name="T19" fmla="*/ 50 h 289"/>
                <a:gd name="T20" fmla="*/ 19 w 237"/>
                <a:gd name="T21" fmla="*/ 34 h 289"/>
                <a:gd name="T22" fmla="*/ 118 w 237"/>
                <a:gd name="T23" fmla="*/ 18 h 289"/>
                <a:gd name="T24" fmla="*/ 118 w 237"/>
                <a:gd name="T25" fmla="*/ 271 h 289"/>
                <a:gd name="T26" fmla="*/ 18 w 237"/>
                <a:gd name="T27" fmla="*/ 254 h 289"/>
                <a:gd name="T28" fmla="*/ 18 w 237"/>
                <a:gd name="T29" fmla="*/ 53 h 289"/>
                <a:gd name="T30" fmla="*/ 118 w 237"/>
                <a:gd name="T31" fmla="*/ 68 h 289"/>
                <a:gd name="T32" fmla="*/ 219 w 237"/>
                <a:gd name="T33" fmla="*/ 53 h 289"/>
                <a:gd name="T34" fmla="*/ 219 w 237"/>
                <a:gd name="T35" fmla="*/ 254 h 289"/>
                <a:gd name="T36" fmla="*/ 118 w 237"/>
                <a:gd name="T37" fmla="*/ 271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89">
                  <a:moveTo>
                    <a:pt x="118" y="0"/>
                  </a:moveTo>
                  <a:cubicBezTo>
                    <a:pt x="106" y="0"/>
                    <a:pt x="0" y="1"/>
                    <a:pt x="0" y="34"/>
                  </a:cubicBezTo>
                  <a:cubicBezTo>
                    <a:pt x="0" y="255"/>
                    <a:pt x="0" y="255"/>
                    <a:pt x="0" y="255"/>
                  </a:cubicBezTo>
                  <a:cubicBezTo>
                    <a:pt x="0" y="288"/>
                    <a:pt x="106" y="289"/>
                    <a:pt x="118" y="289"/>
                  </a:cubicBezTo>
                  <a:cubicBezTo>
                    <a:pt x="131" y="289"/>
                    <a:pt x="237" y="288"/>
                    <a:pt x="237" y="255"/>
                  </a:cubicBezTo>
                  <a:cubicBezTo>
                    <a:pt x="237" y="34"/>
                    <a:pt x="237" y="34"/>
                    <a:pt x="237" y="34"/>
                  </a:cubicBezTo>
                  <a:cubicBezTo>
                    <a:pt x="237" y="1"/>
                    <a:pt x="131" y="0"/>
                    <a:pt x="118" y="0"/>
                  </a:cubicBezTo>
                  <a:close/>
                  <a:moveTo>
                    <a:pt x="118" y="18"/>
                  </a:moveTo>
                  <a:cubicBezTo>
                    <a:pt x="177" y="18"/>
                    <a:pt x="211" y="28"/>
                    <a:pt x="218" y="34"/>
                  </a:cubicBezTo>
                  <a:cubicBezTo>
                    <a:pt x="211" y="40"/>
                    <a:pt x="177" y="50"/>
                    <a:pt x="118" y="50"/>
                  </a:cubicBezTo>
                  <a:cubicBezTo>
                    <a:pt x="60" y="50"/>
                    <a:pt x="26" y="40"/>
                    <a:pt x="19" y="34"/>
                  </a:cubicBezTo>
                  <a:cubicBezTo>
                    <a:pt x="26" y="28"/>
                    <a:pt x="60" y="18"/>
                    <a:pt x="118" y="18"/>
                  </a:cubicBezTo>
                  <a:close/>
                  <a:moveTo>
                    <a:pt x="118" y="271"/>
                  </a:moveTo>
                  <a:cubicBezTo>
                    <a:pt x="57" y="271"/>
                    <a:pt x="23" y="260"/>
                    <a:pt x="18" y="254"/>
                  </a:cubicBezTo>
                  <a:cubicBezTo>
                    <a:pt x="18" y="53"/>
                    <a:pt x="18" y="53"/>
                    <a:pt x="18" y="53"/>
                  </a:cubicBezTo>
                  <a:cubicBezTo>
                    <a:pt x="49" y="67"/>
                    <a:pt x="110" y="68"/>
                    <a:pt x="118" y="68"/>
                  </a:cubicBezTo>
                  <a:cubicBezTo>
                    <a:pt x="127" y="68"/>
                    <a:pt x="188" y="67"/>
                    <a:pt x="219" y="53"/>
                  </a:cubicBezTo>
                  <a:cubicBezTo>
                    <a:pt x="219" y="254"/>
                    <a:pt x="219" y="254"/>
                    <a:pt x="219" y="254"/>
                  </a:cubicBezTo>
                  <a:cubicBezTo>
                    <a:pt x="214" y="260"/>
                    <a:pt x="180" y="271"/>
                    <a:pt x="118" y="271"/>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5" name="Group 34">
            <a:extLst>
              <a:ext uri="{FF2B5EF4-FFF2-40B4-BE49-F238E27FC236}">
                <a16:creationId xmlns:a16="http://schemas.microsoft.com/office/drawing/2014/main" id="{68C6705F-ED54-441D-96DD-65569139BAF1}"/>
              </a:ext>
            </a:extLst>
          </p:cNvPr>
          <p:cNvGrpSpPr/>
          <p:nvPr/>
        </p:nvGrpSpPr>
        <p:grpSpPr>
          <a:xfrm>
            <a:off x="9356153" y="5145418"/>
            <a:ext cx="2238248" cy="1254928"/>
            <a:chOff x="9172668" y="5244491"/>
            <a:chExt cx="2194560" cy="1230433"/>
          </a:xfrm>
        </p:grpSpPr>
        <p:sp>
          <p:nvSpPr>
            <p:cNvPr id="36" name="Rectangle 35">
              <a:extLst>
                <a:ext uri="{FF2B5EF4-FFF2-40B4-BE49-F238E27FC236}">
                  <a16:creationId xmlns:a16="http://schemas.microsoft.com/office/drawing/2014/main" id="{D892A133-7F66-4218-8116-2024F6CE4878}"/>
                </a:ext>
              </a:extLst>
            </p:cNvPr>
            <p:cNvSpPr/>
            <p:nvPr/>
          </p:nvSpPr>
          <p:spPr>
            <a:xfrm>
              <a:off x="9172668" y="5902203"/>
              <a:ext cx="2194560" cy="572721"/>
            </a:xfrm>
            <a:prstGeom prst="rect">
              <a:avLst/>
            </a:prstGeom>
          </p:spPr>
          <p:txBody>
            <a:bodyPr wrap="square" anchor="t">
              <a:spAutoFit/>
            </a:bodyPr>
            <a:lstStyle/>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34" b="0" i="0" u="none" strike="noStrike" kern="1200" cap="none" spc="0" normalizeH="0" baseline="0" noProof="0" dirty="0">
                  <a:ln>
                    <a:noFill/>
                  </a:ln>
                  <a:solidFill>
                    <a:srgbClr val="FFFFFF"/>
                  </a:solidFill>
                  <a:effectLst/>
                  <a:uLnTx/>
                  <a:uFillTx/>
                  <a:latin typeface="Segoe UI"/>
                  <a:ea typeface="+mn-ea"/>
                  <a:cs typeface="+mn-cs"/>
                </a:rPr>
                <a:t>Azure </a:t>
              </a:r>
              <a:br>
                <a:rPr kumimoji="0" lang="en-US" sz="1734" b="0" i="0" u="none" strike="noStrike" kern="1200" cap="none" spc="0" normalizeH="0" baseline="0" noProof="0" dirty="0">
                  <a:ln>
                    <a:noFill/>
                  </a:ln>
                  <a:solidFill>
                    <a:srgbClr val="FFFFFF"/>
                  </a:solidFill>
                  <a:effectLst/>
                  <a:uLnTx/>
                  <a:uFillTx/>
                  <a:latin typeface="Segoe UI"/>
                  <a:ea typeface="+mn-ea"/>
                  <a:cs typeface="+mn-cs"/>
                </a:rPr>
              </a:br>
              <a:r>
                <a:rPr kumimoji="0" lang="en-US" sz="1734" b="0" i="0" u="none" strike="noStrike" kern="1200" cap="none" spc="0" normalizeH="0" baseline="0" noProof="0" dirty="0">
                  <a:ln>
                    <a:noFill/>
                  </a:ln>
                  <a:solidFill>
                    <a:srgbClr val="FFFFFF"/>
                  </a:solidFill>
                  <a:effectLst/>
                  <a:uLnTx/>
                  <a:uFillTx/>
                  <a:latin typeface="Segoe UI"/>
                  <a:ea typeface="+mn-ea"/>
                  <a:cs typeface="+mn-cs"/>
                </a:rPr>
                <a:t>Stack</a:t>
              </a:r>
            </a:p>
          </p:txBody>
        </p:sp>
        <p:grpSp>
          <p:nvGrpSpPr>
            <p:cNvPr id="37" name="Group 36">
              <a:extLst>
                <a:ext uri="{FF2B5EF4-FFF2-40B4-BE49-F238E27FC236}">
                  <a16:creationId xmlns:a16="http://schemas.microsoft.com/office/drawing/2014/main" id="{AADE105C-8205-4286-8D66-8AFC0D464F97}"/>
                </a:ext>
              </a:extLst>
            </p:cNvPr>
            <p:cNvGrpSpPr/>
            <p:nvPr/>
          </p:nvGrpSpPr>
          <p:grpSpPr>
            <a:xfrm>
              <a:off x="10000421" y="5244491"/>
              <a:ext cx="539054" cy="539750"/>
              <a:chOff x="6896101" y="-1617662"/>
              <a:chExt cx="1228725" cy="1230312"/>
            </a:xfrm>
            <a:solidFill>
              <a:schemeClr val="bg1"/>
            </a:solidFill>
          </p:grpSpPr>
          <p:sp>
            <p:nvSpPr>
              <p:cNvPr id="38" name="Freeform 39" descr="cloud in a box">
                <a:extLst>
                  <a:ext uri="{FF2B5EF4-FFF2-40B4-BE49-F238E27FC236}">
                    <a16:creationId xmlns:a16="http://schemas.microsoft.com/office/drawing/2014/main" id="{185809E2-2ABC-4268-A36A-695D2513C79D}"/>
                  </a:ext>
                </a:extLst>
              </p:cNvPr>
              <p:cNvSpPr>
                <a:spLocks noEditPoints="1"/>
              </p:cNvSpPr>
              <p:nvPr/>
            </p:nvSpPr>
            <p:spPr bwMode="auto">
              <a:xfrm>
                <a:off x="7115176" y="-1274763"/>
                <a:ext cx="795338" cy="550862"/>
              </a:xfrm>
              <a:custGeom>
                <a:avLst/>
                <a:gdLst>
                  <a:gd name="T0" fmla="*/ 42 w 186"/>
                  <a:gd name="T1" fmla="*/ 129 h 129"/>
                  <a:gd name="T2" fmla="*/ 0 w 186"/>
                  <a:gd name="T3" fmla="*/ 87 h 129"/>
                  <a:gd name="T4" fmla="*/ 38 w 186"/>
                  <a:gd name="T5" fmla="*/ 45 h 129"/>
                  <a:gd name="T6" fmla="*/ 39 w 186"/>
                  <a:gd name="T7" fmla="*/ 44 h 129"/>
                  <a:gd name="T8" fmla="*/ 40 w 186"/>
                  <a:gd name="T9" fmla="*/ 43 h 129"/>
                  <a:gd name="T10" fmla="*/ 93 w 186"/>
                  <a:gd name="T11" fmla="*/ 0 h 129"/>
                  <a:gd name="T12" fmla="*/ 139 w 186"/>
                  <a:gd name="T13" fmla="*/ 27 h 129"/>
                  <a:gd name="T14" fmla="*/ 139 w 186"/>
                  <a:gd name="T15" fmla="*/ 28 h 129"/>
                  <a:gd name="T16" fmla="*/ 140 w 186"/>
                  <a:gd name="T17" fmla="*/ 28 h 129"/>
                  <a:gd name="T18" fmla="*/ 186 w 186"/>
                  <a:gd name="T19" fmla="*/ 78 h 129"/>
                  <a:gd name="T20" fmla="*/ 135 w 186"/>
                  <a:gd name="T21" fmla="*/ 129 h 129"/>
                  <a:gd name="T22" fmla="*/ 42 w 186"/>
                  <a:gd name="T23" fmla="*/ 129 h 129"/>
                  <a:gd name="T24" fmla="*/ 42 w 186"/>
                  <a:gd name="T25" fmla="*/ 61 h 129"/>
                  <a:gd name="T26" fmla="*/ 24 w 186"/>
                  <a:gd name="T27" fmla="*/ 69 h 129"/>
                  <a:gd name="T28" fmla="*/ 16 w 186"/>
                  <a:gd name="T29" fmla="*/ 87 h 129"/>
                  <a:gd name="T30" fmla="*/ 24 w 186"/>
                  <a:gd name="T31" fmla="*/ 105 h 129"/>
                  <a:gd name="T32" fmla="*/ 42 w 186"/>
                  <a:gd name="T33" fmla="*/ 112 h 129"/>
                  <a:gd name="T34" fmla="*/ 135 w 186"/>
                  <a:gd name="T35" fmla="*/ 112 h 129"/>
                  <a:gd name="T36" fmla="*/ 169 w 186"/>
                  <a:gd name="T37" fmla="*/ 78 h 129"/>
                  <a:gd name="T38" fmla="*/ 136 w 186"/>
                  <a:gd name="T39" fmla="*/ 44 h 129"/>
                  <a:gd name="T40" fmla="*/ 128 w 186"/>
                  <a:gd name="T41" fmla="*/ 44 h 129"/>
                  <a:gd name="T42" fmla="*/ 125 w 186"/>
                  <a:gd name="T43" fmla="*/ 37 h 129"/>
                  <a:gd name="T44" fmla="*/ 93 w 186"/>
                  <a:gd name="T45" fmla="*/ 17 h 129"/>
                  <a:gd name="T46" fmla="*/ 68 w 186"/>
                  <a:gd name="T47" fmla="*/ 26 h 129"/>
                  <a:gd name="T48" fmla="*/ 56 w 186"/>
                  <a:gd name="T49" fmla="*/ 49 h 129"/>
                  <a:gd name="T50" fmla="*/ 54 w 186"/>
                  <a:gd name="T51" fmla="*/ 61 h 129"/>
                  <a:gd name="T52" fmla="*/ 42 w 186"/>
                  <a:gd name="T53" fmla="*/ 61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6" h="129">
                    <a:moveTo>
                      <a:pt x="42" y="129"/>
                    </a:moveTo>
                    <a:cubicBezTo>
                      <a:pt x="18" y="129"/>
                      <a:pt x="0" y="111"/>
                      <a:pt x="0" y="87"/>
                    </a:cubicBezTo>
                    <a:cubicBezTo>
                      <a:pt x="0" y="65"/>
                      <a:pt x="16" y="47"/>
                      <a:pt x="38" y="45"/>
                    </a:cubicBezTo>
                    <a:cubicBezTo>
                      <a:pt x="39" y="44"/>
                      <a:pt x="39" y="44"/>
                      <a:pt x="39" y="44"/>
                    </a:cubicBezTo>
                    <a:cubicBezTo>
                      <a:pt x="40" y="43"/>
                      <a:pt x="40" y="43"/>
                      <a:pt x="40" y="43"/>
                    </a:cubicBezTo>
                    <a:cubicBezTo>
                      <a:pt x="44" y="18"/>
                      <a:pt x="67" y="0"/>
                      <a:pt x="93" y="0"/>
                    </a:cubicBezTo>
                    <a:cubicBezTo>
                      <a:pt x="111" y="0"/>
                      <a:pt x="129" y="10"/>
                      <a:pt x="139" y="27"/>
                    </a:cubicBezTo>
                    <a:cubicBezTo>
                      <a:pt x="139" y="28"/>
                      <a:pt x="139" y="28"/>
                      <a:pt x="139" y="28"/>
                    </a:cubicBezTo>
                    <a:cubicBezTo>
                      <a:pt x="140" y="28"/>
                      <a:pt x="140" y="28"/>
                      <a:pt x="140" y="28"/>
                    </a:cubicBezTo>
                    <a:cubicBezTo>
                      <a:pt x="167" y="32"/>
                      <a:pt x="186" y="53"/>
                      <a:pt x="186" y="78"/>
                    </a:cubicBezTo>
                    <a:cubicBezTo>
                      <a:pt x="186" y="106"/>
                      <a:pt x="162" y="129"/>
                      <a:pt x="135" y="129"/>
                    </a:cubicBezTo>
                    <a:lnTo>
                      <a:pt x="42" y="129"/>
                    </a:lnTo>
                    <a:close/>
                    <a:moveTo>
                      <a:pt x="42" y="61"/>
                    </a:moveTo>
                    <a:cubicBezTo>
                      <a:pt x="35" y="61"/>
                      <a:pt x="28" y="64"/>
                      <a:pt x="24" y="69"/>
                    </a:cubicBezTo>
                    <a:cubicBezTo>
                      <a:pt x="19" y="74"/>
                      <a:pt x="16" y="80"/>
                      <a:pt x="16" y="87"/>
                    </a:cubicBezTo>
                    <a:cubicBezTo>
                      <a:pt x="16" y="94"/>
                      <a:pt x="19" y="100"/>
                      <a:pt x="24" y="105"/>
                    </a:cubicBezTo>
                    <a:cubicBezTo>
                      <a:pt x="28" y="109"/>
                      <a:pt x="35" y="112"/>
                      <a:pt x="42" y="112"/>
                    </a:cubicBezTo>
                    <a:cubicBezTo>
                      <a:pt x="135" y="112"/>
                      <a:pt x="135" y="112"/>
                      <a:pt x="135" y="112"/>
                    </a:cubicBezTo>
                    <a:cubicBezTo>
                      <a:pt x="153" y="112"/>
                      <a:pt x="169" y="96"/>
                      <a:pt x="169" y="78"/>
                    </a:cubicBezTo>
                    <a:cubicBezTo>
                      <a:pt x="169" y="61"/>
                      <a:pt x="155" y="47"/>
                      <a:pt x="136" y="44"/>
                    </a:cubicBezTo>
                    <a:cubicBezTo>
                      <a:pt x="128" y="44"/>
                      <a:pt x="128" y="44"/>
                      <a:pt x="128" y="44"/>
                    </a:cubicBezTo>
                    <a:cubicBezTo>
                      <a:pt x="125" y="37"/>
                      <a:pt x="125" y="37"/>
                      <a:pt x="125" y="37"/>
                    </a:cubicBezTo>
                    <a:cubicBezTo>
                      <a:pt x="119" y="25"/>
                      <a:pt x="106" y="17"/>
                      <a:pt x="93" y="17"/>
                    </a:cubicBezTo>
                    <a:cubicBezTo>
                      <a:pt x="83" y="17"/>
                      <a:pt x="74" y="20"/>
                      <a:pt x="68" y="26"/>
                    </a:cubicBezTo>
                    <a:cubicBezTo>
                      <a:pt x="61" y="32"/>
                      <a:pt x="57" y="40"/>
                      <a:pt x="56" y="49"/>
                    </a:cubicBezTo>
                    <a:cubicBezTo>
                      <a:pt x="54" y="61"/>
                      <a:pt x="54" y="61"/>
                      <a:pt x="54" y="61"/>
                    </a:cubicBezTo>
                    <a:lnTo>
                      <a:pt x="4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40" descr="box around a cloud">
                <a:extLst>
                  <a:ext uri="{FF2B5EF4-FFF2-40B4-BE49-F238E27FC236}">
                    <a16:creationId xmlns:a16="http://schemas.microsoft.com/office/drawing/2014/main" id="{BBEF362A-636E-46A6-942E-7BB1BC9D7C90}"/>
                  </a:ext>
                </a:extLst>
              </p:cNvPr>
              <p:cNvSpPr>
                <a:spLocks noEditPoints="1"/>
              </p:cNvSpPr>
              <p:nvPr/>
            </p:nvSpPr>
            <p:spPr bwMode="auto">
              <a:xfrm>
                <a:off x="6896101" y="-1617662"/>
                <a:ext cx="1228725" cy="1230312"/>
              </a:xfrm>
              <a:custGeom>
                <a:avLst/>
                <a:gdLst>
                  <a:gd name="T0" fmla="*/ 774 w 774"/>
                  <a:gd name="T1" fmla="*/ 775 h 775"/>
                  <a:gd name="T2" fmla="*/ 0 w 774"/>
                  <a:gd name="T3" fmla="*/ 775 h 775"/>
                  <a:gd name="T4" fmla="*/ 0 w 774"/>
                  <a:gd name="T5" fmla="*/ 0 h 775"/>
                  <a:gd name="T6" fmla="*/ 774 w 774"/>
                  <a:gd name="T7" fmla="*/ 0 h 775"/>
                  <a:gd name="T8" fmla="*/ 774 w 774"/>
                  <a:gd name="T9" fmla="*/ 775 h 775"/>
                  <a:gd name="T10" fmla="*/ 49 w 774"/>
                  <a:gd name="T11" fmla="*/ 727 h 775"/>
                  <a:gd name="T12" fmla="*/ 725 w 774"/>
                  <a:gd name="T13" fmla="*/ 727 h 775"/>
                  <a:gd name="T14" fmla="*/ 725 w 774"/>
                  <a:gd name="T15" fmla="*/ 49 h 775"/>
                  <a:gd name="T16" fmla="*/ 49 w 774"/>
                  <a:gd name="T17" fmla="*/ 49 h 775"/>
                  <a:gd name="T18" fmla="*/ 49 w 774"/>
                  <a:gd name="T19" fmla="*/ 727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4" h="775">
                    <a:moveTo>
                      <a:pt x="774" y="775"/>
                    </a:moveTo>
                    <a:lnTo>
                      <a:pt x="0" y="775"/>
                    </a:lnTo>
                    <a:lnTo>
                      <a:pt x="0" y="0"/>
                    </a:lnTo>
                    <a:lnTo>
                      <a:pt x="774" y="0"/>
                    </a:lnTo>
                    <a:lnTo>
                      <a:pt x="774" y="775"/>
                    </a:lnTo>
                    <a:close/>
                    <a:moveTo>
                      <a:pt x="49" y="727"/>
                    </a:moveTo>
                    <a:lnTo>
                      <a:pt x="725" y="727"/>
                    </a:lnTo>
                    <a:lnTo>
                      <a:pt x="725" y="49"/>
                    </a:lnTo>
                    <a:lnTo>
                      <a:pt x="49" y="49"/>
                    </a:lnTo>
                    <a:lnTo>
                      <a:pt x="49"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0" name="Group 39">
            <a:extLst>
              <a:ext uri="{FF2B5EF4-FFF2-40B4-BE49-F238E27FC236}">
                <a16:creationId xmlns:a16="http://schemas.microsoft.com/office/drawing/2014/main" id="{D9D2E523-AB5C-4855-A6CB-47497CD8AD76}"/>
              </a:ext>
            </a:extLst>
          </p:cNvPr>
          <p:cNvGrpSpPr/>
          <p:nvPr/>
        </p:nvGrpSpPr>
        <p:grpSpPr>
          <a:xfrm>
            <a:off x="2035923" y="3151305"/>
            <a:ext cx="0" cy="1735678"/>
            <a:chOff x="1995320" y="3289300"/>
            <a:chExt cx="0" cy="1701800"/>
          </a:xfrm>
        </p:grpSpPr>
        <p:cxnSp>
          <p:nvCxnSpPr>
            <p:cNvPr id="41" name="Straight Connector 40">
              <a:extLst>
                <a:ext uri="{FF2B5EF4-FFF2-40B4-BE49-F238E27FC236}">
                  <a16:creationId xmlns:a16="http://schemas.microsoft.com/office/drawing/2014/main" id="{2F9F3DC9-C291-433D-AAF0-A92B913C61DF}"/>
                </a:ext>
              </a:extLst>
            </p:cNvPr>
            <p:cNvCxnSpPr/>
            <p:nvPr/>
          </p:nvCxnSpPr>
          <p:spPr>
            <a:xfrm>
              <a:off x="1995320" y="3289300"/>
              <a:ext cx="0" cy="304800"/>
            </a:xfrm>
            <a:prstGeom prst="line">
              <a:avLst/>
            </a:prstGeom>
            <a:ln w="38100">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0C46A8B-3CB5-4BBB-AC17-F4349DC708FB}"/>
                </a:ext>
              </a:extLst>
            </p:cNvPr>
            <p:cNvCxnSpPr/>
            <p:nvPr/>
          </p:nvCxnSpPr>
          <p:spPr>
            <a:xfrm>
              <a:off x="1995320" y="4752975"/>
              <a:ext cx="0" cy="238125"/>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C1693E28-AB5D-434A-86EC-FC533764276F}"/>
              </a:ext>
            </a:extLst>
          </p:cNvPr>
          <p:cNvGrpSpPr/>
          <p:nvPr/>
        </p:nvGrpSpPr>
        <p:grpSpPr>
          <a:xfrm>
            <a:off x="4912759" y="3219151"/>
            <a:ext cx="0" cy="1735678"/>
            <a:chOff x="4816003" y="3355822"/>
            <a:chExt cx="0" cy="1701800"/>
          </a:xfrm>
        </p:grpSpPr>
        <p:cxnSp>
          <p:nvCxnSpPr>
            <p:cNvPr id="44" name="Straight Connector 43">
              <a:extLst>
                <a:ext uri="{FF2B5EF4-FFF2-40B4-BE49-F238E27FC236}">
                  <a16:creationId xmlns:a16="http://schemas.microsoft.com/office/drawing/2014/main" id="{E25E3C58-969A-48DA-95DF-A676E5DC1BED}"/>
                </a:ext>
              </a:extLst>
            </p:cNvPr>
            <p:cNvCxnSpPr/>
            <p:nvPr/>
          </p:nvCxnSpPr>
          <p:spPr>
            <a:xfrm rot="10800000">
              <a:off x="4816003" y="4752822"/>
              <a:ext cx="0" cy="304800"/>
            </a:xfrm>
            <a:prstGeom prst="line">
              <a:avLst/>
            </a:prstGeom>
            <a:ln w="38100">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BC535F4-AF9B-45F2-87A7-7197DD2980CD}"/>
                </a:ext>
              </a:extLst>
            </p:cNvPr>
            <p:cNvCxnSpPr/>
            <p:nvPr/>
          </p:nvCxnSpPr>
          <p:spPr>
            <a:xfrm rot="10800000">
              <a:off x="4816003" y="3355822"/>
              <a:ext cx="0" cy="238125"/>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86A2E743-8454-4C87-8C35-8DF0A6242693}"/>
              </a:ext>
            </a:extLst>
          </p:cNvPr>
          <p:cNvGrpSpPr/>
          <p:nvPr/>
        </p:nvGrpSpPr>
        <p:grpSpPr>
          <a:xfrm>
            <a:off x="7694859" y="3157781"/>
            <a:ext cx="0" cy="1797048"/>
            <a:chOff x="7543800" y="3295650"/>
            <a:chExt cx="0" cy="1761972"/>
          </a:xfrm>
        </p:grpSpPr>
        <p:cxnSp>
          <p:nvCxnSpPr>
            <p:cNvPr id="47" name="Straight Connector 46">
              <a:extLst>
                <a:ext uri="{FF2B5EF4-FFF2-40B4-BE49-F238E27FC236}">
                  <a16:creationId xmlns:a16="http://schemas.microsoft.com/office/drawing/2014/main" id="{5950742D-7B61-43F1-B710-A5F909C1F552}"/>
                </a:ext>
              </a:extLst>
            </p:cNvPr>
            <p:cNvCxnSpPr/>
            <p:nvPr/>
          </p:nvCxnSpPr>
          <p:spPr>
            <a:xfrm rot="10800000">
              <a:off x="7543800" y="4752822"/>
              <a:ext cx="0" cy="304800"/>
            </a:xfrm>
            <a:prstGeom prst="line">
              <a:avLst/>
            </a:prstGeom>
            <a:ln w="38100">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4A6F02B-D1FC-4A63-9EF5-8285779C8AF8}"/>
                </a:ext>
              </a:extLst>
            </p:cNvPr>
            <p:cNvCxnSpPr/>
            <p:nvPr/>
          </p:nvCxnSpPr>
          <p:spPr>
            <a:xfrm flipV="1">
              <a:off x="7543800" y="3295650"/>
              <a:ext cx="0" cy="298298"/>
            </a:xfrm>
            <a:prstGeom prst="line">
              <a:avLst/>
            </a:prstGeom>
            <a:ln w="381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279F75D9-240B-49A6-A61C-5899531D5A73}"/>
              </a:ext>
            </a:extLst>
          </p:cNvPr>
          <p:cNvGrpSpPr/>
          <p:nvPr/>
        </p:nvGrpSpPr>
        <p:grpSpPr>
          <a:xfrm>
            <a:off x="10492669" y="3157781"/>
            <a:ext cx="0" cy="1797048"/>
            <a:chOff x="7543800" y="3295650"/>
            <a:chExt cx="0" cy="1761972"/>
          </a:xfrm>
        </p:grpSpPr>
        <p:cxnSp>
          <p:nvCxnSpPr>
            <p:cNvPr id="50" name="Straight Connector 49">
              <a:extLst>
                <a:ext uri="{FF2B5EF4-FFF2-40B4-BE49-F238E27FC236}">
                  <a16:creationId xmlns:a16="http://schemas.microsoft.com/office/drawing/2014/main" id="{2B1571BA-3E48-4644-8355-2C0A4D19D1C5}"/>
                </a:ext>
              </a:extLst>
            </p:cNvPr>
            <p:cNvCxnSpPr/>
            <p:nvPr/>
          </p:nvCxnSpPr>
          <p:spPr>
            <a:xfrm rot="10800000">
              <a:off x="7543800" y="4752822"/>
              <a:ext cx="0" cy="304800"/>
            </a:xfrm>
            <a:prstGeom prst="line">
              <a:avLst/>
            </a:prstGeom>
            <a:ln w="38100">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B77F9ED-AAE6-49EB-89FF-409B7B3D8DD5}"/>
                </a:ext>
              </a:extLst>
            </p:cNvPr>
            <p:cNvCxnSpPr/>
            <p:nvPr/>
          </p:nvCxnSpPr>
          <p:spPr>
            <a:xfrm flipV="1">
              <a:off x="7543800" y="3295650"/>
              <a:ext cx="0" cy="298298"/>
            </a:xfrm>
            <a:prstGeom prst="line">
              <a:avLst/>
            </a:prstGeom>
            <a:ln w="381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382F683A-F999-4D74-B37C-E81107D5D5F2}"/>
              </a:ext>
            </a:extLst>
          </p:cNvPr>
          <p:cNvGrpSpPr/>
          <p:nvPr/>
        </p:nvGrpSpPr>
        <p:grpSpPr>
          <a:xfrm>
            <a:off x="3726838" y="1765490"/>
            <a:ext cx="2238248" cy="1215170"/>
            <a:chOff x="3653230" y="1930535"/>
            <a:chExt cx="2194560" cy="1191451"/>
          </a:xfrm>
        </p:grpSpPr>
        <p:sp>
          <p:nvSpPr>
            <p:cNvPr id="53" name="Rectangle 52">
              <a:extLst>
                <a:ext uri="{FF2B5EF4-FFF2-40B4-BE49-F238E27FC236}">
                  <a16:creationId xmlns:a16="http://schemas.microsoft.com/office/drawing/2014/main" id="{16A38899-E4FD-40EC-872E-63C6A003B6F5}"/>
                </a:ext>
              </a:extLst>
            </p:cNvPr>
            <p:cNvSpPr/>
            <p:nvPr/>
          </p:nvSpPr>
          <p:spPr>
            <a:xfrm>
              <a:off x="3653230" y="1930535"/>
              <a:ext cx="2194560" cy="572721"/>
            </a:xfrm>
            <a:prstGeom prst="rect">
              <a:avLst/>
            </a:prstGeom>
          </p:spPr>
          <p:txBody>
            <a:bodyPr wrap="square" anchor="t">
              <a:spAutoFit/>
            </a:bodyPr>
            <a:lstStyle/>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34" b="0" i="0" u="none" strike="noStrike" kern="1200" cap="none" spc="0" normalizeH="0" baseline="0" noProof="0" dirty="0">
                  <a:ln>
                    <a:noFill/>
                  </a:ln>
                  <a:solidFill>
                    <a:srgbClr val="FFFFFF"/>
                  </a:solidFill>
                  <a:effectLst/>
                  <a:uLnTx/>
                  <a:uFillTx/>
                  <a:latin typeface="Segoe UI"/>
                  <a:ea typeface="+mn-ea"/>
                  <a:cs typeface="+mn-cs"/>
                </a:rPr>
                <a:t>Azure Management </a:t>
              </a:r>
              <a:br>
                <a:rPr kumimoji="0" lang="en-US" sz="1734" b="0" i="0" u="none" strike="noStrike" kern="1200" cap="none" spc="0" normalizeH="0" baseline="0" noProof="0" dirty="0">
                  <a:ln>
                    <a:noFill/>
                  </a:ln>
                  <a:solidFill>
                    <a:srgbClr val="FFFFFF"/>
                  </a:solidFill>
                  <a:effectLst/>
                  <a:uLnTx/>
                  <a:uFillTx/>
                  <a:latin typeface="Segoe UI"/>
                  <a:ea typeface="+mn-ea"/>
                  <a:cs typeface="+mn-cs"/>
                </a:rPr>
              </a:br>
              <a:r>
                <a:rPr kumimoji="0" lang="en-US" sz="1734" b="0" i="0" u="none" strike="noStrike" kern="1200" cap="none" spc="0" normalizeH="0" baseline="0" noProof="0" dirty="0">
                  <a:ln>
                    <a:noFill/>
                  </a:ln>
                  <a:solidFill>
                    <a:srgbClr val="FFFFFF"/>
                  </a:solidFill>
                  <a:effectLst/>
                  <a:uLnTx/>
                  <a:uFillTx/>
                  <a:latin typeface="Segoe UI"/>
                  <a:ea typeface="+mn-ea"/>
                  <a:cs typeface="+mn-cs"/>
                </a:rPr>
                <a:t>and Security</a:t>
              </a:r>
            </a:p>
          </p:txBody>
        </p:sp>
        <p:grpSp>
          <p:nvGrpSpPr>
            <p:cNvPr id="54" name="Group 53">
              <a:extLst>
                <a:ext uri="{FF2B5EF4-FFF2-40B4-BE49-F238E27FC236}">
                  <a16:creationId xmlns:a16="http://schemas.microsoft.com/office/drawing/2014/main" id="{EEE2E0A1-8BB7-4253-B1C9-96810BB6729C}"/>
                </a:ext>
              </a:extLst>
            </p:cNvPr>
            <p:cNvGrpSpPr/>
            <p:nvPr/>
          </p:nvGrpSpPr>
          <p:grpSpPr>
            <a:xfrm>
              <a:off x="3946732" y="2668904"/>
              <a:ext cx="1678250" cy="453082"/>
              <a:chOff x="3946732" y="2668904"/>
              <a:chExt cx="1678250" cy="453082"/>
            </a:xfrm>
          </p:grpSpPr>
          <p:grpSp>
            <p:nvGrpSpPr>
              <p:cNvPr id="55" name="Group 54">
                <a:extLst>
                  <a:ext uri="{FF2B5EF4-FFF2-40B4-BE49-F238E27FC236}">
                    <a16:creationId xmlns:a16="http://schemas.microsoft.com/office/drawing/2014/main" id="{10E61846-0AFF-47EC-A6C5-3136033010EF}"/>
                  </a:ext>
                </a:extLst>
              </p:cNvPr>
              <p:cNvGrpSpPr/>
              <p:nvPr/>
            </p:nvGrpSpPr>
            <p:grpSpPr>
              <a:xfrm rot="16200000">
                <a:off x="4066937" y="2548699"/>
                <a:ext cx="453082" cy="693492"/>
                <a:chOff x="9382125" y="2730501"/>
                <a:chExt cx="1011238" cy="1547812"/>
              </a:xfrm>
              <a:solidFill>
                <a:schemeClr val="bg1"/>
              </a:solidFill>
            </p:grpSpPr>
            <p:sp>
              <p:nvSpPr>
                <p:cNvPr id="58" name="Freeform 18">
                  <a:extLst>
                    <a:ext uri="{FF2B5EF4-FFF2-40B4-BE49-F238E27FC236}">
                      <a16:creationId xmlns:a16="http://schemas.microsoft.com/office/drawing/2014/main" id="{AFF9C214-94B3-4C2B-A44E-6921AB6B4A85}"/>
                    </a:ext>
                  </a:extLst>
                </p:cNvPr>
                <p:cNvSpPr>
                  <a:spLocks noEditPoints="1"/>
                </p:cNvSpPr>
                <p:nvPr/>
              </p:nvSpPr>
              <p:spPr bwMode="auto">
                <a:xfrm>
                  <a:off x="9913938" y="2730501"/>
                  <a:ext cx="479425" cy="1547812"/>
                </a:xfrm>
                <a:custGeom>
                  <a:avLst/>
                  <a:gdLst>
                    <a:gd name="T0" fmla="*/ 89 w 112"/>
                    <a:gd name="T1" fmla="*/ 202 h 363"/>
                    <a:gd name="T2" fmla="*/ 112 w 112"/>
                    <a:gd name="T3" fmla="*/ 202 h 363"/>
                    <a:gd name="T4" fmla="*/ 112 w 112"/>
                    <a:gd name="T5" fmla="*/ 184 h 363"/>
                    <a:gd name="T6" fmla="*/ 65 w 112"/>
                    <a:gd name="T7" fmla="*/ 184 h 363"/>
                    <a:gd name="T8" fmla="*/ 65 w 112"/>
                    <a:gd name="T9" fmla="*/ 78 h 363"/>
                    <a:gd name="T10" fmla="*/ 89 w 112"/>
                    <a:gd name="T11" fmla="*/ 55 h 363"/>
                    <a:gd name="T12" fmla="*/ 89 w 112"/>
                    <a:gd name="T13" fmla="*/ 0 h 363"/>
                    <a:gd name="T14" fmla="*/ 24 w 112"/>
                    <a:gd name="T15" fmla="*/ 0 h 363"/>
                    <a:gd name="T16" fmla="*/ 24 w 112"/>
                    <a:gd name="T17" fmla="*/ 55 h 363"/>
                    <a:gd name="T18" fmla="*/ 47 w 112"/>
                    <a:gd name="T19" fmla="*/ 78 h 363"/>
                    <a:gd name="T20" fmla="*/ 47 w 112"/>
                    <a:gd name="T21" fmla="*/ 184 h 363"/>
                    <a:gd name="T22" fmla="*/ 0 w 112"/>
                    <a:gd name="T23" fmla="*/ 184 h 363"/>
                    <a:gd name="T24" fmla="*/ 0 w 112"/>
                    <a:gd name="T25" fmla="*/ 202 h 363"/>
                    <a:gd name="T26" fmla="*/ 24 w 112"/>
                    <a:gd name="T27" fmla="*/ 202 h 363"/>
                    <a:gd name="T28" fmla="*/ 24 w 112"/>
                    <a:gd name="T29" fmla="*/ 332 h 363"/>
                    <a:gd name="T30" fmla="*/ 56 w 112"/>
                    <a:gd name="T31" fmla="*/ 363 h 363"/>
                    <a:gd name="T32" fmla="*/ 89 w 112"/>
                    <a:gd name="T33" fmla="*/ 332 h 363"/>
                    <a:gd name="T34" fmla="*/ 89 w 112"/>
                    <a:gd name="T35" fmla="*/ 202 h 363"/>
                    <a:gd name="T36" fmla="*/ 89 w 112"/>
                    <a:gd name="T37" fmla="*/ 202 h 363"/>
                    <a:gd name="T38" fmla="*/ 41 w 112"/>
                    <a:gd name="T39" fmla="*/ 46 h 363"/>
                    <a:gd name="T40" fmla="*/ 41 w 112"/>
                    <a:gd name="T41" fmla="*/ 17 h 363"/>
                    <a:gd name="T42" fmla="*/ 71 w 112"/>
                    <a:gd name="T43" fmla="*/ 17 h 363"/>
                    <a:gd name="T44" fmla="*/ 71 w 112"/>
                    <a:gd name="T45" fmla="*/ 46 h 363"/>
                    <a:gd name="T46" fmla="*/ 56 w 112"/>
                    <a:gd name="T47" fmla="*/ 60 h 363"/>
                    <a:gd name="T48" fmla="*/ 41 w 112"/>
                    <a:gd name="T49" fmla="*/ 46 h 363"/>
                    <a:gd name="T50" fmla="*/ 41 w 112"/>
                    <a:gd name="T51" fmla="*/ 46 h 363"/>
                    <a:gd name="T52" fmla="*/ 71 w 112"/>
                    <a:gd name="T53" fmla="*/ 332 h 363"/>
                    <a:gd name="T54" fmla="*/ 56 w 112"/>
                    <a:gd name="T55" fmla="*/ 346 h 363"/>
                    <a:gd name="T56" fmla="*/ 41 w 112"/>
                    <a:gd name="T57" fmla="*/ 332 h 363"/>
                    <a:gd name="T58" fmla="*/ 41 w 112"/>
                    <a:gd name="T59" fmla="*/ 202 h 363"/>
                    <a:gd name="T60" fmla="*/ 71 w 112"/>
                    <a:gd name="T61" fmla="*/ 202 h 363"/>
                    <a:gd name="T62" fmla="*/ 71 w 112"/>
                    <a:gd name="T63" fmla="*/ 332 h 363"/>
                    <a:gd name="T64" fmla="*/ 71 w 112"/>
                    <a:gd name="T65" fmla="*/ 33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363">
                      <a:moveTo>
                        <a:pt x="89" y="202"/>
                      </a:moveTo>
                      <a:cubicBezTo>
                        <a:pt x="112" y="202"/>
                        <a:pt x="112" y="202"/>
                        <a:pt x="112" y="202"/>
                      </a:cubicBezTo>
                      <a:cubicBezTo>
                        <a:pt x="112" y="184"/>
                        <a:pt x="112" y="184"/>
                        <a:pt x="112" y="184"/>
                      </a:cubicBezTo>
                      <a:cubicBezTo>
                        <a:pt x="65" y="184"/>
                        <a:pt x="65" y="184"/>
                        <a:pt x="65" y="184"/>
                      </a:cubicBezTo>
                      <a:cubicBezTo>
                        <a:pt x="65" y="78"/>
                        <a:pt x="65" y="78"/>
                        <a:pt x="65" y="78"/>
                      </a:cubicBezTo>
                      <a:cubicBezTo>
                        <a:pt x="89" y="55"/>
                        <a:pt x="89" y="55"/>
                        <a:pt x="89" y="55"/>
                      </a:cubicBezTo>
                      <a:cubicBezTo>
                        <a:pt x="89" y="0"/>
                        <a:pt x="89" y="0"/>
                        <a:pt x="89" y="0"/>
                      </a:cubicBezTo>
                      <a:cubicBezTo>
                        <a:pt x="24" y="0"/>
                        <a:pt x="24" y="0"/>
                        <a:pt x="24" y="0"/>
                      </a:cubicBezTo>
                      <a:cubicBezTo>
                        <a:pt x="24" y="55"/>
                        <a:pt x="24" y="55"/>
                        <a:pt x="24" y="55"/>
                      </a:cubicBezTo>
                      <a:cubicBezTo>
                        <a:pt x="47" y="78"/>
                        <a:pt x="47" y="78"/>
                        <a:pt x="47" y="78"/>
                      </a:cubicBezTo>
                      <a:cubicBezTo>
                        <a:pt x="47" y="184"/>
                        <a:pt x="47" y="184"/>
                        <a:pt x="47" y="184"/>
                      </a:cubicBezTo>
                      <a:cubicBezTo>
                        <a:pt x="0" y="184"/>
                        <a:pt x="0" y="184"/>
                        <a:pt x="0" y="184"/>
                      </a:cubicBezTo>
                      <a:cubicBezTo>
                        <a:pt x="0" y="202"/>
                        <a:pt x="0" y="202"/>
                        <a:pt x="0" y="202"/>
                      </a:cubicBezTo>
                      <a:cubicBezTo>
                        <a:pt x="24" y="202"/>
                        <a:pt x="24" y="202"/>
                        <a:pt x="24" y="202"/>
                      </a:cubicBezTo>
                      <a:cubicBezTo>
                        <a:pt x="24" y="332"/>
                        <a:pt x="24" y="332"/>
                        <a:pt x="24" y="332"/>
                      </a:cubicBezTo>
                      <a:cubicBezTo>
                        <a:pt x="24" y="349"/>
                        <a:pt x="39" y="363"/>
                        <a:pt x="56" y="363"/>
                      </a:cubicBezTo>
                      <a:cubicBezTo>
                        <a:pt x="74" y="363"/>
                        <a:pt x="89" y="349"/>
                        <a:pt x="89" y="332"/>
                      </a:cubicBezTo>
                      <a:cubicBezTo>
                        <a:pt x="89" y="202"/>
                        <a:pt x="89" y="202"/>
                        <a:pt x="89" y="202"/>
                      </a:cubicBezTo>
                      <a:cubicBezTo>
                        <a:pt x="89" y="202"/>
                        <a:pt x="89" y="202"/>
                        <a:pt x="89" y="202"/>
                      </a:cubicBezTo>
                      <a:close/>
                      <a:moveTo>
                        <a:pt x="41" y="46"/>
                      </a:moveTo>
                      <a:cubicBezTo>
                        <a:pt x="41" y="17"/>
                        <a:pt x="41" y="17"/>
                        <a:pt x="41" y="17"/>
                      </a:cubicBezTo>
                      <a:cubicBezTo>
                        <a:pt x="71" y="17"/>
                        <a:pt x="71" y="17"/>
                        <a:pt x="71" y="17"/>
                      </a:cubicBezTo>
                      <a:cubicBezTo>
                        <a:pt x="71" y="46"/>
                        <a:pt x="71" y="46"/>
                        <a:pt x="71" y="46"/>
                      </a:cubicBezTo>
                      <a:cubicBezTo>
                        <a:pt x="56" y="60"/>
                        <a:pt x="56" y="60"/>
                        <a:pt x="56" y="60"/>
                      </a:cubicBezTo>
                      <a:cubicBezTo>
                        <a:pt x="41" y="46"/>
                        <a:pt x="41" y="46"/>
                        <a:pt x="41" y="46"/>
                      </a:cubicBezTo>
                      <a:cubicBezTo>
                        <a:pt x="41" y="46"/>
                        <a:pt x="41" y="46"/>
                        <a:pt x="41" y="46"/>
                      </a:cubicBezTo>
                      <a:close/>
                      <a:moveTo>
                        <a:pt x="71" y="332"/>
                      </a:moveTo>
                      <a:cubicBezTo>
                        <a:pt x="71" y="340"/>
                        <a:pt x="65" y="346"/>
                        <a:pt x="56" y="346"/>
                      </a:cubicBezTo>
                      <a:cubicBezTo>
                        <a:pt x="47" y="346"/>
                        <a:pt x="41" y="340"/>
                        <a:pt x="41" y="332"/>
                      </a:cubicBezTo>
                      <a:cubicBezTo>
                        <a:pt x="41" y="202"/>
                        <a:pt x="41" y="202"/>
                        <a:pt x="41" y="202"/>
                      </a:cubicBezTo>
                      <a:cubicBezTo>
                        <a:pt x="71" y="202"/>
                        <a:pt x="71" y="202"/>
                        <a:pt x="71" y="202"/>
                      </a:cubicBezTo>
                      <a:cubicBezTo>
                        <a:pt x="71" y="332"/>
                        <a:pt x="71" y="332"/>
                        <a:pt x="71" y="332"/>
                      </a:cubicBezTo>
                      <a:cubicBezTo>
                        <a:pt x="71" y="332"/>
                        <a:pt x="71" y="332"/>
                        <a:pt x="71"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19" descr="screwdriver">
                  <a:extLst>
                    <a:ext uri="{FF2B5EF4-FFF2-40B4-BE49-F238E27FC236}">
                      <a16:creationId xmlns:a16="http://schemas.microsoft.com/office/drawing/2014/main" id="{5BF8A698-A95F-4810-8ACD-4ABD35E6760E}"/>
                    </a:ext>
                  </a:extLst>
                </p:cNvPr>
                <p:cNvSpPr>
                  <a:spLocks noEditPoints="1"/>
                </p:cNvSpPr>
                <p:nvPr/>
              </p:nvSpPr>
              <p:spPr bwMode="auto">
                <a:xfrm>
                  <a:off x="9913938" y="2730501"/>
                  <a:ext cx="479425" cy="1547812"/>
                </a:xfrm>
                <a:custGeom>
                  <a:avLst/>
                  <a:gdLst>
                    <a:gd name="T0" fmla="*/ 89 w 112"/>
                    <a:gd name="T1" fmla="*/ 202 h 363"/>
                    <a:gd name="T2" fmla="*/ 112 w 112"/>
                    <a:gd name="T3" fmla="*/ 202 h 363"/>
                    <a:gd name="T4" fmla="*/ 112 w 112"/>
                    <a:gd name="T5" fmla="*/ 184 h 363"/>
                    <a:gd name="T6" fmla="*/ 65 w 112"/>
                    <a:gd name="T7" fmla="*/ 184 h 363"/>
                    <a:gd name="T8" fmla="*/ 65 w 112"/>
                    <a:gd name="T9" fmla="*/ 78 h 363"/>
                    <a:gd name="T10" fmla="*/ 89 w 112"/>
                    <a:gd name="T11" fmla="*/ 55 h 363"/>
                    <a:gd name="T12" fmla="*/ 89 w 112"/>
                    <a:gd name="T13" fmla="*/ 0 h 363"/>
                    <a:gd name="T14" fmla="*/ 24 w 112"/>
                    <a:gd name="T15" fmla="*/ 0 h 363"/>
                    <a:gd name="T16" fmla="*/ 24 w 112"/>
                    <a:gd name="T17" fmla="*/ 55 h 363"/>
                    <a:gd name="T18" fmla="*/ 47 w 112"/>
                    <a:gd name="T19" fmla="*/ 78 h 363"/>
                    <a:gd name="T20" fmla="*/ 47 w 112"/>
                    <a:gd name="T21" fmla="*/ 184 h 363"/>
                    <a:gd name="T22" fmla="*/ 0 w 112"/>
                    <a:gd name="T23" fmla="*/ 184 h 363"/>
                    <a:gd name="T24" fmla="*/ 0 w 112"/>
                    <a:gd name="T25" fmla="*/ 202 h 363"/>
                    <a:gd name="T26" fmla="*/ 24 w 112"/>
                    <a:gd name="T27" fmla="*/ 202 h 363"/>
                    <a:gd name="T28" fmla="*/ 24 w 112"/>
                    <a:gd name="T29" fmla="*/ 332 h 363"/>
                    <a:gd name="T30" fmla="*/ 56 w 112"/>
                    <a:gd name="T31" fmla="*/ 363 h 363"/>
                    <a:gd name="T32" fmla="*/ 89 w 112"/>
                    <a:gd name="T33" fmla="*/ 332 h 363"/>
                    <a:gd name="T34" fmla="*/ 89 w 112"/>
                    <a:gd name="T35" fmla="*/ 202 h 363"/>
                    <a:gd name="T36" fmla="*/ 89 w 112"/>
                    <a:gd name="T37" fmla="*/ 202 h 363"/>
                    <a:gd name="T38" fmla="*/ 41 w 112"/>
                    <a:gd name="T39" fmla="*/ 46 h 363"/>
                    <a:gd name="T40" fmla="*/ 41 w 112"/>
                    <a:gd name="T41" fmla="*/ 17 h 363"/>
                    <a:gd name="T42" fmla="*/ 71 w 112"/>
                    <a:gd name="T43" fmla="*/ 17 h 363"/>
                    <a:gd name="T44" fmla="*/ 71 w 112"/>
                    <a:gd name="T45" fmla="*/ 46 h 363"/>
                    <a:gd name="T46" fmla="*/ 56 w 112"/>
                    <a:gd name="T47" fmla="*/ 60 h 363"/>
                    <a:gd name="T48" fmla="*/ 41 w 112"/>
                    <a:gd name="T49" fmla="*/ 46 h 363"/>
                    <a:gd name="T50" fmla="*/ 41 w 112"/>
                    <a:gd name="T51" fmla="*/ 46 h 363"/>
                    <a:gd name="T52" fmla="*/ 71 w 112"/>
                    <a:gd name="T53" fmla="*/ 332 h 363"/>
                    <a:gd name="T54" fmla="*/ 56 w 112"/>
                    <a:gd name="T55" fmla="*/ 346 h 363"/>
                    <a:gd name="T56" fmla="*/ 41 w 112"/>
                    <a:gd name="T57" fmla="*/ 332 h 363"/>
                    <a:gd name="T58" fmla="*/ 41 w 112"/>
                    <a:gd name="T59" fmla="*/ 202 h 363"/>
                    <a:gd name="T60" fmla="*/ 71 w 112"/>
                    <a:gd name="T61" fmla="*/ 202 h 363"/>
                    <a:gd name="T62" fmla="*/ 71 w 112"/>
                    <a:gd name="T63" fmla="*/ 332 h 363"/>
                    <a:gd name="T64" fmla="*/ 71 w 112"/>
                    <a:gd name="T65" fmla="*/ 33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363">
                      <a:moveTo>
                        <a:pt x="89" y="202"/>
                      </a:moveTo>
                      <a:cubicBezTo>
                        <a:pt x="112" y="202"/>
                        <a:pt x="112" y="202"/>
                        <a:pt x="112" y="202"/>
                      </a:cubicBezTo>
                      <a:cubicBezTo>
                        <a:pt x="112" y="184"/>
                        <a:pt x="112" y="184"/>
                        <a:pt x="112" y="184"/>
                      </a:cubicBezTo>
                      <a:cubicBezTo>
                        <a:pt x="65" y="184"/>
                        <a:pt x="65" y="184"/>
                        <a:pt x="65" y="184"/>
                      </a:cubicBezTo>
                      <a:cubicBezTo>
                        <a:pt x="65" y="78"/>
                        <a:pt x="65" y="78"/>
                        <a:pt x="65" y="78"/>
                      </a:cubicBezTo>
                      <a:cubicBezTo>
                        <a:pt x="89" y="55"/>
                        <a:pt x="89" y="55"/>
                        <a:pt x="89" y="55"/>
                      </a:cubicBezTo>
                      <a:cubicBezTo>
                        <a:pt x="89" y="0"/>
                        <a:pt x="89" y="0"/>
                        <a:pt x="89" y="0"/>
                      </a:cubicBezTo>
                      <a:cubicBezTo>
                        <a:pt x="24" y="0"/>
                        <a:pt x="24" y="0"/>
                        <a:pt x="24" y="0"/>
                      </a:cubicBezTo>
                      <a:cubicBezTo>
                        <a:pt x="24" y="55"/>
                        <a:pt x="24" y="55"/>
                        <a:pt x="24" y="55"/>
                      </a:cubicBezTo>
                      <a:cubicBezTo>
                        <a:pt x="47" y="78"/>
                        <a:pt x="47" y="78"/>
                        <a:pt x="47" y="78"/>
                      </a:cubicBezTo>
                      <a:cubicBezTo>
                        <a:pt x="47" y="184"/>
                        <a:pt x="47" y="184"/>
                        <a:pt x="47" y="184"/>
                      </a:cubicBezTo>
                      <a:cubicBezTo>
                        <a:pt x="0" y="184"/>
                        <a:pt x="0" y="184"/>
                        <a:pt x="0" y="184"/>
                      </a:cubicBezTo>
                      <a:cubicBezTo>
                        <a:pt x="0" y="202"/>
                        <a:pt x="0" y="202"/>
                        <a:pt x="0" y="202"/>
                      </a:cubicBezTo>
                      <a:cubicBezTo>
                        <a:pt x="24" y="202"/>
                        <a:pt x="24" y="202"/>
                        <a:pt x="24" y="202"/>
                      </a:cubicBezTo>
                      <a:cubicBezTo>
                        <a:pt x="24" y="332"/>
                        <a:pt x="24" y="332"/>
                        <a:pt x="24" y="332"/>
                      </a:cubicBezTo>
                      <a:cubicBezTo>
                        <a:pt x="24" y="349"/>
                        <a:pt x="39" y="363"/>
                        <a:pt x="56" y="363"/>
                      </a:cubicBezTo>
                      <a:cubicBezTo>
                        <a:pt x="74" y="363"/>
                        <a:pt x="89" y="349"/>
                        <a:pt x="89" y="332"/>
                      </a:cubicBezTo>
                      <a:cubicBezTo>
                        <a:pt x="89" y="202"/>
                        <a:pt x="89" y="202"/>
                        <a:pt x="89" y="202"/>
                      </a:cubicBezTo>
                      <a:cubicBezTo>
                        <a:pt x="89" y="202"/>
                        <a:pt x="89" y="202"/>
                        <a:pt x="89" y="202"/>
                      </a:cubicBezTo>
                      <a:close/>
                      <a:moveTo>
                        <a:pt x="41" y="46"/>
                      </a:moveTo>
                      <a:cubicBezTo>
                        <a:pt x="41" y="17"/>
                        <a:pt x="41" y="17"/>
                        <a:pt x="41" y="17"/>
                      </a:cubicBezTo>
                      <a:cubicBezTo>
                        <a:pt x="71" y="17"/>
                        <a:pt x="71" y="17"/>
                        <a:pt x="71" y="17"/>
                      </a:cubicBezTo>
                      <a:cubicBezTo>
                        <a:pt x="71" y="46"/>
                        <a:pt x="71" y="46"/>
                        <a:pt x="71" y="46"/>
                      </a:cubicBezTo>
                      <a:cubicBezTo>
                        <a:pt x="56" y="60"/>
                        <a:pt x="56" y="60"/>
                        <a:pt x="56" y="60"/>
                      </a:cubicBezTo>
                      <a:cubicBezTo>
                        <a:pt x="41" y="46"/>
                        <a:pt x="41" y="46"/>
                        <a:pt x="41" y="46"/>
                      </a:cubicBezTo>
                      <a:cubicBezTo>
                        <a:pt x="41" y="46"/>
                        <a:pt x="41" y="46"/>
                        <a:pt x="41" y="46"/>
                      </a:cubicBezTo>
                      <a:close/>
                      <a:moveTo>
                        <a:pt x="71" y="332"/>
                      </a:moveTo>
                      <a:cubicBezTo>
                        <a:pt x="71" y="340"/>
                        <a:pt x="65" y="346"/>
                        <a:pt x="56" y="346"/>
                      </a:cubicBezTo>
                      <a:cubicBezTo>
                        <a:pt x="47" y="346"/>
                        <a:pt x="41" y="340"/>
                        <a:pt x="41" y="332"/>
                      </a:cubicBezTo>
                      <a:cubicBezTo>
                        <a:pt x="41" y="202"/>
                        <a:pt x="41" y="202"/>
                        <a:pt x="41" y="202"/>
                      </a:cubicBezTo>
                      <a:cubicBezTo>
                        <a:pt x="71" y="202"/>
                        <a:pt x="71" y="202"/>
                        <a:pt x="71" y="202"/>
                      </a:cubicBezTo>
                      <a:cubicBezTo>
                        <a:pt x="71" y="332"/>
                        <a:pt x="71" y="332"/>
                        <a:pt x="71" y="332"/>
                      </a:cubicBezTo>
                      <a:cubicBezTo>
                        <a:pt x="71" y="332"/>
                        <a:pt x="71" y="332"/>
                        <a:pt x="71"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20" descr="wrench">
                  <a:extLst>
                    <a:ext uri="{FF2B5EF4-FFF2-40B4-BE49-F238E27FC236}">
                      <a16:creationId xmlns:a16="http://schemas.microsoft.com/office/drawing/2014/main" id="{0304B948-6F64-46CF-AA43-8C1861E68FFA}"/>
                    </a:ext>
                  </a:extLst>
                </p:cNvPr>
                <p:cNvSpPr>
                  <a:spLocks noEditPoints="1"/>
                </p:cNvSpPr>
                <p:nvPr/>
              </p:nvSpPr>
              <p:spPr bwMode="auto">
                <a:xfrm>
                  <a:off x="9382125" y="2970213"/>
                  <a:ext cx="506413" cy="1308100"/>
                </a:xfrm>
                <a:custGeom>
                  <a:avLst/>
                  <a:gdLst>
                    <a:gd name="T0" fmla="*/ 102 w 118"/>
                    <a:gd name="T1" fmla="*/ 60 h 307"/>
                    <a:gd name="T2" fmla="*/ 81 w 118"/>
                    <a:gd name="T3" fmla="*/ 96 h 307"/>
                    <a:gd name="T4" fmla="*/ 76 w 118"/>
                    <a:gd name="T5" fmla="*/ 97 h 307"/>
                    <a:gd name="T6" fmla="*/ 75 w 118"/>
                    <a:gd name="T7" fmla="*/ 273 h 307"/>
                    <a:gd name="T8" fmla="*/ 57 w 118"/>
                    <a:gd name="T9" fmla="*/ 291 h 307"/>
                    <a:gd name="T10" fmla="*/ 45 w 118"/>
                    <a:gd name="T11" fmla="*/ 285 h 307"/>
                    <a:gd name="T12" fmla="*/ 41 w 118"/>
                    <a:gd name="T13" fmla="*/ 275 h 307"/>
                    <a:gd name="T14" fmla="*/ 42 w 118"/>
                    <a:gd name="T15" fmla="*/ 99 h 307"/>
                    <a:gd name="T16" fmla="*/ 39 w 118"/>
                    <a:gd name="T17" fmla="*/ 96 h 307"/>
                    <a:gd name="T18" fmla="*/ 17 w 118"/>
                    <a:gd name="T19" fmla="*/ 59 h 307"/>
                    <a:gd name="T20" fmla="*/ 29 w 118"/>
                    <a:gd name="T21" fmla="*/ 29 h 307"/>
                    <a:gd name="T22" fmla="*/ 35 w 118"/>
                    <a:gd name="T23" fmla="*/ 26 h 307"/>
                    <a:gd name="T24" fmla="*/ 35 w 118"/>
                    <a:gd name="T25" fmla="*/ 47 h 307"/>
                    <a:gd name="T26" fmla="*/ 60 w 118"/>
                    <a:gd name="T27" fmla="*/ 72 h 307"/>
                    <a:gd name="T28" fmla="*/ 85 w 118"/>
                    <a:gd name="T29" fmla="*/ 47 h 307"/>
                    <a:gd name="T30" fmla="*/ 86 w 118"/>
                    <a:gd name="T31" fmla="*/ 26 h 307"/>
                    <a:gd name="T32" fmla="*/ 102 w 118"/>
                    <a:gd name="T33" fmla="*/ 60 h 307"/>
                    <a:gd name="T34" fmla="*/ 68 w 118"/>
                    <a:gd name="T35" fmla="*/ 0 h 307"/>
                    <a:gd name="T36" fmla="*/ 68 w 118"/>
                    <a:gd name="T37" fmla="*/ 47 h 307"/>
                    <a:gd name="T38" fmla="*/ 59 w 118"/>
                    <a:gd name="T39" fmla="*/ 56 h 307"/>
                    <a:gd name="T40" fmla="*/ 51 w 118"/>
                    <a:gd name="T41" fmla="*/ 49 h 307"/>
                    <a:gd name="T42" fmla="*/ 52 w 118"/>
                    <a:gd name="T43" fmla="*/ 1 h 307"/>
                    <a:gd name="T44" fmla="*/ 40 w 118"/>
                    <a:gd name="T45" fmla="*/ 4 h 307"/>
                    <a:gd name="T46" fmla="*/ 17 w 118"/>
                    <a:gd name="T47" fmla="*/ 18 h 307"/>
                    <a:gd name="T48" fmla="*/ 1 w 118"/>
                    <a:gd name="T49" fmla="*/ 61 h 307"/>
                    <a:gd name="T50" fmla="*/ 26 w 118"/>
                    <a:gd name="T51" fmla="*/ 107 h 307"/>
                    <a:gd name="T52" fmla="*/ 25 w 118"/>
                    <a:gd name="T53" fmla="*/ 273 h 307"/>
                    <a:gd name="T54" fmla="*/ 33 w 118"/>
                    <a:gd name="T55" fmla="*/ 297 h 307"/>
                    <a:gd name="T56" fmla="*/ 59 w 118"/>
                    <a:gd name="T57" fmla="*/ 307 h 307"/>
                    <a:gd name="T58" fmla="*/ 81 w 118"/>
                    <a:gd name="T59" fmla="*/ 297 h 307"/>
                    <a:gd name="T60" fmla="*/ 92 w 118"/>
                    <a:gd name="T61" fmla="*/ 274 h 307"/>
                    <a:gd name="T62" fmla="*/ 93 w 118"/>
                    <a:gd name="T63" fmla="*/ 108 h 307"/>
                    <a:gd name="T64" fmla="*/ 100 w 118"/>
                    <a:gd name="T65" fmla="*/ 100 h 307"/>
                    <a:gd name="T66" fmla="*/ 100 w 118"/>
                    <a:gd name="T67" fmla="*/ 100 h 307"/>
                    <a:gd name="T68" fmla="*/ 118 w 118"/>
                    <a:gd name="T69" fmla="*/ 59 h 307"/>
                    <a:gd name="T70" fmla="*/ 78 w 118"/>
                    <a:gd name="T71" fmla="*/ 4 h 307"/>
                    <a:gd name="T72" fmla="*/ 68 w 118"/>
                    <a:gd name="T73"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 h="307">
                      <a:moveTo>
                        <a:pt x="102" y="60"/>
                      </a:moveTo>
                      <a:cubicBezTo>
                        <a:pt x="102" y="75"/>
                        <a:pt x="94" y="88"/>
                        <a:pt x="81" y="96"/>
                      </a:cubicBezTo>
                      <a:cubicBezTo>
                        <a:pt x="76" y="97"/>
                        <a:pt x="76" y="97"/>
                        <a:pt x="76" y="97"/>
                      </a:cubicBezTo>
                      <a:cubicBezTo>
                        <a:pt x="75" y="273"/>
                        <a:pt x="75" y="273"/>
                        <a:pt x="75" y="273"/>
                      </a:cubicBezTo>
                      <a:cubicBezTo>
                        <a:pt x="75" y="282"/>
                        <a:pt x="66" y="291"/>
                        <a:pt x="57" y="291"/>
                      </a:cubicBezTo>
                      <a:cubicBezTo>
                        <a:pt x="54" y="291"/>
                        <a:pt x="50" y="290"/>
                        <a:pt x="45" y="285"/>
                      </a:cubicBezTo>
                      <a:cubicBezTo>
                        <a:pt x="42" y="282"/>
                        <a:pt x="41" y="278"/>
                        <a:pt x="41" y="275"/>
                      </a:cubicBezTo>
                      <a:cubicBezTo>
                        <a:pt x="42" y="99"/>
                        <a:pt x="42" y="99"/>
                        <a:pt x="42" y="99"/>
                      </a:cubicBezTo>
                      <a:cubicBezTo>
                        <a:pt x="39" y="96"/>
                        <a:pt x="39" y="96"/>
                        <a:pt x="39" y="96"/>
                      </a:cubicBezTo>
                      <a:cubicBezTo>
                        <a:pt x="26" y="89"/>
                        <a:pt x="17" y="74"/>
                        <a:pt x="17" y="59"/>
                      </a:cubicBezTo>
                      <a:cubicBezTo>
                        <a:pt x="19" y="49"/>
                        <a:pt x="22" y="37"/>
                        <a:pt x="29" y="29"/>
                      </a:cubicBezTo>
                      <a:cubicBezTo>
                        <a:pt x="31" y="28"/>
                        <a:pt x="34" y="28"/>
                        <a:pt x="35" y="26"/>
                      </a:cubicBezTo>
                      <a:cubicBezTo>
                        <a:pt x="35" y="47"/>
                        <a:pt x="35" y="47"/>
                        <a:pt x="35" y="47"/>
                      </a:cubicBezTo>
                      <a:cubicBezTo>
                        <a:pt x="35" y="62"/>
                        <a:pt x="45" y="72"/>
                        <a:pt x="60" y="72"/>
                      </a:cubicBezTo>
                      <a:cubicBezTo>
                        <a:pt x="72" y="72"/>
                        <a:pt x="84" y="60"/>
                        <a:pt x="85" y="47"/>
                      </a:cubicBezTo>
                      <a:cubicBezTo>
                        <a:pt x="86" y="26"/>
                        <a:pt x="86" y="26"/>
                        <a:pt x="86" y="26"/>
                      </a:cubicBezTo>
                      <a:cubicBezTo>
                        <a:pt x="96" y="33"/>
                        <a:pt x="102" y="45"/>
                        <a:pt x="102" y="60"/>
                      </a:cubicBezTo>
                      <a:close/>
                      <a:moveTo>
                        <a:pt x="68" y="0"/>
                      </a:moveTo>
                      <a:cubicBezTo>
                        <a:pt x="68" y="48"/>
                        <a:pt x="68" y="47"/>
                        <a:pt x="68" y="47"/>
                      </a:cubicBezTo>
                      <a:cubicBezTo>
                        <a:pt x="68" y="53"/>
                        <a:pt x="65" y="56"/>
                        <a:pt x="59" y="56"/>
                      </a:cubicBezTo>
                      <a:cubicBezTo>
                        <a:pt x="56" y="56"/>
                        <a:pt x="51" y="52"/>
                        <a:pt x="51" y="49"/>
                      </a:cubicBezTo>
                      <a:cubicBezTo>
                        <a:pt x="52" y="1"/>
                        <a:pt x="52" y="1"/>
                        <a:pt x="52" y="1"/>
                      </a:cubicBezTo>
                      <a:cubicBezTo>
                        <a:pt x="40" y="4"/>
                        <a:pt x="40" y="4"/>
                        <a:pt x="40" y="4"/>
                      </a:cubicBezTo>
                      <a:cubicBezTo>
                        <a:pt x="31" y="7"/>
                        <a:pt x="23" y="12"/>
                        <a:pt x="17" y="18"/>
                      </a:cubicBezTo>
                      <a:cubicBezTo>
                        <a:pt x="7" y="28"/>
                        <a:pt x="1" y="43"/>
                        <a:pt x="1" y="61"/>
                      </a:cubicBezTo>
                      <a:cubicBezTo>
                        <a:pt x="0" y="79"/>
                        <a:pt x="9" y="96"/>
                        <a:pt x="26" y="107"/>
                      </a:cubicBezTo>
                      <a:cubicBezTo>
                        <a:pt x="25" y="273"/>
                        <a:pt x="25" y="273"/>
                        <a:pt x="25" y="273"/>
                      </a:cubicBezTo>
                      <a:cubicBezTo>
                        <a:pt x="25" y="282"/>
                        <a:pt x="27" y="291"/>
                        <a:pt x="33" y="297"/>
                      </a:cubicBezTo>
                      <a:cubicBezTo>
                        <a:pt x="41" y="305"/>
                        <a:pt x="50" y="307"/>
                        <a:pt x="59" y="307"/>
                      </a:cubicBezTo>
                      <a:cubicBezTo>
                        <a:pt x="68" y="307"/>
                        <a:pt x="75" y="303"/>
                        <a:pt x="81" y="297"/>
                      </a:cubicBezTo>
                      <a:cubicBezTo>
                        <a:pt x="87" y="291"/>
                        <a:pt x="92" y="283"/>
                        <a:pt x="92" y="274"/>
                      </a:cubicBezTo>
                      <a:cubicBezTo>
                        <a:pt x="93" y="108"/>
                        <a:pt x="93" y="108"/>
                        <a:pt x="93" y="108"/>
                      </a:cubicBezTo>
                      <a:cubicBezTo>
                        <a:pt x="96" y="105"/>
                        <a:pt x="99" y="102"/>
                        <a:pt x="100" y="100"/>
                      </a:cubicBezTo>
                      <a:cubicBezTo>
                        <a:pt x="100" y="100"/>
                        <a:pt x="100" y="100"/>
                        <a:pt x="100" y="100"/>
                      </a:cubicBezTo>
                      <a:cubicBezTo>
                        <a:pt x="112" y="88"/>
                        <a:pt x="118" y="73"/>
                        <a:pt x="118" y="59"/>
                      </a:cubicBezTo>
                      <a:cubicBezTo>
                        <a:pt x="118" y="35"/>
                        <a:pt x="102" y="13"/>
                        <a:pt x="78" y="4"/>
                      </a:cubicBezTo>
                      <a:lnTo>
                        <a:pt x="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sp>
              <p:nvSpPr>
                <p:cNvPr id="61" name="Oval 21">
                  <a:extLst>
                    <a:ext uri="{FF2B5EF4-FFF2-40B4-BE49-F238E27FC236}">
                      <a16:creationId xmlns:a16="http://schemas.microsoft.com/office/drawing/2014/main" id="{70F107C1-9A6D-4B5A-B0CD-4634C99596AD}"/>
                    </a:ext>
                  </a:extLst>
                </p:cNvPr>
                <p:cNvSpPr>
                  <a:spLocks noChangeArrowheads="1"/>
                </p:cNvSpPr>
                <p:nvPr/>
              </p:nvSpPr>
              <p:spPr bwMode="auto">
                <a:xfrm>
                  <a:off x="9601200" y="4090988"/>
                  <a:ext cx="63500" cy="63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56" name="Straight Connector 55" descr="arrow pointing to cloud">
                <a:extLst>
                  <a:ext uri="{FF2B5EF4-FFF2-40B4-BE49-F238E27FC236}">
                    <a16:creationId xmlns:a16="http://schemas.microsoft.com/office/drawing/2014/main" id="{80EA8F91-1645-4180-A08C-C9359D24D45C}"/>
                  </a:ext>
                </a:extLst>
              </p:cNvPr>
              <p:cNvCxnSpPr/>
              <p:nvPr/>
            </p:nvCxnSpPr>
            <p:spPr>
              <a:xfrm flipH="1">
                <a:off x="4733925" y="2883709"/>
                <a:ext cx="386685" cy="0"/>
              </a:xfrm>
              <a:prstGeom prst="line">
                <a:avLst/>
              </a:prstGeom>
              <a:ln w="38100">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7" name="Freeform 39" descr="cloud">
                <a:extLst>
                  <a:ext uri="{FF2B5EF4-FFF2-40B4-BE49-F238E27FC236}">
                    <a16:creationId xmlns:a16="http://schemas.microsoft.com/office/drawing/2014/main" id="{BADD2A43-4560-49CD-9A18-23888D1CE593}"/>
                  </a:ext>
                </a:extLst>
              </p:cNvPr>
              <p:cNvSpPr>
                <a:spLocks noEditPoints="1"/>
              </p:cNvSpPr>
              <p:nvPr/>
            </p:nvSpPr>
            <p:spPr bwMode="auto">
              <a:xfrm>
                <a:off x="5276059" y="2782161"/>
                <a:ext cx="348923" cy="241669"/>
              </a:xfrm>
              <a:custGeom>
                <a:avLst/>
                <a:gdLst>
                  <a:gd name="T0" fmla="*/ 42 w 186"/>
                  <a:gd name="T1" fmla="*/ 129 h 129"/>
                  <a:gd name="T2" fmla="*/ 0 w 186"/>
                  <a:gd name="T3" fmla="*/ 87 h 129"/>
                  <a:gd name="T4" fmla="*/ 38 w 186"/>
                  <a:gd name="T5" fmla="*/ 45 h 129"/>
                  <a:gd name="T6" fmla="*/ 39 w 186"/>
                  <a:gd name="T7" fmla="*/ 44 h 129"/>
                  <a:gd name="T8" fmla="*/ 40 w 186"/>
                  <a:gd name="T9" fmla="*/ 43 h 129"/>
                  <a:gd name="T10" fmla="*/ 93 w 186"/>
                  <a:gd name="T11" fmla="*/ 0 h 129"/>
                  <a:gd name="T12" fmla="*/ 139 w 186"/>
                  <a:gd name="T13" fmla="*/ 27 h 129"/>
                  <a:gd name="T14" fmla="*/ 139 w 186"/>
                  <a:gd name="T15" fmla="*/ 28 h 129"/>
                  <a:gd name="T16" fmla="*/ 140 w 186"/>
                  <a:gd name="T17" fmla="*/ 28 h 129"/>
                  <a:gd name="T18" fmla="*/ 186 w 186"/>
                  <a:gd name="T19" fmla="*/ 78 h 129"/>
                  <a:gd name="T20" fmla="*/ 135 w 186"/>
                  <a:gd name="T21" fmla="*/ 129 h 129"/>
                  <a:gd name="T22" fmla="*/ 42 w 186"/>
                  <a:gd name="T23" fmla="*/ 129 h 129"/>
                  <a:gd name="T24" fmla="*/ 42 w 186"/>
                  <a:gd name="T25" fmla="*/ 61 h 129"/>
                  <a:gd name="T26" fmla="*/ 24 w 186"/>
                  <a:gd name="T27" fmla="*/ 69 h 129"/>
                  <a:gd name="T28" fmla="*/ 16 w 186"/>
                  <a:gd name="T29" fmla="*/ 87 h 129"/>
                  <a:gd name="T30" fmla="*/ 24 w 186"/>
                  <a:gd name="T31" fmla="*/ 105 h 129"/>
                  <a:gd name="T32" fmla="*/ 42 w 186"/>
                  <a:gd name="T33" fmla="*/ 112 h 129"/>
                  <a:gd name="T34" fmla="*/ 135 w 186"/>
                  <a:gd name="T35" fmla="*/ 112 h 129"/>
                  <a:gd name="T36" fmla="*/ 169 w 186"/>
                  <a:gd name="T37" fmla="*/ 78 h 129"/>
                  <a:gd name="T38" fmla="*/ 136 w 186"/>
                  <a:gd name="T39" fmla="*/ 44 h 129"/>
                  <a:gd name="T40" fmla="*/ 128 w 186"/>
                  <a:gd name="T41" fmla="*/ 44 h 129"/>
                  <a:gd name="T42" fmla="*/ 125 w 186"/>
                  <a:gd name="T43" fmla="*/ 37 h 129"/>
                  <a:gd name="T44" fmla="*/ 93 w 186"/>
                  <a:gd name="T45" fmla="*/ 17 h 129"/>
                  <a:gd name="T46" fmla="*/ 68 w 186"/>
                  <a:gd name="T47" fmla="*/ 26 h 129"/>
                  <a:gd name="T48" fmla="*/ 56 w 186"/>
                  <a:gd name="T49" fmla="*/ 49 h 129"/>
                  <a:gd name="T50" fmla="*/ 54 w 186"/>
                  <a:gd name="T51" fmla="*/ 61 h 129"/>
                  <a:gd name="T52" fmla="*/ 42 w 186"/>
                  <a:gd name="T53" fmla="*/ 61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6" h="129">
                    <a:moveTo>
                      <a:pt x="42" y="129"/>
                    </a:moveTo>
                    <a:cubicBezTo>
                      <a:pt x="18" y="129"/>
                      <a:pt x="0" y="111"/>
                      <a:pt x="0" y="87"/>
                    </a:cubicBezTo>
                    <a:cubicBezTo>
                      <a:pt x="0" y="65"/>
                      <a:pt x="16" y="47"/>
                      <a:pt x="38" y="45"/>
                    </a:cubicBezTo>
                    <a:cubicBezTo>
                      <a:pt x="39" y="44"/>
                      <a:pt x="39" y="44"/>
                      <a:pt x="39" y="44"/>
                    </a:cubicBezTo>
                    <a:cubicBezTo>
                      <a:pt x="40" y="43"/>
                      <a:pt x="40" y="43"/>
                      <a:pt x="40" y="43"/>
                    </a:cubicBezTo>
                    <a:cubicBezTo>
                      <a:pt x="44" y="18"/>
                      <a:pt x="67" y="0"/>
                      <a:pt x="93" y="0"/>
                    </a:cubicBezTo>
                    <a:cubicBezTo>
                      <a:pt x="111" y="0"/>
                      <a:pt x="129" y="10"/>
                      <a:pt x="139" y="27"/>
                    </a:cubicBezTo>
                    <a:cubicBezTo>
                      <a:pt x="139" y="28"/>
                      <a:pt x="139" y="28"/>
                      <a:pt x="139" y="28"/>
                    </a:cubicBezTo>
                    <a:cubicBezTo>
                      <a:pt x="140" y="28"/>
                      <a:pt x="140" y="28"/>
                      <a:pt x="140" y="28"/>
                    </a:cubicBezTo>
                    <a:cubicBezTo>
                      <a:pt x="167" y="32"/>
                      <a:pt x="186" y="53"/>
                      <a:pt x="186" y="78"/>
                    </a:cubicBezTo>
                    <a:cubicBezTo>
                      <a:pt x="186" y="106"/>
                      <a:pt x="162" y="129"/>
                      <a:pt x="135" y="129"/>
                    </a:cubicBezTo>
                    <a:lnTo>
                      <a:pt x="42" y="129"/>
                    </a:lnTo>
                    <a:close/>
                    <a:moveTo>
                      <a:pt x="42" y="61"/>
                    </a:moveTo>
                    <a:cubicBezTo>
                      <a:pt x="35" y="61"/>
                      <a:pt x="28" y="64"/>
                      <a:pt x="24" y="69"/>
                    </a:cubicBezTo>
                    <a:cubicBezTo>
                      <a:pt x="19" y="74"/>
                      <a:pt x="16" y="80"/>
                      <a:pt x="16" y="87"/>
                    </a:cubicBezTo>
                    <a:cubicBezTo>
                      <a:pt x="16" y="94"/>
                      <a:pt x="19" y="100"/>
                      <a:pt x="24" y="105"/>
                    </a:cubicBezTo>
                    <a:cubicBezTo>
                      <a:pt x="28" y="109"/>
                      <a:pt x="35" y="112"/>
                      <a:pt x="42" y="112"/>
                    </a:cubicBezTo>
                    <a:cubicBezTo>
                      <a:pt x="135" y="112"/>
                      <a:pt x="135" y="112"/>
                      <a:pt x="135" y="112"/>
                    </a:cubicBezTo>
                    <a:cubicBezTo>
                      <a:pt x="153" y="112"/>
                      <a:pt x="169" y="96"/>
                      <a:pt x="169" y="78"/>
                    </a:cubicBezTo>
                    <a:cubicBezTo>
                      <a:pt x="169" y="61"/>
                      <a:pt x="155" y="47"/>
                      <a:pt x="136" y="44"/>
                    </a:cubicBezTo>
                    <a:cubicBezTo>
                      <a:pt x="128" y="44"/>
                      <a:pt x="128" y="44"/>
                      <a:pt x="128" y="44"/>
                    </a:cubicBezTo>
                    <a:cubicBezTo>
                      <a:pt x="125" y="37"/>
                      <a:pt x="125" y="37"/>
                      <a:pt x="125" y="37"/>
                    </a:cubicBezTo>
                    <a:cubicBezTo>
                      <a:pt x="119" y="25"/>
                      <a:pt x="106" y="17"/>
                      <a:pt x="93" y="17"/>
                    </a:cubicBezTo>
                    <a:cubicBezTo>
                      <a:pt x="83" y="17"/>
                      <a:pt x="74" y="20"/>
                      <a:pt x="68" y="26"/>
                    </a:cubicBezTo>
                    <a:cubicBezTo>
                      <a:pt x="61" y="32"/>
                      <a:pt x="57" y="40"/>
                      <a:pt x="56" y="49"/>
                    </a:cubicBezTo>
                    <a:cubicBezTo>
                      <a:pt x="54" y="61"/>
                      <a:pt x="54" y="61"/>
                      <a:pt x="54" y="61"/>
                    </a:cubicBezTo>
                    <a:lnTo>
                      <a:pt x="42" y="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1151338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par>
                                <p:cTn id="14" presetID="22" presetClass="entr" presetSubtype="4" fill="hold"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wipe(down)">
                                      <p:cBhvr>
                                        <p:cTn id="16" dur="500"/>
                                        <p:tgtEl>
                                          <p:spTgt spid="4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wipe(down)">
                                      <p:cBhvr>
                                        <p:cTn id="21" dur="500"/>
                                        <p:tgtEl>
                                          <p:spTgt spid="52"/>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down)">
                                      <p:cBhvr>
                                        <p:cTn id="24" dur="500"/>
                                        <p:tgtEl>
                                          <p:spTgt spid="4"/>
                                        </p:tgtEl>
                                      </p:cBhvr>
                                    </p:animEffect>
                                  </p:childTnLst>
                                </p:cTn>
                              </p:par>
                              <p:par>
                                <p:cTn id="25" presetID="22" presetClass="entr" presetSubtype="4"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down)">
                                      <p:cBhvr>
                                        <p:cTn id="27" dur="500"/>
                                        <p:tgtEl>
                                          <p:spTgt spid="43"/>
                                        </p:tgtEl>
                                      </p:cBhvr>
                                    </p:animEffect>
                                  </p:childTnLst>
                                </p:cTn>
                              </p:par>
                              <p:par>
                                <p:cTn id="28" presetID="22" presetClass="entr" presetSubtype="4"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down)">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down)">
                                      <p:cBhvr>
                                        <p:cTn id="35" dur="500"/>
                                        <p:tgtEl>
                                          <p:spTgt spid="29"/>
                                        </p:tgtEl>
                                      </p:cBhvr>
                                    </p:animEffect>
                                  </p:childTnLst>
                                </p:cTn>
                              </p:par>
                              <p:par>
                                <p:cTn id="36" presetID="22" presetClass="entr" presetSubtype="4" fill="hold" nodeType="with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wipe(down)">
                                      <p:cBhvr>
                                        <p:cTn id="38" dur="500"/>
                                        <p:tgtEl>
                                          <p:spTgt spid="46"/>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down)">
                                      <p:cBhvr>
                                        <p:cTn id="41" dur="500"/>
                                        <p:tgtEl>
                                          <p:spTgt spid="5"/>
                                        </p:tgtEl>
                                      </p:cBhvr>
                                    </p:animEffect>
                                  </p:childTnLst>
                                </p:cTn>
                              </p:par>
                              <p:par>
                                <p:cTn id="42" presetID="22" presetClass="entr" presetSubtype="4" fill="hold"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wipe(down)">
                                      <p:cBhvr>
                                        <p:cTn id="44" dur="500"/>
                                        <p:tgtEl>
                                          <p:spTgt spid="3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wipe(down)">
                                      <p:cBhvr>
                                        <p:cTn id="49" dur="500"/>
                                        <p:tgtEl>
                                          <p:spTgt spid="10"/>
                                        </p:tgtEl>
                                      </p:cBhvr>
                                    </p:animEffect>
                                  </p:childTnLst>
                                </p:cTn>
                              </p:par>
                              <p:par>
                                <p:cTn id="50" presetID="22" presetClass="entr" presetSubtype="4" fill="hold"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wipe(down)">
                                      <p:cBhvr>
                                        <p:cTn id="52" dur="500"/>
                                        <p:tgtEl>
                                          <p:spTgt spid="49"/>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ipe(down)">
                                      <p:cBhvr>
                                        <p:cTn id="55" dur="500"/>
                                        <p:tgtEl>
                                          <p:spTgt spid="6"/>
                                        </p:tgtEl>
                                      </p:cBhvr>
                                    </p:animEffect>
                                  </p:childTnLst>
                                </p:cTn>
                              </p:par>
                              <p:par>
                                <p:cTn id="56" presetID="22" presetClass="entr" presetSubtype="4" fill="hold"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wipe(down)">
                                      <p:cBhvr>
                                        <p:cTn id="5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801DABB-7E27-4A6A-A870-4C395BB78028}"/>
              </a:ext>
            </a:extLst>
          </p:cNvPr>
          <p:cNvSpPr>
            <a:spLocks noGrp="1"/>
          </p:cNvSpPr>
          <p:nvPr>
            <p:ph type="body" sz="quarter" idx="10"/>
          </p:nvPr>
        </p:nvSpPr>
        <p:spPr>
          <a:xfrm>
            <a:off x="560837" y="1777006"/>
            <a:ext cx="7113960" cy="5334794"/>
          </a:xfrm>
        </p:spPr>
        <p:txBody>
          <a:bodyPr/>
          <a:lstStyle/>
          <a:p>
            <a:pPr marL="342900" indent="-342900">
              <a:buFont typeface="Arial" panose="020B0604020202020204" pitchFamily="34" charset="0"/>
              <a:buChar char="•"/>
            </a:pPr>
            <a:r>
              <a:rPr lang="en-US" sz="2800" dirty="0"/>
              <a:t>Enable application management within Azure</a:t>
            </a:r>
          </a:p>
          <a:p>
            <a:pPr marL="342900" indent="-342900">
              <a:buFont typeface="Arial" panose="020B0604020202020204" pitchFamily="34" charset="0"/>
              <a:buChar char="•"/>
            </a:pPr>
            <a:r>
              <a:rPr lang="en-US" sz="2800" dirty="0"/>
              <a:t>Resource groups are containers that </a:t>
            </a:r>
            <a:br>
              <a:rPr lang="en-US" sz="2800" dirty="0"/>
            </a:br>
            <a:r>
              <a:rPr lang="en-US" sz="2800" dirty="0"/>
              <a:t>can contain multiple IaaS + PaaS resources</a:t>
            </a:r>
          </a:p>
          <a:p>
            <a:pPr marL="342900" indent="-342900">
              <a:buFont typeface="Arial" panose="020B0604020202020204" pitchFamily="34" charset="0"/>
              <a:buChar char="•"/>
            </a:pPr>
            <a:r>
              <a:rPr lang="en-US" sz="2800" dirty="0"/>
              <a:t>Support lifecycle management with integrated Role Based Access Control (RBAC)</a:t>
            </a:r>
          </a:p>
          <a:p>
            <a:pPr marL="342900" indent="-342900">
              <a:buFont typeface="Arial" panose="020B0604020202020204" pitchFamily="34" charset="0"/>
              <a:buChar char="•"/>
            </a:pPr>
            <a:r>
              <a:rPr lang="en-US" sz="2800" dirty="0"/>
              <a:t>Templatize application deployment and configuration, supports DevOps</a:t>
            </a:r>
          </a:p>
          <a:p>
            <a:endParaRPr lang="en-US" sz="2800" dirty="0"/>
          </a:p>
        </p:txBody>
      </p:sp>
      <p:sp>
        <p:nvSpPr>
          <p:cNvPr id="3" name="Title 2">
            <a:extLst>
              <a:ext uri="{FF2B5EF4-FFF2-40B4-BE49-F238E27FC236}">
                <a16:creationId xmlns:a16="http://schemas.microsoft.com/office/drawing/2014/main" id="{4A164D3C-2770-4A78-B228-300ACBAA8440}"/>
              </a:ext>
            </a:extLst>
          </p:cNvPr>
          <p:cNvSpPr>
            <a:spLocks noGrp="1"/>
          </p:cNvSpPr>
          <p:nvPr>
            <p:ph type="title"/>
          </p:nvPr>
        </p:nvSpPr>
        <p:spPr/>
        <p:txBody>
          <a:bodyPr/>
          <a:lstStyle/>
          <a:p>
            <a:r>
              <a:rPr lang="en-US" dirty="0"/>
              <a:t>Azure Resource Manager</a:t>
            </a:r>
          </a:p>
        </p:txBody>
      </p:sp>
      <p:pic>
        <p:nvPicPr>
          <p:cNvPr id="106" name="Picture 105" descr="Azure Resource Manager icon">
            <a:extLst>
              <a:ext uri="{FF2B5EF4-FFF2-40B4-BE49-F238E27FC236}">
                <a16:creationId xmlns:a16="http://schemas.microsoft.com/office/drawing/2014/main" id="{E800D9B8-562A-46CF-A1AF-EA2491E0FB23}"/>
              </a:ext>
            </a:extLst>
          </p:cNvPr>
          <p:cNvPicPr>
            <a:picLocks noChangeAspect="1"/>
          </p:cNvPicPr>
          <p:nvPr/>
        </p:nvPicPr>
        <p:blipFill>
          <a:blip r:embed="rId3"/>
          <a:stretch>
            <a:fillRect/>
          </a:stretch>
        </p:blipFill>
        <p:spPr>
          <a:xfrm>
            <a:off x="8399496" y="2043862"/>
            <a:ext cx="2770275" cy="2770275"/>
          </a:xfrm>
          <a:prstGeom prst="rect">
            <a:avLst/>
          </a:prstGeom>
        </p:spPr>
      </p:pic>
    </p:spTree>
    <p:extLst>
      <p:ext uri="{BB962C8B-B14F-4D97-AF65-F5344CB8AC3E}">
        <p14:creationId xmlns:p14="http://schemas.microsoft.com/office/powerpoint/2010/main" val="3411063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137">
            <a:extLst>
              <a:ext uri="{FF2B5EF4-FFF2-40B4-BE49-F238E27FC236}">
                <a16:creationId xmlns:a16="http://schemas.microsoft.com/office/drawing/2014/main" id="{BBDA5625-06CC-41F0-A923-8A33BF2A01FB}"/>
              </a:ext>
            </a:extLst>
          </p:cNvPr>
          <p:cNvSpPr/>
          <p:nvPr/>
        </p:nvSpPr>
        <p:spPr>
          <a:xfrm>
            <a:off x="0" y="0"/>
            <a:ext cx="6320118" cy="68580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D12DCB-E81A-4140-B623-995891CAB9EC}"/>
              </a:ext>
            </a:extLst>
          </p:cNvPr>
          <p:cNvSpPr>
            <a:spLocks noGrp="1"/>
          </p:cNvSpPr>
          <p:nvPr>
            <p:ph type="title"/>
          </p:nvPr>
        </p:nvSpPr>
        <p:spPr>
          <a:xfrm>
            <a:off x="407895" y="284337"/>
            <a:ext cx="10515600" cy="1325563"/>
          </a:xfrm>
        </p:spPr>
        <p:txBody>
          <a:bodyPr/>
          <a:lstStyle/>
          <a:p>
            <a:r>
              <a:rPr lang="en-US" dirty="0">
                <a:solidFill>
                  <a:schemeClr val="bg1"/>
                </a:solidFill>
              </a:rPr>
              <a:t>Organize</a:t>
            </a:r>
          </a:p>
        </p:txBody>
      </p:sp>
      <p:sp>
        <p:nvSpPr>
          <p:cNvPr id="3" name="TextBox 2">
            <a:extLst>
              <a:ext uri="{FF2B5EF4-FFF2-40B4-BE49-F238E27FC236}">
                <a16:creationId xmlns:a16="http://schemas.microsoft.com/office/drawing/2014/main" id="{064030F6-24A2-4719-B316-15FE35772FEA}"/>
              </a:ext>
            </a:extLst>
          </p:cNvPr>
          <p:cNvSpPr txBox="1"/>
          <p:nvPr/>
        </p:nvSpPr>
        <p:spPr>
          <a:xfrm>
            <a:off x="131122" y="1525411"/>
            <a:ext cx="5767654" cy="5078313"/>
          </a:xfrm>
          <a:prstGeom prst="rect">
            <a:avLst/>
          </a:prstGeom>
          <a:noFill/>
        </p:spPr>
        <p:txBody>
          <a:bodyPr wrap="square" rtlCol="0">
            <a:spAutoFit/>
          </a:bodyPr>
          <a:lstStyle/>
          <a:p>
            <a:pPr marL="285750" indent="-285750">
              <a:buFont typeface="Arial" panose="020B0604020202020204" pitchFamily="34" charset="0"/>
              <a:buChar char="•"/>
            </a:pPr>
            <a:r>
              <a:rPr lang="en-US" sz="3600" dirty="0">
                <a:solidFill>
                  <a:schemeClr val="bg1"/>
                </a:solidFill>
              </a:rPr>
              <a:t>Resource Groups</a:t>
            </a:r>
          </a:p>
          <a:p>
            <a:pPr marL="285750" indent="-285750">
              <a:buFont typeface="Arial" panose="020B0604020202020204" pitchFamily="34" charset="0"/>
              <a:buChar char="•"/>
            </a:pPr>
            <a:endParaRPr lang="en-US" sz="3600" dirty="0">
              <a:solidFill>
                <a:schemeClr val="bg1"/>
              </a:solidFill>
            </a:endParaRPr>
          </a:p>
          <a:p>
            <a:pPr marL="285750" indent="-285750">
              <a:buFont typeface="Arial" panose="020B0604020202020204" pitchFamily="34" charset="0"/>
              <a:buChar char="•"/>
            </a:pPr>
            <a:r>
              <a:rPr lang="en-US" sz="3600" dirty="0">
                <a:solidFill>
                  <a:schemeClr val="bg1"/>
                </a:solidFill>
              </a:rPr>
              <a:t>Tag resources with meta-data, allows for detailed billing</a:t>
            </a:r>
          </a:p>
          <a:p>
            <a:pPr marL="285750" indent="-285750">
              <a:buFont typeface="Arial" panose="020B0604020202020204" pitchFamily="34" charset="0"/>
              <a:buChar char="•"/>
            </a:pPr>
            <a:endParaRPr lang="en-US" sz="3600" dirty="0">
              <a:solidFill>
                <a:schemeClr val="bg1"/>
              </a:solidFill>
            </a:endParaRPr>
          </a:p>
          <a:p>
            <a:pPr marL="285750" indent="-285750">
              <a:buFont typeface="Arial" panose="020B0604020202020204" pitchFamily="34" charset="0"/>
              <a:buChar char="•"/>
            </a:pPr>
            <a:r>
              <a:rPr lang="en-US" sz="3600" dirty="0">
                <a:solidFill>
                  <a:schemeClr val="bg1"/>
                </a:solidFill>
              </a:rPr>
              <a:t>One Click Delete resources, including across regions</a:t>
            </a:r>
          </a:p>
        </p:txBody>
      </p:sp>
      <p:grpSp>
        <p:nvGrpSpPr>
          <p:cNvPr id="11" name="Group 10">
            <a:extLst>
              <a:ext uri="{FF2B5EF4-FFF2-40B4-BE49-F238E27FC236}">
                <a16:creationId xmlns:a16="http://schemas.microsoft.com/office/drawing/2014/main" id="{D87B130F-8B99-498F-AAC7-105A60087A6C}"/>
              </a:ext>
            </a:extLst>
          </p:cNvPr>
          <p:cNvGrpSpPr>
            <a:grpSpLocks noChangeAspect="1"/>
          </p:cNvGrpSpPr>
          <p:nvPr/>
        </p:nvGrpSpPr>
        <p:grpSpPr bwMode="auto">
          <a:xfrm>
            <a:off x="6900437" y="1256470"/>
            <a:ext cx="5045126" cy="4818451"/>
            <a:chOff x="406" y="668"/>
            <a:chExt cx="3116" cy="2976"/>
          </a:xfrm>
        </p:grpSpPr>
        <p:sp>
          <p:nvSpPr>
            <p:cNvPr id="12" name="AutoShape 3">
              <a:extLst>
                <a:ext uri="{FF2B5EF4-FFF2-40B4-BE49-F238E27FC236}">
                  <a16:creationId xmlns:a16="http://schemas.microsoft.com/office/drawing/2014/main" id="{32718344-BF24-447E-B59C-2494A38B70B2}"/>
                </a:ext>
              </a:extLst>
            </p:cNvPr>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3" name="Freeform 7">
              <a:extLst>
                <a:ext uri="{FF2B5EF4-FFF2-40B4-BE49-F238E27FC236}">
                  <a16:creationId xmlns:a16="http://schemas.microsoft.com/office/drawing/2014/main" id="{D8BCC8B9-EB9B-4477-B523-D2A81F7F29C8}"/>
                </a:ext>
              </a:extLst>
            </p:cNvPr>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4" name="Freeform 8">
              <a:extLst>
                <a:ext uri="{FF2B5EF4-FFF2-40B4-BE49-F238E27FC236}">
                  <a16:creationId xmlns:a16="http://schemas.microsoft.com/office/drawing/2014/main" id="{D3958277-23C7-4DB3-B95B-745CBAE34535}"/>
                </a:ext>
              </a:extLst>
            </p:cNvPr>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5" name="Freeform 9">
              <a:extLst>
                <a:ext uri="{FF2B5EF4-FFF2-40B4-BE49-F238E27FC236}">
                  <a16:creationId xmlns:a16="http://schemas.microsoft.com/office/drawing/2014/main" id="{75645B74-4D8B-4314-8643-8DE999CD2ACA}"/>
                </a:ext>
              </a:extLst>
            </p:cNvPr>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6" name="Freeform 10">
              <a:extLst>
                <a:ext uri="{FF2B5EF4-FFF2-40B4-BE49-F238E27FC236}">
                  <a16:creationId xmlns:a16="http://schemas.microsoft.com/office/drawing/2014/main" id="{4EA31376-38E5-4827-A7DB-B37F3A28A630}"/>
                </a:ext>
              </a:extLst>
            </p:cNvPr>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7" name="Freeform 11" descr="Azure Web Apps">
              <a:extLst>
                <a:ext uri="{FF2B5EF4-FFF2-40B4-BE49-F238E27FC236}">
                  <a16:creationId xmlns:a16="http://schemas.microsoft.com/office/drawing/2014/main" id="{ECF22FA0-237F-46F4-A9A5-9D5E6CA129EC}"/>
                </a:ext>
              </a:extLst>
            </p:cNvPr>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8" name="Freeform 12">
              <a:extLst>
                <a:ext uri="{FF2B5EF4-FFF2-40B4-BE49-F238E27FC236}">
                  <a16:creationId xmlns:a16="http://schemas.microsoft.com/office/drawing/2014/main" id="{0E4E04B6-A45D-46D0-89CC-C1846CEEB1A5}"/>
                </a:ext>
              </a:extLst>
            </p:cNvPr>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9" name="Freeform 13">
              <a:extLst>
                <a:ext uri="{FF2B5EF4-FFF2-40B4-BE49-F238E27FC236}">
                  <a16:creationId xmlns:a16="http://schemas.microsoft.com/office/drawing/2014/main" id="{34E7B821-0890-42EA-AD1B-0FF4064C552B}"/>
                </a:ext>
              </a:extLst>
            </p:cNvPr>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0" name="Freeform 14">
              <a:extLst>
                <a:ext uri="{FF2B5EF4-FFF2-40B4-BE49-F238E27FC236}">
                  <a16:creationId xmlns:a16="http://schemas.microsoft.com/office/drawing/2014/main" id="{0B6979B4-5D72-4258-A4FA-A195A6878092}"/>
                </a:ext>
              </a:extLst>
            </p:cNvPr>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1" name="Freeform 15">
              <a:extLst>
                <a:ext uri="{FF2B5EF4-FFF2-40B4-BE49-F238E27FC236}">
                  <a16:creationId xmlns:a16="http://schemas.microsoft.com/office/drawing/2014/main" id="{BB7087DD-9A14-4511-9412-C1E7A880042D}"/>
                </a:ext>
              </a:extLst>
            </p:cNvPr>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2" name="Freeform 16">
              <a:extLst>
                <a:ext uri="{FF2B5EF4-FFF2-40B4-BE49-F238E27FC236}">
                  <a16:creationId xmlns:a16="http://schemas.microsoft.com/office/drawing/2014/main" id="{3F2C102F-FDFE-4102-8C7A-585FACA7230C}"/>
                </a:ext>
              </a:extLst>
            </p:cNvPr>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3" name="Freeform 17">
              <a:extLst>
                <a:ext uri="{FF2B5EF4-FFF2-40B4-BE49-F238E27FC236}">
                  <a16:creationId xmlns:a16="http://schemas.microsoft.com/office/drawing/2014/main" id="{2D82AEE3-E996-46B8-8B74-8AE2AB0A5812}"/>
                </a:ext>
              </a:extLst>
            </p:cNvPr>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4" name="Freeform 18">
              <a:extLst>
                <a:ext uri="{FF2B5EF4-FFF2-40B4-BE49-F238E27FC236}">
                  <a16:creationId xmlns:a16="http://schemas.microsoft.com/office/drawing/2014/main" id="{5275C1FB-DD55-476E-8700-82FC26B6133A}"/>
                </a:ext>
              </a:extLst>
            </p:cNvPr>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5" name="Freeform 19">
              <a:extLst>
                <a:ext uri="{FF2B5EF4-FFF2-40B4-BE49-F238E27FC236}">
                  <a16:creationId xmlns:a16="http://schemas.microsoft.com/office/drawing/2014/main" id="{3E256DB9-2604-4977-9478-25328F337FF9}"/>
                </a:ext>
              </a:extLst>
            </p:cNvPr>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6" name="Freeform 20">
              <a:extLst>
                <a:ext uri="{FF2B5EF4-FFF2-40B4-BE49-F238E27FC236}">
                  <a16:creationId xmlns:a16="http://schemas.microsoft.com/office/drawing/2014/main" id="{8AEEB59E-5080-42AB-BD24-5CA9E8DBFC88}"/>
                </a:ext>
              </a:extLst>
            </p:cNvPr>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7" name="Freeform 21">
              <a:extLst>
                <a:ext uri="{FF2B5EF4-FFF2-40B4-BE49-F238E27FC236}">
                  <a16:creationId xmlns:a16="http://schemas.microsoft.com/office/drawing/2014/main" id="{3E6E27CD-14B5-4C9C-B888-E9387DD3DC24}"/>
                </a:ext>
              </a:extLst>
            </p:cNvPr>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8" name="Freeform 22">
              <a:extLst>
                <a:ext uri="{FF2B5EF4-FFF2-40B4-BE49-F238E27FC236}">
                  <a16:creationId xmlns:a16="http://schemas.microsoft.com/office/drawing/2014/main" id="{0649485D-3629-40B2-A1A1-B1E20318C9C9}"/>
                </a:ext>
              </a:extLst>
            </p:cNvPr>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9" name="Freeform 23">
              <a:extLst>
                <a:ext uri="{FF2B5EF4-FFF2-40B4-BE49-F238E27FC236}">
                  <a16:creationId xmlns:a16="http://schemas.microsoft.com/office/drawing/2014/main" id="{16D619D6-C2DF-40B1-A39D-826929F23819}"/>
                </a:ext>
              </a:extLst>
            </p:cNvPr>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0" name="Oval 24">
              <a:extLst>
                <a:ext uri="{FF2B5EF4-FFF2-40B4-BE49-F238E27FC236}">
                  <a16:creationId xmlns:a16="http://schemas.microsoft.com/office/drawing/2014/main" id="{1C4B2C0E-BAD5-41C4-BFF0-0A70744F4962}"/>
                </a:ext>
              </a:extLst>
            </p:cNvPr>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1" name="Oval 25">
              <a:extLst>
                <a:ext uri="{FF2B5EF4-FFF2-40B4-BE49-F238E27FC236}">
                  <a16:creationId xmlns:a16="http://schemas.microsoft.com/office/drawing/2014/main" id="{32F364C8-B105-469C-A657-7B17A7826BFD}"/>
                </a:ext>
              </a:extLst>
            </p:cNvPr>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2" name="Freeform 26">
              <a:extLst>
                <a:ext uri="{FF2B5EF4-FFF2-40B4-BE49-F238E27FC236}">
                  <a16:creationId xmlns:a16="http://schemas.microsoft.com/office/drawing/2014/main" id="{FF786060-FE22-4EF8-BE3F-C3AEADC10D1B}"/>
                </a:ext>
              </a:extLst>
            </p:cNvPr>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3" name="Freeform 27">
              <a:extLst>
                <a:ext uri="{FF2B5EF4-FFF2-40B4-BE49-F238E27FC236}">
                  <a16:creationId xmlns:a16="http://schemas.microsoft.com/office/drawing/2014/main" id="{834E740A-D3E9-43E2-AC53-F13A37F669C7}"/>
                </a:ext>
              </a:extLst>
            </p:cNvPr>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4" name="Freeform 28">
              <a:extLst>
                <a:ext uri="{FF2B5EF4-FFF2-40B4-BE49-F238E27FC236}">
                  <a16:creationId xmlns:a16="http://schemas.microsoft.com/office/drawing/2014/main" id="{093780C9-6A56-430A-953D-23C8920F6B36}"/>
                </a:ext>
              </a:extLst>
            </p:cNvPr>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5" name="Freeform 29">
              <a:extLst>
                <a:ext uri="{FF2B5EF4-FFF2-40B4-BE49-F238E27FC236}">
                  <a16:creationId xmlns:a16="http://schemas.microsoft.com/office/drawing/2014/main" id="{6BB6D83E-63B7-4A34-BBE6-968494CB24E7}"/>
                </a:ext>
              </a:extLst>
            </p:cNvPr>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6" name="Freeform 30">
              <a:extLst>
                <a:ext uri="{FF2B5EF4-FFF2-40B4-BE49-F238E27FC236}">
                  <a16:creationId xmlns:a16="http://schemas.microsoft.com/office/drawing/2014/main" id="{7F162197-B401-4B94-A57A-4BD7982D4E60}"/>
                </a:ext>
              </a:extLst>
            </p:cNvPr>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7" name="Freeform 31">
              <a:extLst>
                <a:ext uri="{FF2B5EF4-FFF2-40B4-BE49-F238E27FC236}">
                  <a16:creationId xmlns:a16="http://schemas.microsoft.com/office/drawing/2014/main" id="{CBEB88E2-1782-4EA0-83FF-E99CCC0D5B4F}"/>
                </a:ext>
              </a:extLst>
            </p:cNvPr>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8" name="Freeform 32">
              <a:extLst>
                <a:ext uri="{FF2B5EF4-FFF2-40B4-BE49-F238E27FC236}">
                  <a16:creationId xmlns:a16="http://schemas.microsoft.com/office/drawing/2014/main" id="{C2CD61B5-F5BB-4987-A838-D1B76456A90F}"/>
                </a:ext>
              </a:extLst>
            </p:cNvPr>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9" name="Freeform 33">
              <a:extLst>
                <a:ext uri="{FF2B5EF4-FFF2-40B4-BE49-F238E27FC236}">
                  <a16:creationId xmlns:a16="http://schemas.microsoft.com/office/drawing/2014/main" id="{C3C7B2F9-8A83-4EEB-8339-007D4A497C77}"/>
                </a:ext>
              </a:extLst>
            </p:cNvPr>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0" name="Freeform 34">
              <a:extLst>
                <a:ext uri="{FF2B5EF4-FFF2-40B4-BE49-F238E27FC236}">
                  <a16:creationId xmlns:a16="http://schemas.microsoft.com/office/drawing/2014/main" id="{A7E7F6E5-9407-4F2C-A0CB-05E4E64813FE}"/>
                </a:ext>
              </a:extLst>
            </p:cNvPr>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1" name="Freeform 35">
              <a:extLst>
                <a:ext uri="{FF2B5EF4-FFF2-40B4-BE49-F238E27FC236}">
                  <a16:creationId xmlns:a16="http://schemas.microsoft.com/office/drawing/2014/main" id="{1D5F59EB-FF0E-41A3-9B76-8AF758890250}"/>
                </a:ext>
              </a:extLst>
            </p:cNvPr>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2" name="Freeform 36">
              <a:extLst>
                <a:ext uri="{FF2B5EF4-FFF2-40B4-BE49-F238E27FC236}">
                  <a16:creationId xmlns:a16="http://schemas.microsoft.com/office/drawing/2014/main" id="{8A8BECC8-2284-449F-B7F8-1BEEB88FCAB5}"/>
                </a:ext>
              </a:extLst>
            </p:cNvPr>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3" name="Rectangle 37">
              <a:extLst>
                <a:ext uri="{FF2B5EF4-FFF2-40B4-BE49-F238E27FC236}">
                  <a16:creationId xmlns:a16="http://schemas.microsoft.com/office/drawing/2014/main" id="{B06C2C72-2CE1-464C-B85D-E1139C787D63}"/>
                </a:ext>
              </a:extLst>
            </p:cNvPr>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4" name="Oval 38">
              <a:extLst>
                <a:ext uri="{FF2B5EF4-FFF2-40B4-BE49-F238E27FC236}">
                  <a16:creationId xmlns:a16="http://schemas.microsoft.com/office/drawing/2014/main" id="{525CED8E-3325-4D26-AF6F-6486A95D5A1F}"/>
                </a:ext>
              </a:extLst>
            </p:cNvPr>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5" name="Freeform 39">
              <a:extLst>
                <a:ext uri="{FF2B5EF4-FFF2-40B4-BE49-F238E27FC236}">
                  <a16:creationId xmlns:a16="http://schemas.microsoft.com/office/drawing/2014/main" id="{84DD72C0-D853-4C50-8F36-D65EAB0935D7}"/>
                </a:ext>
              </a:extLst>
            </p:cNvPr>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6" name="Freeform 40">
              <a:extLst>
                <a:ext uri="{FF2B5EF4-FFF2-40B4-BE49-F238E27FC236}">
                  <a16:creationId xmlns:a16="http://schemas.microsoft.com/office/drawing/2014/main" id="{EB619054-CBEF-4231-9CB1-43D880ECB93E}"/>
                </a:ext>
              </a:extLst>
            </p:cNvPr>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7" name="Freeform 41">
              <a:extLst>
                <a:ext uri="{FF2B5EF4-FFF2-40B4-BE49-F238E27FC236}">
                  <a16:creationId xmlns:a16="http://schemas.microsoft.com/office/drawing/2014/main" id="{697A425A-45F3-405A-8B5E-3FEF0897C2E7}"/>
                </a:ext>
              </a:extLst>
            </p:cNvPr>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8" name="Freeform 42">
              <a:extLst>
                <a:ext uri="{FF2B5EF4-FFF2-40B4-BE49-F238E27FC236}">
                  <a16:creationId xmlns:a16="http://schemas.microsoft.com/office/drawing/2014/main" id="{79F84A21-973E-4A6B-8DE5-301D9ED54C5B}"/>
                </a:ext>
              </a:extLst>
            </p:cNvPr>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9" name="Freeform 43">
              <a:extLst>
                <a:ext uri="{FF2B5EF4-FFF2-40B4-BE49-F238E27FC236}">
                  <a16:creationId xmlns:a16="http://schemas.microsoft.com/office/drawing/2014/main" id="{52A2B0A9-0D2A-4DC3-BABD-4B7DFCFFB548}"/>
                </a:ext>
              </a:extLst>
            </p:cNvPr>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0" name="Rectangle 44">
              <a:extLst>
                <a:ext uri="{FF2B5EF4-FFF2-40B4-BE49-F238E27FC236}">
                  <a16:creationId xmlns:a16="http://schemas.microsoft.com/office/drawing/2014/main" id="{FB4BD4CF-4A11-49C2-A29A-E496004B692C}"/>
                </a:ext>
              </a:extLst>
            </p:cNvPr>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1" name="Rectangle 45">
              <a:extLst>
                <a:ext uri="{FF2B5EF4-FFF2-40B4-BE49-F238E27FC236}">
                  <a16:creationId xmlns:a16="http://schemas.microsoft.com/office/drawing/2014/main" id="{809D9A01-F625-4F08-AC41-CF8CDD9EE886}"/>
                </a:ext>
              </a:extLst>
            </p:cNvPr>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2" name="Rectangle 46">
              <a:extLst>
                <a:ext uri="{FF2B5EF4-FFF2-40B4-BE49-F238E27FC236}">
                  <a16:creationId xmlns:a16="http://schemas.microsoft.com/office/drawing/2014/main" id="{7BB8D873-5117-472D-9905-5116D7E3CEAE}"/>
                </a:ext>
              </a:extLst>
            </p:cNvPr>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3" name="Rectangle 47">
              <a:extLst>
                <a:ext uri="{FF2B5EF4-FFF2-40B4-BE49-F238E27FC236}">
                  <a16:creationId xmlns:a16="http://schemas.microsoft.com/office/drawing/2014/main" id="{43ADBA22-A9F8-4689-8C3D-78A8662F263E}"/>
                </a:ext>
              </a:extLst>
            </p:cNvPr>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4" name="Rectangle 48">
              <a:extLst>
                <a:ext uri="{FF2B5EF4-FFF2-40B4-BE49-F238E27FC236}">
                  <a16:creationId xmlns:a16="http://schemas.microsoft.com/office/drawing/2014/main" id="{6A043482-9E5B-4B7C-A3EB-B43655F69340}"/>
                </a:ext>
              </a:extLst>
            </p:cNvPr>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5" name="Rectangle 49">
              <a:extLst>
                <a:ext uri="{FF2B5EF4-FFF2-40B4-BE49-F238E27FC236}">
                  <a16:creationId xmlns:a16="http://schemas.microsoft.com/office/drawing/2014/main" id="{30FEF8DB-8176-4752-9471-CBEF7E76C49D}"/>
                </a:ext>
              </a:extLst>
            </p:cNvPr>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6" name="Rectangle 50">
              <a:extLst>
                <a:ext uri="{FF2B5EF4-FFF2-40B4-BE49-F238E27FC236}">
                  <a16:creationId xmlns:a16="http://schemas.microsoft.com/office/drawing/2014/main" id="{786BA3A0-FF88-416B-A8A5-30C31E67652D}"/>
                </a:ext>
              </a:extLst>
            </p:cNvPr>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7" name="Rectangle 51">
              <a:extLst>
                <a:ext uri="{FF2B5EF4-FFF2-40B4-BE49-F238E27FC236}">
                  <a16:creationId xmlns:a16="http://schemas.microsoft.com/office/drawing/2014/main" id="{0A29BF84-FFF6-448E-A534-930C73379B69}"/>
                </a:ext>
              </a:extLst>
            </p:cNvPr>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8" name="Rectangle 52">
              <a:extLst>
                <a:ext uri="{FF2B5EF4-FFF2-40B4-BE49-F238E27FC236}">
                  <a16:creationId xmlns:a16="http://schemas.microsoft.com/office/drawing/2014/main" id="{B89D4666-4593-42BE-A60E-7FB7D3054818}"/>
                </a:ext>
              </a:extLst>
            </p:cNvPr>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9" name="Rectangle 53">
              <a:extLst>
                <a:ext uri="{FF2B5EF4-FFF2-40B4-BE49-F238E27FC236}">
                  <a16:creationId xmlns:a16="http://schemas.microsoft.com/office/drawing/2014/main" id="{ACA212A2-523B-4CF9-9236-CF1296997776}"/>
                </a:ext>
              </a:extLst>
            </p:cNvPr>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0" name="Rectangle 54">
              <a:extLst>
                <a:ext uri="{FF2B5EF4-FFF2-40B4-BE49-F238E27FC236}">
                  <a16:creationId xmlns:a16="http://schemas.microsoft.com/office/drawing/2014/main" id="{041AAD69-A792-494B-A1A6-24CA0EA5EF4B}"/>
                </a:ext>
              </a:extLst>
            </p:cNvPr>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1" name="Rectangle 55">
              <a:extLst>
                <a:ext uri="{FF2B5EF4-FFF2-40B4-BE49-F238E27FC236}">
                  <a16:creationId xmlns:a16="http://schemas.microsoft.com/office/drawing/2014/main" id="{96AF3672-95B3-47D9-8340-7820EF57B039}"/>
                </a:ext>
              </a:extLst>
            </p:cNvPr>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2" name="Rectangle 56">
              <a:extLst>
                <a:ext uri="{FF2B5EF4-FFF2-40B4-BE49-F238E27FC236}">
                  <a16:creationId xmlns:a16="http://schemas.microsoft.com/office/drawing/2014/main" id="{6CFE2970-4BB7-4150-A8FB-B10A767A38A0}"/>
                </a:ext>
              </a:extLst>
            </p:cNvPr>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3" name="Rectangle 57">
              <a:extLst>
                <a:ext uri="{FF2B5EF4-FFF2-40B4-BE49-F238E27FC236}">
                  <a16:creationId xmlns:a16="http://schemas.microsoft.com/office/drawing/2014/main" id="{040F9229-A1C0-4906-8CAE-75A6C14B1E83}"/>
                </a:ext>
              </a:extLst>
            </p:cNvPr>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4" name="Rectangle 58">
              <a:extLst>
                <a:ext uri="{FF2B5EF4-FFF2-40B4-BE49-F238E27FC236}">
                  <a16:creationId xmlns:a16="http://schemas.microsoft.com/office/drawing/2014/main" id="{2A3AD363-DC8B-4910-BEAD-DCBFE2224EF5}"/>
                </a:ext>
              </a:extLst>
            </p:cNvPr>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5" name="Rectangle 59">
              <a:extLst>
                <a:ext uri="{FF2B5EF4-FFF2-40B4-BE49-F238E27FC236}">
                  <a16:creationId xmlns:a16="http://schemas.microsoft.com/office/drawing/2014/main" id="{2012A0AD-AB37-4CC3-B8E6-CE8516F4EC51}"/>
                </a:ext>
              </a:extLst>
            </p:cNvPr>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6" name="Rectangle 60">
              <a:extLst>
                <a:ext uri="{FF2B5EF4-FFF2-40B4-BE49-F238E27FC236}">
                  <a16:creationId xmlns:a16="http://schemas.microsoft.com/office/drawing/2014/main" id="{34B82D4B-3A83-44CF-AF1E-0B7A6D6B1AE3}"/>
                </a:ext>
              </a:extLst>
            </p:cNvPr>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7" name="Rectangle 61">
              <a:extLst>
                <a:ext uri="{FF2B5EF4-FFF2-40B4-BE49-F238E27FC236}">
                  <a16:creationId xmlns:a16="http://schemas.microsoft.com/office/drawing/2014/main" id="{509046D6-F686-48AE-B3FC-A1A8F790977A}"/>
                </a:ext>
              </a:extLst>
            </p:cNvPr>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8" name="Rectangle 62">
              <a:extLst>
                <a:ext uri="{FF2B5EF4-FFF2-40B4-BE49-F238E27FC236}">
                  <a16:creationId xmlns:a16="http://schemas.microsoft.com/office/drawing/2014/main" id="{ADB1FAF4-69FD-4B9C-B0F7-4B277D0FF754}"/>
                </a:ext>
              </a:extLst>
            </p:cNvPr>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9" name="Rectangle 63">
              <a:extLst>
                <a:ext uri="{FF2B5EF4-FFF2-40B4-BE49-F238E27FC236}">
                  <a16:creationId xmlns:a16="http://schemas.microsoft.com/office/drawing/2014/main" id="{494251B0-1BAE-4E66-8F8E-994F053745AC}"/>
                </a:ext>
              </a:extLst>
            </p:cNvPr>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0" name="Rectangle 64">
              <a:extLst>
                <a:ext uri="{FF2B5EF4-FFF2-40B4-BE49-F238E27FC236}">
                  <a16:creationId xmlns:a16="http://schemas.microsoft.com/office/drawing/2014/main" id="{43713AC1-9618-4FF9-8E30-DE7169EA3CE7}"/>
                </a:ext>
              </a:extLst>
            </p:cNvPr>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1" name="Rectangle 65">
              <a:extLst>
                <a:ext uri="{FF2B5EF4-FFF2-40B4-BE49-F238E27FC236}">
                  <a16:creationId xmlns:a16="http://schemas.microsoft.com/office/drawing/2014/main" id="{910E3A07-87C6-4ADF-89D0-E6486EC6F269}"/>
                </a:ext>
              </a:extLst>
            </p:cNvPr>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2" name="Rectangle 66">
              <a:extLst>
                <a:ext uri="{FF2B5EF4-FFF2-40B4-BE49-F238E27FC236}">
                  <a16:creationId xmlns:a16="http://schemas.microsoft.com/office/drawing/2014/main" id="{C3EEE8BF-4348-41A9-BCCC-EA8D56896C32}"/>
                </a:ext>
              </a:extLst>
            </p:cNvPr>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3" name="Rectangle 67">
              <a:extLst>
                <a:ext uri="{FF2B5EF4-FFF2-40B4-BE49-F238E27FC236}">
                  <a16:creationId xmlns:a16="http://schemas.microsoft.com/office/drawing/2014/main" id="{9DCB0027-E18E-44EA-80F3-5BE73FE47127}"/>
                </a:ext>
              </a:extLst>
            </p:cNvPr>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4" name="Rectangle 68">
              <a:extLst>
                <a:ext uri="{FF2B5EF4-FFF2-40B4-BE49-F238E27FC236}">
                  <a16:creationId xmlns:a16="http://schemas.microsoft.com/office/drawing/2014/main" id="{ACEAEA6A-78EC-4868-9690-DA4BD85C137F}"/>
                </a:ext>
              </a:extLst>
            </p:cNvPr>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5" name="Freeform 69">
              <a:extLst>
                <a:ext uri="{FF2B5EF4-FFF2-40B4-BE49-F238E27FC236}">
                  <a16:creationId xmlns:a16="http://schemas.microsoft.com/office/drawing/2014/main" id="{6878D8F3-3E02-4D22-A873-5F4F7F7ABF66}"/>
                </a:ext>
              </a:extLst>
            </p:cNvPr>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6" name="Freeform 70">
              <a:extLst>
                <a:ext uri="{FF2B5EF4-FFF2-40B4-BE49-F238E27FC236}">
                  <a16:creationId xmlns:a16="http://schemas.microsoft.com/office/drawing/2014/main" id="{DF8E5F85-F9B0-48F2-8AA2-72595A939830}"/>
                </a:ext>
              </a:extLst>
            </p:cNvPr>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7" name="Freeform 71">
              <a:extLst>
                <a:ext uri="{FF2B5EF4-FFF2-40B4-BE49-F238E27FC236}">
                  <a16:creationId xmlns:a16="http://schemas.microsoft.com/office/drawing/2014/main" id="{6F8BF2EA-A5B0-4A78-8D8E-71F1DB60EE0D}"/>
                </a:ext>
              </a:extLst>
            </p:cNvPr>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8" name="Freeform 72">
              <a:extLst>
                <a:ext uri="{FF2B5EF4-FFF2-40B4-BE49-F238E27FC236}">
                  <a16:creationId xmlns:a16="http://schemas.microsoft.com/office/drawing/2014/main" id="{588F6386-98F4-4721-85D5-6F41F6EB359F}"/>
                </a:ext>
              </a:extLst>
            </p:cNvPr>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9" name="Freeform 73">
              <a:extLst>
                <a:ext uri="{FF2B5EF4-FFF2-40B4-BE49-F238E27FC236}">
                  <a16:creationId xmlns:a16="http://schemas.microsoft.com/office/drawing/2014/main" id="{4DADD856-8B18-48D3-9D58-3FE9786C9F9E}"/>
                </a:ext>
              </a:extLst>
            </p:cNvPr>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0" name="Freeform 74">
              <a:extLst>
                <a:ext uri="{FF2B5EF4-FFF2-40B4-BE49-F238E27FC236}">
                  <a16:creationId xmlns:a16="http://schemas.microsoft.com/office/drawing/2014/main" id="{0CFBFC78-0D3E-4068-A43E-20D2B4885462}"/>
                </a:ext>
              </a:extLst>
            </p:cNvPr>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1" name="Freeform 75">
              <a:extLst>
                <a:ext uri="{FF2B5EF4-FFF2-40B4-BE49-F238E27FC236}">
                  <a16:creationId xmlns:a16="http://schemas.microsoft.com/office/drawing/2014/main" id="{3BEF35BD-2D45-401E-800E-DF7AAD4AC3CC}"/>
                </a:ext>
              </a:extLst>
            </p:cNvPr>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2" name="Rectangle 76">
              <a:extLst>
                <a:ext uri="{FF2B5EF4-FFF2-40B4-BE49-F238E27FC236}">
                  <a16:creationId xmlns:a16="http://schemas.microsoft.com/office/drawing/2014/main" id="{4034BEAB-0302-44AE-8A7B-3759D509F8B3}"/>
                </a:ext>
              </a:extLst>
            </p:cNvPr>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3" name="Rectangle 77">
              <a:extLst>
                <a:ext uri="{FF2B5EF4-FFF2-40B4-BE49-F238E27FC236}">
                  <a16:creationId xmlns:a16="http://schemas.microsoft.com/office/drawing/2014/main" id="{9B0EA532-63D4-4679-BCE4-94593C7B2572}"/>
                </a:ext>
              </a:extLst>
            </p:cNvPr>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4" name="Freeform 78">
              <a:extLst>
                <a:ext uri="{FF2B5EF4-FFF2-40B4-BE49-F238E27FC236}">
                  <a16:creationId xmlns:a16="http://schemas.microsoft.com/office/drawing/2014/main" id="{CB678EA7-640A-4FDD-A319-B5FF5B93416C}"/>
                </a:ext>
              </a:extLst>
            </p:cNvPr>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5" name="Freeform 79">
              <a:extLst>
                <a:ext uri="{FF2B5EF4-FFF2-40B4-BE49-F238E27FC236}">
                  <a16:creationId xmlns:a16="http://schemas.microsoft.com/office/drawing/2014/main" id="{8EBF437E-0B8F-4B3C-812B-36D64EB3CD68}"/>
                </a:ext>
              </a:extLst>
            </p:cNvPr>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6" name="Freeform 80">
              <a:extLst>
                <a:ext uri="{FF2B5EF4-FFF2-40B4-BE49-F238E27FC236}">
                  <a16:creationId xmlns:a16="http://schemas.microsoft.com/office/drawing/2014/main" id="{04860965-606A-40B1-85FD-5EA7D2A7F740}"/>
                </a:ext>
              </a:extLst>
            </p:cNvPr>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7" name="Freeform 81">
              <a:extLst>
                <a:ext uri="{FF2B5EF4-FFF2-40B4-BE49-F238E27FC236}">
                  <a16:creationId xmlns:a16="http://schemas.microsoft.com/office/drawing/2014/main" id="{071C5C20-34F9-458F-B768-50A475BDFCA7}"/>
                </a:ext>
              </a:extLst>
            </p:cNvPr>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8" name="Freeform 82">
              <a:extLst>
                <a:ext uri="{FF2B5EF4-FFF2-40B4-BE49-F238E27FC236}">
                  <a16:creationId xmlns:a16="http://schemas.microsoft.com/office/drawing/2014/main" id="{32FEEE01-0CD6-40CD-A9D2-C23C9BC4DF80}"/>
                </a:ext>
              </a:extLst>
            </p:cNvPr>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9" name="Freeform 83">
              <a:extLst>
                <a:ext uri="{FF2B5EF4-FFF2-40B4-BE49-F238E27FC236}">
                  <a16:creationId xmlns:a16="http://schemas.microsoft.com/office/drawing/2014/main" id="{9CD90FB6-67F2-421B-96E6-BBF5FA2F3A30}"/>
                </a:ext>
              </a:extLst>
            </p:cNvPr>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0" name="Rectangle 84">
              <a:extLst>
                <a:ext uri="{FF2B5EF4-FFF2-40B4-BE49-F238E27FC236}">
                  <a16:creationId xmlns:a16="http://schemas.microsoft.com/office/drawing/2014/main" id="{5922842B-6B15-46E4-8441-018694E87231}"/>
                </a:ext>
              </a:extLst>
            </p:cNvPr>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1" name="Rectangle 85">
              <a:extLst>
                <a:ext uri="{FF2B5EF4-FFF2-40B4-BE49-F238E27FC236}">
                  <a16:creationId xmlns:a16="http://schemas.microsoft.com/office/drawing/2014/main" id="{93C1A0AF-3F7C-4B43-BB1B-4AE0E06A190B}"/>
                </a:ext>
              </a:extLst>
            </p:cNvPr>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2" name="Rectangle 86">
              <a:extLst>
                <a:ext uri="{FF2B5EF4-FFF2-40B4-BE49-F238E27FC236}">
                  <a16:creationId xmlns:a16="http://schemas.microsoft.com/office/drawing/2014/main" id="{A76F3D38-2DC4-4AAA-9C4A-BE675B97C6E4}"/>
                </a:ext>
              </a:extLst>
            </p:cNvPr>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3" name="Rectangle 87">
              <a:extLst>
                <a:ext uri="{FF2B5EF4-FFF2-40B4-BE49-F238E27FC236}">
                  <a16:creationId xmlns:a16="http://schemas.microsoft.com/office/drawing/2014/main" id="{7056922F-6308-4D5C-BB52-258476BBB4C0}"/>
                </a:ext>
              </a:extLst>
            </p:cNvPr>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4" name="Rectangle 88">
              <a:extLst>
                <a:ext uri="{FF2B5EF4-FFF2-40B4-BE49-F238E27FC236}">
                  <a16:creationId xmlns:a16="http://schemas.microsoft.com/office/drawing/2014/main" id="{1F8EE324-E7F5-411A-9377-F06936B2097B}"/>
                </a:ext>
              </a:extLst>
            </p:cNvPr>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5" name="Rectangle 89">
              <a:extLst>
                <a:ext uri="{FF2B5EF4-FFF2-40B4-BE49-F238E27FC236}">
                  <a16:creationId xmlns:a16="http://schemas.microsoft.com/office/drawing/2014/main" id="{6E8AB9F4-D56F-4A71-B88E-70E5E19D98E5}"/>
                </a:ext>
              </a:extLst>
            </p:cNvPr>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6" name="Freeform 90">
              <a:extLst>
                <a:ext uri="{FF2B5EF4-FFF2-40B4-BE49-F238E27FC236}">
                  <a16:creationId xmlns:a16="http://schemas.microsoft.com/office/drawing/2014/main" id="{C6E13E19-0F2F-4A4D-AA16-4124EB7D0FAC}"/>
                </a:ext>
              </a:extLst>
            </p:cNvPr>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7" name="Freeform 91">
              <a:extLst>
                <a:ext uri="{FF2B5EF4-FFF2-40B4-BE49-F238E27FC236}">
                  <a16:creationId xmlns:a16="http://schemas.microsoft.com/office/drawing/2014/main" id="{42E50370-1C9B-4A4E-9FD9-83130EBD1D00}"/>
                </a:ext>
              </a:extLst>
            </p:cNvPr>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8" name="Rectangle 92">
              <a:extLst>
                <a:ext uri="{FF2B5EF4-FFF2-40B4-BE49-F238E27FC236}">
                  <a16:creationId xmlns:a16="http://schemas.microsoft.com/office/drawing/2014/main" id="{64D835A2-140D-4C24-8C4C-2885487CD698}"/>
                </a:ext>
              </a:extLst>
            </p:cNvPr>
            <p:cNvSpPr>
              <a:spLocks noChangeArrowheads="1"/>
            </p:cNvSpPr>
            <p:nvPr/>
          </p:nvSpPr>
          <p:spPr bwMode="auto">
            <a:xfrm>
              <a:off x="1487" y="2092"/>
              <a:ext cx="361"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b="1" kern="0" dirty="0">
                  <a:gradFill>
                    <a:gsLst>
                      <a:gs pos="62264">
                        <a:schemeClr val="tx1"/>
                      </a:gs>
                      <a:gs pos="39000">
                        <a:schemeClr val="tx1"/>
                      </a:gs>
                    </a:gsLst>
                    <a:lin ang="5400000" scaled="0"/>
                  </a:gradFill>
                  <a:latin typeface="Segoe UI Semibold" panose="020B0702040204020203" pitchFamily="34" charset="0"/>
                </a:rPr>
                <a:t>RESOU</a:t>
              </a:r>
              <a:endParaRPr lang="en-US" altLang="en-US" sz="1836" kern="0" dirty="0">
                <a:gradFill>
                  <a:gsLst>
                    <a:gs pos="62264">
                      <a:schemeClr val="tx1"/>
                    </a:gs>
                    <a:gs pos="39000">
                      <a:schemeClr val="tx1"/>
                    </a:gs>
                  </a:gsLst>
                  <a:lin ang="5400000" scaled="0"/>
                </a:gradFill>
              </a:endParaRPr>
            </a:p>
          </p:txBody>
        </p:sp>
        <p:sp>
          <p:nvSpPr>
            <p:cNvPr id="99" name="Rectangle 93">
              <a:extLst>
                <a:ext uri="{FF2B5EF4-FFF2-40B4-BE49-F238E27FC236}">
                  <a16:creationId xmlns:a16="http://schemas.microsoft.com/office/drawing/2014/main" id="{1794A7D2-8F29-452E-8357-D50B75CF3C48}"/>
                </a:ext>
              </a:extLst>
            </p:cNvPr>
            <p:cNvSpPr>
              <a:spLocks noChangeArrowheads="1"/>
            </p:cNvSpPr>
            <p:nvPr/>
          </p:nvSpPr>
          <p:spPr bwMode="auto">
            <a:xfrm>
              <a:off x="1838" y="2092"/>
              <a:ext cx="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b="1" kern="0" dirty="0">
                  <a:gradFill>
                    <a:gsLst>
                      <a:gs pos="62264">
                        <a:schemeClr val="tx1"/>
                      </a:gs>
                      <a:gs pos="39000">
                        <a:schemeClr val="tx1"/>
                      </a:gs>
                    </a:gsLst>
                    <a:lin ang="5400000" scaled="0"/>
                  </a:gradFill>
                  <a:latin typeface="Segoe UI Semibold" panose="020B0702040204020203" pitchFamily="34" charset="0"/>
                </a:rPr>
                <a:t>R</a:t>
              </a:r>
              <a:endParaRPr lang="en-US" altLang="en-US" sz="1836" kern="0" dirty="0">
                <a:gradFill>
                  <a:gsLst>
                    <a:gs pos="62264">
                      <a:schemeClr val="tx1"/>
                    </a:gs>
                    <a:gs pos="39000">
                      <a:schemeClr val="tx1"/>
                    </a:gs>
                  </a:gsLst>
                  <a:lin ang="5400000" scaled="0"/>
                </a:gradFill>
              </a:endParaRPr>
            </a:p>
          </p:txBody>
        </p:sp>
        <p:sp>
          <p:nvSpPr>
            <p:cNvPr id="100" name="Rectangle 94">
              <a:extLst>
                <a:ext uri="{FF2B5EF4-FFF2-40B4-BE49-F238E27FC236}">
                  <a16:creationId xmlns:a16="http://schemas.microsoft.com/office/drawing/2014/main" id="{1C75F88E-FDAA-4671-A58E-B9803BBD1D60}"/>
                </a:ext>
              </a:extLst>
            </p:cNvPr>
            <p:cNvSpPr>
              <a:spLocks noChangeArrowheads="1"/>
            </p:cNvSpPr>
            <p:nvPr/>
          </p:nvSpPr>
          <p:spPr bwMode="auto">
            <a:xfrm>
              <a:off x="1906" y="2092"/>
              <a:ext cx="243"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b="1" kern="0" dirty="0">
                  <a:gradFill>
                    <a:gsLst>
                      <a:gs pos="62264">
                        <a:schemeClr val="tx1"/>
                      </a:gs>
                      <a:gs pos="39000">
                        <a:schemeClr val="tx1"/>
                      </a:gs>
                    </a:gsLst>
                    <a:lin ang="5400000" scaled="0"/>
                  </a:gradFill>
                  <a:latin typeface="Segoe UI Semibold" panose="020B0702040204020203" pitchFamily="34" charset="0"/>
                </a:rPr>
                <a:t>CE G</a:t>
              </a:r>
              <a:endParaRPr lang="en-US" altLang="en-US" sz="1836" kern="0" dirty="0">
                <a:gradFill>
                  <a:gsLst>
                    <a:gs pos="62264">
                      <a:schemeClr val="tx1"/>
                    </a:gs>
                    <a:gs pos="39000">
                      <a:schemeClr val="tx1"/>
                    </a:gs>
                  </a:gsLst>
                  <a:lin ang="5400000" scaled="0"/>
                </a:gradFill>
              </a:endParaRPr>
            </a:p>
          </p:txBody>
        </p:sp>
        <p:sp>
          <p:nvSpPr>
            <p:cNvPr id="101" name="Rectangle 95">
              <a:extLst>
                <a:ext uri="{FF2B5EF4-FFF2-40B4-BE49-F238E27FC236}">
                  <a16:creationId xmlns:a16="http://schemas.microsoft.com/office/drawing/2014/main" id="{1AFA0682-BFD3-4D5E-A8C0-91B7CBA476A7}"/>
                </a:ext>
              </a:extLst>
            </p:cNvPr>
            <p:cNvSpPr>
              <a:spLocks noChangeArrowheads="1"/>
            </p:cNvSpPr>
            <p:nvPr/>
          </p:nvSpPr>
          <p:spPr bwMode="auto">
            <a:xfrm>
              <a:off x="2142" y="2092"/>
              <a:ext cx="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b="1" kern="0" dirty="0">
                  <a:gradFill>
                    <a:gsLst>
                      <a:gs pos="62264">
                        <a:schemeClr val="tx1"/>
                      </a:gs>
                      <a:gs pos="39000">
                        <a:schemeClr val="tx1"/>
                      </a:gs>
                    </a:gsLst>
                    <a:lin ang="5400000" scaled="0"/>
                  </a:gradFill>
                  <a:latin typeface="Segoe UI Semibold" panose="020B0702040204020203" pitchFamily="34" charset="0"/>
                </a:rPr>
                <a:t>R</a:t>
              </a:r>
              <a:endParaRPr lang="en-US" altLang="en-US" sz="1836" kern="0" dirty="0">
                <a:gradFill>
                  <a:gsLst>
                    <a:gs pos="62264">
                      <a:schemeClr val="tx1"/>
                    </a:gs>
                    <a:gs pos="39000">
                      <a:schemeClr val="tx1"/>
                    </a:gs>
                  </a:gsLst>
                  <a:lin ang="5400000" scaled="0"/>
                </a:gradFill>
              </a:endParaRPr>
            </a:p>
          </p:txBody>
        </p:sp>
        <p:sp>
          <p:nvSpPr>
            <p:cNvPr id="102" name="Rectangle 96">
              <a:extLst>
                <a:ext uri="{FF2B5EF4-FFF2-40B4-BE49-F238E27FC236}">
                  <a16:creationId xmlns:a16="http://schemas.microsoft.com/office/drawing/2014/main" id="{C3BEEFC3-386B-4F8C-BC69-488B899C8751}"/>
                </a:ext>
              </a:extLst>
            </p:cNvPr>
            <p:cNvSpPr>
              <a:spLocks noChangeArrowheads="1"/>
            </p:cNvSpPr>
            <p:nvPr/>
          </p:nvSpPr>
          <p:spPr bwMode="auto">
            <a:xfrm>
              <a:off x="2210" y="2092"/>
              <a:ext cx="235"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b="1" kern="0" dirty="0">
                  <a:gradFill>
                    <a:gsLst>
                      <a:gs pos="62264">
                        <a:schemeClr val="tx1"/>
                      </a:gs>
                      <a:gs pos="39000">
                        <a:schemeClr val="tx1"/>
                      </a:gs>
                    </a:gsLst>
                    <a:lin ang="5400000" scaled="0"/>
                  </a:gradFill>
                  <a:latin typeface="Segoe UI Semibold" panose="020B0702040204020203" pitchFamily="34" charset="0"/>
                </a:rPr>
                <a:t>OUP</a:t>
              </a:r>
              <a:endParaRPr lang="en-US" altLang="en-US" sz="1836" kern="0" dirty="0">
                <a:gradFill>
                  <a:gsLst>
                    <a:gs pos="62264">
                      <a:schemeClr val="tx1"/>
                    </a:gs>
                    <a:gs pos="39000">
                      <a:schemeClr val="tx1"/>
                    </a:gs>
                  </a:gsLst>
                  <a:lin ang="5400000" scaled="0"/>
                </a:gradFill>
              </a:endParaRPr>
            </a:p>
          </p:txBody>
        </p:sp>
        <p:sp>
          <p:nvSpPr>
            <p:cNvPr id="103" name="Freeform 97">
              <a:extLst>
                <a:ext uri="{FF2B5EF4-FFF2-40B4-BE49-F238E27FC236}">
                  <a16:creationId xmlns:a16="http://schemas.microsoft.com/office/drawing/2014/main" id="{1F485FD8-A241-48A0-9762-369848C7672E}"/>
                </a:ext>
              </a:extLst>
            </p:cNvPr>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4" name="Freeform 98">
              <a:extLst>
                <a:ext uri="{FF2B5EF4-FFF2-40B4-BE49-F238E27FC236}">
                  <a16:creationId xmlns:a16="http://schemas.microsoft.com/office/drawing/2014/main" id="{9599D57A-D266-4C42-B182-B610D6593BAB}"/>
                </a:ext>
              </a:extLst>
            </p:cNvPr>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5" name="Freeform 99">
              <a:extLst>
                <a:ext uri="{FF2B5EF4-FFF2-40B4-BE49-F238E27FC236}">
                  <a16:creationId xmlns:a16="http://schemas.microsoft.com/office/drawing/2014/main" id="{A37CAB44-4397-467B-BD5F-1539913555D4}"/>
                </a:ext>
              </a:extLst>
            </p:cNvPr>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6" name="Freeform 100">
              <a:extLst>
                <a:ext uri="{FF2B5EF4-FFF2-40B4-BE49-F238E27FC236}">
                  <a16:creationId xmlns:a16="http://schemas.microsoft.com/office/drawing/2014/main" id="{C4780FB1-D93B-4D49-B98C-4E0A115BDDD4}"/>
                </a:ext>
              </a:extLst>
            </p:cNvPr>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7" name="Freeform 101">
              <a:extLst>
                <a:ext uri="{FF2B5EF4-FFF2-40B4-BE49-F238E27FC236}">
                  <a16:creationId xmlns:a16="http://schemas.microsoft.com/office/drawing/2014/main" id="{F1091968-ED0E-4294-A920-21FA492F05BE}"/>
                </a:ext>
              </a:extLst>
            </p:cNvPr>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8" name="Freeform 102">
              <a:extLst>
                <a:ext uri="{FF2B5EF4-FFF2-40B4-BE49-F238E27FC236}">
                  <a16:creationId xmlns:a16="http://schemas.microsoft.com/office/drawing/2014/main" id="{D0E586BC-13E2-40BC-ABA3-7F8332B24FB8}"/>
                </a:ext>
              </a:extLst>
            </p:cNvPr>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9" name="Freeform 103">
              <a:extLst>
                <a:ext uri="{FF2B5EF4-FFF2-40B4-BE49-F238E27FC236}">
                  <a16:creationId xmlns:a16="http://schemas.microsoft.com/office/drawing/2014/main" id="{B2E1CD4D-B9D5-4ED2-BA32-CBE167C024EE}"/>
                </a:ext>
              </a:extLst>
            </p:cNvPr>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10" name="Freeform 104">
              <a:extLst>
                <a:ext uri="{FF2B5EF4-FFF2-40B4-BE49-F238E27FC236}">
                  <a16:creationId xmlns:a16="http://schemas.microsoft.com/office/drawing/2014/main" id="{FA82198A-7167-4AE8-9AC0-3D91AD01252A}"/>
                </a:ext>
              </a:extLst>
            </p:cNvPr>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11" name="Freeform 105">
              <a:extLst>
                <a:ext uri="{FF2B5EF4-FFF2-40B4-BE49-F238E27FC236}">
                  <a16:creationId xmlns:a16="http://schemas.microsoft.com/office/drawing/2014/main" id="{AB28E24D-C70E-4F2A-8687-504A79CA3671}"/>
                </a:ext>
              </a:extLst>
            </p:cNvPr>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grpSp>
    </p:spTree>
    <p:extLst>
      <p:ext uri="{BB962C8B-B14F-4D97-AF65-F5344CB8AC3E}">
        <p14:creationId xmlns:p14="http://schemas.microsoft.com/office/powerpoint/2010/main" val="2551127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137">
            <a:extLst>
              <a:ext uri="{FF2B5EF4-FFF2-40B4-BE49-F238E27FC236}">
                <a16:creationId xmlns:a16="http://schemas.microsoft.com/office/drawing/2014/main" id="{BBDA5625-06CC-41F0-A923-8A33BF2A01FB}"/>
              </a:ext>
            </a:extLst>
          </p:cNvPr>
          <p:cNvSpPr/>
          <p:nvPr/>
        </p:nvSpPr>
        <p:spPr>
          <a:xfrm>
            <a:off x="0" y="0"/>
            <a:ext cx="6320118"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D12DCB-E81A-4140-B623-995891CAB9EC}"/>
              </a:ext>
            </a:extLst>
          </p:cNvPr>
          <p:cNvSpPr>
            <a:spLocks noGrp="1"/>
          </p:cNvSpPr>
          <p:nvPr>
            <p:ph type="title"/>
          </p:nvPr>
        </p:nvSpPr>
        <p:spPr>
          <a:xfrm>
            <a:off x="407895" y="284337"/>
            <a:ext cx="10515600" cy="1325563"/>
          </a:xfrm>
        </p:spPr>
        <p:txBody>
          <a:bodyPr/>
          <a:lstStyle/>
          <a:p>
            <a:r>
              <a:rPr lang="en-US" dirty="0">
                <a:solidFill>
                  <a:schemeClr val="bg1"/>
                </a:solidFill>
              </a:rPr>
              <a:t>Control</a:t>
            </a:r>
          </a:p>
        </p:txBody>
      </p:sp>
      <p:sp>
        <p:nvSpPr>
          <p:cNvPr id="3" name="TextBox 2">
            <a:extLst>
              <a:ext uri="{FF2B5EF4-FFF2-40B4-BE49-F238E27FC236}">
                <a16:creationId xmlns:a16="http://schemas.microsoft.com/office/drawing/2014/main" id="{064030F6-24A2-4719-B316-15FE35772FEA}"/>
              </a:ext>
            </a:extLst>
          </p:cNvPr>
          <p:cNvSpPr txBox="1"/>
          <p:nvPr/>
        </p:nvSpPr>
        <p:spPr>
          <a:xfrm>
            <a:off x="76149" y="1414739"/>
            <a:ext cx="6542641" cy="5078313"/>
          </a:xfrm>
          <a:prstGeom prst="rect">
            <a:avLst/>
          </a:prstGeom>
          <a:noFill/>
        </p:spPr>
        <p:txBody>
          <a:bodyPr wrap="square" rtlCol="0">
            <a:spAutoFit/>
          </a:bodyPr>
          <a:lstStyle/>
          <a:p>
            <a:pPr marL="285750" indent="-285750">
              <a:buFont typeface="Arial" panose="020B0604020202020204" pitchFamily="34" charset="0"/>
              <a:buChar char="•"/>
            </a:pPr>
            <a:r>
              <a:rPr lang="en-US" sz="3600" dirty="0">
                <a:solidFill>
                  <a:schemeClr val="bg1"/>
                </a:solidFill>
              </a:rPr>
              <a:t>Manage Permissions by defining Roles</a:t>
            </a:r>
          </a:p>
          <a:p>
            <a:pPr marL="285750" indent="-285750">
              <a:buFont typeface="Arial" panose="020B0604020202020204" pitchFamily="34" charset="0"/>
              <a:buChar char="•"/>
            </a:pPr>
            <a:endParaRPr lang="en-US" sz="3600" dirty="0">
              <a:solidFill>
                <a:schemeClr val="bg1"/>
              </a:solidFill>
            </a:endParaRPr>
          </a:p>
          <a:p>
            <a:pPr marL="285750" indent="-285750">
              <a:buFont typeface="Arial" panose="020B0604020202020204" pitchFamily="34" charset="0"/>
              <a:buChar char="•"/>
            </a:pPr>
            <a:r>
              <a:rPr lang="en-US" sz="3600" dirty="0">
                <a:solidFill>
                  <a:schemeClr val="bg1"/>
                </a:solidFill>
              </a:rPr>
              <a:t>Apply locks to critical resources, preventing accidental changes or deletions</a:t>
            </a:r>
          </a:p>
          <a:p>
            <a:pPr marL="285750" indent="-285750">
              <a:buFont typeface="Arial" panose="020B0604020202020204" pitchFamily="34" charset="0"/>
              <a:buChar char="•"/>
            </a:pPr>
            <a:endParaRPr lang="en-US" sz="3600" dirty="0">
              <a:solidFill>
                <a:schemeClr val="bg1"/>
              </a:solidFill>
            </a:endParaRPr>
          </a:p>
          <a:p>
            <a:pPr marL="285750" indent="-285750">
              <a:buFont typeface="Arial" panose="020B0604020202020204" pitchFamily="34" charset="0"/>
              <a:buChar char="•"/>
            </a:pPr>
            <a:r>
              <a:rPr lang="en-US" sz="3600" dirty="0">
                <a:solidFill>
                  <a:schemeClr val="bg1"/>
                </a:solidFill>
              </a:rPr>
              <a:t>Log &amp; audit all user actions </a:t>
            </a:r>
          </a:p>
        </p:txBody>
      </p:sp>
      <p:pic>
        <p:nvPicPr>
          <p:cNvPr id="5" name="Picture 4" descr="person">
            <a:extLst>
              <a:ext uri="{FF2B5EF4-FFF2-40B4-BE49-F238E27FC236}">
                <a16:creationId xmlns:a16="http://schemas.microsoft.com/office/drawing/2014/main" id="{0CDA9233-D67D-4FC3-97F5-D424A3293E86}"/>
              </a:ext>
            </a:extLst>
          </p:cNvPr>
          <p:cNvPicPr>
            <a:picLocks noChangeAspect="1"/>
          </p:cNvPicPr>
          <p:nvPr/>
        </p:nvPicPr>
        <p:blipFill>
          <a:blip r:embed="rId2">
            <a:duotone>
              <a:prstClr val="black"/>
              <a:srgbClr val="D9C3A5">
                <a:tint val="50000"/>
                <a:satMod val="180000"/>
              </a:srgbClr>
            </a:duotone>
          </a:blip>
          <a:stretch>
            <a:fillRect/>
          </a:stretch>
        </p:blipFill>
        <p:spPr>
          <a:xfrm>
            <a:off x="7350377" y="821613"/>
            <a:ext cx="1944230" cy="1944230"/>
          </a:xfrm>
          <a:prstGeom prst="rect">
            <a:avLst/>
          </a:prstGeom>
        </p:spPr>
      </p:pic>
      <p:pic>
        <p:nvPicPr>
          <p:cNvPr id="7" name="Picture 6" descr="lock">
            <a:extLst>
              <a:ext uri="{FF2B5EF4-FFF2-40B4-BE49-F238E27FC236}">
                <a16:creationId xmlns:a16="http://schemas.microsoft.com/office/drawing/2014/main" id="{1AA37A30-BC71-4A9F-A5DE-EEE59AFD560A}"/>
              </a:ext>
            </a:extLst>
          </p:cNvPr>
          <p:cNvPicPr>
            <a:picLocks noChangeAspect="1"/>
          </p:cNvPicPr>
          <p:nvPr/>
        </p:nvPicPr>
        <p:blipFill>
          <a:blip r:embed="rId3" cstate="hq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9617336" y="2913529"/>
            <a:ext cx="1376997" cy="1376997"/>
          </a:xfrm>
          <a:prstGeom prst="rect">
            <a:avLst/>
          </a:prstGeom>
        </p:spPr>
      </p:pic>
      <p:pic>
        <p:nvPicPr>
          <p:cNvPr id="10" name="Picture 9" descr="document or resource">
            <a:extLst>
              <a:ext uri="{FF2B5EF4-FFF2-40B4-BE49-F238E27FC236}">
                <a16:creationId xmlns:a16="http://schemas.microsoft.com/office/drawing/2014/main" id="{E3CE17FD-C622-4E85-A743-E607DCA32182}"/>
              </a:ext>
            </a:extLst>
          </p:cNvPr>
          <p:cNvPicPr>
            <a:picLocks noChangeAspect="1"/>
          </p:cNvPicPr>
          <p:nvPr/>
        </p:nvPicPr>
        <p:blipFill>
          <a:blip r:embed="rId5">
            <a:duotone>
              <a:prstClr val="black"/>
              <a:schemeClr val="tx2">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7493560" y="4395497"/>
            <a:ext cx="1693471" cy="1693471"/>
          </a:xfrm>
          <a:prstGeom prst="rect">
            <a:avLst/>
          </a:prstGeom>
        </p:spPr>
      </p:pic>
    </p:spTree>
    <p:extLst>
      <p:ext uri="{BB962C8B-B14F-4D97-AF65-F5344CB8AC3E}">
        <p14:creationId xmlns:p14="http://schemas.microsoft.com/office/powerpoint/2010/main" val="212612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BA9682-651B-4B93-972F-7623A4D8A9C9}"/>
              </a:ext>
            </a:extLst>
          </p:cNvPr>
          <p:cNvSpPr>
            <a:spLocks noGrp="1"/>
          </p:cNvSpPr>
          <p:nvPr>
            <p:ph type="title"/>
          </p:nvPr>
        </p:nvSpPr>
        <p:spPr/>
        <p:txBody>
          <a:bodyPr/>
          <a:lstStyle/>
          <a:p>
            <a:r>
              <a:rPr lang="en-US" dirty="0"/>
              <a:t>Compute</a:t>
            </a:r>
          </a:p>
        </p:txBody>
      </p:sp>
    </p:spTree>
    <p:extLst>
      <p:ext uri="{BB962C8B-B14F-4D97-AF65-F5344CB8AC3E}">
        <p14:creationId xmlns:p14="http://schemas.microsoft.com/office/powerpoint/2010/main" val="3996700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D7A9B7-791E-4BA7-8CB0-D818A39CA088}"/>
              </a:ext>
            </a:extLst>
          </p:cNvPr>
          <p:cNvSpPr>
            <a:spLocks noGrp="1"/>
          </p:cNvSpPr>
          <p:nvPr>
            <p:ph type="title"/>
          </p:nvPr>
        </p:nvSpPr>
        <p:spPr/>
        <p:txBody>
          <a:bodyPr/>
          <a:lstStyle/>
          <a:p>
            <a:r>
              <a:rPr lang="en-US" dirty="0"/>
              <a:t>Virtual Machines &amp; Scale Sets</a:t>
            </a:r>
          </a:p>
        </p:txBody>
      </p:sp>
      <p:sp>
        <p:nvSpPr>
          <p:cNvPr id="4" name="Rectangle 3">
            <a:extLst>
              <a:ext uri="{FF2B5EF4-FFF2-40B4-BE49-F238E27FC236}">
                <a16:creationId xmlns:a16="http://schemas.microsoft.com/office/drawing/2014/main" id="{316C1475-DBF3-46E6-8A70-BE0D3B29A7A1}"/>
              </a:ext>
            </a:extLst>
          </p:cNvPr>
          <p:cNvSpPr/>
          <p:nvPr/>
        </p:nvSpPr>
        <p:spPr bwMode="auto">
          <a:xfrm>
            <a:off x="283606" y="4259262"/>
            <a:ext cx="11983740" cy="2468368"/>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5" name="Rectangle 4">
            <a:extLst>
              <a:ext uri="{FF2B5EF4-FFF2-40B4-BE49-F238E27FC236}">
                <a16:creationId xmlns:a16="http://schemas.microsoft.com/office/drawing/2014/main" id="{EDBA2DD7-1428-4A9E-9B3C-2391DA3EF64F}"/>
              </a:ext>
            </a:extLst>
          </p:cNvPr>
          <p:cNvSpPr/>
          <p:nvPr/>
        </p:nvSpPr>
        <p:spPr bwMode="auto">
          <a:xfrm>
            <a:off x="254297" y="1653478"/>
            <a:ext cx="11983740" cy="246836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6" name="Rectangle 5">
            <a:extLst>
              <a:ext uri="{FF2B5EF4-FFF2-40B4-BE49-F238E27FC236}">
                <a16:creationId xmlns:a16="http://schemas.microsoft.com/office/drawing/2014/main" id="{4EE2518D-46C6-409E-9CF5-0D1C2C6277F8}"/>
              </a:ext>
            </a:extLst>
          </p:cNvPr>
          <p:cNvSpPr/>
          <p:nvPr/>
        </p:nvSpPr>
        <p:spPr bwMode="auto">
          <a:xfrm>
            <a:off x="3551237" y="4259262"/>
            <a:ext cx="8707142" cy="246836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117475"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All of the power and flexibility of a Virtual Machine</a:t>
            </a:r>
          </a:p>
          <a:p>
            <a:pPr marL="117475"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Designed for high-end workloads</a:t>
            </a:r>
          </a:p>
          <a:p>
            <a:pPr marL="117475"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Automatically scale up (or down) to 1000 instances </a:t>
            </a:r>
          </a:p>
        </p:txBody>
      </p:sp>
      <p:sp>
        <p:nvSpPr>
          <p:cNvPr id="7" name="Rectangle 6">
            <a:extLst>
              <a:ext uri="{FF2B5EF4-FFF2-40B4-BE49-F238E27FC236}">
                <a16:creationId xmlns:a16="http://schemas.microsoft.com/office/drawing/2014/main" id="{20046CD2-1F30-47B3-8E16-F0786CCFC0E0}"/>
              </a:ext>
            </a:extLst>
          </p:cNvPr>
          <p:cNvSpPr/>
          <p:nvPr/>
        </p:nvSpPr>
        <p:spPr bwMode="auto">
          <a:xfrm>
            <a:off x="3551237" y="1516062"/>
            <a:ext cx="8686800" cy="246836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117475"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Minimal learning curve for existing virtualization pros </a:t>
            </a:r>
          </a:p>
          <a:p>
            <a:pPr marL="117475"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Run most Windows or Linux-based workloads</a:t>
            </a:r>
          </a:p>
          <a:p>
            <a:pPr marL="117475"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Easiest target for migrating to the cloud</a:t>
            </a:r>
          </a:p>
          <a:p>
            <a:pPr marL="117475"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Flexible instance sizes – use the best fit for your workload </a:t>
            </a:r>
          </a:p>
          <a:p>
            <a:pPr marL="117475"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Advanced networking and storage capabilities</a:t>
            </a:r>
          </a:p>
        </p:txBody>
      </p:sp>
      <p:grpSp>
        <p:nvGrpSpPr>
          <p:cNvPr id="8" name="Group 7">
            <a:extLst>
              <a:ext uri="{FF2B5EF4-FFF2-40B4-BE49-F238E27FC236}">
                <a16:creationId xmlns:a16="http://schemas.microsoft.com/office/drawing/2014/main" id="{04A3CCDF-EE0E-4604-91CB-F5326A54F3D8}"/>
              </a:ext>
            </a:extLst>
          </p:cNvPr>
          <p:cNvGrpSpPr/>
          <p:nvPr/>
        </p:nvGrpSpPr>
        <p:grpSpPr>
          <a:xfrm>
            <a:off x="465136" y="1913845"/>
            <a:ext cx="2743200" cy="2075077"/>
            <a:chOff x="46038" y="1744662"/>
            <a:chExt cx="2743200" cy="2075077"/>
          </a:xfrm>
        </p:grpSpPr>
        <p:sp>
          <p:nvSpPr>
            <p:cNvPr id="9" name="Rectangle 8">
              <a:extLst>
                <a:ext uri="{FF2B5EF4-FFF2-40B4-BE49-F238E27FC236}">
                  <a16:creationId xmlns:a16="http://schemas.microsoft.com/office/drawing/2014/main" id="{024A4C6F-AE87-4F66-A2A0-B82B3250DFF3}"/>
                </a:ext>
              </a:extLst>
            </p:cNvPr>
            <p:cNvSpPr/>
            <p:nvPr/>
          </p:nvSpPr>
          <p:spPr bwMode="auto">
            <a:xfrm>
              <a:off x="46038" y="3323498"/>
              <a:ext cx="2743200"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0" fontAlgn="base" latinLnBrk="0" hangingPunct="0">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Virtual Machines</a:t>
              </a:r>
            </a:p>
          </p:txBody>
        </p:sp>
        <p:sp>
          <p:nvSpPr>
            <p:cNvPr id="10" name="Freeform 23">
              <a:extLst>
                <a:ext uri="{FF2B5EF4-FFF2-40B4-BE49-F238E27FC236}">
                  <a16:creationId xmlns:a16="http://schemas.microsoft.com/office/drawing/2014/main" id="{4ED3E3C7-6CD7-42D0-9DD6-4F2DE273BB94}"/>
                </a:ext>
              </a:extLst>
            </p:cNvPr>
            <p:cNvSpPr>
              <a:spLocks/>
            </p:cNvSpPr>
            <p:nvPr/>
          </p:nvSpPr>
          <p:spPr bwMode="auto">
            <a:xfrm flipH="1">
              <a:off x="198437" y="1744662"/>
              <a:ext cx="2362200" cy="1524000"/>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rgbClr val="D2D2D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22" name="Group 21">
            <a:extLst>
              <a:ext uri="{FF2B5EF4-FFF2-40B4-BE49-F238E27FC236}">
                <a16:creationId xmlns:a16="http://schemas.microsoft.com/office/drawing/2014/main" id="{16AC86F2-9824-4349-B635-1CF085ACC467}"/>
              </a:ext>
            </a:extLst>
          </p:cNvPr>
          <p:cNvGrpSpPr/>
          <p:nvPr/>
        </p:nvGrpSpPr>
        <p:grpSpPr>
          <a:xfrm>
            <a:off x="655637" y="4433035"/>
            <a:ext cx="2362200" cy="2075077"/>
            <a:chOff x="198437" y="4324881"/>
            <a:chExt cx="2362200" cy="2075077"/>
          </a:xfrm>
        </p:grpSpPr>
        <p:sp>
          <p:nvSpPr>
            <p:cNvPr id="23" name="Rectangle 22">
              <a:extLst>
                <a:ext uri="{FF2B5EF4-FFF2-40B4-BE49-F238E27FC236}">
                  <a16:creationId xmlns:a16="http://schemas.microsoft.com/office/drawing/2014/main" id="{376CAAE6-95B9-4B0E-B3CB-BC50E326D009}"/>
                </a:ext>
              </a:extLst>
            </p:cNvPr>
            <p:cNvSpPr/>
            <p:nvPr/>
          </p:nvSpPr>
          <p:spPr bwMode="auto">
            <a:xfrm>
              <a:off x="198437" y="5903717"/>
              <a:ext cx="2362199"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0" fontAlgn="base" latinLnBrk="0" hangingPunct="0">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Virtual Machine Scale Sets</a:t>
              </a:r>
            </a:p>
          </p:txBody>
        </p:sp>
        <p:sp>
          <p:nvSpPr>
            <p:cNvPr id="24" name="Freeform 23">
              <a:extLst>
                <a:ext uri="{FF2B5EF4-FFF2-40B4-BE49-F238E27FC236}">
                  <a16:creationId xmlns:a16="http://schemas.microsoft.com/office/drawing/2014/main" id="{D965A270-163B-444D-B2C1-55D8B0E253E7}"/>
                </a:ext>
              </a:extLst>
            </p:cNvPr>
            <p:cNvSpPr>
              <a:spLocks/>
            </p:cNvSpPr>
            <p:nvPr/>
          </p:nvSpPr>
          <p:spPr bwMode="auto">
            <a:xfrm flipH="1">
              <a:off x="198437" y="4324881"/>
              <a:ext cx="2362200" cy="1524000"/>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rgbClr val="D2D2D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pic>
        <p:nvPicPr>
          <p:cNvPr id="37" name="Picture 36" descr="virtual machine scale set">
            <a:extLst>
              <a:ext uri="{FF2B5EF4-FFF2-40B4-BE49-F238E27FC236}">
                <a16:creationId xmlns:a16="http://schemas.microsoft.com/office/drawing/2014/main" id="{A5B5B653-F3D8-495B-8E8E-BF6C2634992B}"/>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446591" y="4896359"/>
            <a:ext cx="780290" cy="780290"/>
          </a:xfrm>
          <a:prstGeom prst="rect">
            <a:avLst/>
          </a:prstGeom>
        </p:spPr>
      </p:pic>
      <p:pic>
        <p:nvPicPr>
          <p:cNvPr id="39" name="Picture 38" descr="single virtual machine">
            <a:extLst>
              <a:ext uri="{FF2B5EF4-FFF2-40B4-BE49-F238E27FC236}">
                <a16:creationId xmlns:a16="http://schemas.microsoft.com/office/drawing/2014/main" id="{2EABCD9B-7BA9-4E0A-AD8B-F9268AFB721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446591" y="2432005"/>
            <a:ext cx="780290" cy="780290"/>
          </a:xfrm>
          <a:prstGeom prst="rect">
            <a:avLst/>
          </a:prstGeom>
        </p:spPr>
      </p:pic>
    </p:spTree>
    <p:extLst>
      <p:ext uri="{BB962C8B-B14F-4D97-AF65-F5344CB8AC3E}">
        <p14:creationId xmlns:p14="http://schemas.microsoft.com/office/powerpoint/2010/main" val="4035552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5DFB877-1051-44AB-BD48-0C75EA213173}"/>
              </a:ext>
            </a:extLst>
          </p:cNvPr>
          <p:cNvSpPr/>
          <p:nvPr/>
        </p:nvSpPr>
        <p:spPr bwMode="auto">
          <a:xfrm>
            <a:off x="0" y="0"/>
            <a:ext cx="6095999" cy="685800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4E4E1D6C-E2A0-457C-826C-BCF0A2152CAC}"/>
              </a:ext>
            </a:extLst>
          </p:cNvPr>
          <p:cNvGrpSpPr/>
          <p:nvPr/>
        </p:nvGrpSpPr>
        <p:grpSpPr>
          <a:xfrm>
            <a:off x="6889526" y="252665"/>
            <a:ext cx="4796990" cy="2905151"/>
            <a:chOff x="2305765" y="523849"/>
            <a:chExt cx="4796990" cy="2905151"/>
          </a:xfrm>
        </p:grpSpPr>
        <p:grpSp>
          <p:nvGrpSpPr>
            <p:cNvPr id="14" name="Group 13">
              <a:extLst>
                <a:ext uri="{FF2B5EF4-FFF2-40B4-BE49-F238E27FC236}">
                  <a16:creationId xmlns:a16="http://schemas.microsoft.com/office/drawing/2014/main" id="{000C1501-F3F6-4DCC-971B-B78CB30BC5D1}"/>
                </a:ext>
              </a:extLst>
            </p:cNvPr>
            <p:cNvGrpSpPr/>
            <p:nvPr/>
          </p:nvGrpSpPr>
          <p:grpSpPr>
            <a:xfrm>
              <a:off x="2305765" y="523849"/>
              <a:ext cx="4796990" cy="2905151"/>
              <a:chOff x="561394" y="450697"/>
              <a:chExt cx="4796990" cy="2905151"/>
            </a:xfrm>
          </p:grpSpPr>
          <p:sp>
            <p:nvSpPr>
              <p:cNvPr id="15" name="Rectangle 14">
                <a:extLst>
                  <a:ext uri="{FF2B5EF4-FFF2-40B4-BE49-F238E27FC236}">
                    <a16:creationId xmlns:a16="http://schemas.microsoft.com/office/drawing/2014/main" id="{AB732251-526A-4FB9-A977-D17931E29D06}"/>
                  </a:ext>
                </a:extLst>
              </p:cNvPr>
              <p:cNvSpPr>
                <a:spLocks noChangeAspect="1"/>
              </p:cNvSpPr>
              <p:nvPr/>
            </p:nvSpPr>
            <p:spPr bwMode="auto">
              <a:xfrm rot="5400000">
                <a:off x="1507313" y="-495222"/>
                <a:ext cx="2905151" cy="4796990"/>
              </a:xfrm>
              <a:prstGeom prst="rect">
                <a:avLst/>
              </a:prstGeom>
              <a:solidFill>
                <a:srgbClr val="FFFFFF"/>
              </a:solidFill>
              <a:ln w="9525" cap="flat" cmpd="sng" algn="ctr">
                <a:solidFill>
                  <a:srgbClr val="000000"/>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itchFamily="34" charset="0"/>
                  <a:ea typeface="MS PGothic" pitchFamily="34" charset="-128"/>
                </a:endParaRPr>
              </a:p>
            </p:txBody>
          </p:sp>
          <p:sp>
            <p:nvSpPr>
              <p:cNvPr id="16" name="TextBox 15">
                <a:extLst>
                  <a:ext uri="{FF2B5EF4-FFF2-40B4-BE49-F238E27FC236}">
                    <a16:creationId xmlns:a16="http://schemas.microsoft.com/office/drawing/2014/main" id="{B3BA4503-4814-4B9F-AC2B-DDFEE00002D8}"/>
                  </a:ext>
                </a:extLst>
              </p:cNvPr>
              <p:cNvSpPr txBox="1"/>
              <p:nvPr/>
            </p:nvSpPr>
            <p:spPr>
              <a:xfrm>
                <a:off x="755021" y="1264546"/>
                <a:ext cx="3892348" cy="830997"/>
              </a:xfrm>
              <a:prstGeom prst="rect">
                <a:avLst/>
              </a:prstGeom>
              <a:noFill/>
            </p:spPr>
            <p:txBody>
              <a:bodyPr wrap="none" rtlCol="0">
                <a:spAutoFit/>
              </a:bodyPr>
              <a:lstStyle/>
              <a:p>
                <a:r>
                  <a:rPr lang="en-US" sz="2400" b="1" dirty="0">
                    <a:solidFill>
                      <a:schemeClr val="tx1"/>
                    </a:solidFill>
                    <a:latin typeface="Calibri"/>
                    <a:cs typeface="Calibri"/>
                  </a:rPr>
                  <a:t>Dan Patrick</a:t>
                </a:r>
              </a:p>
              <a:p>
                <a:r>
                  <a:rPr lang="en-US" sz="2400" b="1" dirty="0">
                    <a:solidFill>
                      <a:schemeClr val="tx1"/>
                    </a:solidFill>
                    <a:latin typeface="Calibri"/>
                    <a:cs typeface="Calibri"/>
                  </a:rPr>
                  <a:t>Chief Infrastructure Architect</a:t>
                </a:r>
              </a:p>
            </p:txBody>
          </p:sp>
          <p:sp>
            <p:nvSpPr>
              <p:cNvPr id="18" name="TextBox 17">
                <a:extLst>
                  <a:ext uri="{FF2B5EF4-FFF2-40B4-BE49-F238E27FC236}">
                    <a16:creationId xmlns:a16="http://schemas.microsoft.com/office/drawing/2014/main" id="{8160106E-E82B-4B62-AD6C-AC3AB992B7BE}"/>
                  </a:ext>
                </a:extLst>
              </p:cNvPr>
              <p:cNvSpPr txBox="1"/>
              <p:nvPr userDrawn="1"/>
            </p:nvSpPr>
            <p:spPr>
              <a:xfrm>
                <a:off x="1231971" y="2143623"/>
                <a:ext cx="2061329" cy="369332"/>
              </a:xfrm>
              <a:prstGeom prst="rect">
                <a:avLst/>
              </a:prstGeom>
              <a:noFill/>
            </p:spPr>
            <p:txBody>
              <a:bodyPr wrap="square" rtlCol="0">
                <a:spAutoFit/>
              </a:bodyPr>
              <a:lstStyle/>
              <a:p>
                <a:pPr marR="0" lvl="0" defTabSz="403225" eaLnBrk="1" fontAlgn="auto" latinLnBrk="0" hangingPunct="1">
                  <a:lnSpc>
                    <a:spcPct val="100000"/>
                  </a:lnSpc>
                  <a:spcBef>
                    <a:spcPts val="0"/>
                  </a:spcBef>
                  <a:spcAft>
                    <a:spcPts val="0"/>
                  </a:spcAft>
                  <a:buClrTx/>
                  <a:buSzTx/>
                  <a:buFontTx/>
                  <a:buNone/>
                  <a:defRPr/>
                </a:pPr>
                <a:r>
                  <a:rPr lang="en-US" sz="1800" kern="0" dirty="0">
                    <a:solidFill>
                      <a:schemeClr val="tx1"/>
                    </a:solidFill>
                    <a:latin typeface="Calibri"/>
                    <a:cs typeface="Calibri"/>
                  </a:rPr>
                  <a:t>dan@solliance.net</a:t>
                </a:r>
                <a:endParaRPr kumimoji="0" lang="en-US" sz="1800" b="0" i="0" u="none" strike="noStrike" kern="0" cap="none" spc="0" normalizeH="0" noProof="0" dirty="0">
                  <a:ln>
                    <a:noFill/>
                  </a:ln>
                  <a:solidFill>
                    <a:schemeClr val="tx1"/>
                  </a:solidFill>
                  <a:effectLst/>
                  <a:uLnTx/>
                  <a:uFillTx/>
                  <a:latin typeface="Calibri"/>
                  <a:cs typeface="Calibri"/>
                </a:endParaRPr>
              </a:p>
            </p:txBody>
          </p:sp>
          <p:pic>
            <p:nvPicPr>
              <p:cNvPr id="19" name="Graphic 18" descr="Envelope">
                <a:extLst>
                  <a:ext uri="{FF2B5EF4-FFF2-40B4-BE49-F238E27FC236}">
                    <a16:creationId xmlns:a16="http://schemas.microsoft.com/office/drawing/2014/main" id="{53BFA6FD-3517-4476-BC2C-EA338C5EA36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8536" y="2111494"/>
                <a:ext cx="366907" cy="366907"/>
              </a:xfrm>
              <a:prstGeom prst="rect">
                <a:avLst/>
              </a:prstGeom>
            </p:spPr>
          </p:pic>
          <p:pic>
            <p:nvPicPr>
              <p:cNvPr id="20" name="Picture 19" descr="Twitter">
                <a:extLst>
                  <a:ext uri="{FF2B5EF4-FFF2-40B4-BE49-F238E27FC236}">
                    <a16:creationId xmlns:a16="http://schemas.microsoft.com/office/drawing/2014/main" id="{0389B361-CE53-4447-85EB-FDF1E97611AD}"/>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755021" y="2502256"/>
                <a:ext cx="404052" cy="404052"/>
              </a:xfrm>
              <a:prstGeom prst="rect">
                <a:avLst/>
              </a:prstGeom>
            </p:spPr>
          </p:pic>
          <p:sp>
            <p:nvSpPr>
              <p:cNvPr id="21" name="TextBox 20">
                <a:extLst>
                  <a:ext uri="{FF2B5EF4-FFF2-40B4-BE49-F238E27FC236}">
                    <a16:creationId xmlns:a16="http://schemas.microsoft.com/office/drawing/2014/main" id="{507B8A83-1C20-47FA-ACE5-A117A432D1C1}"/>
                  </a:ext>
                </a:extLst>
              </p:cNvPr>
              <p:cNvSpPr txBox="1"/>
              <p:nvPr userDrawn="1"/>
            </p:nvSpPr>
            <p:spPr>
              <a:xfrm>
                <a:off x="1195522" y="2482350"/>
                <a:ext cx="2061329" cy="369332"/>
              </a:xfrm>
              <a:prstGeom prst="rect">
                <a:avLst/>
              </a:prstGeom>
              <a:noFill/>
            </p:spPr>
            <p:txBody>
              <a:bodyPr wrap="square" rtlCol="0">
                <a:spAutoFit/>
              </a:bodyPr>
              <a:lstStyle/>
              <a:p>
                <a:pPr marR="0" lvl="0" defTabSz="403225" eaLnBrk="1" fontAlgn="auto" latinLnBrk="0" hangingPunct="1">
                  <a:lnSpc>
                    <a:spcPct val="100000"/>
                  </a:lnSpc>
                  <a:spcBef>
                    <a:spcPts val="0"/>
                  </a:spcBef>
                  <a:spcAft>
                    <a:spcPts val="0"/>
                  </a:spcAft>
                  <a:buClrTx/>
                  <a:buSzTx/>
                  <a:buFontTx/>
                  <a:buNone/>
                  <a:defRPr/>
                </a:pPr>
                <a:r>
                  <a:rPr lang="en-US" sz="1800" kern="0" dirty="0">
                    <a:solidFill>
                      <a:schemeClr val="tx1"/>
                    </a:solidFill>
                    <a:latin typeface="Calibri"/>
                    <a:cs typeface="Calibri"/>
                  </a:rPr>
                  <a:t>@deltadan</a:t>
                </a:r>
                <a:endParaRPr kumimoji="0" lang="en-US" sz="1800" b="0" i="0" u="none" strike="noStrike" kern="0" cap="none" spc="0" normalizeH="0" noProof="0" dirty="0">
                  <a:ln>
                    <a:noFill/>
                  </a:ln>
                  <a:solidFill>
                    <a:schemeClr val="tx1"/>
                  </a:solidFill>
                  <a:effectLst/>
                  <a:uLnTx/>
                  <a:uFillTx/>
                  <a:latin typeface="Calibri"/>
                  <a:cs typeface="Calibri"/>
                </a:endParaRPr>
              </a:p>
            </p:txBody>
          </p:sp>
        </p:grpSp>
        <p:pic>
          <p:nvPicPr>
            <p:cNvPr id="23" name="Graphic 22" descr="Receiver">
              <a:extLst>
                <a:ext uri="{FF2B5EF4-FFF2-40B4-BE49-F238E27FC236}">
                  <a16:creationId xmlns:a16="http://schemas.microsoft.com/office/drawing/2014/main" id="{BFED2768-CE8E-4F03-ADFC-D97E0C3DEFE8}"/>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547854" y="3008332"/>
              <a:ext cx="297012" cy="297012"/>
            </a:xfrm>
            <a:prstGeom prst="rect">
              <a:avLst/>
            </a:prstGeom>
          </p:spPr>
        </p:pic>
        <p:pic>
          <p:nvPicPr>
            <p:cNvPr id="1028" name="Picture 4" descr="GitHub">
              <a:extLst>
                <a:ext uri="{FF2B5EF4-FFF2-40B4-BE49-F238E27FC236}">
                  <a16:creationId xmlns:a16="http://schemas.microsoft.com/office/drawing/2014/main" id="{9D0A60FD-DBEA-4122-8EC9-3D012316D2A8}"/>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4138307" y="2499591"/>
              <a:ext cx="565952" cy="565952"/>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Picture 4" descr="A photo of Dan Patrick">
            <a:extLst>
              <a:ext uri="{FF2B5EF4-FFF2-40B4-BE49-F238E27FC236}">
                <a16:creationId xmlns:a16="http://schemas.microsoft.com/office/drawing/2014/main" id="{0F00C6CA-B4F2-48F5-9ADE-35DCAED6F568}"/>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8590767" y="3439166"/>
            <a:ext cx="3419952" cy="3419952"/>
          </a:xfrm>
          <a:prstGeom prst="rect">
            <a:avLst/>
          </a:prstGeom>
        </p:spPr>
      </p:pic>
      <p:pic>
        <p:nvPicPr>
          <p:cNvPr id="7" name="Picture 6" descr="Implementing Microsoft Azure Infrastructure Solutions Exam Ref 70-533 book cover">
            <a:extLst>
              <a:ext uri="{FF2B5EF4-FFF2-40B4-BE49-F238E27FC236}">
                <a16:creationId xmlns:a16="http://schemas.microsoft.com/office/drawing/2014/main" id="{F77324BE-733D-4745-8853-3D2394BCA55D}"/>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889525" y="4180573"/>
            <a:ext cx="1560472" cy="1937137"/>
          </a:xfrm>
          <a:prstGeom prst="rect">
            <a:avLst/>
          </a:prstGeom>
        </p:spPr>
      </p:pic>
      <p:pic>
        <p:nvPicPr>
          <p:cNvPr id="10" name="Picture 9" descr="Microsoft MVP">
            <a:extLst>
              <a:ext uri="{FF2B5EF4-FFF2-40B4-BE49-F238E27FC236}">
                <a16:creationId xmlns:a16="http://schemas.microsoft.com/office/drawing/2014/main" id="{EADC95EC-9609-41D9-957E-9729FDC081B9}"/>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002900" y="2403686"/>
            <a:ext cx="1562661" cy="630474"/>
          </a:xfrm>
          <a:prstGeom prst="rect">
            <a:avLst/>
          </a:prstGeom>
        </p:spPr>
      </p:pic>
      <p:sp>
        <p:nvSpPr>
          <p:cNvPr id="22" name="TextBox 21">
            <a:extLst>
              <a:ext uri="{FF2B5EF4-FFF2-40B4-BE49-F238E27FC236}">
                <a16:creationId xmlns:a16="http://schemas.microsoft.com/office/drawing/2014/main" id="{5DB21A3F-C080-4F1F-8187-43DAB890C690}"/>
              </a:ext>
            </a:extLst>
          </p:cNvPr>
          <p:cNvSpPr txBox="1"/>
          <p:nvPr/>
        </p:nvSpPr>
        <p:spPr>
          <a:xfrm>
            <a:off x="7459379" y="2687029"/>
            <a:ext cx="1525548" cy="369332"/>
          </a:xfrm>
          <a:prstGeom prst="rect">
            <a:avLst/>
          </a:prstGeom>
          <a:noFill/>
        </p:spPr>
        <p:txBody>
          <a:bodyPr wrap="square" rtlCol="0">
            <a:spAutoFit/>
          </a:bodyPr>
          <a:lstStyle/>
          <a:p>
            <a:pPr marR="0" lvl="0" defTabSz="403225" eaLnBrk="1" fontAlgn="auto" latinLnBrk="0" hangingPunct="1">
              <a:lnSpc>
                <a:spcPct val="100000"/>
              </a:lnSpc>
              <a:spcBef>
                <a:spcPts val="0"/>
              </a:spcBef>
              <a:spcAft>
                <a:spcPts val="0"/>
              </a:spcAft>
              <a:buClrTx/>
              <a:buSzTx/>
              <a:buFontTx/>
              <a:buNone/>
              <a:defRPr/>
            </a:pPr>
            <a:r>
              <a:rPr lang="en-US" sz="1800" kern="0" dirty="0">
                <a:solidFill>
                  <a:schemeClr val="tx1"/>
                </a:solidFill>
                <a:latin typeface="Calibri"/>
                <a:cs typeface="Calibri"/>
              </a:rPr>
              <a:t>314.537.1796</a:t>
            </a:r>
            <a:endParaRPr kumimoji="0" lang="en-US" sz="1800" b="0" i="0" u="none" strike="noStrike" kern="0" cap="none" spc="0" normalizeH="0" noProof="0" dirty="0">
              <a:ln>
                <a:noFill/>
              </a:ln>
              <a:solidFill>
                <a:schemeClr val="tx1"/>
              </a:solidFill>
              <a:effectLst/>
              <a:uLnTx/>
              <a:uFillTx/>
              <a:latin typeface="Calibri"/>
              <a:cs typeface="Calibri"/>
            </a:endParaRPr>
          </a:p>
        </p:txBody>
      </p:sp>
      <p:sp>
        <p:nvSpPr>
          <p:cNvPr id="24" name="Rectangle 23">
            <a:extLst>
              <a:ext uri="{FF2B5EF4-FFF2-40B4-BE49-F238E27FC236}">
                <a16:creationId xmlns:a16="http://schemas.microsoft.com/office/drawing/2014/main" id="{5DD1692F-562B-4EEB-A13F-F16B88B80080}"/>
              </a:ext>
            </a:extLst>
          </p:cNvPr>
          <p:cNvSpPr/>
          <p:nvPr/>
        </p:nvSpPr>
        <p:spPr>
          <a:xfrm>
            <a:off x="235172" y="485399"/>
            <a:ext cx="5406969" cy="6186309"/>
          </a:xfrm>
          <a:prstGeom prst="rect">
            <a:avLst/>
          </a:prstGeom>
        </p:spPr>
        <p:txBody>
          <a:bodyPr wrap="square">
            <a:spAutoFit/>
          </a:bodyPr>
          <a:lstStyle/>
          <a:p>
            <a:r>
              <a:rPr lang="en-US" dirty="0">
                <a:solidFill>
                  <a:schemeClr val="bg1"/>
                </a:solidFill>
              </a:rPr>
              <a:t>Dan Patrick is the Chief Infrastructure Architect for Solliance and General Manager of the DevOps practice.</a:t>
            </a:r>
          </a:p>
          <a:p>
            <a:endParaRPr lang="en-US" dirty="0">
              <a:solidFill>
                <a:schemeClr val="bg1"/>
              </a:solidFill>
            </a:endParaRPr>
          </a:p>
          <a:p>
            <a:r>
              <a:rPr lang="en-US" dirty="0">
                <a:solidFill>
                  <a:schemeClr val="bg1"/>
                </a:solidFill>
              </a:rPr>
              <a:t>A 15 year veteran at Microsoft. He has an extensive background in IT Infrastructure and Operations. </a:t>
            </a:r>
          </a:p>
          <a:p>
            <a:endParaRPr lang="en-US" dirty="0">
              <a:solidFill>
                <a:schemeClr val="bg1"/>
              </a:solidFill>
            </a:endParaRPr>
          </a:p>
          <a:p>
            <a:r>
              <a:rPr lang="en-US" dirty="0">
                <a:solidFill>
                  <a:schemeClr val="bg1"/>
                </a:solidFill>
              </a:rPr>
              <a:t>Dan has both architected and lead teams building and supporting some of the largest service providers in North America with as many 15,000 Windows Servers and 120 million endpoints. </a:t>
            </a:r>
          </a:p>
          <a:p>
            <a:endParaRPr lang="en-US" dirty="0">
              <a:solidFill>
                <a:schemeClr val="bg1"/>
              </a:solidFill>
            </a:endParaRPr>
          </a:p>
          <a:p>
            <a:r>
              <a:rPr lang="en-US" dirty="0">
                <a:solidFill>
                  <a:schemeClr val="bg1"/>
                </a:solidFill>
              </a:rPr>
              <a:t>Dan has worked with Azure IaaS solutions extensively since 2012. He has a passion for Virtualization with deep experience leveraging Hyper-V, VMware, and Citrix. He is also a Clustering specialist focusing on large host clusters and SQL Always On Availability Groups. </a:t>
            </a:r>
          </a:p>
          <a:p>
            <a:endParaRPr lang="en-US" dirty="0">
              <a:solidFill>
                <a:schemeClr val="bg1"/>
              </a:solidFill>
            </a:endParaRPr>
          </a:p>
          <a:p>
            <a:r>
              <a:rPr lang="en-US" dirty="0">
                <a:solidFill>
                  <a:schemeClr val="bg1"/>
                </a:solidFill>
              </a:rPr>
              <a:t>Recently Dan, authored the Networking, Azure Active Directory and Containers portion of the 70-533 Exam Reference for Microsoft Press. </a:t>
            </a:r>
          </a:p>
        </p:txBody>
      </p:sp>
      <p:sp>
        <p:nvSpPr>
          <p:cNvPr id="2" name="AutoShape 2" descr="Solliance">
            <a:extLst>
              <a:ext uri="{FF2B5EF4-FFF2-40B4-BE49-F238E27FC236}">
                <a16:creationId xmlns:a16="http://schemas.microsoft.com/office/drawing/2014/main" id="{D87C3810-4E3A-4455-9581-CD8A1FCBDDD0}"/>
              </a:ext>
            </a:extLst>
          </p:cNvPr>
          <p:cNvSpPr>
            <a:spLocks noChangeAspect="1" noChangeArrowheads="1"/>
          </p:cNvSpPr>
          <p:nvPr/>
        </p:nvSpPr>
        <p:spPr bwMode="auto">
          <a:xfrm>
            <a:off x="5905500" y="3238500"/>
            <a:ext cx="381000" cy="381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descr="The logo for Solliance">
            <a:extLst>
              <a:ext uri="{FF2B5EF4-FFF2-40B4-BE49-F238E27FC236}">
                <a16:creationId xmlns:a16="http://schemas.microsoft.com/office/drawing/2014/main" id="{045EA5D4-A374-4936-ABB3-7044EBE34911}"/>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8958340" y="412115"/>
            <a:ext cx="2607221" cy="495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15819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ABDC8-F559-4B82-892B-000EA8CC5FFA}"/>
              </a:ext>
            </a:extLst>
          </p:cNvPr>
          <p:cNvSpPr>
            <a:spLocks noGrp="1"/>
          </p:cNvSpPr>
          <p:nvPr>
            <p:ph type="title"/>
          </p:nvPr>
        </p:nvSpPr>
        <p:spPr/>
        <p:txBody>
          <a:bodyPr/>
          <a:lstStyle/>
          <a:p>
            <a:r>
              <a:rPr lang="en-US" dirty="0">
                <a:solidFill>
                  <a:schemeClr val="bg1"/>
                </a:solidFill>
              </a:rPr>
              <a:t>Compute Options for all types of apps</a:t>
            </a:r>
          </a:p>
        </p:txBody>
      </p:sp>
      <p:sp>
        <p:nvSpPr>
          <p:cNvPr id="3" name="Rectangle 2">
            <a:extLst>
              <a:ext uri="{FF2B5EF4-FFF2-40B4-BE49-F238E27FC236}">
                <a16:creationId xmlns:a16="http://schemas.microsoft.com/office/drawing/2014/main" id="{8AF5373B-FF0C-41C1-ACAB-611FF56EC38B}"/>
              </a:ext>
            </a:extLst>
          </p:cNvPr>
          <p:cNvSpPr/>
          <p:nvPr/>
        </p:nvSpPr>
        <p:spPr bwMode="auto">
          <a:xfrm>
            <a:off x="3989707" y="4723771"/>
            <a:ext cx="1462555" cy="330680"/>
          </a:xfrm>
          <a:prstGeom prst="rect">
            <a:avLst/>
          </a:prstGeom>
          <a:no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STORAGE </a:t>
            </a:r>
            <a:br>
              <a:rPr kumimoji="0" 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br>
            <a:r>
              <a:rPr kumimoji="0" 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OPTIMIZED</a:t>
            </a:r>
          </a:p>
        </p:txBody>
      </p:sp>
      <p:sp>
        <p:nvSpPr>
          <p:cNvPr id="4" name="Freeform: Shape 3">
            <a:extLst>
              <a:ext uri="{FF2B5EF4-FFF2-40B4-BE49-F238E27FC236}">
                <a16:creationId xmlns:a16="http://schemas.microsoft.com/office/drawing/2014/main" id="{E37E7BBA-15D1-41D4-B960-1D05EFC515D5}"/>
              </a:ext>
            </a:extLst>
          </p:cNvPr>
          <p:cNvSpPr/>
          <p:nvPr/>
        </p:nvSpPr>
        <p:spPr bwMode="auto">
          <a:xfrm>
            <a:off x="4139107" y="4570564"/>
            <a:ext cx="1165582"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5" name="Group 4">
            <a:extLst>
              <a:ext uri="{FF2B5EF4-FFF2-40B4-BE49-F238E27FC236}">
                <a16:creationId xmlns:a16="http://schemas.microsoft.com/office/drawing/2014/main" id="{8D07191C-702E-41BD-9768-7E5FCAB63244}"/>
              </a:ext>
            </a:extLst>
          </p:cNvPr>
          <p:cNvGrpSpPr/>
          <p:nvPr/>
        </p:nvGrpSpPr>
        <p:grpSpPr>
          <a:xfrm>
            <a:off x="4168925" y="3901438"/>
            <a:ext cx="974717" cy="650344"/>
            <a:chOff x="4177314" y="3767214"/>
            <a:chExt cx="974717" cy="650344"/>
          </a:xfrm>
        </p:grpSpPr>
        <p:sp>
          <p:nvSpPr>
            <p:cNvPr id="6" name="monitor">
              <a:extLst>
                <a:ext uri="{FF2B5EF4-FFF2-40B4-BE49-F238E27FC236}">
                  <a16:creationId xmlns:a16="http://schemas.microsoft.com/office/drawing/2014/main" id="{315ED39D-B7D1-4A5D-AD5B-6DDC5771F3C0}"/>
                </a:ext>
              </a:extLst>
            </p:cNvPr>
            <p:cNvSpPr>
              <a:spLocks noChangeAspect="1" noEditPoints="1"/>
            </p:cNvSpPr>
            <p:nvPr/>
          </p:nvSpPr>
          <p:spPr bwMode="auto">
            <a:xfrm>
              <a:off x="4177314" y="3767214"/>
              <a:ext cx="848566"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7" name="TextBox 6">
              <a:extLst>
                <a:ext uri="{FF2B5EF4-FFF2-40B4-BE49-F238E27FC236}">
                  <a16:creationId xmlns:a16="http://schemas.microsoft.com/office/drawing/2014/main" id="{57EC8A86-5F36-4F1A-8A54-23E49EAEFBDD}"/>
                </a:ext>
              </a:extLst>
            </p:cNvPr>
            <p:cNvSpPr txBox="1"/>
            <p:nvPr/>
          </p:nvSpPr>
          <p:spPr>
            <a:xfrm>
              <a:off x="4527861" y="3898657"/>
              <a:ext cx="147476" cy="325858"/>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L</a:t>
              </a:r>
            </a:p>
          </p:txBody>
        </p:sp>
        <p:sp>
          <p:nvSpPr>
            <p:cNvPr id="8" name="Freeform: Shape 7">
              <a:extLst>
                <a:ext uri="{FF2B5EF4-FFF2-40B4-BE49-F238E27FC236}">
                  <a16:creationId xmlns:a16="http://schemas.microsoft.com/office/drawing/2014/main" id="{45698287-B945-4E9B-851E-D42377AACC73}"/>
                </a:ext>
              </a:extLst>
            </p:cNvPr>
            <p:cNvSpPr/>
            <p:nvPr/>
          </p:nvSpPr>
          <p:spPr bwMode="auto">
            <a:xfrm>
              <a:off x="4667640" y="4150210"/>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err="1">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grpSp>
      <p:sp>
        <p:nvSpPr>
          <p:cNvPr id="9" name="Rectangle 8">
            <a:extLst>
              <a:ext uri="{FF2B5EF4-FFF2-40B4-BE49-F238E27FC236}">
                <a16:creationId xmlns:a16="http://schemas.microsoft.com/office/drawing/2014/main" id="{68863181-4C62-4805-AB8C-13679CD27B3B}"/>
              </a:ext>
            </a:extLst>
          </p:cNvPr>
          <p:cNvSpPr/>
          <p:nvPr/>
        </p:nvSpPr>
        <p:spPr bwMode="auto">
          <a:xfrm>
            <a:off x="9864089" y="4590628"/>
            <a:ext cx="2206850" cy="591899"/>
          </a:xfrm>
          <a:prstGeom prst="rect">
            <a:avLst/>
          </a:prstGeom>
          <a:no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HIGH PERFORMANCE COMPUTING </a:t>
            </a:r>
          </a:p>
        </p:txBody>
      </p:sp>
      <p:grpSp>
        <p:nvGrpSpPr>
          <p:cNvPr id="10" name="Group 9">
            <a:extLst>
              <a:ext uri="{FF2B5EF4-FFF2-40B4-BE49-F238E27FC236}">
                <a16:creationId xmlns:a16="http://schemas.microsoft.com/office/drawing/2014/main" id="{90556114-14B0-44B1-A674-7926912AF0E9}"/>
              </a:ext>
            </a:extLst>
          </p:cNvPr>
          <p:cNvGrpSpPr/>
          <p:nvPr/>
        </p:nvGrpSpPr>
        <p:grpSpPr>
          <a:xfrm>
            <a:off x="10374990" y="3901438"/>
            <a:ext cx="1165582" cy="669126"/>
            <a:chOff x="10383379" y="3767214"/>
            <a:chExt cx="1165582" cy="669126"/>
          </a:xfrm>
        </p:grpSpPr>
        <p:sp>
          <p:nvSpPr>
            <p:cNvPr id="11" name="Freeform: Shape 10">
              <a:extLst>
                <a:ext uri="{FF2B5EF4-FFF2-40B4-BE49-F238E27FC236}">
                  <a16:creationId xmlns:a16="http://schemas.microsoft.com/office/drawing/2014/main" id="{6357BB7C-9461-4083-A8BE-97BE3AE58A04}"/>
                </a:ext>
              </a:extLst>
            </p:cNvPr>
            <p:cNvSpPr/>
            <p:nvPr/>
          </p:nvSpPr>
          <p:spPr bwMode="auto">
            <a:xfrm>
              <a:off x="10383379" y="4436340"/>
              <a:ext cx="1165582"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Semilight"/>
                <a:ea typeface="+mn-ea"/>
                <a:cs typeface="+mn-cs"/>
              </a:endParaRPr>
            </a:p>
          </p:txBody>
        </p:sp>
        <p:grpSp>
          <p:nvGrpSpPr>
            <p:cNvPr id="12" name="Group 11">
              <a:extLst>
                <a:ext uri="{FF2B5EF4-FFF2-40B4-BE49-F238E27FC236}">
                  <a16:creationId xmlns:a16="http://schemas.microsoft.com/office/drawing/2014/main" id="{8BC79821-E186-4CD1-8ED6-436BBB5A2097}"/>
                </a:ext>
              </a:extLst>
            </p:cNvPr>
            <p:cNvGrpSpPr/>
            <p:nvPr/>
          </p:nvGrpSpPr>
          <p:grpSpPr>
            <a:xfrm>
              <a:off x="10383379" y="3767214"/>
              <a:ext cx="974716" cy="650344"/>
              <a:chOff x="10383379" y="3767214"/>
              <a:chExt cx="974716" cy="650344"/>
            </a:xfrm>
          </p:grpSpPr>
          <p:sp>
            <p:nvSpPr>
              <p:cNvPr id="13" name="monitor">
                <a:extLst>
                  <a:ext uri="{FF2B5EF4-FFF2-40B4-BE49-F238E27FC236}">
                    <a16:creationId xmlns:a16="http://schemas.microsoft.com/office/drawing/2014/main" id="{195A4BC0-5596-4EE0-A115-4AE493B6A0F6}"/>
                  </a:ext>
                </a:extLst>
              </p:cNvPr>
              <p:cNvSpPr>
                <a:spLocks noChangeAspect="1" noEditPoints="1"/>
              </p:cNvSpPr>
              <p:nvPr/>
            </p:nvSpPr>
            <p:spPr bwMode="auto">
              <a:xfrm>
                <a:off x="10383379" y="3767214"/>
                <a:ext cx="848566"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4" name="TextBox 13">
                <a:extLst>
                  <a:ext uri="{FF2B5EF4-FFF2-40B4-BE49-F238E27FC236}">
                    <a16:creationId xmlns:a16="http://schemas.microsoft.com/office/drawing/2014/main" id="{6B03B65A-FF12-43E4-A00A-72FA25CCC769}"/>
                  </a:ext>
                </a:extLst>
              </p:cNvPr>
              <p:cNvSpPr txBox="1"/>
              <p:nvPr/>
            </p:nvSpPr>
            <p:spPr>
              <a:xfrm>
                <a:off x="10697055" y="3898657"/>
                <a:ext cx="221215" cy="325858"/>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H</a:t>
                </a:r>
              </a:p>
            </p:txBody>
          </p:sp>
          <p:sp>
            <p:nvSpPr>
              <p:cNvPr id="15" name="Freeform: Shape 14">
                <a:extLst>
                  <a:ext uri="{FF2B5EF4-FFF2-40B4-BE49-F238E27FC236}">
                    <a16:creationId xmlns:a16="http://schemas.microsoft.com/office/drawing/2014/main" id="{AB2A8B16-B390-485F-89FA-2DD2A45BFB5F}"/>
                  </a:ext>
                </a:extLst>
              </p:cNvPr>
              <p:cNvSpPr/>
              <p:nvPr/>
            </p:nvSpPr>
            <p:spPr bwMode="auto">
              <a:xfrm>
                <a:off x="10873704" y="4150210"/>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err="1">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grpSp>
      </p:grpSp>
      <p:sp>
        <p:nvSpPr>
          <p:cNvPr id="16" name="Rectangle 15">
            <a:extLst>
              <a:ext uri="{FF2B5EF4-FFF2-40B4-BE49-F238E27FC236}">
                <a16:creationId xmlns:a16="http://schemas.microsoft.com/office/drawing/2014/main" id="{A2D6AC43-11D5-4196-8F21-619E109D1A69}"/>
              </a:ext>
            </a:extLst>
          </p:cNvPr>
          <p:cNvSpPr/>
          <p:nvPr/>
        </p:nvSpPr>
        <p:spPr bwMode="auto">
          <a:xfrm>
            <a:off x="823508" y="4632674"/>
            <a:ext cx="2649821" cy="330680"/>
          </a:xfrm>
          <a:prstGeom prst="rect">
            <a:avLst/>
          </a:prstGeom>
          <a:no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MEMORY OPTIMIZED</a:t>
            </a:r>
          </a:p>
        </p:txBody>
      </p:sp>
      <p:sp>
        <p:nvSpPr>
          <p:cNvPr id="17" name="Freeform: Shape 16">
            <a:extLst>
              <a:ext uri="{FF2B5EF4-FFF2-40B4-BE49-F238E27FC236}">
                <a16:creationId xmlns:a16="http://schemas.microsoft.com/office/drawing/2014/main" id="{54DFAB9E-5114-4C4C-B6A6-88AE34F3F18C}"/>
              </a:ext>
            </a:extLst>
          </p:cNvPr>
          <p:cNvSpPr/>
          <p:nvPr/>
        </p:nvSpPr>
        <p:spPr bwMode="auto">
          <a:xfrm>
            <a:off x="400046" y="4570563"/>
            <a:ext cx="3496746"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8" name="Group 17">
            <a:extLst>
              <a:ext uri="{FF2B5EF4-FFF2-40B4-BE49-F238E27FC236}">
                <a16:creationId xmlns:a16="http://schemas.microsoft.com/office/drawing/2014/main" id="{04332976-F6E0-40B2-A610-DA7399DD5524}"/>
              </a:ext>
            </a:extLst>
          </p:cNvPr>
          <p:cNvGrpSpPr/>
          <p:nvPr/>
        </p:nvGrpSpPr>
        <p:grpSpPr>
          <a:xfrm>
            <a:off x="408456" y="3901438"/>
            <a:ext cx="974716" cy="650344"/>
            <a:chOff x="416845" y="3767214"/>
            <a:chExt cx="974716" cy="650344"/>
          </a:xfrm>
        </p:grpSpPr>
        <p:sp>
          <p:nvSpPr>
            <p:cNvPr id="19" name="monitor">
              <a:extLst>
                <a:ext uri="{FF2B5EF4-FFF2-40B4-BE49-F238E27FC236}">
                  <a16:creationId xmlns:a16="http://schemas.microsoft.com/office/drawing/2014/main" id="{7A38CE23-40F7-4E4E-8F4F-8D5885B055FB}"/>
                </a:ext>
              </a:extLst>
            </p:cNvPr>
            <p:cNvSpPr>
              <a:spLocks noChangeAspect="1" noEditPoints="1"/>
            </p:cNvSpPr>
            <p:nvPr/>
          </p:nvSpPr>
          <p:spPr bwMode="auto">
            <a:xfrm>
              <a:off x="416845" y="3767214"/>
              <a:ext cx="848566"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0" name="TextBox 19">
              <a:extLst>
                <a:ext uri="{FF2B5EF4-FFF2-40B4-BE49-F238E27FC236}">
                  <a16:creationId xmlns:a16="http://schemas.microsoft.com/office/drawing/2014/main" id="{E53858A4-80C9-4597-A2C3-5EE6DD3C7FB6}"/>
                </a:ext>
              </a:extLst>
            </p:cNvPr>
            <p:cNvSpPr txBox="1"/>
            <p:nvPr/>
          </p:nvSpPr>
          <p:spPr>
            <a:xfrm>
              <a:off x="736133" y="3898657"/>
              <a:ext cx="209994" cy="325858"/>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G</a:t>
              </a:r>
            </a:p>
          </p:txBody>
        </p:sp>
        <p:sp>
          <p:nvSpPr>
            <p:cNvPr id="21" name="Freeform: Shape 20">
              <a:extLst>
                <a:ext uri="{FF2B5EF4-FFF2-40B4-BE49-F238E27FC236}">
                  <a16:creationId xmlns:a16="http://schemas.microsoft.com/office/drawing/2014/main" id="{D574D153-6353-4BE0-BDC4-AA17F8E6011B}"/>
                </a:ext>
              </a:extLst>
            </p:cNvPr>
            <p:cNvSpPr/>
            <p:nvPr/>
          </p:nvSpPr>
          <p:spPr bwMode="auto">
            <a:xfrm>
              <a:off x="907170" y="4150210"/>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err="1">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grpSp>
      <p:grpSp>
        <p:nvGrpSpPr>
          <p:cNvPr id="22" name="Group 21">
            <a:extLst>
              <a:ext uri="{FF2B5EF4-FFF2-40B4-BE49-F238E27FC236}">
                <a16:creationId xmlns:a16="http://schemas.microsoft.com/office/drawing/2014/main" id="{15BFEB39-508B-4A24-B5AF-39283CA310D9}"/>
              </a:ext>
            </a:extLst>
          </p:cNvPr>
          <p:cNvGrpSpPr/>
          <p:nvPr/>
        </p:nvGrpSpPr>
        <p:grpSpPr>
          <a:xfrm>
            <a:off x="1583551" y="3901438"/>
            <a:ext cx="974739" cy="650351"/>
            <a:chOff x="1591940" y="3767214"/>
            <a:chExt cx="974739" cy="650351"/>
          </a:xfrm>
        </p:grpSpPr>
        <p:sp>
          <p:nvSpPr>
            <p:cNvPr id="23" name="monitor">
              <a:extLst>
                <a:ext uri="{FF2B5EF4-FFF2-40B4-BE49-F238E27FC236}">
                  <a16:creationId xmlns:a16="http://schemas.microsoft.com/office/drawing/2014/main" id="{A7103F8C-275B-4B29-84FF-E0DC90ABF8F8}"/>
                </a:ext>
              </a:extLst>
            </p:cNvPr>
            <p:cNvSpPr>
              <a:spLocks noChangeAspect="1" noEditPoints="1"/>
            </p:cNvSpPr>
            <p:nvPr/>
          </p:nvSpPr>
          <p:spPr bwMode="auto">
            <a:xfrm>
              <a:off x="1591940" y="3767214"/>
              <a:ext cx="848587" cy="65035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4" name="TextBox 23">
              <a:extLst>
                <a:ext uri="{FF2B5EF4-FFF2-40B4-BE49-F238E27FC236}">
                  <a16:creationId xmlns:a16="http://schemas.microsoft.com/office/drawing/2014/main" id="{8A1FC2E5-85E8-4078-A60A-636412BE5E30}"/>
                </a:ext>
              </a:extLst>
            </p:cNvPr>
            <p:cNvSpPr txBox="1"/>
            <p:nvPr/>
          </p:nvSpPr>
          <p:spPr>
            <a:xfrm>
              <a:off x="1795115" y="3898657"/>
              <a:ext cx="476092"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Ev3</a:t>
              </a:r>
            </a:p>
          </p:txBody>
        </p:sp>
        <p:sp>
          <p:nvSpPr>
            <p:cNvPr id="25" name="Freeform: Shape 24">
              <a:extLst>
                <a:ext uri="{FF2B5EF4-FFF2-40B4-BE49-F238E27FC236}">
                  <a16:creationId xmlns:a16="http://schemas.microsoft.com/office/drawing/2014/main" id="{0CF65414-9E08-47A0-B084-A546829F5312}"/>
                </a:ext>
              </a:extLst>
            </p:cNvPr>
            <p:cNvSpPr/>
            <p:nvPr/>
          </p:nvSpPr>
          <p:spPr bwMode="auto">
            <a:xfrm>
              <a:off x="2082277" y="4150210"/>
              <a:ext cx="484402" cy="267355"/>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grpSp>
      <p:grpSp>
        <p:nvGrpSpPr>
          <p:cNvPr id="26" name="Group 25">
            <a:extLst>
              <a:ext uri="{FF2B5EF4-FFF2-40B4-BE49-F238E27FC236}">
                <a16:creationId xmlns:a16="http://schemas.microsoft.com/office/drawing/2014/main" id="{E09401AF-0C0E-4662-B027-2BFA4B4BA10A}"/>
              </a:ext>
            </a:extLst>
          </p:cNvPr>
          <p:cNvGrpSpPr/>
          <p:nvPr/>
        </p:nvGrpSpPr>
        <p:grpSpPr>
          <a:xfrm>
            <a:off x="2779547" y="3901438"/>
            <a:ext cx="974740" cy="650351"/>
            <a:chOff x="2787936" y="3767214"/>
            <a:chExt cx="974740" cy="650351"/>
          </a:xfrm>
        </p:grpSpPr>
        <p:sp>
          <p:nvSpPr>
            <p:cNvPr id="27" name="monitor">
              <a:extLst>
                <a:ext uri="{FF2B5EF4-FFF2-40B4-BE49-F238E27FC236}">
                  <a16:creationId xmlns:a16="http://schemas.microsoft.com/office/drawing/2014/main" id="{9F0AB1FF-DDDB-42BF-83A2-8F4BDBA5D908}"/>
                </a:ext>
              </a:extLst>
            </p:cNvPr>
            <p:cNvSpPr>
              <a:spLocks noChangeAspect="1" noEditPoints="1"/>
            </p:cNvSpPr>
            <p:nvPr/>
          </p:nvSpPr>
          <p:spPr bwMode="auto">
            <a:xfrm>
              <a:off x="2787936" y="3767214"/>
              <a:ext cx="848587" cy="65035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8" name="TextBox 27">
              <a:extLst>
                <a:ext uri="{FF2B5EF4-FFF2-40B4-BE49-F238E27FC236}">
                  <a16:creationId xmlns:a16="http://schemas.microsoft.com/office/drawing/2014/main" id="{CDA27713-ED5E-455A-B0A9-01C2180FA378}"/>
                </a:ext>
              </a:extLst>
            </p:cNvPr>
            <p:cNvSpPr txBox="1"/>
            <p:nvPr/>
          </p:nvSpPr>
          <p:spPr>
            <a:xfrm>
              <a:off x="3083062" y="3898657"/>
              <a:ext cx="278923"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M</a:t>
              </a:r>
            </a:p>
          </p:txBody>
        </p:sp>
        <p:sp>
          <p:nvSpPr>
            <p:cNvPr id="29" name="Freeform: Shape 28">
              <a:extLst>
                <a:ext uri="{FF2B5EF4-FFF2-40B4-BE49-F238E27FC236}">
                  <a16:creationId xmlns:a16="http://schemas.microsoft.com/office/drawing/2014/main" id="{EF72E07F-264C-4717-A5D3-E0CE5D991429}"/>
                </a:ext>
              </a:extLst>
            </p:cNvPr>
            <p:cNvSpPr/>
            <p:nvPr/>
          </p:nvSpPr>
          <p:spPr bwMode="auto">
            <a:xfrm>
              <a:off x="3278274" y="4150210"/>
              <a:ext cx="484402" cy="267355"/>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grpSp>
      <p:pic>
        <p:nvPicPr>
          <p:cNvPr id="30" name="Picture 29">
            <a:extLst>
              <a:ext uri="{FF2B5EF4-FFF2-40B4-BE49-F238E27FC236}">
                <a16:creationId xmlns:a16="http://schemas.microsoft.com/office/drawing/2014/main" id="{EDDA256A-A814-40C4-BD06-030A43AABF9F}"/>
              </a:ext>
            </a:extLst>
          </p:cNvPr>
          <p:cNvPicPr>
            <a:picLocks noChangeAspect="1"/>
          </p:cNvPicPr>
          <p:nvPr/>
        </p:nvPicPr>
        <p:blipFill>
          <a:blip r:embed="rId2"/>
          <a:stretch>
            <a:fillRect/>
          </a:stretch>
        </p:blipFill>
        <p:spPr>
          <a:xfrm>
            <a:off x="1307188" y="3633150"/>
            <a:ext cx="551054" cy="551054"/>
          </a:xfrm>
          <a:prstGeom prst="rect">
            <a:avLst/>
          </a:prstGeom>
        </p:spPr>
      </p:pic>
      <p:pic>
        <p:nvPicPr>
          <p:cNvPr id="31" name="Picture 30">
            <a:extLst>
              <a:ext uri="{FF2B5EF4-FFF2-40B4-BE49-F238E27FC236}">
                <a16:creationId xmlns:a16="http://schemas.microsoft.com/office/drawing/2014/main" id="{CC83AFC2-C4A4-4DF0-AACA-A1FC1555FB91}"/>
              </a:ext>
            </a:extLst>
          </p:cNvPr>
          <p:cNvPicPr>
            <a:picLocks noChangeAspect="1"/>
          </p:cNvPicPr>
          <p:nvPr/>
        </p:nvPicPr>
        <p:blipFill>
          <a:blip r:embed="rId2"/>
          <a:stretch>
            <a:fillRect/>
          </a:stretch>
        </p:blipFill>
        <p:spPr>
          <a:xfrm>
            <a:off x="2503792" y="3633150"/>
            <a:ext cx="551054" cy="551054"/>
          </a:xfrm>
          <a:prstGeom prst="rect">
            <a:avLst/>
          </a:prstGeom>
        </p:spPr>
      </p:pic>
      <p:sp>
        <p:nvSpPr>
          <p:cNvPr id="32" name="Rectangle 31">
            <a:extLst>
              <a:ext uri="{FF2B5EF4-FFF2-40B4-BE49-F238E27FC236}">
                <a16:creationId xmlns:a16="http://schemas.microsoft.com/office/drawing/2014/main" id="{67D7C46C-813A-4980-BEDD-9EA1B61ADAEC}"/>
              </a:ext>
            </a:extLst>
          </p:cNvPr>
          <p:cNvSpPr/>
          <p:nvPr/>
        </p:nvSpPr>
        <p:spPr bwMode="auto">
          <a:xfrm>
            <a:off x="649173" y="2742694"/>
            <a:ext cx="1840000" cy="330680"/>
          </a:xfrm>
          <a:prstGeom prst="rect">
            <a:avLst/>
          </a:prstGeom>
          <a:no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ENTRY LEVEL</a:t>
            </a:r>
          </a:p>
        </p:txBody>
      </p:sp>
      <p:sp>
        <p:nvSpPr>
          <p:cNvPr id="33" name="Freeform: Shape 32">
            <a:extLst>
              <a:ext uri="{FF2B5EF4-FFF2-40B4-BE49-F238E27FC236}">
                <a16:creationId xmlns:a16="http://schemas.microsoft.com/office/drawing/2014/main" id="{D2D1C071-88CB-4DCF-9FF0-ACD431BFC684}"/>
              </a:ext>
            </a:extLst>
          </p:cNvPr>
          <p:cNvSpPr/>
          <p:nvPr/>
        </p:nvSpPr>
        <p:spPr bwMode="auto">
          <a:xfrm>
            <a:off x="411795" y="2677091"/>
            <a:ext cx="2314757"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34" name="Group 33">
            <a:extLst>
              <a:ext uri="{FF2B5EF4-FFF2-40B4-BE49-F238E27FC236}">
                <a16:creationId xmlns:a16="http://schemas.microsoft.com/office/drawing/2014/main" id="{9DFDD29F-5336-4A17-887D-A48C0C687BA7}"/>
              </a:ext>
            </a:extLst>
          </p:cNvPr>
          <p:cNvGrpSpPr/>
          <p:nvPr/>
        </p:nvGrpSpPr>
        <p:grpSpPr>
          <a:xfrm>
            <a:off x="428631" y="2007285"/>
            <a:ext cx="974716" cy="650337"/>
            <a:chOff x="1029942" y="1892597"/>
            <a:chExt cx="974716" cy="650337"/>
          </a:xfrm>
        </p:grpSpPr>
        <p:sp>
          <p:nvSpPr>
            <p:cNvPr id="35" name="monitor">
              <a:extLst>
                <a:ext uri="{FF2B5EF4-FFF2-40B4-BE49-F238E27FC236}">
                  <a16:creationId xmlns:a16="http://schemas.microsoft.com/office/drawing/2014/main" id="{988D85C2-0105-4532-B009-EAF5F4F0EB85}"/>
                </a:ext>
              </a:extLst>
            </p:cNvPr>
            <p:cNvSpPr>
              <a:spLocks noChangeAspect="1" noEditPoints="1"/>
            </p:cNvSpPr>
            <p:nvPr/>
          </p:nvSpPr>
          <p:spPr bwMode="auto">
            <a:xfrm>
              <a:off x="1029942" y="1892597"/>
              <a:ext cx="848567"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6" name="Freeform: Shape 35">
              <a:extLst>
                <a:ext uri="{FF2B5EF4-FFF2-40B4-BE49-F238E27FC236}">
                  <a16:creationId xmlns:a16="http://schemas.microsoft.com/office/drawing/2014/main" id="{F0D38C27-09E3-4860-8F9C-51E717C8AC75}"/>
                </a:ext>
              </a:extLst>
            </p:cNvPr>
            <p:cNvSpPr/>
            <p:nvPr/>
          </p:nvSpPr>
          <p:spPr bwMode="auto">
            <a:xfrm>
              <a:off x="1520267" y="2275586"/>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p:nvSpPr>
            <p:cNvPr id="37" name="TextBox 36">
              <a:extLst>
                <a:ext uri="{FF2B5EF4-FFF2-40B4-BE49-F238E27FC236}">
                  <a16:creationId xmlns:a16="http://schemas.microsoft.com/office/drawing/2014/main" id="{7DDEA68A-AEF6-4E0B-A1AC-C0756CE1710E}"/>
                </a:ext>
              </a:extLst>
            </p:cNvPr>
            <p:cNvSpPr txBox="1"/>
            <p:nvPr/>
          </p:nvSpPr>
          <p:spPr>
            <a:xfrm>
              <a:off x="1336873" y="2024039"/>
              <a:ext cx="201979" cy="325858"/>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A</a:t>
              </a:r>
            </a:p>
          </p:txBody>
        </p:sp>
      </p:grpSp>
      <p:grpSp>
        <p:nvGrpSpPr>
          <p:cNvPr id="38" name="Group 37">
            <a:extLst>
              <a:ext uri="{FF2B5EF4-FFF2-40B4-BE49-F238E27FC236}">
                <a16:creationId xmlns:a16="http://schemas.microsoft.com/office/drawing/2014/main" id="{DA98033A-F1E5-4BD3-8B86-79F30C132BE8}"/>
              </a:ext>
            </a:extLst>
          </p:cNvPr>
          <p:cNvGrpSpPr/>
          <p:nvPr/>
        </p:nvGrpSpPr>
        <p:grpSpPr>
          <a:xfrm>
            <a:off x="1591445" y="2007285"/>
            <a:ext cx="974716" cy="650337"/>
            <a:chOff x="2192756" y="1892597"/>
            <a:chExt cx="974716" cy="650337"/>
          </a:xfrm>
        </p:grpSpPr>
        <p:sp>
          <p:nvSpPr>
            <p:cNvPr id="39" name="monitor">
              <a:extLst>
                <a:ext uri="{FF2B5EF4-FFF2-40B4-BE49-F238E27FC236}">
                  <a16:creationId xmlns:a16="http://schemas.microsoft.com/office/drawing/2014/main" id="{3769AA38-43BC-4352-86BF-1CF426336AA9}"/>
                </a:ext>
              </a:extLst>
            </p:cNvPr>
            <p:cNvSpPr>
              <a:spLocks noChangeAspect="1" noEditPoints="1"/>
            </p:cNvSpPr>
            <p:nvPr/>
          </p:nvSpPr>
          <p:spPr bwMode="auto">
            <a:xfrm>
              <a:off x="2192756" y="1892597"/>
              <a:ext cx="848567"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0" name="TextBox 39">
              <a:extLst>
                <a:ext uri="{FF2B5EF4-FFF2-40B4-BE49-F238E27FC236}">
                  <a16:creationId xmlns:a16="http://schemas.microsoft.com/office/drawing/2014/main" id="{031312EF-D319-40D2-84BE-5DCAB71C528D}"/>
                </a:ext>
              </a:extLst>
            </p:cNvPr>
            <p:cNvSpPr txBox="1"/>
            <p:nvPr/>
          </p:nvSpPr>
          <p:spPr>
            <a:xfrm>
              <a:off x="2342829" y="2024039"/>
              <a:ext cx="516103" cy="325858"/>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Av2</a:t>
              </a:r>
            </a:p>
          </p:txBody>
        </p:sp>
        <p:sp>
          <p:nvSpPr>
            <p:cNvPr id="41" name="Freeform: Shape 40">
              <a:extLst>
                <a:ext uri="{FF2B5EF4-FFF2-40B4-BE49-F238E27FC236}">
                  <a16:creationId xmlns:a16="http://schemas.microsoft.com/office/drawing/2014/main" id="{828449B8-3F05-45F7-93C5-F368A2D73044}"/>
                </a:ext>
              </a:extLst>
            </p:cNvPr>
            <p:cNvSpPr/>
            <p:nvPr/>
          </p:nvSpPr>
          <p:spPr bwMode="auto">
            <a:xfrm>
              <a:off x="2683081" y="2275586"/>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grpSp>
      <p:sp>
        <p:nvSpPr>
          <p:cNvPr id="42" name="Rectangle 41">
            <a:extLst>
              <a:ext uri="{FF2B5EF4-FFF2-40B4-BE49-F238E27FC236}">
                <a16:creationId xmlns:a16="http://schemas.microsoft.com/office/drawing/2014/main" id="{FA2A0081-D103-4C30-ADB9-D2925B84744F}"/>
              </a:ext>
            </a:extLst>
          </p:cNvPr>
          <p:cNvSpPr/>
          <p:nvPr/>
        </p:nvSpPr>
        <p:spPr bwMode="auto">
          <a:xfrm>
            <a:off x="4943401" y="2742694"/>
            <a:ext cx="2375596" cy="330680"/>
          </a:xfrm>
          <a:prstGeom prst="rect">
            <a:avLst/>
          </a:prstGeom>
          <a:no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GENERAL PURPOSE</a:t>
            </a:r>
          </a:p>
        </p:txBody>
      </p:sp>
      <p:sp>
        <p:nvSpPr>
          <p:cNvPr id="43" name="Freeform: Shape 42">
            <a:extLst>
              <a:ext uri="{FF2B5EF4-FFF2-40B4-BE49-F238E27FC236}">
                <a16:creationId xmlns:a16="http://schemas.microsoft.com/office/drawing/2014/main" id="{3404AC16-5BCD-453A-9CDB-6EB33527649B}"/>
              </a:ext>
            </a:extLst>
          </p:cNvPr>
          <p:cNvSpPr/>
          <p:nvPr/>
        </p:nvSpPr>
        <p:spPr bwMode="auto">
          <a:xfrm>
            <a:off x="4382826" y="2677090"/>
            <a:ext cx="4601476" cy="45719"/>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44" name="Group 43">
            <a:extLst>
              <a:ext uri="{FF2B5EF4-FFF2-40B4-BE49-F238E27FC236}">
                <a16:creationId xmlns:a16="http://schemas.microsoft.com/office/drawing/2014/main" id="{7BBB2397-ADEE-49AA-89DC-CC216423C2D5}"/>
              </a:ext>
            </a:extLst>
          </p:cNvPr>
          <p:cNvGrpSpPr/>
          <p:nvPr/>
        </p:nvGrpSpPr>
        <p:grpSpPr>
          <a:xfrm>
            <a:off x="4417933" y="2007285"/>
            <a:ext cx="974716" cy="650594"/>
            <a:chOff x="5019244" y="1892597"/>
            <a:chExt cx="974716" cy="650594"/>
          </a:xfrm>
        </p:grpSpPr>
        <p:sp>
          <p:nvSpPr>
            <p:cNvPr id="45" name="monitor">
              <a:extLst>
                <a:ext uri="{FF2B5EF4-FFF2-40B4-BE49-F238E27FC236}">
                  <a16:creationId xmlns:a16="http://schemas.microsoft.com/office/drawing/2014/main" id="{5836180D-D815-43A9-89FD-F5886136DE25}"/>
                </a:ext>
              </a:extLst>
            </p:cNvPr>
            <p:cNvSpPr>
              <a:spLocks noChangeAspect="1" noEditPoints="1"/>
            </p:cNvSpPr>
            <p:nvPr/>
          </p:nvSpPr>
          <p:spPr bwMode="auto">
            <a:xfrm>
              <a:off x="5019244" y="1892597"/>
              <a:ext cx="848566"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46" name="TextBox 45">
              <a:extLst>
                <a:ext uri="{FF2B5EF4-FFF2-40B4-BE49-F238E27FC236}">
                  <a16:creationId xmlns:a16="http://schemas.microsoft.com/office/drawing/2014/main" id="{EC2875EC-37C3-4CED-930B-2C519F2A51AE}"/>
                </a:ext>
              </a:extLst>
            </p:cNvPr>
            <p:cNvSpPr txBox="1"/>
            <p:nvPr/>
          </p:nvSpPr>
          <p:spPr>
            <a:xfrm>
              <a:off x="5335323" y="2024296"/>
              <a:ext cx="216406" cy="325858"/>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D</a:t>
              </a:r>
            </a:p>
          </p:txBody>
        </p:sp>
        <p:sp>
          <p:nvSpPr>
            <p:cNvPr id="47" name="Freeform: Shape 46">
              <a:extLst>
                <a:ext uri="{FF2B5EF4-FFF2-40B4-BE49-F238E27FC236}">
                  <a16:creationId xmlns:a16="http://schemas.microsoft.com/office/drawing/2014/main" id="{8C80C112-3BAC-4AAD-BB57-F8EAC9F1A73E}"/>
                </a:ext>
              </a:extLst>
            </p:cNvPr>
            <p:cNvSpPr/>
            <p:nvPr/>
          </p:nvSpPr>
          <p:spPr bwMode="auto">
            <a:xfrm>
              <a:off x="5509569" y="2275843"/>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err="1">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grpSp>
      <p:grpSp>
        <p:nvGrpSpPr>
          <p:cNvPr id="48" name="Group 47">
            <a:extLst>
              <a:ext uri="{FF2B5EF4-FFF2-40B4-BE49-F238E27FC236}">
                <a16:creationId xmlns:a16="http://schemas.microsoft.com/office/drawing/2014/main" id="{B8C8869D-E1F1-4834-BC94-BD3EEFD700AA}"/>
              </a:ext>
            </a:extLst>
          </p:cNvPr>
          <p:cNvGrpSpPr/>
          <p:nvPr/>
        </p:nvGrpSpPr>
        <p:grpSpPr>
          <a:xfrm>
            <a:off x="5592809" y="2007285"/>
            <a:ext cx="974716" cy="650594"/>
            <a:chOff x="6194120" y="1892597"/>
            <a:chExt cx="974716" cy="650594"/>
          </a:xfrm>
        </p:grpSpPr>
        <p:sp>
          <p:nvSpPr>
            <p:cNvPr id="49" name="monitor">
              <a:extLst>
                <a:ext uri="{FF2B5EF4-FFF2-40B4-BE49-F238E27FC236}">
                  <a16:creationId xmlns:a16="http://schemas.microsoft.com/office/drawing/2014/main" id="{C211B521-6D68-4561-80F9-39EBBD14C986}"/>
                </a:ext>
              </a:extLst>
            </p:cNvPr>
            <p:cNvSpPr>
              <a:spLocks noChangeAspect="1" noEditPoints="1"/>
            </p:cNvSpPr>
            <p:nvPr/>
          </p:nvSpPr>
          <p:spPr bwMode="auto">
            <a:xfrm>
              <a:off x="6194120" y="1892597"/>
              <a:ext cx="848566"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50" name="TextBox 49">
              <a:extLst>
                <a:ext uri="{FF2B5EF4-FFF2-40B4-BE49-F238E27FC236}">
                  <a16:creationId xmlns:a16="http://schemas.microsoft.com/office/drawing/2014/main" id="{EB63850F-6B5E-481E-B53A-1B49C82C18EB}"/>
                </a:ext>
              </a:extLst>
            </p:cNvPr>
            <p:cNvSpPr txBox="1"/>
            <p:nvPr/>
          </p:nvSpPr>
          <p:spPr>
            <a:xfrm>
              <a:off x="6349901" y="2024296"/>
              <a:ext cx="537006" cy="325858"/>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Dv2</a:t>
              </a:r>
            </a:p>
          </p:txBody>
        </p:sp>
        <p:sp>
          <p:nvSpPr>
            <p:cNvPr id="51" name="Freeform: Shape 50">
              <a:extLst>
                <a:ext uri="{FF2B5EF4-FFF2-40B4-BE49-F238E27FC236}">
                  <a16:creationId xmlns:a16="http://schemas.microsoft.com/office/drawing/2014/main" id="{BEBC0290-3EBA-4E24-82B6-8FC84550A9B9}"/>
                </a:ext>
              </a:extLst>
            </p:cNvPr>
            <p:cNvSpPr/>
            <p:nvPr/>
          </p:nvSpPr>
          <p:spPr bwMode="auto">
            <a:xfrm>
              <a:off x="6684445" y="2275843"/>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err="1">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grpSp>
      <p:grpSp>
        <p:nvGrpSpPr>
          <p:cNvPr id="52" name="Group 51">
            <a:extLst>
              <a:ext uri="{FF2B5EF4-FFF2-40B4-BE49-F238E27FC236}">
                <a16:creationId xmlns:a16="http://schemas.microsoft.com/office/drawing/2014/main" id="{B0F25403-DF3B-474E-B511-64E03BACCEDE}"/>
              </a:ext>
            </a:extLst>
          </p:cNvPr>
          <p:cNvGrpSpPr/>
          <p:nvPr/>
        </p:nvGrpSpPr>
        <p:grpSpPr>
          <a:xfrm>
            <a:off x="6767686" y="2007285"/>
            <a:ext cx="974740" cy="650601"/>
            <a:chOff x="7368997" y="1892597"/>
            <a:chExt cx="974740" cy="650601"/>
          </a:xfrm>
        </p:grpSpPr>
        <p:sp>
          <p:nvSpPr>
            <p:cNvPr id="53" name="monitor">
              <a:extLst>
                <a:ext uri="{FF2B5EF4-FFF2-40B4-BE49-F238E27FC236}">
                  <a16:creationId xmlns:a16="http://schemas.microsoft.com/office/drawing/2014/main" id="{7331C89C-4221-4AAE-BBB9-7965CDE80EC6}"/>
                </a:ext>
              </a:extLst>
            </p:cNvPr>
            <p:cNvSpPr>
              <a:spLocks noChangeAspect="1" noEditPoints="1"/>
            </p:cNvSpPr>
            <p:nvPr/>
          </p:nvSpPr>
          <p:spPr bwMode="auto">
            <a:xfrm>
              <a:off x="7368997" y="1892597"/>
              <a:ext cx="848587" cy="65035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54" name="TextBox 53">
              <a:extLst>
                <a:ext uri="{FF2B5EF4-FFF2-40B4-BE49-F238E27FC236}">
                  <a16:creationId xmlns:a16="http://schemas.microsoft.com/office/drawing/2014/main" id="{93C686C4-7C40-4F93-924C-2B9B48D60672}"/>
                </a:ext>
              </a:extLst>
            </p:cNvPr>
            <p:cNvSpPr txBox="1"/>
            <p:nvPr/>
          </p:nvSpPr>
          <p:spPr>
            <a:xfrm>
              <a:off x="7524787" y="2024296"/>
              <a:ext cx="537006" cy="325858"/>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Dv3</a:t>
              </a:r>
            </a:p>
          </p:txBody>
        </p:sp>
        <p:sp>
          <p:nvSpPr>
            <p:cNvPr id="55" name="Freeform: Shape 54">
              <a:extLst>
                <a:ext uri="{FF2B5EF4-FFF2-40B4-BE49-F238E27FC236}">
                  <a16:creationId xmlns:a16="http://schemas.microsoft.com/office/drawing/2014/main" id="{6273F742-E55D-47B1-B62A-65A86FC1EABE}"/>
                </a:ext>
              </a:extLst>
            </p:cNvPr>
            <p:cNvSpPr/>
            <p:nvPr/>
          </p:nvSpPr>
          <p:spPr bwMode="auto">
            <a:xfrm>
              <a:off x="7859335" y="2275843"/>
              <a:ext cx="484402" cy="267355"/>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grpSp>
      <p:pic>
        <p:nvPicPr>
          <p:cNvPr id="56" name="Picture 55">
            <a:extLst>
              <a:ext uri="{FF2B5EF4-FFF2-40B4-BE49-F238E27FC236}">
                <a16:creationId xmlns:a16="http://schemas.microsoft.com/office/drawing/2014/main" id="{606D56A0-7677-4B23-8217-41B95D96FEE9}"/>
              </a:ext>
            </a:extLst>
          </p:cNvPr>
          <p:cNvPicPr>
            <a:picLocks noChangeAspect="1"/>
          </p:cNvPicPr>
          <p:nvPr/>
        </p:nvPicPr>
        <p:blipFill>
          <a:blip r:embed="rId2"/>
          <a:stretch>
            <a:fillRect/>
          </a:stretch>
        </p:blipFill>
        <p:spPr>
          <a:xfrm>
            <a:off x="6500624" y="1742399"/>
            <a:ext cx="551054" cy="551054"/>
          </a:xfrm>
          <a:prstGeom prst="rect">
            <a:avLst/>
          </a:prstGeom>
        </p:spPr>
      </p:pic>
      <p:sp>
        <p:nvSpPr>
          <p:cNvPr id="57" name="Rectangle 56">
            <a:extLst>
              <a:ext uri="{FF2B5EF4-FFF2-40B4-BE49-F238E27FC236}">
                <a16:creationId xmlns:a16="http://schemas.microsoft.com/office/drawing/2014/main" id="{0F482006-955B-4B1A-B9F2-BC67496B6062}"/>
              </a:ext>
            </a:extLst>
          </p:cNvPr>
          <p:cNvSpPr/>
          <p:nvPr/>
        </p:nvSpPr>
        <p:spPr bwMode="auto">
          <a:xfrm>
            <a:off x="2862073" y="2742694"/>
            <a:ext cx="1365046" cy="330680"/>
          </a:xfrm>
          <a:prstGeom prst="rect">
            <a:avLst/>
          </a:prstGeom>
          <a:no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BURSTABLE</a:t>
            </a:r>
          </a:p>
        </p:txBody>
      </p:sp>
      <p:sp>
        <p:nvSpPr>
          <p:cNvPr id="58" name="Freeform: Shape 57">
            <a:extLst>
              <a:ext uri="{FF2B5EF4-FFF2-40B4-BE49-F238E27FC236}">
                <a16:creationId xmlns:a16="http://schemas.microsoft.com/office/drawing/2014/main" id="{BADA40F4-5D21-4B90-B1D4-4FCCFBB2391A}"/>
              </a:ext>
            </a:extLst>
          </p:cNvPr>
          <p:cNvSpPr/>
          <p:nvPr/>
        </p:nvSpPr>
        <p:spPr bwMode="auto">
          <a:xfrm>
            <a:off x="2973945" y="2677091"/>
            <a:ext cx="1165582"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59" name="Group 58">
            <a:extLst>
              <a:ext uri="{FF2B5EF4-FFF2-40B4-BE49-F238E27FC236}">
                <a16:creationId xmlns:a16="http://schemas.microsoft.com/office/drawing/2014/main" id="{6ED2F27D-BF8F-473C-947C-7C4BDAF06272}"/>
              </a:ext>
            </a:extLst>
          </p:cNvPr>
          <p:cNvGrpSpPr/>
          <p:nvPr/>
        </p:nvGrpSpPr>
        <p:grpSpPr>
          <a:xfrm>
            <a:off x="3003629" y="2011530"/>
            <a:ext cx="974738" cy="650351"/>
            <a:chOff x="3489019" y="2410376"/>
            <a:chExt cx="1070557" cy="714281"/>
          </a:xfrm>
        </p:grpSpPr>
        <p:sp>
          <p:nvSpPr>
            <p:cNvPr id="60" name="monitor">
              <a:extLst>
                <a:ext uri="{FF2B5EF4-FFF2-40B4-BE49-F238E27FC236}">
                  <a16:creationId xmlns:a16="http://schemas.microsoft.com/office/drawing/2014/main" id="{39AA9894-E24A-4D66-B7D4-9DE79EA65ADB}"/>
                </a:ext>
              </a:extLst>
            </p:cNvPr>
            <p:cNvSpPr>
              <a:spLocks noChangeAspect="1" noEditPoints="1"/>
            </p:cNvSpPr>
            <p:nvPr/>
          </p:nvSpPr>
          <p:spPr bwMode="auto">
            <a:xfrm>
              <a:off x="3489019" y="2410376"/>
              <a:ext cx="932004" cy="71428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61" name="TextBox 60">
              <a:extLst>
                <a:ext uri="{FF2B5EF4-FFF2-40B4-BE49-F238E27FC236}">
                  <a16:creationId xmlns:a16="http://schemas.microsoft.com/office/drawing/2014/main" id="{0709E178-C5F8-4DFF-81E8-72529FD97FE9}"/>
                </a:ext>
              </a:extLst>
            </p:cNvPr>
            <p:cNvSpPr txBox="1"/>
            <p:nvPr/>
          </p:nvSpPr>
          <p:spPr>
            <a:xfrm>
              <a:off x="3842541" y="2554740"/>
              <a:ext cx="200706" cy="357890"/>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B</a:t>
              </a:r>
            </a:p>
          </p:txBody>
        </p:sp>
        <p:sp>
          <p:nvSpPr>
            <p:cNvPr id="62" name="Freeform: Shape 61">
              <a:extLst>
                <a:ext uri="{FF2B5EF4-FFF2-40B4-BE49-F238E27FC236}">
                  <a16:creationId xmlns:a16="http://schemas.microsoft.com/office/drawing/2014/main" id="{A4457D1F-0218-493C-9CC0-5C1787FCC227}"/>
                </a:ext>
              </a:extLst>
            </p:cNvPr>
            <p:cNvSpPr/>
            <p:nvPr/>
          </p:nvSpPr>
          <p:spPr bwMode="auto">
            <a:xfrm>
              <a:off x="4027557" y="2831021"/>
              <a:ext cx="532019" cy="293636"/>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grpSp>
      <p:sp>
        <p:nvSpPr>
          <p:cNvPr id="64" name="Rectangle 63">
            <a:extLst>
              <a:ext uri="{FF2B5EF4-FFF2-40B4-BE49-F238E27FC236}">
                <a16:creationId xmlns:a16="http://schemas.microsoft.com/office/drawing/2014/main" id="{B921EE60-B1AB-40FA-B378-D94E18497B45}"/>
              </a:ext>
            </a:extLst>
          </p:cNvPr>
          <p:cNvSpPr/>
          <p:nvPr/>
        </p:nvSpPr>
        <p:spPr bwMode="auto">
          <a:xfrm>
            <a:off x="9348384" y="2736162"/>
            <a:ext cx="2244430" cy="330680"/>
          </a:xfrm>
          <a:prstGeom prst="rect">
            <a:avLst/>
          </a:prstGeom>
          <a:no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COMPUTE OPTIMIZED</a:t>
            </a:r>
            <a:endParaRPr kumimoji="0" 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5" name="Freeform: Shape 64">
            <a:extLst>
              <a:ext uri="{FF2B5EF4-FFF2-40B4-BE49-F238E27FC236}">
                <a16:creationId xmlns:a16="http://schemas.microsoft.com/office/drawing/2014/main" id="{00CAB980-BAB1-4ADC-B10D-71DB84F58464}"/>
              </a:ext>
            </a:extLst>
          </p:cNvPr>
          <p:cNvSpPr/>
          <p:nvPr/>
        </p:nvSpPr>
        <p:spPr bwMode="auto">
          <a:xfrm>
            <a:off x="9313220" y="2670559"/>
            <a:ext cx="2314757"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66" name="Group 65">
            <a:extLst>
              <a:ext uri="{FF2B5EF4-FFF2-40B4-BE49-F238E27FC236}">
                <a16:creationId xmlns:a16="http://schemas.microsoft.com/office/drawing/2014/main" id="{D283CF38-A345-43EA-AA68-F93631AE252D}"/>
              </a:ext>
            </a:extLst>
          </p:cNvPr>
          <p:cNvGrpSpPr/>
          <p:nvPr/>
        </p:nvGrpSpPr>
        <p:grpSpPr>
          <a:xfrm>
            <a:off x="9348384" y="2000753"/>
            <a:ext cx="974717" cy="650594"/>
            <a:chOff x="8761256" y="1892597"/>
            <a:chExt cx="974717" cy="650594"/>
          </a:xfrm>
        </p:grpSpPr>
        <p:sp>
          <p:nvSpPr>
            <p:cNvPr id="67" name="monitor">
              <a:extLst>
                <a:ext uri="{FF2B5EF4-FFF2-40B4-BE49-F238E27FC236}">
                  <a16:creationId xmlns:a16="http://schemas.microsoft.com/office/drawing/2014/main" id="{68B350B6-E674-458F-B5DB-3C274FD4103B}"/>
                </a:ext>
              </a:extLst>
            </p:cNvPr>
            <p:cNvSpPr>
              <a:spLocks noChangeAspect="1" noEditPoints="1"/>
            </p:cNvSpPr>
            <p:nvPr/>
          </p:nvSpPr>
          <p:spPr bwMode="auto">
            <a:xfrm>
              <a:off x="8761256" y="1892597"/>
              <a:ext cx="848567"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68" name="TextBox 67">
              <a:extLst>
                <a:ext uri="{FF2B5EF4-FFF2-40B4-BE49-F238E27FC236}">
                  <a16:creationId xmlns:a16="http://schemas.microsoft.com/office/drawing/2014/main" id="{AC342C7E-C162-48FB-AFFE-BD9F34BE70CC}"/>
                </a:ext>
              </a:extLst>
            </p:cNvPr>
            <p:cNvSpPr txBox="1"/>
            <p:nvPr/>
          </p:nvSpPr>
          <p:spPr>
            <a:xfrm>
              <a:off x="9109398" y="2024296"/>
              <a:ext cx="152286" cy="325858"/>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F</a:t>
              </a:r>
            </a:p>
          </p:txBody>
        </p:sp>
        <p:sp>
          <p:nvSpPr>
            <p:cNvPr id="69" name="Freeform: Shape 68">
              <a:extLst>
                <a:ext uri="{FF2B5EF4-FFF2-40B4-BE49-F238E27FC236}">
                  <a16:creationId xmlns:a16="http://schemas.microsoft.com/office/drawing/2014/main" id="{9F7E7352-9ACE-4DF2-B0F3-DCFF8B029175}"/>
                </a:ext>
              </a:extLst>
            </p:cNvPr>
            <p:cNvSpPr/>
            <p:nvPr/>
          </p:nvSpPr>
          <p:spPr bwMode="auto">
            <a:xfrm>
              <a:off x="9251582" y="2275843"/>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err="1">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grpSp>
      <p:grpSp>
        <p:nvGrpSpPr>
          <p:cNvPr id="70" name="Group 69">
            <a:extLst>
              <a:ext uri="{FF2B5EF4-FFF2-40B4-BE49-F238E27FC236}">
                <a16:creationId xmlns:a16="http://schemas.microsoft.com/office/drawing/2014/main" id="{48D17D49-6193-4DD3-B8AB-F6F5EDB6D4DE}"/>
              </a:ext>
            </a:extLst>
          </p:cNvPr>
          <p:cNvGrpSpPr/>
          <p:nvPr/>
        </p:nvGrpSpPr>
        <p:grpSpPr>
          <a:xfrm>
            <a:off x="10531728" y="2000753"/>
            <a:ext cx="974717" cy="650594"/>
            <a:chOff x="9944600" y="1892597"/>
            <a:chExt cx="974717" cy="650594"/>
          </a:xfrm>
        </p:grpSpPr>
        <p:sp>
          <p:nvSpPr>
            <p:cNvPr id="71" name="monitor">
              <a:extLst>
                <a:ext uri="{FF2B5EF4-FFF2-40B4-BE49-F238E27FC236}">
                  <a16:creationId xmlns:a16="http://schemas.microsoft.com/office/drawing/2014/main" id="{2D353FED-EF85-4598-B0BA-06BBC77BAC17}"/>
                </a:ext>
              </a:extLst>
            </p:cNvPr>
            <p:cNvSpPr>
              <a:spLocks noChangeAspect="1" noEditPoints="1"/>
            </p:cNvSpPr>
            <p:nvPr/>
          </p:nvSpPr>
          <p:spPr bwMode="auto">
            <a:xfrm>
              <a:off x="9944600" y="1892597"/>
              <a:ext cx="848567"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2" name="TextBox 71">
              <a:extLst>
                <a:ext uri="{FF2B5EF4-FFF2-40B4-BE49-F238E27FC236}">
                  <a16:creationId xmlns:a16="http://schemas.microsoft.com/office/drawing/2014/main" id="{E56FA62B-2982-4C23-8D8E-2532F573D98C}"/>
                </a:ext>
              </a:extLst>
            </p:cNvPr>
            <p:cNvSpPr txBox="1"/>
            <p:nvPr/>
          </p:nvSpPr>
          <p:spPr>
            <a:xfrm>
              <a:off x="10132439" y="2024296"/>
              <a:ext cx="472886" cy="325858"/>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Fv2</a:t>
              </a:r>
            </a:p>
          </p:txBody>
        </p:sp>
        <p:sp>
          <p:nvSpPr>
            <p:cNvPr id="73" name="Freeform: Shape 72">
              <a:extLst>
                <a:ext uri="{FF2B5EF4-FFF2-40B4-BE49-F238E27FC236}">
                  <a16:creationId xmlns:a16="http://schemas.microsoft.com/office/drawing/2014/main" id="{A9B6B6AD-BAA4-449B-A08B-6A9AABDF1AAA}"/>
                </a:ext>
              </a:extLst>
            </p:cNvPr>
            <p:cNvSpPr/>
            <p:nvPr/>
          </p:nvSpPr>
          <p:spPr bwMode="auto">
            <a:xfrm>
              <a:off x="10434926" y="2275843"/>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grpSp>
      <p:sp>
        <p:nvSpPr>
          <p:cNvPr id="75" name="Rectangle 74">
            <a:extLst>
              <a:ext uri="{FF2B5EF4-FFF2-40B4-BE49-F238E27FC236}">
                <a16:creationId xmlns:a16="http://schemas.microsoft.com/office/drawing/2014/main" id="{DFC772D7-1EA2-4AD8-B21E-B172AFCC8B02}"/>
              </a:ext>
            </a:extLst>
          </p:cNvPr>
          <p:cNvSpPr/>
          <p:nvPr/>
        </p:nvSpPr>
        <p:spPr bwMode="auto">
          <a:xfrm>
            <a:off x="6606520" y="4632675"/>
            <a:ext cx="2466454" cy="330679"/>
          </a:xfrm>
          <a:prstGeom prst="rect">
            <a:avLst/>
          </a:prstGeom>
          <a:no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GRAPHICS INTENSIVE</a:t>
            </a:r>
          </a:p>
        </p:txBody>
      </p:sp>
      <p:sp>
        <p:nvSpPr>
          <p:cNvPr id="76" name="Freeform: Shape 75">
            <a:extLst>
              <a:ext uri="{FF2B5EF4-FFF2-40B4-BE49-F238E27FC236}">
                <a16:creationId xmlns:a16="http://schemas.microsoft.com/office/drawing/2014/main" id="{58E0D286-7C08-45EA-A2B5-6D9B9BF2B361}"/>
              </a:ext>
            </a:extLst>
          </p:cNvPr>
          <p:cNvSpPr/>
          <p:nvPr/>
        </p:nvSpPr>
        <p:spPr bwMode="auto">
          <a:xfrm>
            <a:off x="5550211" y="4570564"/>
            <a:ext cx="4579072"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77" name="Group 76">
            <a:extLst>
              <a:ext uri="{FF2B5EF4-FFF2-40B4-BE49-F238E27FC236}">
                <a16:creationId xmlns:a16="http://schemas.microsoft.com/office/drawing/2014/main" id="{EFD81B98-32FF-410A-871F-7A49A12EE4DA}"/>
              </a:ext>
            </a:extLst>
          </p:cNvPr>
          <p:cNvGrpSpPr/>
          <p:nvPr/>
        </p:nvGrpSpPr>
        <p:grpSpPr>
          <a:xfrm>
            <a:off x="5582115" y="3901430"/>
            <a:ext cx="974716" cy="650344"/>
            <a:chOff x="6142928" y="4501551"/>
            <a:chExt cx="1070532" cy="714274"/>
          </a:xfrm>
        </p:grpSpPr>
        <p:sp>
          <p:nvSpPr>
            <p:cNvPr id="78" name="monitor">
              <a:extLst>
                <a:ext uri="{FF2B5EF4-FFF2-40B4-BE49-F238E27FC236}">
                  <a16:creationId xmlns:a16="http://schemas.microsoft.com/office/drawing/2014/main" id="{1AA48AF2-0B49-4DD2-82E5-D6D95DE7E44A}"/>
                </a:ext>
              </a:extLst>
            </p:cNvPr>
            <p:cNvSpPr>
              <a:spLocks noChangeAspect="1" noEditPoints="1"/>
            </p:cNvSpPr>
            <p:nvPr/>
          </p:nvSpPr>
          <p:spPr bwMode="auto">
            <a:xfrm>
              <a:off x="6142928"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79" name="TextBox 78">
              <a:extLst>
                <a:ext uri="{FF2B5EF4-FFF2-40B4-BE49-F238E27FC236}">
                  <a16:creationId xmlns:a16="http://schemas.microsoft.com/office/drawing/2014/main" id="{C2D665B7-C803-4786-AF35-89D1A78502C7}"/>
                </a:ext>
              </a:extLst>
            </p:cNvPr>
            <p:cNvSpPr txBox="1"/>
            <p:nvPr/>
          </p:nvSpPr>
          <p:spPr>
            <a:xfrm>
              <a:off x="6379164" y="4645915"/>
              <a:ext cx="459512" cy="357890"/>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NC</a:t>
              </a:r>
            </a:p>
          </p:txBody>
        </p:sp>
        <p:sp>
          <p:nvSpPr>
            <p:cNvPr id="80" name="Freeform: Shape 79">
              <a:extLst>
                <a:ext uri="{FF2B5EF4-FFF2-40B4-BE49-F238E27FC236}">
                  <a16:creationId xmlns:a16="http://schemas.microsoft.com/office/drawing/2014/main" id="{3E502727-A941-4110-873F-AC55A6BD3B05}"/>
                </a:ext>
              </a:extLst>
            </p:cNvPr>
            <p:cNvSpPr/>
            <p:nvPr/>
          </p:nvSpPr>
          <p:spPr bwMode="auto">
            <a:xfrm>
              <a:off x="6681453" y="4922196"/>
              <a:ext cx="532007" cy="293629"/>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err="1">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grpSp>
      <p:grpSp>
        <p:nvGrpSpPr>
          <p:cNvPr id="81" name="Group 80">
            <a:extLst>
              <a:ext uri="{FF2B5EF4-FFF2-40B4-BE49-F238E27FC236}">
                <a16:creationId xmlns:a16="http://schemas.microsoft.com/office/drawing/2014/main" id="{7DA79D25-224A-4EA2-A1B7-EDB9909A580E}"/>
              </a:ext>
            </a:extLst>
          </p:cNvPr>
          <p:cNvGrpSpPr/>
          <p:nvPr/>
        </p:nvGrpSpPr>
        <p:grpSpPr>
          <a:xfrm>
            <a:off x="6742633" y="3901430"/>
            <a:ext cx="974716" cy="650344"/>
            <a:chOff x="7745277" y="4501551"/>
            <a:chExt cx="1070532" cy="714274"/>
          </a:xfrm>
        </p:grpSpPr>
        <p:sp>
          <p:nvSpPr>
            <p:cNvPr id="82" name="monitor">
              <a:extLst>
                <a:ext uri="{FF2B5EF4-FFF2-40B4-BE49-F238E27FC236}">
                  <a16:creationId xmlns:a16="http://schemas.microsoft.com/office/drawing/2014/main" id="{B4DDB626-7C2C-4753-A9D9-F6088CF04769}"/>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83" name="TextBox 82">
              <a:extLst>
                <a:ext uri="{FF2B5EF4-FFF2-40B4-BE49-F238E27FC236}">
                  <a16:creationId xmlns:a16="http://schemas.microsoft.com/office/drawing/2014/main" id="{17559CFB-067A-4B0A-9582-BA591D565888}"/>
                </a:ext>
              </a:extLst>
            </p:cNvPr>
            <p:cNvSpPr txBox="1"/>
            <p:nvPr/>
          </p:nvSpPr>
          <p:spPr>
            <a:xfrm>
              <a:off x="7977992" y="4645915"/>
              <a:ext cx="466554" cy="357890"/>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NV</a:t>
              </a:r>
            </a:p>
          </p:txBody>
        </p:sp>
        <p:sp>
          <p:nvSpPr>
            <p:cNvPr id="84" name="Freeform: Shape 83">
              <a:extLst>
                <a:ext uri="{FF2B5EF4-FFF2-40B4-BE49-F238E27FC236}">
                  <a16:creationId xmlns:a16="http://schemas.microsoft.com/office/drawing/2014/main" id="{6E5A0BBE-FD8A-4A45-A9A0-D8B31FFA6FFF}"/>
                </a:ext>
              </a:extLst>
            </p:cNvPr>
            <p:cNvSpPr/>
            <p:nvPr/>
          </p:nvSpPr>
          <p:spPr bwMode="auto">
            <a:xfrm>
              <a:off x="8283802" y="4922196"/>
              <a:ext cx="532007" cy="293629"/>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err="1">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grpSp>
      <p:grpSp>
        <p:nvGrpSpPr>
          <p:cNvPr id="85" name="Group 84">
            <a:extLst>
              <a:ext uri="{FF2B5EF4-FFF2-40B4-BE49-F238E27FC236}">
                <a16:creationId xmlns:a16="http://schemas.microsoft.com/office/drawing/2014/main" id="{633BF5F9-943C-4303-985B-4AF71F7351FF}"/>
              </a:ext>
            </a:extLst>
          </p:cNvPr>
          <p:cNvGrpSpPr/>
          <p:nvPr/>
        </p:nvGrpSpPr>
        <p:grpSpPr>
          <a:xfrm>
            <a:off x="7903152" y="3901430"/>
            <a:ext cx="974716" cy="650344"/>
            <a:chOff x="7745277" y="4501551"/>
            <a:chExt cx="1070532" cy="714274"/>
          </a:xfrm>
        </p:grpSpPr>
        <p:sp>
          <p:nvSpPr>
            <p:cNvPr id="86" name="monitor">
              <a:extLst>
                <a:ext uri="{FF2B5EF4-FFF2-40B4-BE49-F238E27FC236}">
                  <a16:creationId xmlns:a16="http://schemas.microsoft.com/office/drawing/2014/main" id="{97A1F3C2-EAF0-4482-8459-D31B75A452F9}"/>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87" name="TextBox 86">
              <a:extLst>
                <a:ext uri="{FF2B5EF4-FFF2-40B4-BE49-F238E27FC236}">
                  <a16:creationId xmlns:a16="http://schemas.microsoft.com/office/drawing/2014/main" id="{1894D783-A9BC-44BE-951F-D2CF1964B439}"/>
                </a:ext>
              </a:extLst>
            </p:cNvPr>
            <p:cNvSpPr txBox="1"/>
            <p:nvPr/>
          </p:nvSpPr>
          <p:spPr>
            <a:xfrm>
              <a:off x="7805456" y="4645915"/>
              <a:ext cx="811628" cy="357890"/>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NCv2</a:t>
              </a:r>
            </a:p>
          </p:txBody>
        </p:sp>
        <p:sp>
          <p:nvSpPr>
            <p:cNvPr id="88" name="Freeform: Shape 87">
              <a:extLst>
                <a:ext uri="{FF2B5EF4-FFF2-40B4-BE49-F238E27FC236}">
                  <a16:creationId xmlns:a16="http://schemas.microsoft.com/office/drawing/2014/main" id="{9DCA9F86-7212-479C-BEA7-90FD18C037B8}"/>
                </a:ext>
              </a:extLst>
            </p:cNvPr>
            <p:cNvSpPr/>
            <p:nvPr/>
          </p:nvSpPr>
          <p:spPr bwMode="auto">
            <a:xfrm>
              <a:off x="8283802" y="4922196"/>
              <a:ext cx="532007" cy="293629"/>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err="1">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grpSp>
      <p:grpSp>
        <p:nvGrpSpPr>
          <p:cNvPr id="89" name="Group 88">
            <a:extLst>
              <a:ext uri="{FF2B5EF4-FFF2-40B4-BE49-F238E27FC236}">
                <a16:creationId xmlns:a16="http://schemas.microsoft.com/office/drawing/2014/main" id="{200258FC-6008-40A6-9B0C-13138A319AEA}"/>
              </a:ext>
            </a:extLst>
          </p:cNvPr>
          <p:cNvGrpSpPr/>
          <p:nvPr/>
        </p:nvGrpSpPr>
        <p:grpSpPr>
          <a:xfrm>
            <a:off x="9063669" y="3901430"/>
            <a:ext cx="974716" cy="650344"/>
            <a:chOff x="7745277" y="4501551"/>
            <a:chExt cx="1070532" cy="714274"/>
          </a:xfrm>
        </p:grpSpPr>
        <p:sp>
          <p:nvSpPr>
            <p:cNvPr id="90" name="monitor">
              <a:extLst>
                <a:ext uri="{FF2B5EF4-FFF2-40B4-BE49-F238E27FC236}">
                  <a16:creationId xmlns:a16="http://schemas.microsoft.com/office/drawing/2014/main" id="{B2400C11-EC0B-4952-BD7D-62D3C05A54AC}"/>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91" name="TextBox 90">
              <a:extLst>
                <a:ext uri="{FF2B5EF4-FFF2-40B4-BE49-F238E27FC236}">
                  <a16:creationId xmlns:a16="http://schemas.microsoft.com/office/drawing/2014/main" id="{A7A0C2A1-83DC-4197-B58C-1A052DBEA6D4}"/>
                </a:ext>
              </a:extLst>
            </p:cNvPr>
            <p:cNvSpPr txBox="1"/>
            <p:nvPr/>
          </p:nvSpPr>
          <p:spPr>
            <a:xfrm>
              <a:off x="7965667" y="4645915"/>
              <a:ext cx="491202" cy="357890"/>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ND</a:t>
              </a:r>
            </a:p>
          </p:txBody>
        </p:sp>
        <p:sp>
          <p:nvSpPr>
            <p:cNvPr id="92" name="Freeform: Shape 91">
              <a:extLst>
                <a:ext uri="{FF2B5EF4-FFF2-40B4-BE49-F238E27FC236}">
                  <a16:creationId xmlns:a16="http://schemas.microsoft.com/office/drawing/2014/main" id="{CC04CCF4-0ADB-427D-BD5F-09CAFA836114}"/>
                </a:ext>
              </a:extLst>
            </p:cNvPr>
            <p:cNvSpPr/>
            <p:nvPr/>
          </p:nvSpPr>
          <p:spPr bwMode="auto">
            <a:xfrm>
              <a:off x="8283802" y="4922196"/>
              <a:ext cx="532007" cy="293629"/>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err="1">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grpSp>
      <p:grpSp>
        <p:nvGrpSpPr>
          <p:cNvPr id="74" name="Group 73">
            <a:extLst>
              <a:ext uri="{FF2B5EF4-FFF2-40B4-BE49-F238E27FC236}">
                <a16:creationId xmlns:a16="http://schemas.microsoft.com/office/drawing/2014/main" id="{BB4F3F06-3B10-41FD-A9A3-531E34148257}"/>
              </a:ext>
            </a:extLst>
          </p:cNvPr>
          <p:cNvGrpSpPr/>
          <p:nvPr/>
        </p:nvGrpSpPr>
        <p:grpSpPr>
          <a:xfrm>
            <a:off x="4445137" y="5374471"/>
            <a:ext cx="2633172" cy="1224939"/>
            <a:chOff x="4445137" y="5374471"/>
            <a:chExt cx="2633172" cy="1224939"/>
          </a:xfrm>
        </p:grpSpPr>
        <p:grpSp>
          <p:nvGrpSpPr>
            <p:cNvPr id="63" name="Group 62">
              <a:extLst>
                <a:ext uri="{FF2B5EF4-FFF2-40B4-BE49-F238E27FC236}">
                  <a16:creationId xmlns:a16="http://schemas.microsoft.com/office/drawing/2014/main" id="{C296FCA2-72C9-475E-A68B-6DDDFDF36CC2}"/>
                </a:ext>
              </a:extLst>
            </p:cNvPr>
            <p:cNvGrpSpPr/>
            <p:nvPr/>
          </p:nvGrpSpPr>
          <p:grpSpPr>
            <a:xfrm>
              <a:off x="5050722" y="5374471"/>
              <a:ext cx="1162331" cy="675120"/>
              <a:chOff x="5050722" y="5374471"/>
              <a:chExt cx="1162331" cy="675120"/>
            </a:xfrm>
          </p:grpSpPr>
          <p:grpSp>
            <p:nvGrpSpPr>
              <p:cNvPr id="96" name="Group 95">
                <a:extLst>
                  <a:ext uri="{FF2B5EF4-FFF2-40B4-BE49-F238E27FC236}">
                    <a16:creationId xmlns:a16="http://schemas.microsoft.com/office/drawing/2014/main" id="{C5F362E3-7A03-4F46-958F-C0F0F5997A71}"/>
                  </a:ext>
                </a:extLst>
              </p:cNvPr>
              <p:cNvGrpSpPr/>
              <p:nvPr/>
            </p:nvGrpSpPr>
            <p:grpSpPr>
              <a:xfrm>
                <a:off x="5050722" y="5379084"/>
                <a:ext cx="1162331" cy="670507"/>
                <a:chOff x="5059111" y="5244860"/>
                <a:chExt cx="1162331" cy="670507"/>
              </a:xfrm>
            </p:grpSpPr>
            <p:sp>
              <p:nvSpPr>
                <p:cNvPr id="97" name="monitor">
                  <a:extLst>
                    <a:ext uri="{FF2B5EF4-FFF2-40B4-BE49-F238E27FC236}">
                      <a16:creationId xmlns:a16="http://schemas.microsoft.com/office/drawing/2014/main" id="{78F3D92D-6FEA-4D1D-8377-6A6CEE4AE8C8}"/>
                    </a:ext>
                  </a:extLst>
                </p:cNvPr>
                <p:cNvSpPr>
                  <a:spLocks noChangeAspect="1" noEditPoints="1"/>
                </p:cNvSpPr>
                <p:nvPr/>
              </p:nvSpPr>
              <p:spPr bwMode="auto">
                <a:xfrm>
                  <a:off x="5246726" y="5244860"/>
                  <a:ext cx="848566"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98" name="Freeform: Shape 97">
                  <a:extLst>
                    <a:ext uri="{FF2B5EF4-FFF2-40B4-BE49-F238E27FC236}">
                      <a16:creationId xmlns:a16="http://schemas.microsoft.com/office/drawing/2014/main" id="{C7FDA7D8-1EDA-408D-AE3E-73F38D7A6096}"/>
                    </a:ext>
                  </a:extLst>
                </p:cNvPr>
                <p:cNvSpPr/>
                <p:nvPr/>
              </p:nvSpPr>
              <p:spPr bwMode="auto">
                <a:xfrm>
                  <a:off x="5737051" y="5627856"/>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err="1">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00" name="TextBox 99">
                  <a:extLst>
                    <a:ext uri="{FF2B5EF4-FFF2-40B4-BE49-F238E27FC236}">
                      <a16:creationId xmlns:a16="http://schemas.microsoft.com/office/drawing/2014/main" id="{962FE008-80FE-496E-A865-65879B8FF284}"/>
                    </a:ext>
                  </a:extLst>
                </p:cNvPr>
                <p:cNvSpPr txBox="1"/>
                <p:nvPr/>
              </p:nvSpPr>
              <p:spPr>
                <a:xfrm>
                  <a:off x="5059111" y="5370602"/>
                  <a:ext cx="1036181" cy="5447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Pro Display" panose="020B0502040504020203" pitchFamily="34" charset="0"/>
                      <a:ea typeface="+mn-ea"/>
                      <a:cs typeface="+mn-cs"/>
                    </a:rPr>
                    <a:t>HANA</a:t>
                  </a:r>
                </a:p>
              </p:txBody>
            </p:sp>
          </p:grpSp>
          <p:pic>
            <p:nvPicPr>
              <p:cNvPr id="106" name="Picture 105">
                <a:extLst>
                  <a:ext uri="{FF2B5EF4-FFF2-40B4-BE49-F238E27FC236}">
                    <a16:creationId xmlns:a16="http://schemas.microsoft.com/office/drawing/2014/main" id="{AEA8D7BA-4D27-4B00-B5A5-660EDF3C0010}"/>
                  </a:ext>
                </a:extLst>
              </p:cNvPr>
              <p:cNvPicPr>
                <a:picLocks noChangeAspect="1"/>
              </p:cNvPicPr>
              <p:nvPr/>
            </p:nvPicPr>
            <p:blipFill>
              <a:blip r:embed="rId3"/>
              <a:stretch>
                <a:fillRect/>
              </a:stretch>
            </p:blipFill>
            <p:spPr>
              <a:xfrm>
                <a:off x="5236915" y="5374471"/>
                <a:ext cx="608709" cy="298308"/>
              </a:xfrm>
              <a:prstGeom prst="rect">
                <a:avLst/>
              </a:prstGeom>
            </p:spPr>
          </p:pic>
        </p:grpSp>
        <p:sp>
          <p:nvSpPr>
            <p:cNvPr id="95" name="Rectangle 94">
              <a:extLst>
                <a:ext uri="{FF2B5EF4-FFF2-40B4-BE49-F238E27FC236}">
                  <a16:creationId xmlns:a16="http://schemas.microsoft.com/office/drawing/2014/main" id="{9013D407-8B3B-480A-82F2-FB5B7815FAE0}"/>
                </a:ext>
              </a:extLst>
            </p:cNvPr>
            <p:cNvSpPr/>
            <p:nvPr/>
          </p:nvSpPr>
          <p:spPr bwMode="auto">
            <a:xfrm>
              <a:off x="4445137" y="6007511"/>
              <a:ext cx="2633172" cy="591899"/>
            </a:xfrm>
            <a:prstGeom prst="rect">
              <a:avLst/>
            </a:prstGeom>
            <a:no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PURPOSE-BUILT FOR </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SAP HANA</a:t>
              </a:r>
            </a:p>
          </p:txBody>
        </p:sp>
      </p:grpSp>
      <p:pic>
        <p:nvPicPr>
          <p:cNvPr id="101" name="Picture 100">
            <a:extLst>
              <a:ext uri="{FF2B5EF4-FFF2-40B4-BE49-F238E27FC236}">
                <a16:creationId xmlns:a16="http://schemas.microsoft.com/office/drawing/2014/main" id="{B643415A-FBDE-4024-905C-A6C01C08DA9B}"/>
              </a:ext>
            </a:extLst>
          </p:cNvPr>
          <p:cNvPicPr>
            <a:picLocks noChangeAspect="1"/>
          </p:cNvPicPr>
          <p:nvPr/>
        </p:nvPicPr>
        <p:blipFill>
          <a:blip r:embed="rId2"/>
          <a:stretch>
            <a:fillRect/>
          </a:stretch>
        </p:blipFill>
        <p:spPr>
          <a:xfrm>
            <a:off x="10252968" y="1740708"/>
            <a:ext cx="551054" cy="551054"/>
          </a:xfrm>
          <a:prstGeom prst="rect">
            <a:avLst/>
          </a:prstGeom>
        </p:spPr>
      </p:pic>
      <p:pic>
        <p:nvPicPr>
          <p:cNvPr id="102" name="Picture 101">
            <a:extLst>
              <a:ext uri="{FF2B5EF4-FFF2-40B4-BE49-F238E27FC236}">
                <a16:creationId xmlns:a16="http://schemas.microsoft.com/office/drawing/2014/main" id="{D18EB9E7-FBCE-4BA4-BF36-414BBFDF2C30}"/>
              </a:ext>
            </a:extLst>
          </p:cNvPr>
          <p:cNvPicPr>
            <a:picLocks noChangeAspect="1"/>
          </p:cNvPicPr>
          <p:nvPr/>
        </p:nvPicPr>
        <p:blipFill>
          <a:blip r:embed="rId2"/>
          <a:stretch>
            <a:fillRect/>
          </a:stretch>
        </p:blipFill>
        <p:spPr>
          <a:xfrm>
            <a:off x="2733417" y="1742399"/>
            <a:ext cx="551054" cy="551054"/>
          </a:xfrm>
          <a:prstGeom prst="rect">
            <a:avLst/>
          </a:prstGeom>
        </p:spPr>
      </p:pic>
      <p:pic>
        <p:nvPicPr>
          <p:cNvPr id="103" name="Picture 102">
            <a:extLst>
              <a:ext uri="{FF2B5EF4-FFF2-40B4-BE49-F238E27FC236}">
                <a16:creationId xmlns:a16="http://schemas.microsoft.com/office/drawing/2014/main" id="{42EA9FB3-BDE5-42A0-8996-310F648C440D}"/>
              </a:ext>
            </a:extLst>
          </p:cNvPr>
          <p:cNvPicPr>
            <a:picLocks noChangeAspect="1"/>
          </p:cNvPicPr>
          <p:nvPr/>
        </p:nvPicPr>
        <p:blipFill>
          <a:blip r:embed="rId2"/>
          <a:stretch>
            <a:fillRect/>
          </a:stretch>
        </p:blipFill>
        <p:spPr>
          <a:xfrm>
            <a:off x="7601183" y="3616504"/>
            <a:ext cx="551054" cy="551054"/>
          </a:xfrm>
          <a:prstGeom prst="rect">
            <a:avLst/>
          </a:prstGeom>
        </p:spPr>
      </p:pic>
      <p:pic>
        <p:nvPicPr>
          <p:cNvPr id="104" name="Picture 103">
            <a:extLst>
              <a:ext uri="{FF2B5EF4-FFF2-40B4-BE49-F238E27FC236}">
                <a16:creationId xmlns:a16="http://schemas.microsoft.com/office/drawing/2014/main" id="{E3ABFB35-F1CC-43CC-AA1E-0E4F8CAFEA78}"/>
              </a:ext>
            </a:extLst>
          </p:cNvPr>
          <p:cNvPicPr>
            <a:picLocks noChangeAspect="1"/>
          </p:cNvPicPr>
          <p:nvPr/>
        </p:nvPicPr>
        <p:blipFill>
          <a:blip r:embed="rId2"/>
          <a:stretch>
            <a:fillRect/>
          </a:stretch>
        </p:blipFill>
        <p:spPr>
          <a:xfrm>
            <a:off x="8803246" y="3642308"/>
            <a:ext cx="551054" cy="551054"/>
          </a:xfrm>
          <a:prstGeom prst="rect">
            <a:avLst/>
          </a:prstGeom>
        </p:spPr>
      </p:pic>
      <p:grpSp>
        <p:nvGrpSpPr>
          <p:cNvPr id="111" name="Group 110">
            <a:extLst>
              <a:ext uri="{FF2B5EF4-FFF2-40B4-BE49-F238E27FC236}">
                <a16:creationId xmlns:a16="http://schemas.microsoft.com/office/drawing/2014/main" id="{B0F25403-DF3B-474E-B511-64E03BACCEDE}"/>
              </a:ext>
            </a:extLst>
          </p:cNvPr>
          <p:cNvGrpSpPr/>
          <p:nvPr/>
        </p:nvGrpSpPr>
        <p:grpSpPr>
          <a:xfrm>
            <a:off x="7994672" y="2015861"/>
            <a:ext cx="974740" cy="650601"/>
            <a:chOff x="7368997" y="1892597"/>
            <a:chExt cx="974740" cy="650601"/>
          </a:xfrm>
        </p:grpSpPr>
        <p:sp>
          <p:nvSpPr>
            <p:cNvPr id="112" name="monitor">
              <a:extLst>
                <a:ext uri="{FF2B5EF4-FFF2-40B4-BE49-F238E27FC236}">
                  <a16:creationId xmlns:a16="http://schemas.microsoft.com/office/drawing/2014/main" id="{7331C89C-4221-4AAE-BBB9-7965CDE80EC6}"/>
                </a:ext>
              </a:extLst>
            </p:cNvPr>
            <p:cNvSpPr>
              <a:spLocks noChangeAspect="1" noEditPoints="1"/>
            </p:cNvSpPr>
            <p:nvPr/>
          </p:nvSpPr>
          <p:spPr bwMode="auto">
            <a:xfrm>
              <a:off x="7368997" y="1892597"/>
              <a:ext cx="848587" cy="65035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13" name="TextBox 112">
              <a:extLst>
                <a:ext uri="{FF2B5EF4-FFF2-40B4-BE49-F238E27FC236}">
                  <a16:creationId xmlns:a16="http://schemas.microsoft.com/office/drawing/2014/main" id="{93C686C4-7C40-4F93-924C-2B9B48D60672}"/>
                </a:ext>
              </a:extLst>
            </p:cNvPr>
            <p:cNvSpPr txBox="1"/>
            <p:nvPr/>
          </p:nvSpPr>
          <p:spPr>
            <a:xfrm>
              <a:off x="7575281" y="2024296"/>
              <a:ext cx="436017" cy="325858"/>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DC</a:t>
              </a:r>
            </a:p>
          </p:txBody>
        </p:sp>
        <p:sp>
          <p:nvSpPr>
            <p:cNvPr id="114" name="Freeform: Shape 54">
              <a:extLst>
                <a:ext uri="{FF2B5EF4-FFF2-40B4-BE49-F238E27FC236}">
                  <a16:creationId xmlns:a16="http://schemas.microsoft.com/office/drawing/2014/main" id="{6273F742-E55D-47B1-B62A-65A86FC1EABE}"/>
                </a:ext>
              </a:extLst>
            </p:cNvPr>
            <p:cNvSpPr/>
            <p:nvPr/>
          </p:nvSpPr>
          <p:spPr bwMode="auto">
            <a:xfrm>
              <a:off x="7859335" y="2275843"/>
              <a:ext cx="484402" cy="267355"/>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grpSp>
      <p:pic>
        <p:nvPicPr>
          <p:cNvPr id="115" name="Picture 114">
            <a:extLst>
              <a:ext uri="{FF2B5EF4-FFF2-40B4-BE49-F238E27FC236}">
                <a16:creationId xmlns:a16="http://schemas.microsoft.com/office/drawing/2014/main" id="{606D56A0-7677-4B23-8217-41B95D96FEE9}"/>
              </a:ext>
            </a:extLst>
          </p:cNvPr>
          <p:cNvPicPr>
            <a:picLocks noChangeAspect="1"/>
          </p:cNvPicPr>
          <p:nvPr/>
        </p:nvPicPr>
        <p:blipFill>
          <a:blip r:embed="rId2"/>
          <a:stretch>
            <a:fillRect/>
          </a:stretch>
        </p:blipFill>
        <p:spPr>
          <a:xfrm>
            <a:off x="7727610" y="1750975"/>
            <a:ext cx="551054" cy="551054"/>
          </a:xfrm>
          <a:prstGeom prst="rect">
            <a:avLst/>
          </a:prstGeom>
        </p:spPr>
      </p:pic>
    </p:spTree>
    <p:extLst>
      <p:ext uri="{BB962C8B-B14F-4D97-AF65-F5344CB8AC3E}">
        <p14:creationId xmlns:p14="http://schemas.microsoft.com/office/powerpoint/2010/main" val="5438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1000"/>
                                        <p:tgtEl>
                                          <p:spTgt spid="16"/>
                                        </p:tgtEl>
                                      </p:cBhvr>
                                    </p:animEffect>
                                    <p:anim calcmode="lin" valueType="num">
                                      <p:cBhvr>
                                        <p:cTn id="33" dur="1000" fill="hold"/>
                                        <p:tgtEl>
                                          <p:spTgt spid="16"/>
                                        </p:tgtEl>
                                        <p:attrNameLst>
                                          <p:attrName>ppt_x</p:attrName>
                                        </p:attrNameLst>
                                      </p:cBhvr>
                                      <p:tavLst>
                                        <p:tav tm="0">
                                          <p:val>
                                            <p:strVal val="#ppt_x"/>
                                          </p:val>
                                        </p:tav>
                                        <p:tav tm="100000">
                                          <p:val>
                                            <p:strVal val="#ppt_x"/>
                                          </p:val>
                                        </p:tav>
                                      </p:tavLst>
                                    </p:anim>
                                    <p:anim calcmode="lin" valueType="num">
                                      <p:cBhvr>
                                        <p:cTn id="34" dur="1000" fill="hold"/>
                                        <p:tgtEl>
                                          <p:spTgt spid="1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1000"/>
                                        <p:tgtEl>
                                          <p:spTgt spid="17"/>
                                        </p:tgtEl>
                                      </p:cBhvr>
                                    </p:animEffect>
                                    <p:anim calcmode="lin" valueType="num">
                                      <p:cBhvr>
                                        <p:cTn id="38" dur="1000" fill="hold"/>
                                        <p:tgtEl>
                                          <p:spTgt spid="17"/>
                                        </p:tgtEl>
                                        <p:attrNameLst>
                                          <p:attrName>ppt_x</p:attrName>
                                        </p:attrNameLst>
                                      </p:cBhvr>
                                      <p:tavLst>
                                        <p:tav tm="0">
                                          <p:val>
                                            <p:strVal val="#ppt_x"/>
                                          </p:val>
                                        </p:tav>
                                        <p:tav tm="100000">
                                          <p:val>
                                            <p:strVal val="#ppt_x"/>
                                          </p:val>
                                        </p:tav>
                                      </p:tavLst>
                                    </p:anim>
                                    <p:anim calcmode="lin" valueType="num">
                                      <p:cBhvr>
                                        <p:cTn id="39" dur="1000" fill="hold"/>
                                        <p:tgtEl>
                                          <p:spTgt spid="1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1000"/>
                                        <p:tgtEl>
                                          <p:spTgt spid="18"/>
                                        </p:tgtEl>
                                      </p:cBhvr>
                                    </p:animEffect>
                                    <p:anim calcmode="lin" valueType="num">
                                      <p:cBhvr>
                                        <p:cTn id="43" dur="1000" fill="hold"/>
                                        <p:tgtEl>
                                          <p:spTgt spid="18"/>
                                        </p:tgtEl>
                                        <p:attrNameLst>
                                          <p:attrName>ppt_x</p:attrName>
                                        </p:attrNameLst>
                                      </p:cBhvr>
                                      <p:tavLst>
                                        <p:tav tm="0">
                                          <p:val>
                                            <p:strVal val="#ppt_x"/>
                                          </p:val>
                                        </p:tav>
                                        <p:tav tm="100000">
                                          <p:val>
                                            <p:strVal val="#ppt_x"/>
                                          </p:val>
                                        </p:tav>
                                      </p:tavLst>
                                    </p:anim>
                                    <p:anim calcmode="lin" valueType="num">
                                      <p:cBhvr>
                                        <p:cTn id="44" dur="1000" fill="hold"/>
                                        <p:tgtEl>
                                          <p:spTgt spid="18"/>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1000"/>
                                        <p:tgtEl>
                                          <p:spTgt spid="22"/>
                                        </p:tgtEl>
                                      </p:cBhvr>
                                    </p:animEffect>
                                    <p:anim calcmode="lin" valueType="num">
                                      <p:cBhvr>
                                        <p:cTn id="48" dur="1000" fill="hold"/>
                                        <p:tgtEl>
                                          <p:spTgt spid="22"/>
                                        </p:tgtEl>
                                        <p:attrNameLst>
                                          <p:attrName>ppt_x</p:attrName>
                                        </p:attrNameLst>
                                      </p:cBhvr>
                                      <p:tavLst>
                                        <p:tav tm="0">
                                          <p:val>
                                            <p:strVal val="#ppt_x"/>
                                          </p:val>
                                        </p:tav>
                                        <p:tav tm="100000">
                                          <p:val>
                                            <p:strVal val="#ppt_x"/>
                                          </p:val>
                                        </p:tav>
                                      </p:tavLst>
                                    </p:anim>
                                    <p:anim calcmode="lin" valueType="num">
                                      <p:cBhvr>
                                        <p:cTn id="49" dur="1000" fill="hold"/>
                                        <p:tgtEl>
                                          <p:spTgt spid="2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1000"/>
                                        <p:tgtEl>
                                          <p:spTgt spid="26"/>
                                        </p:tgtEl>
                                      </p:cBhvr>
                                    </p:animEffect>
                                    <p:anim calcmode="lin" valueType="num">
                                      <p:cBhvr>
                                        <p:cTn id="53" dur="1000" fill="hold"/>
                                        <p:tgtEl>
                                          <p:spTgt spid="26"/>
                                        </p:tgtEl>
                                        <p:attrNameLst>
                                          <p:attrName>ppt_x</p:attrName>
                                        </p:attrNameLst>
                                      </p:cBhvr>
                                      <p:tavLst>
                                        <p:tav tm="0">
                                          <p:val>
                                            <p:strVal val="#ppt_x"/>
                                          </p:val>
                                        </p:tav>
                                        <p:tav tm="100000">
                                          <p:val>
                                            <p:strVal val="#ppt_x"/>
                                          </p:val>
                                        </p:tav>
                                      </p:tavLst>
                                    </p:anim>
                                    <p:anim calcmode="lin" valueType="num">
                                      <p:cBhvr>
                                        <p:cTn id="54" dur="1000" fill="hold"/>
                                        <p:tgtEl>
                                          <p:spTgt spid="26"/>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1000"/>
                                        <p:tgtEl>
                                          <p:spTgt spid="30"/>
                                        </p:tgtEl>
                                      </p:cBhvr>
                                    </p:animEffect>
                                    <p:anim calcmode="lin" valueType="num">
                                      <p:cBhvr>
                                        <p:cTn id="58" dur="1000" fill="hold"/>
                                        <p:tgtEl>
                                          <p:spTgt spid="30"/>
                                        </p:tgtEl>
                                        <p:attrNameLst>
                                          <p:attrName>ppt_x</p:attrName>
                                        </p:attrNameLst>
                                      </p:cBhvr>
                                      <p:tavLst>
                                        <p:tav tm="0">
                                          <p:val>
                                            <p:strVal val="#ppt_x"/>
                                          </p:val>
                                        </p:tav>
                                        <p:tav tm="100000">
                                          <p:val>
                                            <p:strVal val="#ppt_x"/>
                                          </p:val>
                                        </p:tav>
                                      </p:tavLst>
                                    </p:anim>
                                    <p:anim calcmode="lin" valueType="num">
                                      <p:cBhvr>
                                        <p:cTn id="59" dur="1000" fill="hold"/>
                                        <p:tgtEl>
                                          <p:spTgt spid="30"/>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1000"/>
                                        <p:tgtEl>
                                          <p:spTgt spid="31"/>
                                        </p:tgtEl>
                                      </p:cBhvr>
                                    </p:animEffect>
                                    <p:anim calcmode="lin" valueType="num">
                                      <p:cBhvr>
                                        <p:cTn id="63" dur="1000" fill="hold"/>
                                        <p:tgtEl>
                                          <p:spTgt spid="31"/>
                                        </p:tgtEl>
                                        <p:attrNameLst>
                                          <p:attrName>ppt_x</p:attrName>
                                        </p:attrNameLst>
                                      </p:cBhvr>
                                      <p:tavLst>
                                        <p:tav tm="0">
                                          <p:val>
                                            <p:strVal val="#ppt_x"/>
                                          </p:val>
                                        </p:tav>
                                        <p:tav tm="100000">
                                          <p:val>
                                            <p:strVal val="#ppt_x"/>
                                          </p:val>
                                        </p:tav>
                                      </p:tavLst>
                                    </p:anim>
                                    <p:anim calcmode="lin" valueType="num">
                                      <p:cBhvr>
                                        <p:cTn id="64" dur="1000" fill="hold"/>
                                        <p:tgtEl>
                                          <p:spTgt spid="31"/>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1000"/>
                                        <p:tgtEl>
                                          <p:spTgt spid="32"/>
                                        </p:tgtEl>
                                      </p:cBhvr>
                                    </p:animEffect>
                                    <p:anim calcmode="lin" valueType="num">
                                      <p:cBhvr>
                                        <p:cTn id="68" dur="1000" fill="hold"/>
                                        <p:tgtEl>
                                          <p:spTgt spid="32"/>
                                        </p:tgtEl>
                                        <p:attrNameLst>
                                          <p:attrName>ppt_x</p:attrName>
                                        </p:attrNameLst>
                                      </p:cBhvr>
                                      <p:tavLst>
                                        <p:tav tm="0">
                                          <p:val>
                                            <p:strVal val="#ppt_x"/>
                                          </p:val>
                                        </p:tav>
                                        <p:tav tm="100000">
                                          <p:val>
                                            <p:strVal val="#ppt_x"/>
                                          </p:val>
                                        </p:tav>
                                      </p:tavLst>
                                    </p:anim>
                                    <p:anim calcmode="lin" valueType="num">
                                      <p:cBhvr>
                                        <p:cTn id="69" dur="1000" fill="hold"/>
                                        <p:tgtEl>
                                          <p:spTgt spid="32"/>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fade">
                                      <p:cBhvr>
                                        <p:cTn id="72" dur="1000"/>
                                        <p:tgtEl>
                                          <p:spTgt spid="33"/>
                                        </p:tgtEl>
                                      </p:cBhvr>
                                    </p:animEffect>
                                    <p:anim calcmode="lin" valueType="num">
                                      <p:cBhvr>
                                        <p:cTn id="73" dur="1000" fill="hold"/>
                                        <p:tgtEl>
                                          <p:spTgt spid="33"/>
                                        </p:tgtEl>
                                        <p:attrNameLst>
                                          <p:attrName>ppt_x</p:attrName>
                                        </p:attrNameLst>
                                      </p:cBhvr>
                                      <p:tavLst>
                                        <p:tav tm="0">
                                          <p:val>
                                            <p:strVal val="#ppt_x"/>
                                          </p:val>
                                        </p:tav>
                                        <p:tav tm="100000">
                                          <p:val>
                                            <p:strVal val="#ppt_x"/>
                                          </p:val>
                                        </p:tav>
                                      </p:tavLst>
                                    </p:anim>
                                    <p:anim calcmode="lin" valueType="num">
                                      <p:cBhvr>
                                        <p:cTn id="74" dur="1000" fill="hold"/>
                                        <p:tgtEl>
                                          <p:spTgt spid="33"/>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fade">
                                      <p:cBhvr>
                                        <p:cTn id="77" dur="1000"/>
                                        <p:tgtEl>
                                          <p:spTgt spid="34"/>
                                        </p:tgtEl>
                                      </p:cBhvr>
                                    </p:animEffect>
                                    <p:anim calcmode="lin" valueType="num">
                                      <p:cBhvr>
                                        <p:cTn id="78" dur="1000" fill="hold"/>
                                        <p:tgtEl>
                                          <p:spTgt spid="34"/>
                                        </p:tgtEl>
                                        <p:attrNameLst>
                                          <p:attrName>ppt_x</p:attrName>
                                        </p:attrNameLst>
                                      </p:cBhvr>
                                      <p:tavLst>
                                        <p:tav tm="0">
                                          <p:val>
                                            <p:strVal val="#ppt_x"/>
                                          </p:val>
                                        </p:tav>
                                        <p:tav tm="100000">
                                          <p:val>
                                            <p:strVal val="#ppt_x"/>
                                          </p:val>
                                        </p:tav>
                                      </p:tavLst>
                                    </p:anim>
                                    <p:anim calcmode="lin" valueType="num">
                                      <p:cBhvr>
                                        <p:cTn id="79" dur="1000" fill="hold"/>
                                        <p:tgtEl>
                                          <p:spTgt spid="34"/>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fade">
                                      <p:cBhvr>
                                        <p:cTn id="82" dur="1000"/>
                                        <p:tgtEl>
                                          <p:spTgt spid="38"/>
                                        </p:tgtEl>
                                      </p:cBhvr>
                                    </p:animEffect>
                                    <p:anim calcmode="lin" valueType="num">
                                      <p:cBhvr>
                                        <p:cTn id="83" dur="1000" fill="hold"/>
                                        <p:tgtEl>
                                          <p:spTgt spid="38"/>
                                        </p:tgtEl>
                                        <p:attrNameLst>
                                          <p:attrName>ppt_x</p:attrName>
                                        </p:attrNameLst>
                                      </p:cBhvr>
                                      <p:tavLst>
                                        <p:tav tm="0">
                                          <p:val>
                                            <p:strVal val="#ppt_x"/>
                                          </p:val>
                                        </p:tav>
                                        <p:tav tm="100000">
                                          <p:val>
                                            <p:strVal val="#ppt_x"/>
                                          </p:val>
                                        </p:tav>
                                      </p:tavLst>
                                    </p:anim>
                                    <p:anim calcmode="lin" valueType="num">
                                      <p:cBhvr>
                                        <p:cTn id="84" dur="1000" fill="hold"/>
                                        <p:tgtEl>
                                          <p:spTgt spid="38"/>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42"/>
                                        </p:tgtEl>
                                        <p:attrNameLst>
                                          <p:attrName>style.visibility</p:attrName>
                                        </p:attrNameLst>
                                      </p:cBhvr>
                                      <p:to>
                                        <p:strVal val="visible"/>
                                      </p:to>
                                    </p:set>
                                    <p:animEffect transition="in" filter="fade">
                                      <p:cBhvr>
                                        <p:cTn id="87" dur="1000"/>
                                        <p:tgtEl>
                                          <p:spTgt spid="42"/>
                                        </p:tgtEl>
                                      </p:cBhvr>
                                    </p:animEffect>
                                    <p:anim calcmode="lin" valueType="num">
                                      <p:cBhvr>
                                        <p:cTn id="88" dur="1000" fill="hold"/>
                                        <p:tgtEl>
                                          <p:spTgt spid="42"/>
                                        </p:tgtEl>
                                        <p:attrNameLst>
                                          <p:attrName>ppt_x</p:attrName>
                                        </p:attrNameLst>
                                      </p:cBhvr>
                                      <p:tavLst>
                                        <p:tav tm="0">
                                          <p:val>
                                            <p:strVal val="#ppt_x"/>
                                          </p:val>
                                        </p:tav>
                                        <p:tav tm="100000">
                                          <p:val>
                                            <p:strVal val="#ppt_x"/>
                                          </p:val>
                                        </p:tav>
                                      </p:tavLst>
                                    </p:anim>
                                    <p:anim calcmode="lin" valueType="num">
                                      <p:cBhvr>
                                        <p:cTn id="89" dur="1000" fill="hold"/>
                                        <p:tgtEl>
                                          <p:spTgt spid="42"/>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43"/>
                                        </p:tgtEl>
                                        <p:attrNameLst>
                                          <p:attrName>style.visibility</p:attrName>
                                        </p:attrNameLst>
                                      </p:cBhvr>
                                      <p:to>
                                        <p:strVal val="visible"/>
                                      </p:to>
                                    </p:set>
                                    <p:animEffect transition="in" filter="fade">
                                      <p:cBhvr>
                                        <p:cTn id="92" dur="1000"/>
                                        <p:tgtEl>
                                          <p:spTgt spid="43"/>
                                        </p:tgtEl>
                                      </p:cBhvr>
                                    </p:animEffect>
                                    <p:anim calcmode="lin" valueType="num">
                                      <p:cBhvr>
                                        <p:cTn id="93" dur="1000" fill="hold"/>
                                        <p:tgtEl>
                                          <p:spTgt spid="43"/>
                                        </p:tgtEl>
                                        <p:attrNameLst>
                                          <p:attrName>ppt_x</p:attrName>
                                        </p:attrNameLst>
                                      </p:cBhvr>
                                      <p:tavLst>
                                        <p:tav tm="0">
                                          <p:val>
                                            <p:strVal val="#ppt_x"/>
                                          </p:val>
                                        </p:tav>
                                        <p:tav tm="100000">
                                          <p:val>
                                            <p:strVal val="#ppt_x"/>
                                          </p:val>
                                        </p:tav>
                                      </p:tavLst>
                                    </p:anim>
                                    <p:anim calcmode="lin" valueType="num">
                                      <p:cBhvr>
                                        <p:cTn id="94" dur="1000" fill="hold"/>
                                        <p:tgtEl>
                                          <p:spTgt spid="43"/>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44"/>
                                        </p:tgtEl>
                                        <p:attrNameLst>
                                          <p:attrName>style.visibility</p:attrName>
                                        </p:attrNameLst>
                                      </p:cBhvr>
                                      <p:to>
                                        <p:strVal val="visible"/>
                                      </p:to>
                                    </p:set>
                                    <p:animEffect transition="in" filter="fade">
                                      <p:cBhvr>
                                        <p:cTn id="97" dur="1000"/>
                                        <p:tgtEl>
                                          <p:spTgt spid="44"/>
                                        </p:tgtEl>
                                      </p:cBhvr>
                                    </p:animEffect>
                                    <p:anim calcmode="lin" valueType="num">
                                      <p:cBhvr>
                                        <p:cTn id="98" dur="1000" fill="hold"/>
                                        <p:tgtEl>
                                          <p:spTgt spid="44"/>
                                        </p:tgtEl>
                                        <p:attrNameLst>
                                          <p:attrName>ppt_x</p:attrName>
                                        </p:attrNameLst>
                                      </p:cBhvr>
                                      <p:tavLst>
                                        <p:tav tm="0">
                                          <p:val>
                                            <p:strVal val="#ppt_x"/>
                                          </p:val>
                                        </p:tav>
                                        <p:tav tm="100000">
                                          <p:val>
                                            <p:strVal val="#ppt_x"/>
                                          </p:val>
                                        </p:tav>
                                      </p:tavLst>
                                    </p:anim>
                                    <p:anim calcmode="lin" valueType="num">
                                      <p:cBhvr>
                                        <p:cTn id="99" dur="1000" fill="hold"/>
                                        <p:tgtEl>
                                          <p:spTgt spid="44"/>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48"/>
                                        </p:tgtEl>
                                        <p:attrNameLst>
                                          <p:attrName>style.visibility</p:attrName>
                                        </p:attrNameLst>
                                      </p:cBhvr>
                                      <p:to>
                                        <p:strVal val="visible"/>
                                      </p:to>
                                    </p:set>
                                    <p:animEffect transition="in" filter="fade">
                                      <p:cBhvr>
                                        <p:cTn id="102" dur="1000"/>
                                        <p:tgtEl>
                                          <p:spTgt spid="48"/>
                                        </p:tgtEl>
                                      </p:cBhvr>
                                    </p:animEffect>
                                    <p:anim calcmode="lin" valueType="num">
                                      <p:cBhvr>
                                        <p:cTn id="103" dur="1000" fill="hold"/>
                                        <p:tgtEl>
                                          <p:spTgt spid="48"/>
                                        </p:tgtEl>
                                        <p:attrNameLst>
                                          <p:attrName>ppt_x</p:attrName>
                                        </p:attrNameLst>
                                      </p:cBhvr>
                                      <p:tavLst>
                                        <p:tav tm="0">
                                          <p:val>
                                            <p:strVal val="#ppt_x"/>
                                          </p:val>
                                        </p:tav>
                                        <p:tav tm="100000">
                                          <p:val>
                                            <p:strVal val="#ppt_x"/>
                                          </p:val>
                                        </p:tav>
                                      </p:tavLst>
                                    </p:anim>
                                    <p:anim calcmode="lin" valueType="num">
                                      <p:cBhvr>
                                        <p:cTn id="104" dur="1000" fill="hold"/>
                                        <p:tgtEl>
                                          <p:spTgt spid="48"/>
                                        </p:tgtEl>
                                        <p:attrNameLst>
                                          <p:attrName>ppt_y</p:attrName>
                                        </p:attrNameLst>
                                      </p:cBhvr>
                                      <p:tavLst>
                                        <p:tav tm="0">
                                          <p:val>
                                            <p:strVal val="#ppt_y+.1"/>
                                          </p:val>
                                        </p:tav>
                                        <p:tav tm="100000">
                                          <p:val>
                                            <p:strVal val="#ppt_y"/>
                                          </p:val>
                                        </p:tav>
                                      </p:tavLst>
                                    </p:anim>
                                  </p:childTnLst>
                                </p:cTn>
                              </p:par>
                              <p:par>
                                <p:cTn id="105" presetID="42" presetClass="entr" presetSubtype="0" fill="hold" nodeType="withEffect">
                                  <p:stCondLst>
                                    <p:cond delay="0"/>
                                  </p:stCondLst>
                                  <p:childTnLst>
                                    <p:set>
                                      <p:cBhvr>
                                        <p:cTn id="106" dur="1" fill="hold">
                                          <p:stCondLst>
                                            <p:cond delay="0"/>
                                          </p:stCondLst>
                                        </p:cTn>
                                        <p:tgtEl>
                                          <p:spTgt spid="52"/>
                                        </p:tgtEl>
                                        <p:attrNameLst>
                                          <p:attrName>style.visibility</p:attrName>
                                        </p:attrNameLst>
                                      </p:cBhvr>
                                      <p:to>
                                        <p:strVal val="visible"/>
                                      </p:to>
                                    </p:set>
                                    <p:animEffect transition="in" filter="fade">
                                      <p:cBhvr>
                                        <p:cTn id="107" dur="1000"/>
                                        <p:tgtEl>
                                          <p:spTgt spid="52"/>
                                        </p:tgtEl>
                                      </p:cBhvr>
                                    </p:animEffect>
                                    <p:anim calcmode="lin" valueType="num">
                                      <p:cBhvr>
                                        <p:cTn id="108" dur="1000" fill="hold"/>
                                        <p:tgtEl>
                                          <p:spTgt spid="52"/>
                                        </p:tgtEl>
                                        <p:attrNameLst>
                                          <p:attrName>ppt_x</p:attrName>
                                        </p:attrNameLst>
                                      </p:cBhvr>
                                      <p:tavLst>
                                        <p:tav tm="0">
                                          <p:val>
                                            <p:strVal val="#ppt_x"/>
                                          </p:val>
                                        </p:tav>
                                        <p:tav tm="100000">
                                          <p:val>
                                            <p:strVal val="#ppt_x"/>
                                          </p:val>
                                        </p:tav>
                                      </p:tavLst>
                                    </p:anim>
                                    <p:anim calcmode="lin" valueType="num">
                                      <p:cBhvr>
                                        <p:cTn id="109" dur="1000" fill="hold"/>
                                        <p:tgtEl>
                                          <p:spTgt spid="52"/>
                                        </p:tgtEl>
                                        <p:attrNameLst>
                                          <p:attrName>ppt_y</p:attrName>
                                        </p:attrNameLst>
                                      </p:cBhvr>
                                      <p:tavLst>
                                        <p:tav tm="0">
                                          <p:val>
                                            <p:strVal val="#ppt_y+.1"/>
                                          </p:val>
                                        </p:tav>
                                        <p:tav tm="100000">
                                          <p:val>
                                            <p:strVal val="#ppt_y"/>
                                          </p:val>
                                        </p:tav>
                                      </p:tavLst>
                                    </p:anim>
                                  </p:childTnLst>
                                </p:cTn>
                              </p:par>
                              <p:par>
                                <p:cTn id="110" presetID="42" presetClass="entr" presetSubtype="0" fill="hold" nodeType="withEffect">
                                  <p:stCondLst>
                                    <p:cond delay="0"/>
                                  </p:stCondLst>
                                  <p:childTnLst>
                                    <p:set>
                                      <p:cBhvr>
                                        <p:cTn id="111" dur="1" fill="hold">
                                          <p:stCondLst>
                                            <p:cond delay="0"/>
                                          </p:stCondLst>
                                        </p:cTn>
                                        <p:tgtEl>
                                          <p:spTgt spid="56"/>
                                        </p:tgtEl>
                                        <p:attrNameLst>
                                          <p:attrName>style.visibility</p:attrName>
                                        </p:attrNameLst>
                                      </p:cBhvr>
                                      <p:to>
                                        <p:strVal val="visible"/>
                                      </p:to>
                                    </p:set>
                                    <p:animEffect transition="in" filter="fade">
                                      <p:cBhvr>
                                        <p:cTn id="112" dur="1000"/>
                                        <p:tgtEl>
                                          <p:spTgt spid="56"/>
                                        </p:tgtEl>
                                      </p:cBhvr>
                                    </p:animEffect>
                                    <p:anim calcmode="lin" valueType="num">
                                      <p:cBhvr>
                                        <p:cTn id="113" dur="1000" fill="hold"/>
                                        <p:tgtEl>
                                          <p:spTgt spid="56"/>
                                        </p:tgtEl>
                                        <p:attrNameLst>
                                          <p:attrName>ppt_x</p:attrName>
                                        </p:attrNameLst>
                                      </p:cBhvr>
                                      <p:tavLst>
                                        <p:tav tm="0">
                                          <p:val>
                                            <p:strVal val="#ppt_x"/>
                                          </p:val>
                                        </p:tav>
                                        <p:tav tm="100000">
                                          <p:val>
                                            <p:strVal val="#ppt_x"/>
                                          </p:val>
                                        </p:tav>
                                      </p:tavLst>
                                    </p:anim>
                                    <p:anim calcmode="lin" valueType="num">
                                      <p:cBhvr>
                                        <p:cTn id="114" dur="1000" fill="hold"/>
                                        <p:tgtEl>
                                          <p:spTgt spid="56"/>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57"/>
                                        </p:tgtEl>
                                        <p:attrNameLst>
                                          <p:attrName>style.visibility</p:attrName>
                                        </p:attrNameLst>
                                      </p:cBhvr>
                                      <p:to>
                                        <p:strVal val="visible"/>
                                      </p:to>
                                    </p:set>
                                    <p:animEffect transition="in" filter="fade">
                                      <p:cBhvr>
                                        <p:cTn id="117" dur="1000"/>
                                        <p:tgtEl>
                                          <p:spTgt spid="57"/>
                                        </p:tgtEl>
                                      </p:cBhvr>
                                    </p:animEffect>
                                    <p:anim calcmode="lin" valueType="num">
                                      <p:cBhvr>
                                        <p:cTn id="118" dur="1000" fill="hold"/>
                                        <p:tgtEl>
                                          <p:spTgt spid="57"/>
                                        </p:tgtEl>
                                        <p:attrNameLst>
                                          <p:attrName>ppt_x</p:attrName>
                                        </p:attrNameLst>
                                      </p:cBhvr>
                                      <p:tavLst>
                                        <p:tav tm="0">
                                          <p:val>
                                            <p:strVal val="#ppt_x"/>
                                          </p:val>
                                        </p:tav>
                                        <p:tav tm="100000">
                                          <p:val>
                                            <p:strVal val="#ppt_x"/>
                                          </p:val>
                                        </p:tav>
                                      </p:tavLst>
                                    </p:anim>
                                    <p:anim calcmode="lin" valueType="num">
                                      <p:cBhvr>
                                        <p:cTn id="119" dur="1000" fill="hold"/>
                                        <p:tgtEl>
                                          <p:spTgt spid="57"/>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58"/>
                                        </p:tgtEl>
                                        <p:attrNameLst>
                                          <p:attrName>style.visibility</p:attrName>
                                        </p:attrNameLst>
                                      </p:cBhvr>
                                      <p:to>
                                        <p:strVal val="visible"/>
                                      </p:to>
                                    </p:set>
                                    <p:animEffect transition="in" filter="fade">
                                      <p:cBhvr>
                                        <p:cTn id="122" dur="1000"/>
                                        <p:tgtEl>
                                          <p:spTgt spid="58"/>
                                        </p:tgtEl>
                                      </p:cBhvr>
                                    </p:animEffect>
                                    <p:anim calcmode="lin" valueType="num">
                                      <p:cBhvr>
                                        <p:cTn id="123" dur="1000" fill="hold"/>
                                        <p:tgtEl>
                                          <p:spTgt spid="58"/>
                                        </p:tgtEl>
                                        <p:attrNameLst>
                                          <p:attrName>ppt_x</p:attrName>
                                        </p:attrNameLst>
                                      </p:cBhvr>
                                      <p:tavLst>
                                        <p:tav tm="0">
                                          <p:val>
                                            <p:strVal val="#ppt_x"/>
                                          </p:val>
                                        </p:tav>
                                        <p:tav tm="100000">
                                          <p:val>
                                            <p:strVal val="#ppt_x"/>
                                          </p:val>
                                        </p:tav>
                                      </p:tavLst>
                                    </p:anim>
                                    <p:anim calcmode="lin" valueType="num">
                                      <p:cBhvr>
                                        <p:cTn id="124" dur="1000" fill="hold"/>
                                        <p:tgtEl>
                                          <p:spTgt spid="58"/>
                                        </p:tgtEl>
                                        <p:attrNameLst>
                                          <p:attrName>ppt_y</p:attrName>
                                        </p:attrNameLst>
                                      </p:cBhvr>
                                      <p:tavLst>
                                        <p:tav tm="0">
                                          <p:val>
                                            <p:strVal val="#ppt_y+.1"/>
                                          </p:val>
                                        </p:tav>
                                        <p:tav tm="100000">
                                          <p:val>
                                            <p:strVal val="#ppt_y"/>
                                          </p:val>
                                        </p:tav>
                                      </p:tavLst>
                                    </p:anim>
                                  </p:childTnLst>
                                </p:cTn>
                              </p:par>
                              <p:par>
                                <p:cTn id="125" presetID="42" presetClass="entr" presetSubtype="0" fill="hold" nodeType="withEffect">
                                  <p:stCondLst>
                                    <p:cond delay="0"/>
                                  </p:stCondLst>
                                  <p:childTnLst>
                                    <p:set>
                                      <p:cBhvr>
                                        <p:cTn id="126" dur="1" fill="hold">
                                          <p:stCondLst>
                                            <p:cond delay="0"/>
                                          </p:stCondLst>
                                        </p:cTn>
                                        <p:tgtEl>
                                          <p:spTgt spid="59"/>
                                        </p:tgtEl>
                                        <p:attrNameLst>
                                          <p:attrName>style.visibility</p:attrName>
                                        </p:attrNameLst>
                                      </p:cBhvr>
                                      <p:to>
                                        <p:strVal val="visible"/>
                                      </p:to>
                                    </p:set>
                                    <p:animEffect transition="in" filter="fade">
                                      <p:cBhvr>
                                        <p:cTn id="127" dur="1000"/>
                                        <p:tgtEl>
                                          <p:spTgt spid="59"/>
                                        </p:tgtEl>
                                      </p:cBhvr>
                                    </p:animEffect>
                                    <p:anim calcmode="lin" valueType="num">
                                      <p:cBhvr>
                                        <p:cTn id="128" dur="1000" fill="hold"/>
                                        <p:tgtEl>
                                          <p:spTgt spid="59"/>
                                        </p:tgtEl>
                                        <p:attrNameLst>
                                          <p:attrName>ppt_x</p:attrName>
                                        </p:attrNameLst>
                                      </p:cBhvr>
                                      <p:tavLst>
                                        <p:tav tm="0">
                                          <p:val>
                                            <p:strVal val="#ppt_x"/>
                                          </p:val>
                                        </p:tav>
                                        <p:tav tm="100000">
                                          <p:val>
                                            <p:strVal val="#ppt_x"/>
                                          </p:val>
                                        </p:tav>
                                      </p:tavLst>
                                    </p:anim>
                                    <p:anim calcmode="lin" valueType="num">
                                      <p:cBhvr>
                                        <p:cTn id="129" dur="1000" fill="hold"/>
                                        <p:tgtEl>
                                          <p:spTgt spid="59"/>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64"/>
                                        </p:tgtEl>
                                        <p:attrNameLst>
                                          <p:attrName>style.visibility</p:attrName>
                                        </p:attrNameLst>
                                      </p:cBhvr>
                                      <p:to>
                                        <p:strVal val="visible"/>
                                      </p:to>
                                    </p:set>
                                    <p:animEffect transition="in" filter="fade">
                                      <p:cBhvr>
                                        <p:cTn id="132" dur="1000"/>
                                        <p:tgtEl>
                                          <p:spTgt spid="64"/>
                                        </p:tgtEl>
                                      </p:cBhvr>
                                    </p:animEffect>
                                    <p:anim calcmode="lin" valueType="num">
                                      <p:cBhvr>
                                        <p:cTn id="133" dur="1000" fill="hold"/>
                                        <p:tgtEl>
                                          <p:spTgt spid="64"/>
                                        </p:tgtEl>
                                        <p:attrNameLst>
                                          <p:attrName>ppt_x</p:attrName>
                                        </p:attrNameLst>
                                      </p:cBhvr>
                                      <p:tavLst>
                                        <p:tav tm="0">
                                          <p:val>
                                            <p:strVal val="#ppt_x"/>
                                          </p:val>
                                        </p:tav>
                                        <p:tav tm="100000">
                                          <p:val>
                                            <p:strVal val="#ppt_x"/>
                                          </p:val>
                                        </p:tav>
                                      </p:tavLst>
                                    </p:anim>
                                    <p:anim calcmode="lin" valueType="num">
                                      <p:cBhvr>
                                        <p:cTn id="134" dur="1000" fill="hold"/>
                                        <p:tgtEl>
                                          <p:spTgt spid="64"/>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65"/>
                                        </p:tgtEl>
                                        <p:attrNameLst>
                                          <p:attrName>style.visibility</p:attrName>
                                        </p:attrNameLst>
                                      </p:cBhvr>
                                      <p:to>
                                        <p:strVal val="visible"/>
                                      </p:to>
                                    </p:set>
                                    <p:animEffect transition="in" filter="fade">
                                      <p:cBhvr>
                                        <p:cTn id="137" dur="1000"/>
                                        <p:tgtEl>
                                          <p:spTgt spid="65"/>
                                        </p:tgtEl>
                                      </p:cBhvr>
                                    </p:animEffect>
                                    <p:anim calcmode="lin" valueType="num">
                                      <p:cBhvr>
                                        <p:cTn id="138" dur="1000" fill="hold"/>
                                        <p:tgtEl>
                                          <p:spTgt spid="65"/>
                                        </p:tgtEl>
                                        <p:attrNameLst>
                                          <p:attrName>ppt_x</p:attrName>
                                        </p:attrNameLst>
                                      </p:cBhvr>
                                      <p:tavLst>
                                        <p:tav tm="0">
                                          <p:val>
                                            <p:strVal val="#ppt_x"/>
                                          </p:val>
                                        </p:tav>
                                        <p:tav tm="100000">
                                          <p:val>
                                            <p:strVal val="#ppt_x"/>
                                          </p:val>
                                        </p:tav>
                                      </p:tavLst>
                                    </p:anim>
                                    <p:anim calcmode="lin" valueType="num">
                                      <p:cBhvr>
                                        <p:cTn id="139" dur="1000" fill="hold"/>
                                        <p:tgtEl>
                                          <p:spTgt spid="65"/>
                                        </p:tgtEl>
                                        <p:attrNameLst>
                                          <p:attrName>ppt_y</p:attrName>
                                        </p:attrNameLst>
                                      </p:cBhvr>
                                      <p:tavLst>
                                        <p:tav tm="0">
                                          <p:val>
                                            <p:strVal val="#ppt_y+.1"/>
                                          </p:val>
                                        </p:tav>
                                        <p:tav tm="100000">
                                          <p:val>
                                            <p:strVal val="#ppt_y"/>
                                          </p:val>
                                        </p:tav>
                                      </p:tavLst>
                                    </p:anim>
                                  </p:childTnLst>
                                </p:cTn>
                              </p:par>
                              <p:par>
                                <p:cTn id="140" presetID="42" presetClass="entr" presetSubtype="0" fill="hold" nodeType="withEffect">
                                  <p:stCondLst>
                                    <p:cond delay="0"/>
                                  </p:stCondLst>
                                  <p:childTnLst>
                                    <p:set>
                                      <p:cBhvr>
                                        <p:cTn id="141" dur="1" fill="hold">
                                          <p:stCondLst>
                                            <p:cond delay="0"/>
                                          </p:stCondLst>
                                        </p:cTn>
                                        <p:tgtEl>
                                          <p:spTgt spid="66"/>
                                        </p:tgtEl>
                                        <p:attrNameLst>
                                          <p:attrName>style.visibility</p:attrName>
                                        </p:attrNameLst>
                                      </p:cBhvr>
                                      <p:to>
                                        <p:strVal val="visible"/>
                                      </p:to>
                                    </p:set>
                                    <p:animEffect transition="in" filter="fade">
                                      <p:cBhvr>
                                        <p:cTn id="142" dur="1000"/>
                                        <p:tgtEl>
                                          <p:spTgt spid="66"/>
                                        </p:tgtEl>
                                      </p:cBhvr>
                                    </p:animEffect>
                                    <p:anim calcmode="lin" valueType="num">
                                      <p:cBhvr>
                                        <p:cTn id="143" dur="1000" fill="hold"/>
                                        <p:tgtEl>
                                          <p:spTgt spid="66"/>
                                        </p:tgtEl>
                                        <p:attrNameLst>
                                          <p:attrName>ppt_x</p:attrName>
                                        </p:attrNameLst>
                                      </p:cBhvr>
                                      <p:tavLst>
                                        <p:tav tm="0">
                                          <p:val>
                                            <p:strVal val="#ppt_x"/>
                                          </p:val>
                                        </p:tav>
                                        <p:tav tm="100000">
                                          <p:val>
                                            <p:strVal val="#ppt_x"/>
                                          </p:val>
                                        </p:tav>
                                      </p:tavLst>
                                    </p:anim>
                                    <p:anim calcmode="lin" valueType="num">
                                      <p:cBhvr>
                                        <p:cTn id="144" dur="1000" fill="hold"/>
                                        <p:tgtEl>
                                          <p:spTgt spid="66"/>
                                        </p:tgtEl>
                                        <p:attrNameLst>
                                          <p:attrName>ppt_y</p:attrName>
                                        </p:attrNameLst>
                                      </p:cBhvr>
                                      <p:tavLst>
                                        <p:tav tm="0">
                                          <p:val>
                                            <p:strVal val="#ppt_y+.1"/>
                                          </p:val>
                                        </p:tav>
                                        <p:tav tm="100000">
                                          <p:val>
                                            <p:strVal val="#ppt_y"/>
                                          </p:val>
                                        </p:tav>
                                      </p:tavLst>
                                    </p:anim>
                                  </p:childTnLst>
                                </p:cTn>
                              </p:par>
                              <p:par>
                                <p:cTn id="145" presetID="42" presetClass="entr" presetSubtype="0" fill="hold" nodeType="withEffect">
                                  <p:stCondLst>
                                    <p:cond delay="0"/>
                                  </p:stCondLst>
                                  <p:childTnLst>
                                    <p:set>
                                      <p:cBhvr>
                                        <p:cTn id="146" dur="1" fill="hold">
                                          <p:stCondLst>
                                            <p:cond delay="0"/>
                                          </p:stCondLst>
                                        </p:cTn>
                                        <p:tgtEl>
                                          <p:spTgt spid="70"/>
                                        </p:tgtEl>
                                        <p:attrNameLst>
                                          <p:attrName>style.visibility</p:attrName>
                                        </p:attrNameLst>
                                      </p:cBhvr>
                                      <p:to>
                                        <p:strVal val="visible"/>
                                      </p:to>
                                    </p:set>
                                    <p:animEffect transition="in" filter="fade">
                                      <p:cBhvr>
                                        <p:cTn id="147" dur="1000"/>
                                        <p:tgtEl>
                                          <p:spTgt spid="70"/>
                                        </p:tgtEl>
                                      </p:cBhvr>
                                    </p:animEffect>
                                    <p:anim calcmode="lin" valueType="num">
                                      <p:cBhvr>
                                        <p:cTn id="148" dur="1000" fill="hold"/>
                                        <p:tgtEl>
                                          <p:spTgt spid="70"/>
                                        </p:tgtEl>
                                        <p:attrNameLst>
                                          <p:attrName>ppt_x</p:attrName>
                                        </p:attrNameLst>
                                      </p:cBhvr>
                                      <p:tavLst>
                                        <p:tav tm="0">
                                          <p:val>
                                            <p:strVal val="#ppt_x"/>
                                          </p:val>
                                        </p:tav>
                                        <p:tav tm="100000">
                                          <p:val>
                                            <p:strVal val="#ppt_x"/>
                                          </p:val>
                                        </p:tav>
                                      </p:tavLst>
                                    </p:anim>
                                    <p:anim calcmode="lin" valueType="num">
                                      <p:cBhvr>
                                        <p:cTn id="149" dur="1000" fill="hold"/>
                                        <p:tgtEl>
                                          <p:spTgt spid="70"/>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75"/>
                                        </p:tgtEl>
                                        <p:attrNameLst>
                                          <p:attrName>style.visibility</p:attrName>
                                        </p:attrNameLst>
                                      </p:cBhvr>
                                      <p:to>
                                        <p:strVal val="visible"/>
                                      </p:to>
                                    </p:set>
                                    <p:animEffect transition="in" filter="fade">
                                      <p:cBhvr>
                                        <p:cTn id="152" dur="1000"/>
                                        <p:tgtEl>
                                          <p:spTgt spid="75"/>
                                        </p:tgtEl>
                                      </p:cBhvr>
                                    </p:animEffect>
                                    <p:anim calcmode="lin" valueType="num">
                                      <p:cBhvr>
                                        <p:cTn id="153" dur="1000" fill="hold"/>
                                        <p:tgtEl>
                                          <p:spTgt spid="75"/>
                                        </p:tgtEl>
                                        <p:attrNameLst>
                                          <p:attrName>ppt_x</p:attrName>
                                        </p:attrNameLst>
                                      </p:cBhvr>
                                      <p:tavLst>
                                        <p:tav tm="0">
                                          <p:val>
                                            <p:strVal val="#ppt_x"/>
                                          </p:val>
                                        </p:tav>
                                        <p:tav tm="100000">
                                          <p:val>
                                            <p:strVal val="#ppt_x"/>
                                          </p:val>
                                        </p:tav>
                                      </p:tavLst>
                                    </p:anim>
                                    <p:anim calcmode="lin" valueType="num">
                                      <p:cBhvr>
                                        <p:cTn id="154" dur="1000" fill="hold"/>
                                        <p:tgtEl>
                                          <p:spTgt spid="75"/>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76"/>
                                        </p:tgtEl>
                                        <p:attrNameLst>
                                          <p:attrName>style.visibility</p:attrName>
                                        </p:attrNameLst>
                                      </p:cBhvr>
                                      <p:to>
                                        <p:strVal val="visible"/>
                                      </p:to>
                                    </p:set>
                                    <p:animEffect transition="in" filter="fade">
                                      <p:cBhvr>
                                        <p:cTn id="157" dur="1000"/>
                                        <p:tgtEl>
                                          <p:spTgt spid="76"/>
                                        </p:tgtEl>
                                      </p:cBhvr>
                                    </p:animEffect>
                                    <p:anim calcmode="lin" valueType="num">
                                      <p:cBhvr>
                                        <p:cTn id="158" dur="1000" fill="hold"/>
                                        <p:tgtEl>
                                          <p:spTgt spid="76"/>
                                        </p:tgtEl>
                                        <p:attrNameLst>
                                          <p:attrName>ppt_x</p:attrName>
                                        </p:attrNameLst>
                                      </p:cBhvr>
                                      <p:tavLst>
                                        <p:tav tm="0">
                                          <p:val>
                                            <p:strVal val="#ppt_x"/>
                                          </p:val>
                                        </p:tav>
                                        <p:tav tm="100000">
                                          <p:val>
                                            <p:strVal val="#ppt_x"/>
                                          </p:val>
                                        </p:tav>
                                      </p:tavLst>
                                    </p:anim>
                                    <p:anim calcmode="lin" valueType="num">
                                      <p:cBhvr>
                                        <p:cTn id="159" dur="1000" fill="hold"/>
                                        <p:tgtEl>
                                          <p:spTgt spid="76"/>
                                        </p:tgtEl>
                                        <p:attrNameLst>
                                          <p:attrName>ppt_y</p:attrName>
                                        </p:attrNameLst>
                                      </p:cBhvr>
                                      <p:tavLst>
                                        <p:tav tm="0">
                                          <p:val>
                                            <p:strVal val="#ppt_y+.1"/>
                                          </p:val>
                                        </p:tav>
                                        <p:tav tm="100000">
                                          <p:val>
                                            <p:strVal val="#ppt_y"/>
                                          </p:val>
                                        </p:tav>
                                      </p:tavLst>
                                    </p:anim>
                                  </p:childTnLst>
                                </p:cTn>
                              </p:par>
                              <p:par>
                                <p:cTn id="160" presetID="42" presetClass="entr" presetSubtype="0" fill="hold" nodeType="withEffect">
                                  <p:stCondLst>
                                    <p:cond delay="0"/>
                                  </p:stCondLst>
                                  <p:childTnLst>
                                    <p:set>
                                      <p:cBhvr>
                                        <p:cTn id="161" dur="1" fill="hold">
                                          <p:stCondLst>
                                            <p:cond delay="0"/>
                                          </p:stCondLst>
                                        </p:cTn>
                                        <p:tgtEl>
                                          <p:spTgt spid="77"/>
                                        </p:tgtEl>
                                        <p:attrNameLst>
                                          <p:attrName>style.visibility</p:attrName>
                                        </p:attrNameLst>
                                      </p:cBhvr>
                                      <p:to>
                                        <p:strVal val="visible"/>
                                      </p:to>
                                    </p:set>
                                    <p:animEffect transition="in" filter="fade">
                                      <p:cBhvr>
                                        <p:cTn id="162" dur="1000"/>
                                        <p:tgtEl>
                                          <p:spTgt spid="77"/>
                                        </p:tgtEl>
                                      </p:cBhvr>
                                    </p:animEffect>
                                    <p:anim calcmode="lin" valueType="num">
                                      <p:cBhvr>
                                        <p:cTn id="163" dur="1000" fill="hold"/>
                                        <p:tgtEl>
                                          <p:spTgt spid="77"/>
                                        </p:tgtEl>
                                        <p:attrNameLst>
                                          <p:attrName>ppt_x</p:attrName>
                                        </p:attrNameLst>
                                      </p:cBhvr>
                                      <p:tavLst>
                                        <p:tav tm="0">
                                          <p:val>
                                            <p:strVal val="#ppt_x"/>
                                          </p:val>
                                        </p:tav>
                                        <p:tav tm="100000">
                                          <p:val>
                                            <p:strVal val="#ppt_x"/>
                                          </p:val>
                                        </p:tav>
                                      </p:tavLst>
                                    </p:anim>
                                    <p:anim calcmode="lin" valueType="num">
                                      <p:cBhvr>
                                        <p:cTn id="164" dur="1000" fill="hold"/>
                                        <p:tgtEl>
                                          <p:spTgt spid="77"/>
                                        </p:tgtEl>
                                        <p:attrNameLst>
                                          <p:attrName>ppt_y</p:attrName>
                                        </p:attrNameLst>
                                      </p:cBhvr>
                                      <p:tavLst>
                                        <p:tav tm="0">
                                          <p:val>
                                            <p:strVal val="#ppt_y+.1"/>
                                          </p:val>
                                        </p:tav>
                                        <p:tav tm="100000">
                                          <p:val>
                                            <p:strVal val="#ppt_y"/>
                                          </p:val>
                                        </p:tav>
                                      </p:tavLst>
                                    </p:anim>
                                  </p:childTnLst>
                                </p:cTn>
                              </p:par>
                              <p:par>
                                <p:cTn id="165" presetID="42" presetClass="entr" presetSubtype="0" fill="hold" nodeType="withEffect">
                                  <p:stCondLst>
                                    <p:cond delay="0"/>
                                  </p:stCondLst>
                                  <p:childTnLst>
                                    <p:set>
                                      <p:cBhvr>
                                        <p:cTn id="166" dur="1" fill="hold">
                                          <p:stCondLst>
                                            <p:cond delay="0"/>
                                          </p:stCondLst>
                                        </p:cTn>
                                        <p:tgtEl>
                                          <p:spTgt spid="81"/>
                                        </p:tgtEl>
                                        <p:attrNameLst>
                                          <p:attrName>style.visibility</p:attrName>
                                        </p:attrNameLst>
                                      </p:cBhvr>
                                      <p:to>
                                        <p:strVal val="visible"/>
                                      </p:to>
                                    </p:set>
                                    <p:animEffect transition="in" filter="fade">
                                      <p:cBhvr>
                                        <p:cTn id="167" dur="1000"/>
                                        <p:tgtEl>
                                          <p:spTgt spid="81"/>
                                        </p:tgtEl>
                                      </p:cBhvr>
                                    </p:animEffect>
                                    <p:anim calcmode="lin" valueType="num">
                                      <p:cBhvr>
                                        <p:cTn id="168" dur="1000" fill="hold"/>
                                        <p:tgtEl>
                                          <p:spTgt spid="81"/>
                                        </p:tgtEl>
                                        <p:attrNameLst>
                                          <p:attrName>ppt_x</p:attrName>
                                        </p:attrNameLst>
                                      </p:cBhvr>
                                      <p:tavLst>
                                        <p:tav tm="0">
                                          <p:val>
                                            <p:strVal val="#ppt_x"/>
                                          </p:val>
                                        </p:tav>
                                        <p:tav tm="100000">
                                          <p:val>
                                            <p:strVal val="#ppt_x"/>
                                          </p:val>
                                        </p:tav>
                                      </p:tavLst>
                                    </p:anim>
                                    <p:anim calcmode="lin" valueType="num">
                                      <p:cBhvr>
                                        <p:cTn id="169" dur="1000" fill="hold"/>
                                        <p:tgtEl>
                                          <p:spTgt spid="81"/>
                                        </p:tgtEl>
                                        <p:attrNameLst>
                                          <p:attrName>ppt_y</p:attrName>
                                        </p:attrNameLst>
                                      </p:cBhvr>
                                      <p:tavLst>
                                        <p:tav tm="0">
                                          <p:val>
                                            <p:strVal val="#ppt_y+.1"/>
                                          </p:val>
                                        </p:tav>
                                        <p:tav tm="100000">
                                          <p:val>
                                            <p:strVal val="#ppt_y"/>
                                          </p:val>
                                        </p:tav>
                                      </p:tavLst>
                                    </p:anim>
                                  </p:childTnLst>
                                </p:cTn>
                              </p:par>
                              <p:par>
                                <p:cTn id="170" presetID="42" presetClass="entr" presetSubtype="0" fill="hold" nodeType="withEffect">
                                  <p:stCondLst>
                                    <p:cond delay="0"/>
                                  </p:stCondLst>
                                  <p:childTnLst>
                                    <p:set>
                                      <p:cBhvr>
                                        <p:cTn id="171" dur="1" fill="hold">
                                          <p:stCondLst>
                                            <p:cond delay="0"/>
                                          </p:stCondLst>
                                        </p:cTn>
                                        <p:tgtEl>
                                          <p:spTgt spid="85"/>
                                        </p:tgtEl>
                                        <p:attrNameLst>
                                          <p:attrName>style.visibility</p:attrName>
                                        </p:attrNameLst>
                                      </p:cBhvr>
                                      <p:to>
                                        <p:strVal val="visible"/>
                                      </p:to>
                                    </p:set>
                                    <p:animEffect transition="in" filter="fade">
                                      <p:cBhvr>
                                        <p:cTn id="172" dur="1000"/>
                                        <p:tgtEl>
                                          <p:spTgt spid="85"/>
                                        </p:tgtEl>
                                      </p:cBhvr>
                                    </p:animEffect>
                                    <p:anim calcmode="lin" valueType="num">
                                      <p:cBhvr>
                                        <p:cTn id="173" dur="1000" fill="hold"/>
                                        <p:tgtEl>
                                          <p:spTgt spid="85"/>
                                        </p:tgtEl>
                                        <p:attrNameLst>
                                          <p:attrName>ppt_x</p:attrName>
                                        </p:attrNameLst>
                                      </p:cBhvr>
                                      <p:tavLst>
                                        <p:tav tm="0">
                                          <p:val>
                                            <p:strVal val="#ppt_x"/>
                                          </p:val>
                                        </p:tav>
                                        <p:tav tm="100000">
                                          <p:val>
                                            <p:strVal val="#ppt_x"/>
                                          </p:val>
                                        </p:tav>
                                      </p:tavLst>
                                    </p:anim>
                                    <p:anim calcmode="lin" valueType="num">
                                      <p:cBhvr>
                                        <p:cTn id="174" dur="1000" fill="hold"/>
                                        <p:tgtEl>
                                          <p:spTgt spid="85"/>
                                        </p:tgtEl>
                                        <p:attrNameLst>
                                          <p:attrName>ppt_y</p:attrName>
                                        </p:attrNameLst>
                                      </p:cBhvr>
                                      <p:tavLst>
                                        <p:tav tm="0">
                                          <p:val>
                                            <p:strVal val="#ppt_y+.1"/>
                                          </p:val>
                                        </p:tav>
                                        <p:tav tm="100000">
                                          <p:val>
                                            <p:strVal val="#ppt_y"/>
                                          </p:val>
                                        </p:tav>
                                      </p:tavLst>
                                    </p:anim>
                                  </p:childTnLst>
                                </p:cTn>
                              </p:par>
                              <p:par>
                                <p:cTn id="175" presetID="42" presetClass="entr" presetSubtype="0" fill="hold" nodeType="withEffect">
                                  <p:stCondLst>
                                    <p:cond delay="0"/>
                                  </p:stCondLst>
                                  <p:childTnLst>
                                    <p:set>
                                      <p:cBhvr>
                                        <p:cTn id="176" dur="1" fill="hold">
                                          <p:stCondLst>
                                            <p:cond delay="0"/>
                                          </p:stCondLst>
                                        </p:cTn>
                                        <p:tgtEl>
                                          <p:spTgt spid="89"/>
                                        </p:tgtEl>
                                        <p:attrNameLst>
                                          <p:attrName>style.visibility</p:attrName>
                                        </p:attrNameLst>
                                      </p:cBhvr>
                                      <p:to>
                                        <p:strVal val="visible"/>
                                      </p:to>
                                    </p:set>
                                    <p:animEffect transition="in" filter="fade">
                                      <p:cBhvr>
                                        <p:cTn id="177" dur="1000"/>
                                        <p:tgtEl>
                                          <p:spTgt spid="89"/>
                                        </p:tgtEl>
                                      </p:cBhvr>
                                    </p:animEffect>
                                    <p:anim calcmode="lin" valueType="num">
                                      <p:cBhvr>
                                        <p:cTn id="178" dur="1000" fill="hold"/>
                                        <p:tgtEl>
                                          <p:spTgt spid="89"/>
                                        </p:tgtEl>
                                        <p:attrNameLst>
                                          <p:attrName>ppt_x</p:attrName>
                                        </p:attrNameLst>
                                      </p:cBhvr>
                                      <p:tavLst>
                                        <p:tav tm="0">
                                          <p:val>
                                            <p:strVal val="#ppt_x"/>
                                          </p:val>
                                        </p:tav>
                                        <p:tav tm="100000">
                                          <p:val>
                                            <p:strVal val="#ppt_x"/>
                                          </p:val>
                                        </p:tav>
                                      </p:tavLst>
                                    </p:anim>
                                    <p:anim calcmode="lin" valueType="num">
                                      <p:cBhvr>
                                        <p:cTn id="179" dur="1000" fill="hold"/>
                                        <p:tgtEl>
                                          <p:spTgt spid="89"/>
                                        </p:tgtEl>
                                        <p:attrNameLst>
                                          <p:attrName>ppt_y</p:attrName>
                                        </p:attrNameLst>
                                      </p:cBhvr>
                                      <p:tavLst>
                                        <p:tav tm="0">
                                          <p:val>
                                            <p:strVal val="#ppt_y+.1"/>
                                          </p:val>
                                        </p:tav>
                                        <p:tav tm="100000">
                                          <p:val>
                                            <p:strVal val="#ppt_y"/>
                                          </p:val>
                                        </p:tav>
                                      </p:tavLst>
                                    </p:anim>
                                  </p:childTnLst>
                                </p:cTn>
                              </p:par>
                              <p:par>
                                <p:cTn id="180" presetID="42" presetClass="entr" presetSubtype="0" fill="hold" nodeType="withEffect">
                                  <p:stCondLst>
                                    <p:cond delay="0"/>
                                  </p:stCondLst>
                                  <p:childTnLst>
                                    <p:set>
                                      <p:cBhvr>
                                        <p:cTn id="181" dur="1" fill="hold">
                                          <p:stCondLst>
                                            <p:cond delay="0"/>
                                          </p:stCondLst>
                                        </p:cTn>
                                        <p:tgtEl>
                                          <p:spTgt spid="101"/>
                                        </p:tgtEl>
                                        <p:attrNameLst>
                                          <p:attrName>style.visibility</p:attrName>
                                        </p:attrNameLst>
                                      </p:cBhvr>
                                      <p:to>
                                        <p:strVal val="visible"/>
                                      </p:to>
                                    </p:set>
                                    <p:animEffect transition="in" filter="fade">
                                      <p:cBhvr>
                                        <p:cTn id="182" dur="1000"/>
                                        <p:tgtEl>
                                          <p:spTgt spid="101"/>
                                        </p:tgtEl>
                                      </p:cBhvr>
                                    </p:animEffect>
                                    <p:anim calcmode="lin" valueType="num">
                                      <p:cBhvr>
                                        <p:cTn id="183" dur="1000" fill="hold"/>
                                        <p:tgtEl>
                                          <p:spTgt spid="101"/>
                                        </p:tgtEl>
                                        <p:attrNameLst>
                                          <p:attrName>ppt_x</p:attrName>
                                        </p:attrNameLst>
                                      </p:cBhvr>
                                      <p:tavLst>
                                        <p:tav tm="0">
                                          <p:val>
                                            <p:strVal val="#ppt_x"/>
                                          </p:val>
                                        </p:tav>
                                        <p:tav tm="100000">
                                          <p:val>
                                            <p:strVal val="#ppt_x"/>
                                          </p:val>
                                        </p:tav>
                                      </p:tavLst>
                                    </p:anim>
                                    <p:anim calcmode="lin" valueType="num">
                                      <p:cBhvr>
                                        <p:cTn id="184" dur="1000" fill="hold"/>
                                        <p:tgtEl>
                                          <p:spTgt spid="101"/>
                                        </p:tgtEl>
                                        <p:attrNameLst>
                                          <p:attrName>ppt_y</p:attrName>
                                        </p:attrNameLst>
                                      </p:cBhvr>
                                      <p:tavLst>
                                        <p:tav tm="0">
                                          <p:val>
                                            <p:strVal val="#ppt_y+.1"/>
                                          </p:val>
                                        </p:tav>
                                        <p:tav tm="100000">
                                          <p:val>
                                            <p:strVal val="#ppt_y"/>
                                          </p:val>
                                        </p:tav>
                                      </p:tavLst>
                                    </p:anim>
                                  </p:childTnLst>
                                </p:cTn>
                              </p:par>
                              <p:par>
                                <p:cTn id="185" presetID="42" presetClass="entr" presetSubtype="0" fill="hold" nodeType="withEffect">
                                  <p:stCondLst>
                                    <p:cond delay="0"/>
                                  </p:stCondLst>
                                  <p:childTnLst>
                                    <p:set>
                                      <p:cBhvr>
                                        <p:cTn id="186" dur="1" fill="hold">
                                          <p:stCondLst>
                                            <p:cond delay="0"/>
                                          </p:stCondLst>
                                        </p:cTn>
                                        <p:tgtEl>
                                          <p:spTgt spid="102"/>
                                        </p:tgtEl>
                                        <p:attrNameLst>
                                          <p:attrName>style.visibility</p:attrName>
                                        </p:attrNameLst>
                                      </p:cBhvr>
                                      <p:to>
                                        <p:strVal val="visible"/>
                                      </p:to>
                                    </p:set>
                                    <p:animEffect transition="in" filter="fade">
                                      <p:cBhvr>
                                        <p:cTn id="187" dur="1000"/>
                                        <p:tgtEl>
                                          <p:spTgt spid="102"/>
                                        </p:tgtEl>
                                      </p:cBhvr>
                                    </p:animEffect>
                                    <p:anim calcmode="lin" valueType="num">
                                      <p:cBhvr>
                                        <p:cTn id="188" dur="1000" fill="hold"/>
                                        <p:tgtEl>
                                          <p:spTgt spid="102"/>
                                        </p:tgtEl>
                                        <p:attrNameLst>
                                          <p:attrName>ppt_x</p:attrName>
                                        </p:attrNameLst>
                                      </p:cBhvr>
                                      <p:tavLst>
                                        <p:tav tm="0">
                                          <p:val>
                                            <p:strVal val="#ppt_x"/>
                                          </p:val>
                                        </p:tav>
                                        <p:tav tm="100000">
                                          <p:val>
                                            <p:strVal val="#ppt_x"/>
                                          </p:val>
                                        </p:tav>
                                      </p:tavLst>
                                    </p:anim>
                                    <p:anim calcmode="lin" valueType="num">
                                      <p:cBhvr>
                                        <p:cTn id="189" dur="1000" fill="hold"/>
                                        <p:tgtEl>
                                          <p:spTgt spid="102"/>
                                        </p:tgtEl>
                                        <p:attrNameLst>
                                          <p:attrName>ppt_y</p:attrName>
                                        </p:attrNameLst>
                                      </p:cBhvr>
                                      <p:tavLst>
                                        <p:tav tm="0">
                                          <p:val>
                                            <p:strVal val="#ppt_y+.1"/>
                                          </p:val>
                                        </p:tav>
                                        <p:tav tm="100000">
                                          <p:val>
                                            <p:strVal val="#ppt_y"/>
                                          </p:val>
                                        </p:tav>
                                      </p:tavLst>
                                    </p:anim>
                                  </p:childTnLst>
                                </p:cTn>
                              </p:par>
                              <p:par>
                                <p:cTn id="190" presetID="42" presetClass="entr" presetSubtype="0" fill="hold" nodeType="withEffect">
                                  <p:stCondLst>
                                    <p:cond delay="0"/>
                                  </p:stCondLst>
                                  <p:childTnLst>
                                    <p:set>
                                      <p:cBhvr>
                                        <p:cTn id="191" dur="1" fill="hold">
                                          <p:stCondLst>
                                            <p:cond delay="0"/>
                                          </p:stCondLst>
                                        </p:cTn>
                                        <p:tgtEl>
                                          <p:spTgt spid="103"/>
                                        </p:tgtEl>
                                        <p:attrNameLst>
                                          <p:attrName>style.visibility</p:attrName>
                                        </p:attrNameLst>
                                      </p:cBhvr>
                                      <p:to>
                                        <p:strVal val="visible"/>
                                      </p:to>
                                    </p:set>
                                    <p:animEffect transition="in" filter="fade">
                                      <p:cBhvr>
                                        <p:cTn id="192" dur="1000"/>
                                        <p:tgtEl>
                                          <p:spTgt spid="103"/>
                                        </p:tgtEl>
                                      </p:cBhvr>
                                    </p:animEffect>
                                    <p:anim calcmode="lin" valueType="num">
                                      <p:cBhvr>
                                        <p:cTn id="193" dur="1000" fill="hold"/>
                                        <p:tgtEl>
                                          <p:spTgt spid="103"/>
                                        </p:tgtEl>
                                        <p:attrNameLst>
                                          <p:attrName>ppt_x</p:attrName>
                                        </p:attrNameLst>
                                      </p:cBhvr>
                                      <p:tavLst>
                                        <p:tav tm="0">
                                          <p:val>
                                            <p:strVal val="#ppt_x"/>
                                          </p:val>
                                        </p:tav>
                                        <p:tav tm="100000">
                                          <p:val>
                                            <p:strVal val="#ppt_x"/>
                                          </p:val>
                                        </p:tav>
                                      </p:tavLst>
                                    </p:anim>
                                    <p:anim calcmode="lin" valueType="num">
                                      <p:cBhvr>
                                        <p:cTn id="194" dur="1000" fill="hold"/>
                                        <p:tgtEl>
                                          <p:spTgt spid="103"/>
                                        </p:tgtEl>
                                        <p:attrNameLst>
                                          <p:attrName>ppt_y</p:attrName>
                                        </p:attrNameLst>
                                      </p:cBhvr>
                                      <p:tavLst>
                                        <p:tav tm="0">
                                          <p:val>
                                            <p:strVal val="#ppt_y+.1"/>
                                          </p:val>
                                        </p:tav>
                                        <p:tav tm="100000">
                                          <p:val>
                                            <p:strVal val="#ppt_y"/>
                                          </p:val>
                                        </p:tav>
                                      </p:tavLst>
                                    </p:anim>
                                  </p:childTnLst>
                                </p:cTn>
                              </p:par>
                              <p:par>
                                <p:cTn id="195" presetID="42" presetClass="entr" presetSubtype="0" fill="hold" nodeType="withEffect">
                                  <p:stCondLst>
                                    <p:cond delay="0"/>
                                  </p:stCondLst>
                                  <p:childTnLst>
                                    <p:set>
                                      <p:cBhvr>
                                        <p:cTn id="196" dur="1" fill="hold">
                                          <p:stCondLst>
                                            <p:cond delay="0"/>
                                          </p:stCondLst>
                                        </p:cTn>
                                        <p:tgtEl>
                                          <p:spTgt spid="104"/>
                                        </p:tgtEl>
                                        <p:attrNameLst>
                                          <p:attrName>style.visibility</p:attrName>
                                        </p:attrNameLst>
                                      </p:cBhvr>
                                      <p:to>
                                        <p:strVal val="visible"/>
                                      </p:to>
                                    </p:set>
                                    <p:animEffect transition="in" filter="fade">
                                      <p:cBhvr>
                                        <p:cTn id="197" dur="1000"/>
                                        <p:tgtEl>
                                          <p:spTgt spid="104"/>
                                        </p:tgtEl>
                                      </p:cBhvr>
                                    </p:animEffect>
                                    <p:anim calcmode="lin" valueType="num">
                                      <p:cBhvr>
                                        <p:cTn id="198" dur="1000" fill="hold"/>
                                        <p:tgtEl>
                                          <p:spTgt spid="104"/>
                                        </p:tgtEl>
                                        <p:attrNameLst>
                                          <p:attrName>ppt_x</p:attrName>
                                        </p:attrNameLst>
                                      </p:cBhvr>
                                      <p:tavLst>
                                        <p:tav tm="0">
                                          <p:val>
                                            <p:strVal val="#ppt_x"/>
                                          </p:val>
                                        </p:tav>
                                        <p:tav tm="100000">
                                          <p:val>
                                            <p:strVal val="#ppt_x"/>
                                          </p:val>
                                        </p:tav>
                                      </p:tavLst>
                                    </p:anim>
                                    <p:anim calcmode="lin" valueType="num">
                                      <p:cBhvr>
                                        <p:cTn id="199" dur="1000" fill="hold"/>
                                        <p:tgtEl>
                                          <p:spTgt spid="104"/>
                                        </p:tgtEl>
                                        <p:attrNameLst>
                                          <p:attrName>ppt_y</p:attrName>
                                        </p:attrNameLst>
                                      </p:cBhvr>
                                      <p:tavLst>
                                        <p:tav tm="0">
                                          <p:val>
                                            <p:strVal val="#ppt_y+.1"/>
                                          </p:val>
                                        </p:tav>
                                        <p:tav tm="100000">
                                          <p:val>
                                            <p:strVal val="#ppt_y"/>
                                          </p:val>
                                        </p:tav>
                                      </p:tavLst>
                                    </p:anim>
                                  </p:childTnLst>
                                </p:cTn>
                              </p:par>
                              <p:par>
                                <p:cTn id="200" presetID="42" presetClass="entr" presetSubtype="0" fill="hold" nodeType="withEffect">
                                  <p:stCondLst>
                                    <p:cond delay="0"/>
                                  </p:stCondLst>
                                  <p:childTnLst>
                                    <p:set>
                                      <p:cBhvr>
                                        <p:cTn id="201" dur="1" fill="hold">
                                          <p:stCondLst>
                                            <p:cond delay="0"/>
                                          </p:stCondLst>
                                        </p:cTn>
                                        <p:tgtEl>
                                          <p:spTgt spid="74"/>
                                        </p:tgtEl>
                                        <p:attrNameLst>
                                          <p:attrName>style.visibility</p:attrName>
                                        </p:attrNameLst>
                                      </p:cBhvr>
                                      <p:to>
                                        <p:strVal val="visible"/>
                                      </p:to>
                                    </p:set>
                                    <p:animEffect transition="in" filter="fade">
                                      <p:cBhvr>
                                        <p:cTn id="202" dur="1000"/>
                                        <p:tgtEl>
                                          <p:spTgt spid="74"/>
                                        </p:tgtEl>
                                      </p:cBhvr>
                                    </p:animEffect>
                                    <p:anim calcmode="lin" valueType="num">
                                      <p:cBhvr>
                                        <p:cTn id="203" dur="1000" fill="hold"/>
                                        <p:tgtEl>
                                          <p:spTgt spid="74"/>
                                        </p:tgtEl>
                                        <p:attrNameLst>
                                          <p:attrName>ppt_x</p:attrName>
                                        </p:attrNameLst>
                                      </p:cBhvr>
                                      <p:tavLst>
                                        <p:tav tm="0">
                                          <p:val>
                                            <p:strVal val="#ppt_x"/>
                                          </p:val>
                                        </p:tav>
                                        <p:tav tm="100000">
                                          <p:val>
                                            <p:strVal val="#ppt_x"/>
                                          </p:val>
                                        </p:tav>
                                      </p:tavLst>
                                    </p:anim>
                                    <p:anim calcmode="lin" valueType="num">
                                      <p:cBhvr>
                                        <p:cTn id="204" dur="1000" fill="hold"/>
                                        <p:tgtEl>
                                          <p:spTgt spid="74"/>
                                        </p:tgtEl>
                                        <p:attrNameLst>
                                          <p:attrName>ppt_y</p:attrName>
                                        </p:attrNameLst>
                                      </p:cBhvr>
                                      <p:tavLst>
                                        <p:tav tm="0">
                                          <p:val>
                                            <p:strVal val="#ppt_y+.1"/>
                                          </p:val>
                                        </p:tav>
                                        <p:tav tm="100000">
                                          <p:val>
                                            <p:strVal val="#ppt_y"/>
                                          </p:val>
                                        </p:tav>
                                      </p:tavLst>
                                    </p:anim>
                                  </p:childTnLst>
                                </p:cTn>
                              </p:par>
                              <p:par>
                                <p:cTn id="205" presetID="42" presetClass="entr" presetSubtype="0" fill="hold" nodeType="withEffect">
                                  <p:stCondLst>
                                    <p:cond delay="0"/>
                                  </p:stCondLst>
                                  <p:childTnLst>
                                    <p:set>
                                      <p:cBhvr>
                                        <p:cTn id="206" dur="1" fill="hold">
                                          <p:stCondLst>
                                            <p:cond delay="0"/>
                                          </p:stCondLst>
                                        </p:cTn>
                                        <p:tgtEl>
                                          <p:spTgt spid="111"/>
                                        </p:tgtEl>
                                        <p:attrNameLst>
                                          <p:attrName>style.visibility</p:attrName>
                                        </p:attrNameLst>
                                      </p:cBhvr>
                                      <p:to>
                                        <p:strVal val="visible"/>
                                      </p:to>
                                    </p:set>
                                    <p:animEffect transition="in" filter="fade">
                                      <p:cBhvr>
                                        <p:cTn id="207" dur="1000"/>
                                        <p:tgtEl>
                                          <p:spTgt spid="111"/>
                                        </p:tgtEl>
                                      </p:cBhvr>
                                    </p:animEffect>
                                    <p:anim calcmode="lin" valueType="num">
                                      <p:cBhvr>
                                        <p:cTn id="208" dur="1000" fill="hold"/>
                                        <p:tgtEl>
                                          <p:spTgt spid="111"/>
                                        </p:tgtEl>
                                        <p:attrNameLst>
                                          <p:attrName>ppt_x</p:attrName>
                                        </p:attrNameLst>
                                      </p:cBhvr>
                                      <p:tavLst>
                                        <p:tav tm="0">
                                          <p:val>
                                            <p:strVal val="#ppt_x"/>
                                          </p:val>
                                        </p:tav>
                                        <p:tav tm="100000">
                                          <p:val>
                                            <p:strVal val="#ppt_x"/>
                                          </p:val>
                                        </p:tav>
                                      </p:tavLst>
                                    </p:anim>
                                    <p:anim calcmode="lin" valueType="num">
                                      <p:cBhvr>
                                        <p:cTn id="209" dur="1000" fill="hold"/>
                                        <p:tgtEl>
                                          <p:spTgt spid="111"/>
                                        </p:tgtEl>
                                        <p:attrNameLst>
                                          <p:attrName>ppt_y</p:attrName>
                                        </p:attrNameLst>
                                      </p:cBhvr>
                                      <p:tavLst>
                                        <p:tav tm="0">
                                          <p:val>
                                            <p:strVal val="#ppt_y+.1"/>
                                          </p:val>
                                        </p:tav>
                                        <p:tav tm="100000">
                                          <p:val>
                                            <p:strVal val="#ppt_y"/>
                                          </p:val>
                                        </p:tav>
                                      </p:tavLst>
                                    </p:anim>
                                  </p:childTnLst>
                                </p:cTn>
                              </p:par>
                              <p:par>
                                <p:cTn id="210" presetID="42" presetClass="entr" presetSubtype="0" fill="hold" nodeType="withEffect">
                                  <p:stCondLst>
                                    <p:cond delay="0"/>
                                  </p:stCondLst>
                                  <p:childTnLst>
                                    <p:set>
                                      <p:cBhvr>
                                        <p:cTn id="211" dur="1" fill="hold">
                                          <p:stCondLst>
                                            <p:cond delay="0"/>
                                          </p:stCondLst>
                                        </p:cTn>
                                        <p:tgtEl>
                                          <p:spTgt spid="115"/>
                                        </p:tgtEl>
                                        <p:attrNameLst>
                                          <p:attrName>style.visibility</p:attrName>
                                        </p:attrNameLst>
                                      </p:cBhvr>
                                      <p:to>
                                        <p:strVal val="visible"/>
                                      </p:to>
                                    </p:set>
                                    <p:animEffect transition="in" filter="fade">
                                      <p:cBhvr>
                                        <p:cTn id="212" dur="1000"/>
                                        <p:tgtEl>
                                          <p:spTgt spid="115"/>
                                        </p:tgtEl>
                                      </p:cBhvr>
                                    </p:animEffect>
                                    <p:anim calcmode="lin" valueType="num">
                                      <p:cBhvr>
                                        <p:cTn id="213" dur="1000" fill="hold"/>
                                        <p:tgtEl>
                                          <p:spTgt spid="115"/>
                                        </p:tgtEl>
                                        <p:attrNameLst>
                                          <p:attrName>ppt_x</p:attrName>
                                        </p:attrNameLst>
                                      </p:cBhvr>
                                      <p:tavLst>
                                        <p:tav tm="0">
                                          <p:val>
                                            <p:strVal val="#ppt_x"/>
                                          </p:val>
                                        </p:tav>
                                        <p:tav tm="100000">
                                          <p:val>
                                            <p:strVal val="#ppt_x"/>
                                          </p:val>
                                        </p:tav>
                                      </p:tavLst>
                                    </p:anim>
                                    <p:anim calcmode="lin" valueType="num">
                                      <p:cBhvr>
                                        <p:cTn id="214" dur="1000" fill="hold"/>
                                        <p:tgtEl>
                                          <p:spTgt spid="1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9" grpId="0"/>
      <p:bldP spid="16" grpId="0"/>
      <p:bldP spid="17" grpId="0" animBg="1"/>
      <p:bldP spid="32" grpId="0"/>
      <p:bldP spid="33" grpId="0" animBg="1"/>
      <p:bldP spid="42" grpId="0"/>
      <p:bldP spid="43" grpId="0" animBg="1"/>
      <p:bldP spid="57" grpId="0"/>
      <p:bldP spid="58" grpId="0" animBg="1"/>
      <p:bldP spid="64" grpId="0"/>
      <p:bldP spid="65" grpId="0" animBg="1"/>
      <p:bldP spid="75" grpId="0"/>
      <p:bldP spid="7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Image result for windows 2012">
            <a:extLst>
              <a:ext uri="{FF2B5EF4-FFF2-40B4-BE49-F238E27FC236}">
                <a16:creationId xmlns:a16="http://schemas.microsoft.com/office/drawing/2014/main" id="{1E4FDB98-7654-4E06-9F1F-F6DA52DACB2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86787" y="5290005"/>
            <a:ext cx="2342016" cy="16791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A6DB99-A86C-45C3-91F6-99C75C7FE303}"/>
              </a:ext>
            </a:extLst>
          </p:cNvPr>
          <p:cNvSpPr>
            <a:spLocks noGrp="1"/>
          </p:cNvSpPr>
          <p:nvPr>
            <p:ph type="title"/>
          </p:nvPr>
        </p:nvSpPr>
        <p:spPr/>
        <p:txBody>
          <a:bodyPr/>
          <a:lstStyle/>
          <a:p>
            <a:r>
              <a:rPr lang="en-US" dirty="0"/>
              <a:t>Supported Configurations</a:t>
            </a:r>
          </a:p>
        </p:txBody>
      </p:sp>
      <p:pic>
        <p:nvPicPr>
          <p:cNvPr id="4" name="Picture 3" descr="Microsoft Windows Server">
            <a:extLst>
              <a:ext uri="{FF2B5EF4-FFF2-40B4-BE49-F238E27FC236}">
                <a16:creationId xmlns:a16="http://schemas.microsoft.com/office/drawing/2014/main" id="{3B7AA782-0E45-4E64-AD23-B345DBF52628}"/>
              </a:ext>
            </a:extLst>
          </p:cNvPr>
          <p:cNvPicPr>
            <a:picLocks noChangeAspect="1"/>
          </p:cNvPicPr>
          <p:nvPr/>
        </p:nvPicPr>
        <p:blipFill>
          <a:blip r:embed="rId3"/>
          <a:stretch>
            <a:fillRect/>
          </a:stretch>
        </p:blipFill>
        <p:spPr>
          <a:xfrm>
            <a:off x="2394329" y="1891690"/>
            <a:ext cx="2160893" cy="2160893"/>
          </a:xfrm>
          <a:prstGeom prst="rect">
            <a:avLst/>
          </a:prstGeom>
        </p:spPr>
      </p:pic>
      <p:pic>
        <p:nvPicPr>
          <p:cNvPr id="6" name="Picture 5" descr="Linux Penguin">
            <a:extLst>
              <a:ext uri="{FF2B5EF4-FFF2-40B4-BE49-F238E27FC236}">
                <a16:creationId xmlns:a16="http://schemas.microsoft.com/office/drawing/2014/main" id="{709F9EB1-1DE0-42B8-8F66-417FC6659A68}"/>
              </a:ext>
            </a:extLst>
          </p:cNvPr>
          <p:cNvPicPr>
            <a:picLocks noChangeAspect="1"/>
          </p:cNvPicPr>
          <p:nvPr/>
        </p:nvPicPr>
        <p:blipFill>
          <a:blip r:embed="rId4"/>
          <a:stretch>
            <a:fillRect/>
          </a:stretch>
        </p:blipFill>
        <p:spPr>
          <a:xfrm>
            <a:off x="7769547" y="1604339"/>
            <a:ext cx="2548912" cy="2548912"/>
          </a:xfrm>
          <a:prstGeom prst="rect">
            <a:avLst/>
          </a:prstGeom>
        </p:spPr>
      </p:pic>
      <p:pic>
        <p:nvPicPr>
          <p:cNvPr id="10" name="Picture 9">
            <a:extLst>
              <a:ext uri="{FF2B5EF4-FFF2-40B4-BE49-F238E27FC236}">
                <a16:creationId xmlns:a16="http://schemas.microsoft.com/office/drawing/2014/main" id="{5828289D-31C4-4CC0-8DF9-1110BDC11FB1}"/>
              </a:ext>
            </a:extLst>
          </p:cNvPr>
          <p:cNvPicPr>
            <a:picLocks noChangeAspect="1"/>
          </p:cNvPicPr>
          <p:nvPr/>
        </p:nvPicPr>
        <p:blipFill>
          <a:blip r:embed="rId5"/>
          <a:stretch>
            <a:fillRect/>
          </a:stretch>
        </p:blipFill>
        <p:spPr>
          <a:xfrm>
            <a:off x="7884475" y="4385845"/>
            <a:ext cx="1110353" cy="762087"/>
          </a:xfrm>
          <a:prstGeom prst="rect">
            <a:avLst/>
          </a:prstGeom>
        </p:spPr>
      </p:pic>
      <p:pic>
        <p:nvPicPr>
          <p:cNvPr id="12" name="Picture 11">
            <a:extLst>
              <a:ext uri="{FF2B5EF4-FFF2-40B4-BE49-F238E27FC236}">
                <a16:creationId xmlns:a16="http://schemas.microsoft.com/office/drawing/2014/main" id="{F83896AD-BE48-4ACD-A466-9F6CB2EDD3ED}"/>
              </a:ext>
            </a:extLst>
          </p:cNvPr>
          <p:cNvPicPr>
            <a:picLocks noChangeAspect="1"/>
          </p:cNvPicPr>
          <p:nvPr/>
        </p:nvPicPr>
        <p:blipFill>
          <a:blip r:embed="rId6"/>
          <a:stretch>
            <a:fillRect/>
          </a:stretch>
        </p:blipFill>
        <p:spPr>
          <a:xfrm>
            <a:off x="9474288" y="4823968"/>
            <a:ext cx="1195693" cy="932076"/>
          </a:xfrm>
          <a:prstGeom prst="rect">
            <a:avLst/>
          </a:prstGeom>
        </p:spPr>
      </p:pic>
      <p:pic>
        <p:nvPicPr>
          <p:cNvPr id="14" name="Picture 13">
            <a:extLst>
              <a:ext uri="{FF2B5EF4-FFF2-40B4-BE49-F238E27FC236}">
                <a16:creationId xmlns:a16="http://schemas.microsoft.com/office/drawing/2014/main" id="{842491BB-E615-4098-8966-342D308F8FCE}"/>
              </a:ext>
            </a:extLst>
          </p:cNvPr>
          <p:cNvPicPr>
            <a:picLocks noChangeAspect="1"/>
          </p:cNvPicPr>
          <p:nvPr/>
        </p:nvPicPr>
        <p:blipFill>
          <a:blip r:embed="rId7"/>
          <a:stretch>
            <a:fillRect/>
          </a:stretch>
        </p:blipFill>
        <p:spPr>
          <a:xfrm>
            <a:off x="7833822" y="5183926"/>
            <a:ext cx="1310008" cy="1030401"/>
          </a:xfrm>
          <a:prstGeom prst="rect">
            <a:avLst/>
          </a:prstGeom>
        </p:spPr>
      </p:pic>
      <p:pic>
        <p:nvPicPr>
          <p:cNvPr id="16" name="Picture 15">
            <a:extLst>
              <a:ext uri="{FF2B5EF4-FFF2-40B4-BE49-F238E27FC236}">
                <a16:creationId xmlns:a16="http://schemas.microsoft.com/office/drawing/2014/main" id="{4C2FD1E0-9B05-48C2-AE6B-244B5294FC92}"/>
              </a:ext>
            </a:extLst>
          </p:cNvPr>
          <p:cNvPicPr>
            <a:picLocks noChangeAspect="1"/>
          </p:cNvPicPr>
          <p:nvPr/>
        </p:nvPicPr>
        <p:blipFill>
          <a:blip r:embed="rId8"/>
          <a:stretch>
            <a:fillRect/>
          </a:stretch>
        </p:blipFill>
        <p:spPr>
          <a:xfrm>
            <a:off x="7563591" y="5982280"/>
            <a:ext cx="1752120" cy="392653"/>
          </a:xfrm>
          <a:prstGeom prst="rect">
            <a:avLst/>
          </a:prstGeom>
        </p:spPr>
      </p:pic>
      <p:pic>
        <p:nvPicPr>
          <p:cNvPr id="17" name="Picture 16">
            <a:extLst>
              <a:ext uri="{FF2B5EF4-FFF2-40B4-BE49-F238E27FC236}">
                <a16:creationId xmlns:a16="http://schemas.microsoft.com/office/drawing/2014/main" id="{FAE2ECDB-DA03-4198-9F39-D9B1652AB372}"/>
              </a:ext>
            </a:extLst>
          </p:cNvPr>
          <p:cNvPicPr>
            <a:picLocks noChangeAspect="1"/>
          </p:cNvPicPr>
          <p:nvPr/>
        </p:nvPicPr>
        <p:blipFill>
          <a:blip r:embed="rId9"/>
          <a:stretch>
            <a:fillRect/>
          </a:stretch>
        </p:blipFill>
        <p:spPr>
          <a:xfrm>
            <a:off x="9751515" y="4410125"/>
            <a:ext cx="1836932" cy="258463"/>
          </a:xfrm>
          <a:prstGeom prst="rect">
            <a:avLst/>
          </a:prstGeom>
        </p:spPr>
      </p:pic>
      <p:pic>
        <p:nvPicPr>
          <p:cNvPr id="18" name="Picture 17">
            <a:extLst>
              <a:ext uri="{FF2B5EF4-FFF2-40B4-BE49-F238E27FC236}">
                <a16:creationId xmlns:a16="http://schemas.microsoft.com/office/drawing/2014/main" id="{5131A884-A296-47FB-81C2-D7E0DB970ECB}"/>
              </a:ext>
            </a:extLst>
          </p:cNvPr>
          <p:cNvPicPr>
            <a:picLocks noChangeAspect="1"/>
          </p:cNvPicPr>
          <p:nvPr/>
        </p:nvPicPr>
        <p:blipFill>
          <a:blip r:embed="rId10"/>
          <a:stretch>
            <a:fillRect/>
          </a:stretch>
        </p:blipFill>
        <p:spPr>
          <a:xfrm>
            <a:off x="10406982" y="5637002"/>
            <a:ext cx="1484918" cy="690555"/>
          </a:xfrm>
          <a:prstGeom prst="rect">
            <a:avLst/>
          </a:prstGeom>
        </p:spPr>
      </p:pic>
      <p:pic>
        <p:nvPicPr>
          <p:cNvPr id="21" name="Picture 20" descr="Windows Server 2008 R2">
            <a:extLst>
              <a:ext uri="{FF2B5EF4-FFF2-40B4-BE49-F238E27FC236}">
                <a16:creationId xmlns:a16="http://schemas.microsoft.com/office/drawing/2014/main" id="{9FAE28CC-E66B-4A48-96D7-E394338A246A}"/>
              </a:ext>
            </a:extLst>
          </p:cNvPr>
          <p:cNvPicPr>
            <a:picLocks noChangeAspect="1"/>
          </p:cNvPicPr>
          <p:nvPr/>
        </p:nvPicPr>
        <p:blipFill>
          <a:blip r:embed="rId11"/>
          <a:stretch>
            <a:fillRect/>
          </a:stretch>
        </p:blipFill>
        <p:spPr>
          <a:xfrm>
            <a:off x="411248" y="4854771"/>
            <a:ext cx="1954403" cy="586321"/>
          </a:xfrm>
          <a:prstGeom prst="rect">
            <a:avLst/>
          </a:prstGeom>
        </p:spPr>
      </p:pic>
      <p:pic>
        <p:nvPicPr>
          <p:cNvPr id="27" name="Picture 26" descr="Windows Server 2016">
            <a:extLst>
              <a:ext uri="{FF2B5EF4-FFF2-40B4-BE49-F238E27FC236}">
                <a16:creationId xmlns:a16="http://schemas.microsoft.com/office/drawing/2014/main" id="{92306716-989A-42A2-8D20-9B18578DEED9}"/>
              </a:ext>
            </a:extLst>
          </p:cNvPr>
          <p:cNvPicPr>
            <a:picLocks noChangeAspect="1"/>
          </p:cNvPicPr>
          <p:nvPr/>
        </p:nvPicPr>
        <p:blipFill>
          <a:blip r:embed="rId12"/>
          <a:stretch>
            <a:fillRect/>
          </a:stretch>
        </p:blipFill>
        <p:spPr>
          <a:xfrm>
            <a:off x="3773181" y="5202702"/>
            <a:ext cx="2146788" cy="416729"/>
          </a:xfrm>
          <a:prstGeom prst="rect">
            <a:avLst/>
          </a:prstGeom>
        </p:spPr>
      </p:pic>
      <p:sp>
        <p:nvSpPr>
          <p:cNvPr id="3" name="TextBox 2"/>
          <p:cNvSpPr txBox="1"/>
          <p:nvPr/>
        </p:nvSpPr>
        <p:spPr>
          <a:xfrm>
            <a:off x="1773446" y="4203774"/>
            <a:ext cx="3582199"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2B529A"/>
                </a:solidFill>
                <a:effectLst/>
                <a:uLnTx/>
                <a:uFillTx/>
                <a:latin typeface="Segoe UI Light"/>
                <a:ea typeface="+mn-ea"/>
                <a:cs typeface="+mn-cs"/>
              </a:rPr>
              <a:t>Windows Server</a:t>
            </a:r>
          </a:p>
        </p:txBody>
      </p:sp>
      <p:sp>
        <p:nvSpPr>
          <p:cNvPr id="19" name="TextBox 18"/>
          <p:cNvSpPr txBox="1"/>
          <p:nvPr/>
        </p:nvSpPr>
        <p:spPr>
          <a:xfrm>
            <a:off x="4451816" y="5958225"/>
            <a:ext cx="2117118" cy="3539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2B529A"/>
                </a:solidFill>
                <a:effectLst/>
                <a:uLnTx/>
                <a:uFillTx/>
                <a:latin typeface="Segoe UI Light"/>
                <a:ea typeface="+mn-ea"/>
                <a:cs typeface="+mn-cs"/>
              </a:rPr>
              <a:t>Windows Server 2019</a:t>
            </a:r>
          </a:p>
        </p:txBody>
      </p:sp>
      <p:pic>
        <p:nvPicPr>
          <p:cNvPr id="24" name="Picture 23" descr="Windows logo">
            <a:extLst>
              <a:ext uri="{FF2B5EF4-FFF2-40B4-BE49-F238E27FC236}">
                <a16:creationId xmlns:a16="http://schemas.microsoft.com/office/drawing/2014/main" id="{3B7AA782-0E45-4E64-AD23-B345DBF52628}"/>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flipV="1">
            <a:off x="4230159" y="6005978"/>
            <a:ext cx="247236" cy="247236"/>
          </a:xfrm>
          <a:prstGeom prst="rect">
            <a:avLst/>
          </a:prstGeom>
        </p:spPr>
      </p:pic>
    </p:spTree>
    <p:extLst>
      <p:ext uri="{BB962C8B-B14F-4D97-AF65-F5344CB8AC3E}">
        <p14:creationId xmlns:p14="http://schemas.microsoft.com/office/powerpoint/2010/main" val="28392599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F9422-AAD5-427D-A3CB-9DE80C3B0BA1}"/>
              </a:ext>
            </a:extLst>
          </p:cNvPr>
          <p:cNvSpPr>
            <a:spLocks noGrp="1"/>
          </p:cNvSpPr>
          <p:nvPr>
            <p:ph type="title"/>
          </p:nvPr>
        </p:nvSpPr>
        <p:spPr/>
        <p:txBody>
          <a:bodyPr/>
          <a:lstStyle/>
          <a:p>
            <a:r>
              <a:rPr lang="en-US" dirty="0"/>
              <a:t>Availability Options</a:t>
            </a:r>
          </a:p>
        </p:txBody>
      </p:sp>
      <p:sp>
        <p:nvSpPr>
          <p:cNvPr id="58" name="Freeform: Shape 57">
            <a:extLst>
              <a:ext uri="{FF2B5EF4-FFF2-40B4-BE49-F238E27FC236}">
                <a16:creationId xmlns:a16="http://schemas.microsoft.com/office/drawing/2014/main" id="{6B1C5127-BFE4-4D4E-86C3-4287CAA8C84F}"/>
              </a:ext>
            </a:extLst>
          </p:cNvPr>
          <p:cNvSpPr/>
          <p:nvPr/>
        </p:nvSpPr>
        <p:spPr bwMode="auto">
          <a:xfrm flipV="1">
            <a:off x="525476" y="4608975"/>
            <a:ext cx="2104267" cy="45712"/>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 name="Freeform: Shape 58">
            <a:extLst>
              <a:ext uri="{FF2B5EF4-FFF2-40B4-BE49-F238E27FC236}">
                <a16:creationId xmlns:a16="http://schemas.microsoft.com/office/drawing/2014/main" id="{BA5AD489-006B-4FE9-ADE7-FEDABEFEA9F5}"/>
              </a:ext>
            </a:extLst>
          </p:cNvPr>
          <p:cNvSpPr/>
          <p:nvPr/>
        </p:nvSpPr>
        <p:spPr bwMode="auto">
          <a:xfrm>
            <a:off x="3005435" y="4654686"/>
            <a:ext cx="2645164"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 name="Freeform: Shape 59">
            <a:extLst>
              <a:ext uri="{FF2B5EF4-FFF2-40B4-BE49-F238E27FC236}">
                <a16:creationId xmlns:a16="http://schemas.microsoft.com/office/drawing/2014/main" id="{0F4171E9-F177-4996-A646-F5D32F1E44E9}"/>
              </a:ext>
            </a:extLst>
          </p:cNvPr>
          <p:cNvSpPr/>
          <p:nvPr/>
        </p:nvSpPr>
        <p:spPr bwMode="auto">
          <a:xfrm>
            <a:off x="5980734" y="4654686"/>
            <a:ext cx="2507140" cy="45712"/>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1" name="Freeform: Shape 60">
            <a:extLst>
              <a:ext uri="{FF2B5EF4-FFF2-40B4-BE49-F238E27FC236}">
                <a16:creationId xmlns:a16="http://schemas.microsoft.com/office/drawing/2014/main" id="{E9D4ECAC-4893-4B99-A807-9B844597493E}"/>
              </a:ext>
            </a:extLst>
          </p:cNvPr>
          <p:cNvSpPr/>
          <p:nvPr/>
        </p:nvSpPr>
        <p:spPr bwMode="auto">
          <a:xfrm>
            <a:off x="8824441" y="4654686"/>
            <a:ext cx="2909680"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62" name="Group 61">
            <a:extLst>
              <a:ext uri="{FF2B5EF4-FFF2-40B4-BE49-F238E27FC236}">
                <a16:creationId xmlns:a16="http://schemas.microsoft.com/office/drawing/2014/main" id="{9E1649C9-2F51-410F-B233-17073C391E5A}"/>
              </a:ext>
            </a:extLst>
          </p:cNvPr>
          <p:cNvGrpSpPr/>
          <p:nvPr/>
        </p:nvGrpSpPr>
        <p:grpSpPr>
          <a:xfrm>
            <a:off x="460120" y="4773449"/>
            <a:ext cx="1948749" cy="946785"/>
            <a:chOff x="522514" y="4739119"/>
            <a:chExt cx="1988107" cy="965907"/>
          </a:xfrm>
        </p:grpSpPr>
        <p:sp>
          <p:nvSpPr>
            <p:cNvPr id="63" name="Rectangle 62">
              <a:extLst>
                <a:ext uri="{FF2B5EF4-FFF2-40B4-BE49-F238E27FC236}">
                  <a16:creationId xmlns:a16="http://schemas.microsoft.com/office/drawing/2014/main" id="{CE12947F-9E58-4F9A-926D-EA9C972E050B}"/>
                </a:ext>
              </a:extLst>
            </p:cNvPr>
            <p:cNvSpPr/>
            <p:nvPr/>
          </p:nvSpPr>
          <p:spPr>
            <a:xfrm>
              <a:off x="522514" y="4739119"/>
              <a:ext cx="1235038" cy="365802"/>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73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Single VM</a:t>
              </a:r>
            </a:p>
          </p:txBody>
        </p:sp>
        <p:sp>
          <p:nvSpPr>
            <p:cNvPr id="64" name="Rectangle 63">
              <a:extLst>
                <a:ext uri="{FF2B5EF4-FFF2-40B4-BE49-F238E27FC236}">
                  <a16:creationId xmlns:a16="http://schemas.microsoft.com/office/drawing/2014/main" id="{527401AD-355C-4F9C-BBAC-03C932B8B7CB}"/>
                </a:ext>
              </a:extLst>
            </p:cNvPr>
            <p:cNvSpPr/>
            <p:nvPr/>
          </p:nvSpPr>
          <p:spPr>
            <a:xfrm>
              <a:off x="522514" y="5108786"/>
              <a:ext cx="1988107" cy="596240"/>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a:ln>
                    <a:noFill/>
                  </a:ln>
                  <a:solidFill>
                    <a:srgbClr val="000000"/>
                  </a:solidFill>
                  <a:effectLst/>
                  <a:uLnTx/>
                  <a:uFillTx/>
                  <a:latin typeface="Segoe UI"/>
                  <a:ea typeface="+mn-ea"/>
                  <a:cs typeface="+mn-cs"/>
                </a:rPr>
                <a:t>Protection with Premium Storage</a:t>
              </a:r>
            </a:p>
          </p:txBody>
        </p:sp>
      </p:grpSp>
      <p:grpSp>
        <p:nvGrpSpPr>
          <p:cNvPr id="65" name="Group 64">
            <a:extLst>
              <a:ext uri="{FF2B5EF4-FFF2-40B4-BE49-F238E27FC236}">
                <a16:creationId xmlns:a16="http://schemas.microsoft.com/office/drawing/2014/main" id="{853B169C-EE2D-400C-8A90-0C96625CE3A4}"/>
              </a:ext>
            </a:extLst>
          </p:cNvPr>
          <p:cNvGrpSpPr/>
          <p:nvPr/>
        </p:nvGrpSpPr>
        <p:grpSpPr>
          <a:xfrm>
            <a:off x="525474" y="2155302"/>
            <a:ext cx="973856" cy="600122"/>
            <a:chOff x="522514" y="1920087"/>
            <a:chExt cx="993524" cy="612244"/>
          </a:xfrm>
        </p:grpSpPr>
        <p:sp>
          <p:nvSpPr>
            <p:cNvPr id="66" name="Rectangle 362">
              <a:extLst>
                <a:ext uri="{FF2B5EF4-FFF2-40B4-BE49-F238E27FC236}">
                  <a16:creationId xmlns:a16="http://schemas.microsoft.com/office/drawing/2014/main" id="{A2B4FA32-CD05-4848-8299-FC057E12F602}"/>
                </a:ext>
              </a:extLst>
            </p:cNvPr>
            <p:cNvSpPr>
              <a:spLocks noChangeArrowheads="1"/>
            </p:cNvSpPr>
            <p:nvPr/>
          </p:nvSpPr>
          <p:spPr bwMode="auto">
            <a:xfrm>
              <a:off x="522514" y="1920087"/>
              <a:ext cx="993524" cy="363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30" tIns="44814" rIns="89630" bIns="44814"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192" rtl="0" eaLnBrk="1" fontAlgn="base" latinLnBrk="0" hangingPunct="1">
                <a:lnSpc>
                  <a:spcPct val="100000"/>
                </a:lnSpc>
                <a:spcBef>
                  <a:spcPct val="0"/>
                </a:spcBef>
                <a:spcAft>
                  <a:spcPct val="0"/>
                </a:spcAft>
                <a:buClrTx/>
                <a:buSzTx/>
                <a:buFontTx/>
                <a:buNone/>
                <a:tabLst/>
                <a:defRPr/>
              </a:pPr>
              <a:r>
                <a:rPr kumimoji="0" lang="en-US" altLang="en-US" sz="173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VM SLA</a:t>
              </a:r>
            </a:p>
          </p:txBody>
        </p:sp>
        <p:sp>
          <p:nvSpPr>
            <p:cNvPr id="67" name="Rectangle 365">
              <a:extLst>
                <a:ext uri="{FF2B5EF4-FFF2-40B4-BE49-F238E27FC236}">
                  <a16:creationId xmlns:a16="http://schemas.microsoft.com/office/drawing/2014/main" id="{CA25BE90-01A9-4997-B27F-3A3204A2F9CB}"/>
                </a:ext>
              </a:extLst>
            </p:cNvPr>
            <p:cNvSpPr>
              <a:spLocks noChangeArrowheads="1"/>
            </p:cNvSpPr>
            <p:nvPr/>
          </p:nvSpPr>
          <p:spPr bwMode="auto">
            <a:xfrm>
              <a:off x="522514" y="2168396"/>
              <a:ext cx="786485" cy="363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30" tIns="44814" rIns="89630" bIns="44814"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192" rtl="0" eaLnBrk="1" fontAlgn="base" latinLnBrk="0" hangingPunct="1">
                <a:lnSpc>
                  <a:spcPct val="100000"/>
                </a:lnSpc>
                <a:spcBef>
                  <a:spcPct val="0"/>
                </a:spcBef>
                <a:spcAft>
                  <a:spcPct val="0"/>
                </a:spcAft>
                <a:buClrTx/>
                <a:buSzTx/>
                <a:buFontTx/>
                <a:buNone/>
                <a:tabLst/>
                <a:defRPr/>
              </a:pPr>
              <a:r>
                <a:rPr kumimoji="0" lang="en-US" altLang="en-US" sz="173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99.9%</a:t>
              </a:r>
              <a:endParaRPr kumimoji="0" lang="en-US" altLang="en-US" sz="1730" b="0" i="0" u="none" strike="noStrike" kern="1200" cap="none" spc="0" normalizeH="0" baseline="0" noProof="0">
                <a:ln>
                  <a:noFill/>
                </a:ln>
                <a:solidFill>
                  <a:srgbClr val="000000"/>
                </a:solidFill>
                <a:effectLst/>
                <a:uLnTx/>
                <a:uFillTx/>
                <a:latin typeface="Segoe UI Semilight"/>
                <a:ea typeface="+mn-ea"/>
                <a:cs typeface="+mn-cs"/>
              </a:endParaRPr>
            </a:p>
          </p:txBody>
        </p:sp>
      </p:grpSp>
      <p:grpSp>
        <p:nvGrpSpPr>
          <p:cNvPr id="68" name="Group 67">
            <a:extLst>
              <a:ext uri="{FF2B5EF4-FFF2-40B4-BE49-F238E27FC236}">
                <a16:creationId xmlns:a16="http://schemas.microsoft.com/office/drawing/2014/main" id="{0D00C156-AF5D-412E-A9CD-3A9205BFCC1B}"/>
              </a:ext>
            </a:extLst>
          </p:cNvPr>
          <p:cNvGrpSpPr/>
          <p:nvPr/>
        </p:nvGrpSpPr>
        <p:grpSpPr>
          <a:xfrm>
            <a:off x="2940079" y="4773449"/>
            <a:ext cx="2768138" cy="946783"/>
            <a:chOff x="2806842" y="4739119"/>
            <a:chExt cx="2390527" cy="965905"/>
          </a:xfrm>
        </p:grpSpPr>
        <p:sp>
          <p:nvSpPr>
            <p:cNvPr id="69" name="Rectangle 68">
              <a:extLst>
                <a:ext uri="{FF2B5EF4-FFF2-40B4-BE49-F238E27FC236}">
                  <a16:creationId xmlns:a16="http://schemas.microsoft.com/office/drawing/2014/main" id="{5FE189F8-A903-4F0E-8521-444DF513690F}"/>
                </a:ext>
              </a:extLst>
            </p:cNvPr>
            <p:cNvSpPr/>
            <p:nvPr/>
          </p:nvSpPr>
          <p:spPr>
            <a:xfrm>
              <a:off x="2806842" y="4739119"/>
              <a:ext cx="1497793" cy="365802"/>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73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Availability sets</a:t>
              </a:r>
            </a:p>
          </p:txBody>
        </p:sp>
        <p:sp>
          <p:nvSpPr>
            <p:cNvPr id="70" name="Rectangle 69">
              <a:extLst>
                <a:ext uri="{FF2B5EF4-FFF2-40B4-BE49-F238E27FC236}">
                  <a16:creationId xmlns:a16="http://schemas.microsoft.com/office/drawing/2014/main" id="{11C47EBC-007E-4A7D-A423-CD90E4116E06}"/>
                </a:ext>
              </a:extLst>
            </p:cNvPr>
            <p:cNvSpPr/>
            <p:nvPr/>
          </p:nvSpPr>
          <p:spPr>
            <a:xfrm>
              <a:off x="2806842" y="5108784"/>
              <a:ext cx="2390527" cy="596240"/>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a:ln>
                    <a:noFill/>
                  </a:ln>
                  <a:solidFill>
                    <a:srgbClr val="000000"/>
                  </a:solidFill>
                  <a:effectLst/>
                  <a:uLnTx/>
                  <a:uFillTx/>
                  <a:latin typeface="Segoe UI"/>
                  <a:ea typeface="+mn-ea"/>
                  <a:cs typeface="+mn-cs"/>
                </a:rPr>
                <a:t>Protection against failures within datacenters</a:t>
              </a:r>
            </a:p>
          </p:txBody>
        </p:sp>
      </p:grpSp>
      <p:grpSp>
        <p:nvGrpSpPr>
          <p:cNvPr id="71" name="Group 70">
            <a:extLst>
              <a:ext uri="{FF2B5EF4-FFF2-40B4-BE49-F238E27FC236}">
                <a16:creationId xmlns:a16="http://schemas.microsoft.com/office/drawing/2014/main" id="{EC35AB52-924A-4331-81E8-520212BC43E9}"/>
              </a:ext>
            </a:extLst>
          </p:cNvPr>
          <p:cNvGrpSpPr/>
          <p:nvPr/>
        </p:nvGrpSpPr>
        <p:grpSpPr>
          <a:xfrm>
            <a:off x="6031951" y="4773451"/>
            <a:ext cx="3001364" cy="951251"/>
            <a:chOff x="5755796" y="4739119"/>
            <a:chExt cx="2284328" cy="970463"/>
          </a:xfrm>
        </p:grpSpPr>
        <p:sp>
          <p:nvSpPr>
            <p:cNvPr id="72" name="Rectangle 71">
              <a:extLst>
                <a:ext uri="{FF2B5EF4-FFF2-40B4-BE49-F238E27FC236}">
                  <a16:creationId xmlns:a16="http://schemas.microsoft.com/office/drawing/2014/main" id="{E4A287C6-EE4F-4A63-9A6C-EA90EBA38230}"/>
                </a:ext>
              </a:extLst>
            </p:cNvPr>
            <p:cNvSpPr/>
            <p:nvPr/>
          </p:nvSpPr>
          <p:spPr>
            <a:xfrm>
              <a:off x="5755796" y="4739119"/>
              <a:ext cx="1464000" cy="365802"/>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73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Availability zones</a:t>
              </a:r>
            </a:p>
          </p:txBody>
        </p:sp>
        <p:sp>
          <p:nvSpPr>
            <p:cNvPr id="73" name="Rectangle 72">
              <a:extLst>
                <a:ext uri="{FF2B5EF4-FFF2-40B4-BE49-F238E27FC236}">
                  <a16:creationId xmlns:a16="http://schemas.microsoft.com/office/drawing/2014/main" id="{C403F9C8-6675-42DF-9A98-1E48117A6680}"/>
                </a:ext>
              </a:extLst>
            </p:cNvPr>
            <p:cNvSpPr/>
            <p:nvPr/>
          </p:nvSpPr>
          <p:spPr>
            <a:xfrm>
              <a:off x="5755796" y="5113342"/>
              <a:ext cx="2284328" cy="596240"/>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dirty="0">
                  <a:ln>
                    <a:noFill/>
                  </a:ln>
                  <a:solidFill>
                    <a:srgbClr val="000000"/>
                  </a:solidFill>
                  <a:effectLst/>
                  <a:uLnTx/>
                  <a:uFillTx/>
                  <a:latin typeface="Segoe UI"/>
                  <a:ea typeface="+mn-ea"/>
                  <a:cs typeface="+mn-cs"/>
                </a:rPr>
                <a:t>Protection from entire datacenter failures</a:t>
              </a:r>
            </a:p>
          </p:txBody>
        </p:sp>
      </p:grpSp>
      <p:grpSp>
        <p:nvGrpSpPr>
          <p:cNvPr id="74" name="Group 73">
            <a:extLst>
              <a:ext uri="{FF2B5EF4-FFF2-40B4-BE49-F238E27FC236}">
                <a16:creationId xmlns:a16="http://schemas.microsoft.com/office/drawing/2014/main" id="{652B4577-54DC-42BF-A36F-1559C673259C}"/>
              </a:ext>
            </a:extLst>
          </p:cNvPr>
          <p:cNvGrpSpPr/>
          <p:nvPr/>
        </p:nvGrpSpPr>
        <p:grpSpPr>
          <a:xfrm>
            <a:off x="8759085" y="4773449"/>
            <a:ext cx="3069495" cy="946781"/>
            <a:chOff x="8989092" y="4739119"/>
            <a:chExt cx="2392277" cy="965903"/>
          </a:xfrm>
        </p:grpSpPr>
        <p:sp>
          <p:nvSpPr>
            <p:cNvPr id="75" name="Rectangle 74">
              <a:extLst>
                <a:ext uri="{FF2B5EF4-FFF2-40B4-BE49-F238E27FC236}">
                  <a16:creationId xmlns:a16="http://schemas.microsoft.com/office/drawing/2014/main" id="{CEF6C966-182B-4CCB-AFCE-11C0AC4F85ED}"/>
                </a:ext>
              </a:extLst>
            </p:cNvPr>
            <p:cNvSpPr/>
            <p:nvPr/>
          </p:nvSpPr>
          <p:spPr>
            <a:xfrm>
              <a:off x="8989092" y="4739119"/>
              <a:ext cx="2392277" cy="365802"/>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73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Site Recovery &amp; Region pairs</a:t>
              </a:r>
            </a:p>
          </p:txBody>
        </p:sp>
        <p:sp>
          <p:nvSpPr>
            <p:cNvPr id="76" name="Rectangle 75">
              <a:extLst>
                <a:ext uri="{FF2B5EF4-FFF2-40B4-BE49-F238E27FC236}">
                  <a16:creationId xmlns:a16="http://schemas.microsoft.com/office/drawing/2014/main" id="{4AA3C8AE-CAF0-45EB-8D5B-B6E6670947D8}"/>
                </a:ext>
              </a:extLst>
            </p:cNvPr>
            <p:cNvSpPr/>
            <p:nvPr/>
          </p:nvSpPr>
          <p:spPr>
            <a:xfrm>
              <a:off x="8989092" y="5108782"/>
              <a:ext cx="2284328" cy="596240"/>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dirty="0">
                  <a:ln>
                    <a:noFill/>
                  </a:ln>
                  <a:solidFill>
                    <a:srgbClr val="000000"/>
                  </a:solidFill>
                  <a:effectLst/>
                  <a:uLnTx/>
                  <a:uFillTx/>
                  <a:latin typeface="Segoe UI"/>
                  <a:ea typeface="+mn-ea"/>
                  <a:cs typeface="+mn-cs"/>
                </a:rPr>
                <a:t>Protection from disaster with</a:t>
              </a:r>
              <a:br>
                <a:rPr kumimoji="0" lang="en-US" sz="1567" b="0" i="0" u="none" strike="noStrike" kern="1200" cap="none" spc="0" normalizeH="0" baseline="0" noProof="0" dirty="0">
                  <a:ln>
                    <a:noFill/>
                  </a:ln>
                  <a:solidFill>
                    <a:srgbClr val="000000"/>
                  </a:solidFill>
                  <a:effectLst/>
                  <a:uLnTx/>
                  <a:uFillTx/>
                  <a:latin typeface="Segoe UI"/>
                  <a:ea typeface="+mn-ea"/>
                  <a:cs typeface="+mn-cs"/>
                </a:rPr>
              </a:br>
              <a:r>
                <a:rPr kumimoji="0" lang="en-US" sz="1567" b="0" i="0" u="none" strike="noStrike" kern="1200" cap="none" spc="0" normalizeH="0" baseline="0" noProof="0" dirty="0">
                  <a:ln>
                    <a:noFill/>
                  </a:ln>
                  <a:solidFill>
                    <a:srgbClr val="000000"/>
                  </a:solidFill>
                  <a:effectLst/>
                  <a:uLnTx/>
                  <a:uFillTx/>
                  <a:latin typeface="Segoe UI"/>
                  <a:ea typeface="+mn-ea"/>
                  <a:cs typeface="+mn-cs"/>
                </a:rPr>
                <a:t>data residency compliance</a:t>
              </a:r>
            </a:p>
          </p:txBody>
        </p:sp>
      </p:grpSp>
      <p:sp>
        <p:nvSpPr>
          <p:cNvPr id="77" name="Freeform: Shape 76">
            <a:extLst>
              <a:ext uri="{FF2B5EF4-FFF2-40B4-BE49-F238E27FC236}">
                <a16:creationId xmlns:a16="http://schemas.microsoft.com/office/drawing/2014/main" id="{23987796-1AF2-4E7C-AB08-AB4BC59EC8BB}"/>
              </a:ext>
            </a:extLst>
          </p:cNvPr>
          <p:cNvSpPr/>
          <p:nvPr/>
        </p:nvSpPr>
        <p:spPr bwMode="auto">
          <a:xfrm flipV="1">
            <a:off x="525476" y="2760718"/>
            <a:ext cx="2104267" cy="45712"/>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8" name="Freeform: Shape 77">
            <a:extLst>
              <a:ext uri="{FF2B5EF4-FFF2-40B4-BE49-F238E27FC236}">
                <a16:creationId xmlns:a16="http://schemas.microsoft.com/office/drawing/2014/main" id="{F1520195-0BEB-4ED5-A41B-5625049D82EA}"/>
              </a:ext>
            </a:extLst>
          </p:cNvPr>
          <p:cNvSpPr/>
          <p:nvPr/>
        </p:nvSpPr>
        <p:spPr bwMode="auto">
          <a:xfrm>
            <a:off x="3005435" y="2806430"/>
            <a:ext cx="2645164" cy="45712"/>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9" name="Freeform: Shape 78">
            <a:extLst>
              <a:ext uri="{FF2B5EF4-FFF2-40B4-BE49-F238E27FC236}">
                <a16:creationId xmlns:a16="http://schemas.microsoft.com/office/drawing/2014/main" id="{731C29FC-827F-4AE0-8C34-7489ED994041}"/>
              </a:ext>
            </a:extLst>
          </p:cNvPr>
          <p:cNvSpPr/>
          <p:nvPr/>
        </p:nvSpPr>
        <p:spPr bwMode="auto">
          <a:xfrm>
            <a:off x="5980734" y="2810862"/>
            <a:ext cx="2507140" cy="45712"/>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0" name="Freeform: Shape 79">
            <a:extLst>
              <a:ext uri="{FF2B5EF4-FFF2-40B4-BE49-F238E27FC236}">
                <a16:creationId xmlns:a16="http://schemas.microsoft.com/office/drawing/2014/main" id="{28F4BBEA-AC85-41BD-9260-2E1038D3B8B6}"/>
              </a:ext>
            </a:extLst>
          </p:cNvPr>
          <p:cNvSpPr/>
          <p:nvPr/>
        </p:nvSpPr>
        <p:spPr bwMode="auto">
          <a:xfrm>
            <a:off x="8824441" y="2806429"/>
            <a:ext cx="2909680"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81" name="Group 80">
            <a:extLst>
              <a:ext uri="{FF2B5EF4-FFF2-40B4-BE49-F238E27FC236}">
                <a16:creationId xmlns:a16="http://schemas.microsoft.com/office/drawing/2014/main" id="{FC226F50-5B87-4739-8E04-52162C214A36}"/>
              </a:ext>
            </a:extLst>
          </p:cNvPr>
          <p:cNvGrpSpPr/>
          <p:nvPr/>
        </p:nvGrpSpPr>
        <p:grpSpPr>
          <a:xfrm>
            <a:off x="3005430" y="2159472"/>
            <a:ext cx="973856" cy="597648"/>
            <a:chOff x="2806842" y="2107278"/>
            <a:chExt cx="993525" cy="609719"/>
          </a:xfrm>
        </p:grpSpPr>
        <p:sp>
          <p:nvSpPr>
            <p:cNvPr id="82" name="Rectangle 362">
              <a:extLst>
                <a:ext uri="{FF2B5EF4-FFF2-40B4-BE49-F238E27FC236}">
                  <a16:creationId xmlns:a16="http://schemas.microsoft.com/office/drawing/2014/main" id="{F2F3335B-A635-49E1-B849-602E44E72773}"/>
                </a:ext>
              </a:extLst>
            </p:cNvPr>
            <p:cNvSpPr>
              <a:spLocks noChangeArrowheads="1"/>
            </p:cNvSpPr>
            <p:nvPr/>
          </p:nvSpPr>
          <p:spPr bwMode="auto">
            <a:xfrm>
              <a:off x="2806842" y="2107278"/>
              <a:ext cx="993525" cy="363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30" tIns="44814" rIns="89630" bIns="44814"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192" rtl="0" eaLnBrk="1" fontAlgn="base" latinLnBrk="0" hangingPunct="1">
                <a:lnSpc>
                  <a:spcPct val="100000"/>
                </a:lnSpc>
                <a:spcBef>
                  <a:spcPct val="0"/>
                </a:spcBef>
                <a:spcAft>
                  <a:spcPct val="0"/>
                </a:spcAft>
                <a:buClrTx/>
                <a:buSzTx/>
                <a:buFontTx/>
                <a:buNone/>
                <a:tabLst/>
                <a:defRPr/>
              </a:pPr>
              <a:r>
                <a:rPr kumimoji="0" lang="en-US" altLang="en-US" sz="173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VM SLA</a:t>
              </a:r>
            </a:p>
          </p:txBody>
        </p:sp>
        <p:sp>
          <p:nvSpPr>
            <p:cNvPr id="83" name="Rectangle 365">
              <a:extLst>
                <a:ext uri="{FF2B5EF4-FFF2-40B4-BE49-F238E27FC236}">
                  <a16:creationId xmlns:a16="http://schemas.microsoft.com/office/drawing/2014/main" id="{B19ED3CA-F079-477A-9E48-D580DB7653DC}"/>
                </a:ext>
              </a:extLst>
            </p:cNvPr>
            <p:cNvSpPr>
              <a:spLocks noChangeArrowheads="1"/>
            </p:cNvSpPr>
            <p:nvPr/>
          </p:nvSpPr>
          <p:spPr bwMode="auto">
            <a:xfrm>
              <a:off x="2806842" y="2353062"/>
              <a:ext cx="971285" cy="363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30" tIns="44814" rIns="89630" bIns="44814"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192" rtl="0" eaLnBrk="1" fontAlgn="base" latinLnBrk="0" hangingPunct="1">
                <a:lnSpc>
                  <a:spcPct val="100000"/>
                </a:lnSpc>
                <a:spcBef>
                  <a:spcPct val="0"/>
                </a:spcBef>
                <a:spcAft>
                  <a:spcPct val="0"/>
                </a:spcAft>
                <a:buClrTx/>
                <a:buSzTx/>
                <a:buFontTx/>
                <a:buNone/>
                <a:tabLst/>
                <a:defRPr/>
              </a:pPr>
              <a:r>
                <a:rPr kumimoji="0" lang="en-US" altLang="en-US" sz="173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99.95% </a:t>
              </a:r>
              <a:endParaRPr kumimoji="0" lang="en-US" altLang="en-US" sz="1730" b="0" i="0" u="none" strike="noStrike" kern="1200" cap="none" spc="0" normalizeH="0" baseline="0" noProof="0">
                <a:ln>
                  <a:noFill/>
                </a:ln>
                <a:solidFill>
                  <a:srgbClr val="000000"/>
                </a:solidFill>
                <a:effectLst/>
                <a:uLnTx/>
                <a:uFillTx/>
                <a:latin typeface="Segoe UI Semilight"/>
                <a:ea typeface="+mn-ea"/>
                <a:cs typeface="+mn-cs"/>
              </a:endParaRPr>
            </a:p>
          </p:txBody>
        </p:sp>
      </p:grpSp>
      <p:grpSp>
        <p:nvGrpSpPr>
          <p:cNvPr id="84" name="Group 83">
            <a:extLst>
              <a:ext uri="{FF2B5EF4-FFF2-40B4-BE49-F238E27FC236}">
                <a16:creationId xmlns:a16="http://schemas.microsoft.com/office/drawing/2014/main" id="{F83BEE77-E956-4800-92A6-C5F914A7EF3D}"/>
              </a:ext>
            </a:extLst>
          </p:cNvPr>
          <p:cNvGrpSpPr/>
          <p:nvPr/>
        </p:nvGrpSpPr>
        <p:grpSpPr>
          <a:xfrm>
            <a:off x="5933191" y="2155300"/>
            <a:ext cx="973856" cy="601819"/>
            <a:chOff x="5630888" y="2103022"/>
            <a:chExt cx="993525" cy="613975"/>
          </a:xfrm>
        </p:grpSpPr>
        <p:sp>
          <p:nvSpPr>
            <p:cNvPr id="85" name="Rectangle 362">
              <a:extLst>
                <a:ext uri="{FF2B5EF4-FFF2-40B4-BE49-F238E27FC236}">
                  <a16:creationId xmlns:a16="http://schemas.microsoft.com/office/drawing/2014/main" id="{A67704CC-2C88-48C4-997B-463D4F5E83F2}"/>
                </a:ext>
              </a:extLst>
            </p:cNvPr>
            <p:cNvSpPr>
              <a:spLocks noChangeArrowheads="1"/>
            </p:cNvSpPr>
            <p:nvPr/>
          </p:nvSpPr>
          <p:spPr bwMode="auto">
            <a:xfrm>
              <a:off x="5630888" y="2103022"/>
              <a:ext cx="993525" cy="363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30" tIns="44814" rIns="89630" bIns="44814"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192" rtl="0" eaLnBrk="1" fontAlgn="base" latinLnBrk="0" hangingPunct="1">
                <a:lnSpc>
                  <a:spcPct val="100000"/>
                </a:lnSpc>
                <a:spcBef>
                  <a:spcPct val="0"/>
                </a:spcBef>
                <a:spcAft>
                  <a:spcPct val="0"/>
                </a:spcAft>
                <a:buClrTx/>
                <a:buSzTx/>
                <a:buFontTx/>
                <a:buNone/>
                <a:tabLst/>
                <a:defRPr/>
              </a:pPr>
              <a:r>
                <a:rPr kumimoji="0" lang="en-US" altLang="en-US" sz="173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VM SLA</a:t>
              </a:r>
            </a:p>
          </p:txBody>
        </p:sp>
        <p:sp>
          <p:nvSpPr>
            <p:cNvPr id="86" name="Rectangle 365">
              <a:extLst>
                <a:ext uri="{FF2B5EF4-FFF2-40B4-BE49-F238E27FC236}">
                  <a16:creationId xmlns:a16="http://schemas.microsoft.com/office/drawing/2014/main" id="{CF89CCF8-8EFA-459D-82BD-8D9A960193AC}"/>
                </a:ext>
              </a:extLst>
            </p:cNvPr>
            <p:cNvSpPr>
              <a:spLocks noChangeArrowheads="1"/>
            </p:cNvSpPr>
            <p:nvPr/>
          </p:nvSpPr>
          <p:spPr bwMode="auto">
            <a:xfrm>
              <a:off x="5630888" y="2353062"/>
              <a:ext cx="971285" cy="363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30" tIns="44814" rIns="89630" bIns="44814"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192" rtl="0" eaLnBrk="1" fontAlgn="base" latinLnBrk="0" hangingPunct="1">
                <a:lnSpc>
                  <a:spcPct val="100000"/>
                </a:lnSpc>
                <a:spcBef>
                  <a:spcPct val="0"/>
                </a:spcBef>
                <a:spcAft>
                  <a:spcPct val="0"/>
                </a:spcAft>
                <a:buClrTx/>
                <a:buSzTx/>
                <a:buFontTx/>
                <a:buNone/>
                <a:tabLst/>
                <a:defRPr/>
              </a:pPr>
              <a:r>
                <a:rPr kumimoji="0" lang="en-US" altLang="en-US" sz="173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99.99% </a:t>
              </a:r>
              <a:endParaRPr kumimoji="0" lang="en-US" altLang="en-US" sz="1730" b="0" i="0" u="none" strike="noStrike" kern="1200" cap="none" spc="0" normalizeH="0" baseline="0" noProof="0">
                <a:ln>
                  <a:noFill/>
                </a:ln>
                <a:solidFill>
                  <a:srgbClr val="000000"/>
                </a:solidFill>
                <a:effectLst/>
                <a:uLnTx/>
                <a:uFillTx/>
                <a:latin typeface="Segoe UI Semilight"/>
                <a:ea typeface="+mn-ea"/>
                <a:cs typeface="+mn-cs"/>
              </a:endParaRPr>
            </a:p>
          </p:txBody>
        </p:sp>
      </p:grpSp>
      <p:sp>
        <p:nvSpPr>
          <p:cNvPr id="87" name="Rectangle 365">
            <a:extLst>
              <a:ext uri="{FF2B5EF4-FFF2-40B4-BE49-F238E27FC236}">
                <a16:creationId xmlns:a16="http://schemas.microsoft.com/office/drawing/2014/main" id="{68C53841-DCCA-4720-A872-A3A6D8369816}"/>
              </a:ext>
            </a:extLst>
          </p:cNvPr>
          <p:cNvSpPr>
            <a:spLocks noChangeArrowheads="1"/>
          </p:cNvSpPr>
          <p:nvPr/>
        </p:nvSpPr>
        <p:spPr bwMode="auto">
          <a:xfrm>
            <a:off x="8820917" y="2161338"/>
            <a:ext cx="981486" cy="62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30" tIns="44814" rIns="89630" bIns="44814"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192" rtl="0" eaLnBrk="1" fontAlgn="base" latinLnBrk="0" hangingPunct="1">
              <a:lnSpc>
                <a:spcPct val="100000"/>
              </a:lnSpc>
              <a:spcBef>
                <a:spcPct val="0"/>
              </a:spcBef>
              <a:spcAft>
                <a:spcPct val="0"/>
              </a:spcAft>
              <a:buClrTx/>
              <a:buSzTx/>
              <a:buFontTx/>
              <a:buNone/>
              <a:tabLst/>
              <a:defRPr/>
            </a:pPr>
            <a:r>
              <a:rPr kumimoji="0" lang="en-US" altLang="en-US" sz="173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Regions</a:t>
            </a:r>
            <a:br>
              <a:rPr kumimoji="0" lang="en-US" altLang="en-US" sz="173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lang="en-US" altLang="en-US" sz="1730" dirty="0">
                <a:solidFill>
                  <a:srgbClr val="000000"/>
                </a:solidFill>
                <a:latin typeface="Segoe UI" panose="020B0502040204020203" pitchFamily="34" charset="0"/>
                <a:cs typeface="Segoe UI" panose="020B0502040204020203" pitchFamily="34" charset="0"/>
              </a:rPr>
              <a:t>60+</a:t>
            </a:r>
            <a:endParaRPr kumimoji="0" lang="en-US" altLang="en-US" sz="173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88" name="PC1_E977" descr="Single Virtual Machine">
            <a:extLst>
              <a:ext uri="{FF2B5EF4-FFF2-40B4-BE49-F238E27FC236}">
                <a16:creationId xmlns:a16="http://schemas.microsoft.com/office/drawing/2014/main" id="{8623FD21-EBDC-44CB-BF62-33AFAAE6A7B3}"/>
              </a:ext>
            </a:extLst>
          </p:cNvPr>
          <p:cNvSpPr>
            <a:spLocks noChangeAspect="1" noEditPoints="1"/>
          </p:cNvSpPr>
          <p:nvPr/>
        </p:nvSpPr>
        <p:spPr bwMode="auto">
          <a:xfrm>
            <a:off x="1283786" y="3490659"/>
            <a:ext cx="599510" cy="479798"/>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nvGrpSpPr>
          <p:cNvPr id="89" name="Group 88" descr="Virtual Machine Scale Set">
            <a:extLst>
              <a:ext uri="{FF2B5EF4-FFF2-40B4-BE49-F238E27FC236}">
                <a16:creationId xmlns:a16="http://schemas.microsoft.com/office/drawing/2014/main" id="{57CF4CC6-C28C-4F15-A39F-365A31516398}"/>
              </a:ext>
            </a:extLst>
          </p:cNvPr>
          <p:cNvGrpSpPr/>
          <p:nvPr/>
        </p:nvGrpSpPr>
        <p:grpSpPr>
          <a:xfrm>
            <a:off x="3644774" y="3334055"/>
            <a:ext cx="1372080" cy="793006"/>
            <a:chOff x="3459095" y="2961602"/>
            <a:chExt cx="1399792" cy="809022"/>
          </a:xfrm>
        </p:grpSpPr>
        <p:sp>
          <p:nvSpPr>
            <p:cNvPr id="90" name="monitor">
              <a:extLst>
                <a:ext uri="{FF2B5EF4-FFF2-40B4-BE49-F238E27FC236}">
                  <a16:creationId xmlns:a16="http://schemas.microsoft.com/office/drawing/2014/main" id="{356E1F3F-3891-476B-9D24-81B2D6B399A3}"/>
                </a:ext>
              </a:extLst>
            </p:cNvPr>
            <p:cNvSpPr>
              <a:spLocks noChangeAspect="1" noEditPoints="1"/>
            </p:cNvSpPr>
            <p:nvPr/>
          </p:nvSpPr>
          <p:spPr bwMode="auto">
            <a:xfrm>
              <a:off x="3587199" y="3031850"/>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91" name="monitor">
              <a:extLst>
                <a:ext uri="{FF2B5EF4-FFF2-40B4-BE49-F238E27FC236}">
                  <a16:creationId xmlns:a16="http://schemas.microsoft.com/office/drawing/2014/main" id="{8111C34D-40FC-483C-A8FD-49498F00FEC4}"/>
                </a:ext>
              </a:extLst>
            </p:cNvPr>
            <p:cNvSpPr>
              <a:spLocks noChangeAspect="1" noEditPoints="1"/>
            </p:cNvSpPr>
            <p:nvPr/>
          </p:nvSpPr>
          <p:spPr bwMode="auto">
            <a:xfrm>
              <a:off x="4267873" y="3031850"/>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92" name="Rectangle 91">
              <a:extLst>
                <a:ext uri="{FF2B5EF4-FFF2-40B4-BE49-F238E27FC236}">
                  <a16:creationId xmlns:a16="http://schemas.microsoft.com/office/drawing/2014/main" id="{75A2EE13-19FB-4615-93CE-7DB37192233C}"/>
                </a:ext>
              </a:extLst>
            </p:cNvPr>
            <p:cNvSpPr/>
            <p:nvPr/>
          </p:nvSpPr>
          <p:spPr bwMode="auto">
            <a:xfrm>
              <a:off x="3475778" y="2961602"/>
              <a:ext cx="1353672" cy="473134"/>
            </a:xfrm>
            <a:prstGeom prst="rect">
              <a:avLst/>
            </a:prstGeom>
            <a:noFill/>
            <a:ln w="19050">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6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3" name="monitor">
              <a:extLst>
                <a:ext uri="{FF2B5EF4-FFF2-40B4-BE49-F238E27FC236}">
                  <a16:creationId xmlns:a16="http://schemas.microsoft.com/office/drawing/2014/main" id="{CEC54BDF-43A4-4751-999D-71EC7BC579D8}"/>
                </a:ext>
              </a:extLst>
            </p:cNvPr>
            <p:cNvSpPr>
              <a:spLocks noChangeAspect="1" noEditPoints="1"/>
            </p:cNvSpPr>
            <p:nvPr/>
          </p:nvSpPr>
          <p:spPr bwMode="auto">
            <a:xfrm>
              <a:off x="3459095"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94" name="monitor">
              <a:extLst>
                <a:ext uri="{FF2B5EF4-FFF2-40B4-BE49-F238E27FC236}">
                  <a16:creationId xmlns:a16="http://schemas.microsoft.com/office/drawing/2014/main" id="{378AE30E-AF7C-4C8F-A200-EA6FE11E59A0}"/>
                </a:ext>
              </a:extLst>
            </p:cNvPr>
            <p:cNvSpPr>
              <a:spLocks noChangeAspect="1" noEditPoints="1"/>
            </p:cNvSpPr>
            <p:nvPr/>
          </p:nvSpPr>
          <p:spPr bwMode="auto">
            <a:xfrm>
              <a:off x="3835938"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95" name="monitor">
              <a:extLst>
                <a:ext uri="{FF2B5EF4-FFF2-40B4-BE49-F238E27FC236}">
                  <a16:creationId xmlns:a16="http://schemas.microsoft.com/office/drawing/2014/main" id="{FE4D7F3F-EBC6-4564-9276-080359B617CF}"/>
                </a:ext>
              </a:extLst>
            </p:cNvPr>
            <p:cNvSpPr>
              <a:spLocks noChangeAspect="1" noEditPoints="1"/>
            </p:cNvSpPr>
            <p:nvPr/>
          </p:nvSpPr>
          <p:spPr bwMode="auto">
            <a:xfrm>
              <a:off x="4212781"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96" name="monitor">
              <a:extLst>
                <a:ext uri="{FF2B5EF4-FFF2-40B4-BE49-F238E27FC236}">
                  <a16:creationId xmlns:a16="http://schemas.microsoft.com/office/drawing/2014/main" id="{4C899928-7016-44D1-9D2F-2CFE18C9875B}"/>
                </a:ext>
              </a:extLst>
            </p:cNvPr>
            <p:cNvSpPr>
              <a:spLocks noChangeAspect="1" noEditPoints="1"/>
            </p:cNvSpPr>
            <p:nvPr/>
          </p:nvSpPr>
          <p:spPr bwMode="auto">
            <a:xfrm>
              <a:off x="4589623"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97" name="Group 96" descr="Azure Availability Zones">
            <a:extLst>
              <a:ext uri="{FF2B5EF4-FFF2-40B4-BE49-F238E27FC236}">
                <a16:creationId xmlns:a16="http://schemas.microsoft.com/office/drawing/2014/main" id="{14AC0630-92D1-4D9E-8902-8B07598254AE}"/>
              </a:ext>
            </a:extLst>
          </p:cNvPr>
          <p:cNvGrpSpPr/>
          <p:nvPr/>
        </p:nvGrpSpPr>
        <p:grpSpPr>
          <a:xfrm>
            <a:off x="6629225" y="3203746"/>
            <a:ext cx="1123198" cy="1053623"/>
            <a:chOff x="6265202" y="2921103"/>
            <a:chExt cx="1145883" cy="1074902"/>
          </a:xfrm>
        </p:grpSpPr>
        <p:sp>
          <p:nvSpPr>
            <p:cNvPr id="98" name="server">
              <a:extLst>
                <a:ext uri="{FF2B5EF4-FFF2-40B4-BE49-F238E27FC236}">
                  <a16:creationId xmlns:a16="http://schemas.microsoft.com/office/drawing/2014/main" id="{7A87B3D2-6B59-4A94-BA94-1A6EC5D6AFB3}"/>
                </a:ext>
              </a:extLst>
            </p:cNvPr>
            <p:cNvSpPr>
              <a:spLocks noChangeAspect="1" noEditPoints="1"/>
            </p:cNvSpPr>
            <p:nvPr/>
          </p:nvSpPr>
          <p:spPr bwMode="auto">
            <a:xfrm>
              <a:off x="6265202" y="2921103"/>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99" name="server">
              <a:extLst>
                <a:ext uri="{FF2B5EF4-FFF2-40B4-BE49-F238E27FC236}">
                  <a16:creationId xmlns:a16="http://schemas.microsoft.com/office/drawing/2014/main" id="{B0A341FA-9C24-45F9-9242-EE4CC46AE30C}"/>
                </a:ext>
              </a:extLst>
            </p:cNvPr>
            <p:cNvSpPr>
              <a:spLocks noChangeAspect="1" noEditPoints="1"/>
            </p:cNvSpPr>
            <p:nvPr/>
          </p:nvSpPr>
          <p:spPr bwMode="auto">
            <a:xfrm>
              <a:off x="7146552" y="2921103"/>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00" name="server">
              <a:extLst>
                <a:ext uri="{FF2B5EF4-FFF2-40B4-BE49-F238E27FC236}">
                  <a16:creationId xmlns:a16="http://schemas.microsoft.com/office/drawing/2014/main" id="{9F284710-4539-4F28-BCDE-87AA89BDAE0A}"/>
                </a:ext>
              </a:extLst>
            </p:cNvPr>
            <p:cNvSpPr>
              <a:spLocks noChangeAspect="1" noEditPoints="1"/>
            </p:cNvSpPr>
            <p:nvPr/>
          </p:nvSpPr>
          <p:spPr bwMode="auto">
            <a:xfrm>
              <a:off x="6705877" y="3493558"/>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101" name="Freeform: Shape 100">
            <a:extLst>
              <a:ext uri="{FF2B5EF4-FFF2-40B4-BE49-F238E27FC236}">
                <a16:creationId xmlns:a16="http://schemas.microsoft.com/office/drawing/2014/main" id="{C0D18A5A-E46D-4E90-872E-5737930422B0}"/>
              </a:ext>
            </a:extLst>
          </p:cNvPr>
          <p:cNvSpPr/>
          <p:nvPr/>
        </p:nvSpPr>
        <p:spPr bwMode="auto">
          <a:xfrm>
            <a:off x="6978957" y="3441172"/>
            <a:ext cx="452498"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2" name="Freeform: Shape 101">
            <a:extLst>
              <a:ext uri="{FF2B5EF4-FFF2-40B4-BE49-F238E27FC236}">
                <a16:creationId xmlns:a16="http://schemas.microsoft.com/office/drawing/2014/main" id="{3720CE02-9E51-49D3-95D9-25B45C527621}"/>
              </a:ext>
            </a:extLst>
          </p:cNvPr>
          <p:cNvSpPr/>
          <p:nvPr/>
        </p:nvSpPr>
        <p:spPr bwMode="auto">
          <a:xfrm rot="2700000">
            <a:off x="6582138" y="3949050"/>
            <a:ext cx="452498"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3" name="Freeform: Shape 102">
            <a:extLst>
              <a:ext uri="{FF2B5EF4-FFF2-40B4-BE49-F238E27FC236}">
                <a16:creationId xmlns:a16="http://schemas.microsoft.com/office/drawing/2014/main" id="{096B099D-37F9-498D-B9E9-E3F709E8C4B1}"/>
              </a:ext>
            </a:extLst>
          </p:cNvPr>
          <p:cNvSpPr/>
          <p:nvPr/>
        </p:nvSpPr>
        <p:spPr bwMode="auto">
          <a:xfrm rot="18900000" flipH="1">
            <a:off x="7337569" y="3943166"/>
            <a:ext cx="452498"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04" name="Group 103" descr="Azure Region Pairs">
            <a:extLst>
              <a:ext uri="{FF2B5EF4-FFF2-40B4-BE49-F238E27FC236}">
                <a16:creationId xmlns:a16="http://schemas.microsoft.com/office/drawing/2014/main" id="{62BBC071-883D-4460-A81A-04E69FB5D6E4}"/>
              </a:ext>
            </a:extLst>
          </p:cNvPr>
          <p:cNvGrpSpPr/>
          <p:nvPr/>
        </p:nvGrpSpPr>
        <p:grpSpPr>
          <a:xfrm>
            <a:off x="8939555" y="3109625"/>
            <a:ext cx="2679452" cy="1260064"/>
            <a:chOff x="9106531" y="3479339"/>
            <a:chExt cx="2733568" cy="1285513"/>
          </a:xfrm>
        </p:grpSpPr>
        <p:grpSp>
          <p:nvGrpSpPr>
            <p:cNvPr id="105" name="Group 104">
              <a:extLst>
                <a:ext uri="{FF2B5EF4-FFF2-40B4-BE49-F238E27FC236}">
                  <a16:creationId xmlns:a16="http://schemas.microsoft.com/office/drawing/2014/main" id="{A120A917-55A5-4EC3-9DE4-48431321890F}"/>
                </a:ext>
              </a:extLst>
            </p:cNvPr>
            <p:cNvGrpSpPr/>
            <p:nvPr/>
          </p:nvGrpSpPr>
          <p:grpSpPr>
            <a:xfrm>
              <a:off x="9106531" y="3479339"/>
              <a:ext cx="2733568" cy="1285513"/>
              <a:chOff x="9106531" y="3070266"/>
              <a:chExt cx="2733568" cy="1285513"/>
            </a:xfrm>
          </p:grpSpPr>
          <p:sp>
            <p:nvSpPr>
              <p:cNvPr id="108" name="Freeform 11">
                <a:extLst>
                  <a:ext uri="{FF2B5EF4-FFF2-40B4-BE49-F238E27FC236}">
                    <a16:creationId xmlns:a16="http://schemas.microsoft.com/office/drawing/2014/main" id="{E4DD085B-766A-4CFE-9185-94749E543603}"/>
                  </a:ext>
                </a:extLst>
              </p:cNvPr>
              <p:cNvSpPr>
                <a:spLocks/>
              </p:cNvSpPr>
              <p:nvPr/>
            </p:nvSpPr>
            <p:spPr bwMode="auto">
              <a:xfrm>
                <a:off x="10795935" y="3576461"/>
                <a:ext cx="565870" cy="361937"/>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9" name="Freeform 11">
                <a:extLst>
                  <a:ext uri="{FF2B5EF4-FFF2-40B4-BE49-F238E27FC236}">
                    <a16:creationId xmlns:a16="http://schemas.microsoft.com/office/drawing/2014/main" id="{717070AC-0624-46F3-9198-A21CF2003F08}"/>
                  </a:ext>
                </a:extLst>
              </p:cNvPr>
              <p:cNvSpPr>
                <a:spLocks/>
              </p:cNvSpPr>
              <p:nvPr/>
            </p:nvSpPr>
            <p:spPr bwMode="auto">
              <a:xfrm>
                <a:off x="9584826" y="3576461"/>
                <a:ext cx="565870" cy="361937"/>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0" name="Freeform: Shape 109">
                <a:extLst>
                  <a:ext uri="{FF2B5EF4-FFF2-40B4-BE49-F238E27FC236}">
                    <a16:creationId xmlns:a16="http://schemas.microsoft.com/office/drawing/2014/main" id="{C3F71C9E-C8E5-45EE-A981-2C2516247324}"/>
                  </a:ext>
                </a:extLst>
              </p:cNvPr>
              <p:cNvSpPr/>
              <p:nvPr/>
            </p:nvSpPr>
            <p:spPr bwMode="auto">
              <a:xfrm>
                <a:off x="10242497" y="3757429"/>
                <a:ext cx="461638"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1" name="Rectangle 110">
                <a:extLst>
                  <a:ext uri="{FF2B5EF4-FFF2-40B4-BE49-F238E27FC236}">
                    <a16:creationId xmlns:a16="http://schemas.microsoft.com/office/drawing/2014/main" id="{2E764E1B-B543-4A83-BE28-1B63A948C812}"/>
                  </a:ext>
                </a:extLst>
              </p:cNvPr>
              <p:cNvSpPr/>
              <p:nvPr/>
            </p:nvSpPr>
            <p:spPr bwMode="auto">
              <a:xfrm>
                <a:off x="9106531" y="3070266"/>
                <a:ext cx="2733568" cy="1285513"/>
              </a:xfrm>
              <a:prstGeom prst="rect">
                <a:avLst/>
              </a:prstGeom>
              <a:noFill/>
              <a:ln w="19050">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6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106" name="Rectangle 105">
              <a:extLst>
                <a:ext uri="{FF2B5EF4-FFF2-40B4-BE49-F238E27FC236}">
                  <a16:creationId xmlns:a16="http://schemas.microsoft.com/office/drawing/2014/main" id="{8126AA26-DA75-4B5C-9E14-84550D1E1450}"/>
                </a:ext>
              </a:extLst>
            </p:cNvPr>
            <p:cNvSpPr/>
            <p:nvPr/>
          </p:nvSpPr>
          <p:spPr>
            <a:xfrm>
              <a:off x="9497050" y="4354349"/>
              <a:ext cx="796643" cy="282423"/>
            </a:xfrm>
            <a:prstGeom prst="rect">
              <a:avLst/>
            </a:prstGeom>
            <a:ln w="19050">
              <a:solidFill>
                <a:schemeClr val="tx1"/>
              </a:solidFill>
            </a:ln>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175" b="0" i="0" u="none" strike="noStrike" kern="1200" cap="none" spc="0" normalizeH="0" baseline="0" noProof="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Region 1</a:t>
              </a:r>
              <a:endParaRPr kumimoji="0" lang="en-US" sz="1175"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sp>
          <p:nvSpPr>
            <p:cNvPr id="107" name="Rectangle 106">
              <a:extLst>
                <a:ext uri="{FF2B5EF4-FFF2-40B4-BE49-F238E27FC236}">
                  <a16:creationId xmlns:a16="http://schemas.microsoft.com/office/drawing/2014/main" id="{CA4E650A-F863-453F-A86B-3CE85AAC746F}"/>
                </a:ext>
              </a:extLst>
            </p:cNvPr>
            <p:cNvSpPr/>
            <p:nvPr/>
          </p:nvSpPr>
          <p:spPr>
            <a:xfrm>
              <a:off x="10700758" y="4352010"/>
              <a:ext cx="819535" cy="282423"/>
            </a:xfrm>
            <a:prstGeom prst="rect">
              <a:avLst/>
            </a:prstGeom>
            <a:ln w="19050">
              <a:solidFill>
                <a:schemeClr val="tx1"/>
              </a:solidFill>
            </a:ln>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175" b="0" i="0" u="none" strike="noStrike" kern="1200" cap="none" spc="0" normalizeH="0" baseline="0" noProof="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Region 2</a:t>
              </a:r>
              <a:endParaRPr kumimoji="0" lang="en-US" sz="1175"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12" name="Group 111">
            <a:extLst>
              <a:ext uri="{FF2B5EF4-FFF2-40B4-BE49-F238E27FC236}">
                <a16:creationId xmlns:a16="http://schemas.microsoft.com/office/drawing/2014/main" id="{E2BA4522-540C-46C9-8971-4B9665648CEF}"/>
              </a:ext>
            </a:extLst>
          </p:cNvPr>
          <p:cNvGrpSpPr/>
          <p:nvPr/>
        </p:nvGrpSpPr>
        <p:grpSpPr>
          <a:xfrm>
            <a:off x="513025" y="1604940"/>
            <a:ext cx="2128580" cy="716023"/>
            <a:chOff x="425344" y="1636360"/>
            <a:chExt cx="2171570" cy="730485"/>
          </a:xfrm>
          <a:solidFill>
            <a:schemeClr val="accent1"/>
          </a:solidFill>
        </p:grpSpPr>
        <p:sp>
          <p:nvSpPr>
            <p:cNvPr id="113" name="Right Triangle 112">
              <a:extLst>
                <a:ext uri="{FF2B5EF4-FFF2-40B4-BE49-F238E27FC236}">
                  <a16:creationId xmlns:a16="http://schemas.microsoft.com/office/drawing/2014/main" id="{DB6B9D56-E044-406A-B9F5-D9512BCC24E4}"/>
                </a:ext>
              </a:extLst>
            </p:cNvPr>
            <p:cNvSpPr/>
            <p:nvPr/>
          </p:nvSpPr>
          <p:spPr bwMode="auto">
            <a:xfrm flipV="1">
              <a:off x="2362449" y="2134615"/>
              <a:ext cx="232230" cy="232230"/>
            </a:xfrm>
            <a:prstGeom prst="rtTriangl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nvGrpSpPr>
            <p:cNvPr id="114" name="Group 113">
              <a:extLst>
                <a:ext uri="{FF2B5EF4-FFF2-40B4-BE49-F238E27FC236}">
                  <a16:creationId xmlns:a16="http://schemas.microsoft.com/office/drawing/2014/main" id="{5F9ED9D1-CD02-4030-8342-29DD32D46B48}"/>
                </a:ext>
              </a:extLst>
            </p:cNvPr>
            <p:cNvGrpSpPr/>
            <p:nvPr/>
          </p:nvGrpSpPr>
          <p:grpSpPr>
            <a:xfrm>
              <a:off x="425344" y="1636360"/>
              <a:ext cx="2171570" cy="517065"/>
              <a:chOff x="425344" y="1636360"/>
              <a:chExt cx="2171570" cy="517065"/>
            </a:xfrm>
            <a:grpFill/>
          </p:grpSpPr>
          <p:sp>
            <p:nvSpPr>
              <p:cNvPr id="115" name="Rectangle 114">
                <a:extLst>
                  <a:ext uri="{FF2B5EF4-FFF2-40B4-BE49-F238E27FC236}">
                    <a16:creationId xmlns:a16="http://schemas.microsoft.com/office/drawing/2014/main" id="{E30F8705-8009-4DFF-BB42-E79BB33381D5}"/>
                  </a:ext>
                </a:extLst>
              </p:cNvPr>
              <p:cNvSpPr/>
              <p:nvPr/>
            </p:nvSpPr>
            <p:spPr bwMode="auto">
              <a:xfrm>
                <a:off x="438044" y="1640081"/>
                <a:ext cx="2158870" cy="49453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6" name="TextBox 115">
                <a:extLst>
                  <a:ext uri="{FF2B5EF4-FFF2-40B4-BE49-F238E27FC236}">
                    <a16:creationId xmlns:a16="http://schemas.microsoft.com/office/drawing/2014/main" id="{834D4918-E263-4F2A-92A4-3487D4069E01}"/>
                  </a:ext>
                </a:extLst>
              </p:cNvPr>
              <p:cNvSpPr txBox="1"/>
              <p:nvPr/>
            </p:nvSpPr>
            <p:spPr>
              <a:xfrm>
                <a:off x="425344" y="1636360"/>
                <a:ext cx="2159468" cy="517065"/>
              </a:xfrm>
              <a:prstGeom prst="rect">
                <a:avLst/>
              </a:prstGeom>
              <a:grpFill/>
            </p:spPr>
            <p:txBody>
              <a:bodyPr wrap="square" lIns="89630" tIns="143407" rIns="89630"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567"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Industry-only</a:t>
                </a:r>
              </a:p>
            </p:txBody>
          </p:sp>
        </p:grpSp>
      </p:grpSp>
      <p:grpSp>
        <p:nvGrpSpPr>
          <p:cNvPr id="117" name="Group 116">
            <a:extLst>
              <a:ext uri="{FF2B5EF4-FFF2-40B4-BE49-F238E27FC236}">
                <a16:creationId xmlns:a16="http://schemas.microsoft.com/office/drawing/2014/main" id="{AC0D2A32-623C-47E4-B356-707A2129A4B0}"/>
              </a:ext>
            </a:extLst>
          </p:cNvPr>
          <p:cNvGrpSpPr/>
          <p:nvPr/>
        </p:nvGrpSpPr>
        <p:grpSpPr>
          <a:xfrm>
            <a:off x="3002807" y="1614810"/>
            <a:ext cx="5495696" cy="696113"/>
            <a:chOff x="2719936" y="1646427"/>
            <a:chExt cx="6070970" cy="710173"/>
          </a:xfrm>
          <a:solidFill>
            <a:schemeClr val="accent1"/>
          </a:solidFill>
        </p:grpSpPr>
        <p:sp>
          <p:nvSpPr>
            <p:cNvPr id="118" name="Right Triangle 117">
              <a:extLst>
                <a:ext uri="{FF2B5EF4-FFF2-40B4-BE49-F238E27FC236}">
                  <a16:creationId xmlns:a16="http://schemas.microsoft.com/office/drawing/2014/main" id="{860F6C05-2B00-40DB-B545-A269C4A9FEFA}"/>
                </a:ext>
              </a:extLst>
            </p:cNvPr>
            <p:cNvSpPr/>
            <p:nvPr/>
          </p:nvSpPr>
          <p:spPr bwMode="auto">
            <a:xfrm flipV="1">
              <a:off x="8550146" y="2124370"/>
              <a:ext cx="232230" cy="232230"/>
            </a:xfrm>
            <a:prstGeom prst="rtTriangl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9" name="Rectangle 118">
              <a:extLst>
                <a:ext uri="{FF2B5EF4-FFF2-40B4-BE49-F238E27FC236}">
                  <a16:creationId xmlns:a16="http://schemas.microsoft.com/office/drawing/2014/main" id="{FB3C4631-684A-44F2-AC2F-2E8E85A1D033}"/>
                </a:ext>
              </a:extLst>
            </p:cNvPr>
            <p:cNvSpPr/>
            <p:nvPr/>
          </p:nvSpPr>
          <p:spPr bwMode="auto">
            <a:xfrm>
              <a:off x="2719936" y="1646427"/>
              <a:ext cx="6059226" cy="4835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20" name="TextBox 119">
              <a:extLst>
                <a:ext uri="{FF2B5EF4-FFF2-40B4-BE49-F238E27FC236}">
                  <a16:creationId xmlns:a16="http://schemas.microsoft.com/office/drawing/2014/main" id="{8087BF0D-90D1-474B-9439-37A2653EE4EF}"/>
                </a:ext>
              </a:extLst>
            </p:cNvPr>
            <p:cNvSpPr txBox="1"/>
            <p:nvPr/>
          </p:nvSpPr>
          <p:spPr>
            <a:xfrm>
              <a:off x="2731681" y="1647964"/>
              <a:ext cx="6059225" cy="516895"/>
            </a:xfrm>
            <a:prstGeom prst="rect">
              <a:avLst/>
            </a:prstGeom>
            <a:noFill/>
          </p:spPr>
          <p:txBody>
            <a:bodyPr wrap="square" lIns="89630" tIns="143407" rIns="89630"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567"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High availability SLA</a:t>
              </a:r>
            </a:p>
          </p:txBody>
        </p:sp>
      </p:grpSp>
      <p:grpSp>
        <p:nvGrpSpPr>
          <p:cNvPr id="121" name="Group 120">
            <a:extLst>
              <a:ext uri="{FF2B5EF4-FFF2-40B4-BE49-F238E27FC236}">
                <a16:creationId xmlns:a16="http://schemas.microsoft.com/office/drawing/2014/main" id="{44C7D980-FC72-4F07-A44C-D6BF933B7E8B}"/>
              </a:ext>
            </a:extLst>
          </p:cNvPr>
          <p:cNvGrpSpPr/>
          <p:nvPr/>
        </p:nvGrpSpPr>
        <p:grpSpPr>
          <a:xfrm>
            <a:off x="8818936" y="1603903"/>
            <a:ext cx="2915183" cy="706914"/>
            <a:chOff x="8899008" y="1635301"/>
            <a:chExt cx="2974060" cy="721190"/>
          </a:xfrm>
          <a:solidFill>
            <a:schemeClr val="accent1"/>
          </a:solidFill>
        </p:grpSpPr>
        <p:sp>
          <p:nvSpPr>
            <p:cNvPr id="122" name="Right Triangle 121">
              <a:extLst>
                <a:ext uri="{FF2B5EF4-FFF2-40B4-BE49-F238E27FC236}">
                  <a16:creationId xmlns:a16="http://schemas.microsoft.com/office/drawing/2014/main" id="{93A95DAB-FF42-48E0-8043-E37A4510B36C}"/>
                </a:ext>
              </a:extLst>
            </p:cNvPr>
            <p:cNvSpPr/>
            <p:nvPr/>
          </p:nvSpPr>
          <p:spPr bwMode="auto">
            <a:xfrm flipV="1">
              <a:off x="11639513" y="2124261"/>
              <a:ext cx="232230" cy="232230"/>
            </a:xfrm>
            <a:prstGeom prst="rtTriangl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23" name="Rectangle 122">
              <a:extLst>
                <a:ext uri="{FF2B5EF4-FFF2-40B4-BE49-F238E27FC236}">
                  <a16:creationId xmlns:a16="http://schemas.microsoft.com/office/drawing/2014/main" id="{F6A94F0A-8F90-4947-AE5F-F953958B0D97}"/>
                </a:ext>
              </a:extLst>
            </p:cNvPr>
            <p:cNvSpPr/>
            <p:nvPr/>
          </p:nvSpPr>
          <p:spPr bwMode="auto">
            <a:xfrm>
              <a:off x="8902185" y="1635419"/>
              <a:ext cx="2970883" cy="49453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24" name="TextBox 123">
              <a:extLst>
                <a:ext uri="{FF2B5EF4-FFF2-40B4-BE49-F238E27FC236}">
                  <a16:creationId xmlns:a16="http://schemas.microsoft.com/office/drawing/2014/main" id="{9DFADE89-C2EE-438D-BDE6-7D23A32BA5B1}"/>
                </a:ext>
              </a:extLst>
            </p:cNvPr>
            <p:cNvSpPr txBox="1"/>
            <p:nvPr/>
          </p:nvSpPr>
          <p:spPr>
            <a:xfrm>
              <a:off x="8899008" y="1635301"/>
              <a:ext cx="2974059" cy="516894"/>
            </a:xfrm>
            <a:prstGeom prst="rect">
              <a:avLst/>
            </a:prstGeom>
            <a:noFill/>
          </p:spPr>
          <p:txBody>
            <a:bodyPr wrap="square" lIns="89630" tIns="143407" rIns="89630"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567"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Disaster recovery</a:t>
              </a:r>
            </a:p>
          </p:txBody>
        </p:sp>
      </p:grpSp>
      <p:sp>
        <p:nvSpPr>
          <p:cNvPr id="125" name="TextBox 124">
            <a:extLst>
              <a:ext uri="{FF2B5EF4-FFF2-40B4-BE49-F238E27FC236}">
                <a16:creationId xmlns:a16="http://schemas.microsoft.com/office/drawing/2014/main" id="{22E9B186-08D2-4482-9EBD-9ACE9E77E475}"/>
              </a:ext>
            </a:extLst>
          </p:cNvPr>
          <p:cNvSpPr txBox="1"/>
          <p:nvPr/>
        </p:nvSpPr>
        <p:spPr>
          <a:xfrm>
            <a:off x="1617064" y="6250212"/>
            <a:ext cx="8501558" cy="5724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i="0" u="none" strike="noStrike" kern="1200" cap="none" spc="0" normalizeH="0" baseline="0" noProof="0" dirty="0">
                <a:ln>
                  <a:noFill/>
                </a:ln>
                <a:solidFill>
                  <a:schemeClr val="accent1"/>
                </a:solidFill>
                <a:effectLst/>
                <a:uLnTx/>
                <a:uFillTx/>
                <a:latin typeface="+mj-lt"/>
                <a:ea typeface="+mn-ea"/>
                <a:cs typeface="+mn-cs"/>
              </a:rPr>
              <a:t>AZs</a:t>
            </a:r>
            <a:r>
              <a:rPr kumimoji="0" lang="en-US" sz="2000" i="0" u="none" strike="noStrike" kern="1200" cap="none" spc="0" normalizeH="0" noProof="0" dirty="0">
                <a:ln>
                  <a:noFill/>
                </a:ln>
                <a:solidFill>
                  <a:schemeClr val="accent1"/>
                </a:solidFill>
                <a:effectLst/>
                <a:uLnTx/>
                <a:uFillTx/>
                <a:latin typeface="+mj-lt"/>
                <a:ea typeface="+mn-ea"/>
                <a:cs typeface="+mn-cs"/>
              </a:rPr>
              <a:t> a</a:t>
            </a:r>
            <a:r>
              <a:rPr kumimoji="0" lang="en-US" sz="2000" i="0" u="none" strike="noStrike" kern="1200" cap="none" spc="0" normalizeH="0" baseline="0" noProof="0" dirty="0">
                <a:ln>
                  <a:noFill/>
                </a:ln>
                <a:solidFill>
                  <a:schemeClr val="accent1"/>
                </a:solidFill>
                <a:effectLst/>
                <a:uLnTx/>
                <a:uFillTx/>
                <a:latin typeface="+mj-lt"/>
                <a:ea typeface="+mn-ea"/>
                <a:cs typeface="+mn-cs"/>
              </a:rPr>
              <a:t>vailable</a:t>
            </a:r>
            <a:r>
              <a:rPr kumimoji="0" lang="en-US" sz="2000" i="0" u="none" strike="noStrike" kern="1200" cap="none" spc="0" normalizeH="0" noProof="0" dirty="0">
                <a:ln>
                  <a:noFill/>
                </a:ln>
                <a:solidFill>
                  <a:schemeClr val="accent1"/>
                </a:solidFill>
                <a:effectLst/>
                <a:uLnTx/>
                <a:uFillTx/>
                <a:latin typeface="+mj-lt"/>
                <a:ea typeface="+mn-ea"/>
                <a:cs typeface="+mn-cs"/>
              </a:rPr>
              <a:t> across US, Europe and Asia… more regions coming soon</a:t>
            </a:r>
            <a:endParaRPr kumimoji="0" lang="en-US" sz="2000" i="0" u="none" strike="noStrike" kern="1200" cap="none" spc="0" normalizeH="0" baseline="0" noProof="0" dirty="0">
              <a:ln>
                <a:noFill/>
              </a:ln>
              <a:solidFill>
                <a:schemeClr val="accent1"/>
              </a:solidFill>
              <a:effectLst/>
              <a:uLnTx/>
              <a:uFillTx/>
              <a:latin typeface="+mj-lt"/>
              <a:ea typeface="+mn-ea"/>
              <a:cs typeface="+mn-cs"/>
            </a:endParaRPr>
          </a:p>
        </p:txBody>
      </p:sp>
    </p:spTree>
    <p:extLst>
      <p:ext uri="{BB962C8B-B14F-4D97-AF65-F5344CB8AC3E}">
        <p14:creationId xmlns:p14="http://schemas.microsoft.com/office/powerpoint/2010/main" val="325784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par>
                                <p:cTn id="8" presetID="22" presetClass="entr" presetSubtype="8" fill="hold" grpId="0" nodeType="withEffect">
                                  <p:stCondLst>
                                    <p:cond delay="500"/>
                                  </p:stCondLst>
                                  <p:childTnLst>
                                    <p:set>
                                      <p:cBhvr>
                                        <p:cTn id="9" dur="1" fill="hold">
                                          <p:stCondLst>
                                            <p:cond delay="0"/>
                                          </p:stCondLst>
                                        </p:cTn>
                                        <p:tgtEl>
                                          <p:spTgt spid="58"/>
                                        </p:tgtEl>
                                        <p:attrNameLst>
                                          <p:attrName>style.visibility</p:attrName>
                                        </p:attrNameLst>
                                      </p:cBhvr>
                                      <p:to>
                                        <p:strVal val="visible"/>
                                      </p:to>
                                    </p:set>
                                    <p:animEffect transition="in" filter="wipe(left)">
                                      <p:cBhvr>
                                        <p:cTn id="10" dur="500"/>
                                        <p:tgtEl>
                                          <p:spTgt spid="58"/>
                                        </p:tgtEl>
                                      </p:cBhvr>
                                    </p:animEffect>
                                  </p:childTnLst>
                                </p:cTn>
                              </p:par>
                              <p:par>
                                <p:cTn id="11" presetID="10" presetClass="entr" presetSubtype="0" fill="hold" nodeType="withEffect">
                                  <p:stCondLst>
                                    <p:cond delay="90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400"/>
                                        <p:tgtEl>
                                          <p:spTgt spid="62"/>
                                        </p:tgtEl>
                                      </p:cBhvr>
                                    </p:animEffect>
                                  </p:childTnLst>
                                </p:cTn>
                              </p:par>
                              <p:par>
                                <p:cTn id="14" presetID="10" presetClass="entr" presetSubtype="0" fill="hold" nodeType="withEffect">
                                  <p:stCondLst>
                                    <p:cond delay="90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400"/>
                                        <p:tgtEl>
                                          <p:spTgt spid="65"/>
                                        </p:tgtEl>
                                      </p:cBhvr>
                                    </p:animEffect>
                                  </p:childTnLst>
                                </p:cTn>
                              </p:par>
                              <p:par>
                                <p:cTn id="17" presetID="42" presetClass="path" presetSubtype="0" decel="100000" fill="hold" nodeType="withEffect">
                                  <p:stCondLst>
                                    <p:cond delay="600"/>
                                  </p:stCondLst>
                                  <p:childTnLst>
                                    <p:animMotion origin="layout" path="M -3.75E-6 -3.33333E-6 L -3.75E-6 0.0963 " pathEditMode="relative" rAng="0" ptsTypes="AA">
                                      <p:cBhvr>
                                        <p:cTn id="18" dur="700" spd="-100000" fill="hold"/>
                                        <p:tgtEl>
                                          <p:spTgt spid="65"/>
                                        </p:tgtEl>
                                        <p:attrNameLst>
                                          <p:attrName>ppt_x</p:attrName>
                                          <p:attrName>ppt_y</p:attrName>
                                        </p:attrNameLst>
                                      </p:cBhvr>
                                      <p:rCtr x="0" y="4815"/>
                                    </p:animMotion>
                                  </p:childTnLst>
                                </p:cTn>
                              </p:par>
                              <p:par>
                                <p:cTn id="19" presetID="10" presetClass="entr" presetSubtype="0" fill="hold" grpId="0" nodeType="withEffect">
                                  <p:stCondLst>
                                    <p:cond delay="900"/>
                                  </p:stCondLst>
                                  <p:childTnLst>
                                    <p:set>
                                      <p:cBhvr>
                                        <p:cTn id="20" dur="1" fill="hold">
                                          <p:stCondLst>
                                            <p:cond delay="0"/>
                                          </p:stCondLst>
                                        </p:cTn>
                                        <p:tgtEl>
                                          <p:spTgt spid="88"/>
                                        </p:tgtEl>
                                        <p:attrNameLst>
                                          <p:attrName>style.visibility</p:attrName>
                                        </p:attrNameLst>
                                      </p:cBhvr>
                                      <p:to>
                                        <p:strVal val="visible"/>
                                      </p:to>
                                    </p:set>
                                    <p:animEffect transition="in" filter="fade">
                                      <p:cBhvr>
                                        <p:cTn id="21" dur="500"/>
                                        <p:tgtEl>
                                          <p:spTgt spid="88"/>
                                        </p:tgtEl>
                                      </p:cBhvr>
                                    </p:animEffect>
                                  </p:childTnLst>
                                </p:cTn>
                              </p:par>
                              <p:par>
                                <p:cTn id="22" presetID="64" presetClass="path" presetSubtype="0" decel="100000" fill="hold" nodeType="withEffect">
                                  <p:stCondLst>
                                    <p:cond delay="600"/>
                                  </p:stCondLst>
                                  <p:childTnLst>
                                    <p:animMotion origin="layout" path="M 1.875E-6 -3.7037E-7 L 1.875E-6 -0.10324 " pathEditMode="relative" rAng="0" ptsTypes="AA">
                                      <p:cBhvr>
                                        <p:cTn id="23" dur="700" spd="-100000" fill="hold"/>
                                        <p:tgtEl>
                                          <p:spTgt spid="62"/>
                                        </p:tgtEl>
                                        <p:attrNameLst>
                                          <p:attrName>ppt_x</p:attrName>
                                          <p:attrName>ppt_y</p:attrName>
                                        </p:attrNameLst>
                                      </p:cBhvr>
                                      <p:rCtr x="0" y="-5162"/>
                                    </p:animMotion>
                                  </p:childTnLst>
                                </p:cTn>
                              </p:par>
                              <p:par>
                                <p:cTn id="24" presetID="10" presetClass="entr" presetSubtype="0" fill="hold" nodeType="withEffect">
                                  <p:stCondLst>
                                    <p:cond delay="1000"/>
                                  </p:stCondLst>
                                  <p:childTnLst>
                                    <p:set>
                                      <p:cBhvr>
                                        <p:cTn id="25" dur="1" fill="hold">
                                          <p:stCondLst>
                                            <p:cond delay="0"/>
                                          </p:stCondLst>
                                        </p:cTn>
                                        <p:tgtEl>
                                          <p:spTgt spid="81"/>
                                        </p:tgtEl>
                                        <p:attrNameLst>
                                          <p:attrName>style.visibility</p:attrName>
                                        </p:attrNameLst>
                                      </p:cBhvr>
                                      <p:to>
                                        <p:strVal val="visible"/>
                                      </p:to>
                                    </p:set>
                                    <p:animEffect transition="in" filter="fade">
                                      <p:cBhvr>
                                        <p:cTn id="26" dur="400"/>
                                        <p:tgtEl>
                                          <p:spTgt spid="81"/>
                                        </p:tgtEl>
                                      </p:cBhvr>
                                    </p:animEffect>
                                  </p:childTnLst>
                                </p:cTn>
                              </p:par>
                              <p:par>
                                <p:cTn id="27" presetID="42" presetClass="path" presetSubtype="0" decel="100000" fill="hold" nodeType="withEffect">
                                  <p:stCondLst>
                                    <p:cond delay="700"/>
                                  </p:stCondLst>
                                  <p:childTnLst>
                                    <p:animMotion origin="layout" path="M 8.33333E-7 3.7037E-6 L 8.33333E-7 0.09629 " pathEditMode="relative" rAng="0" ptsTypes="AA">
                                      <p:cBhvr>
                                        <p:cTn id="28" dur="700" spd="-100000" fill="hold"/>
                                        <p:tgtEl>
                                          <p:spTgt spid="81"/>
                                        </p:tgtEl>
                                        <p:attrNameLst>
                                          <p:attrName>ppt_x</p:attrName>
                                          <p:attrName>ppt_y</p:attrName>
                                        </p:attrNameLst>
                                      </p:cBhvr>
                                      <p:rCtr x="0" y="4815"/>
                                    </p:animMotion>
                                  </p:childTnLst>
                                </p:cTn>
                              </p:par>
                              <p:par>
                                <p:cTn id="29" presetID="10" presetClass="entr" presetSubtype="0" fill="hold" nodeType="withEffect">
                                  <p:stCondLst>
                                    <p:cond delay="110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400"/>
                                        <p:tgtEl>
                                          <p:spTgt spid="84"/>
                                        </p:tgtEl>
                                      </p:cBhvr>
                                    </p:animEffect>
                                  </p:childTnLst>
                                </p:cTn>
                              </p:par>
                              <p:par>
                                <p:cTn id="32" presetID="42" presetClass="path" presetSubtype="0" decel="100000" fill="hold" nodeType="withEffect">
                                  <p:stCondLst>
                                    <p:cond delay="800"/>
                                  </p:stCondLst>
                                  <p:childTnLst>
                                    <p:animMotion origin="layout" path="M -3.33333E-6 -4.81481E-6 L -3.33333E-6 0.0963 " pathEditMode="relative" rAng="0" ptsTypes="AA">
                                      <p:cBhvr>
                                        <p:cTn id="33" dur="700" spd="-100000" fill="hold"/>
                                        <p:tgtEl>
                                          <p:spTgt spid="84"/>
                                        </p:tgtEl>
                                        <p:attrNameLst>
                                          <p:attrName>ppt_x</p:attrName>
                                          <p:attrName>ppt_y</p:attrName>
                                        </p:attrNameLst>
                                      </p:cBhvr>
                                      <p:rCtr x="0" y="4815"/>
                                    </p:animMotion>
                                  </p:childTnLst>
                                </p:cTn>
                              </p:par>
                              <p:par>
                                <p:cTn id="34" presetID="22" presetClass="entr" presetSubtype="8" fill="hold" grpId="0" nodeType="withEffect">
                                  <p:stCondLst>
                                    <p:cond delay="600"/>
                                  </p:stCondLst>
                                  <p:childTnLst>
                                    <p:set>
                                      <p:cBhvr>
                                        <p:cTn id="35" dur="1" fill="hold">
                                          <p:stCondLst>
                                            <p:cond delay="0"/>
                                          </p:stCondLst>
                                        </p:cTn>
                                        <p:tgtEl>
                                          <p:spTgt spid="78"/>
                                        </p:tgtEl>
                                        <p:attrNameLst>
                                          <p:attrName>style.visibility</p:attrName>
                                        </p:attrNameLst>
                                      </p:cBhvr>
                                      <p:to>
                                        <p:strVal val="visible"/>
                                      </p:to>
                                    </p:set>
                                    <p:animEffect transition="in" filter="wipe(left)">
                                      <p:cBhvr>
                                        <p:cTn id="36" dur="500"/>
                                        <p:tgtEl>
                                          <p:spTgt spid="78"/>
                                        </p:tgtEl>
                                      </p:cBhvr>
                                    </p:animEffect>
                                  </p:childTnLst>
                                </p:cTn>
                              </p:par>
                              <p:par>
                                <p:cTn id="37" presetID="22" presetClass="entr" presetSubtype="8" fill="hold" grpId="0" nodeType="withEffect">
                                  <p:stCondLst>
                                    <p:cond delay="700"/>
                                  </p:stCondLst>
                                  <p:childTnLst>
                                    <p:set>
                                      <p:cBhvr>
                                        <p:cTn id="38" dur="1" fill="hold">
                                          <p:stCondLst>
                                            <p:cond delay="0"/>
                                          </p:stCondLst>
                                        </p:cTn>
                                        <p:tgtEl>
                                          <p:spTgt spid="79"/>
                                        </p:tgtEl>
                                        <p:attrNameLst>
                                          <p:attrName>style.visibility</p:attrName>
                                        </p:attrNameLst>
                                      </p:cBhvr>
                                      <p:to>
                                        <p:strVal val="visible"/>
                                      </p:to>
                                    </p:set>
                                    <p:animEffect transition="in" filter="wipe(left)">
                                      <p:cBhvr>
                                        <p:cTn id="39" dur="500"/>
                                        <p:tgtEl>
                                          <p:spTgt spid="79"/>
                                        </p:tgtEl>
                                      </p:cBhvr>
                                    </p:animEffect>
                                  </p:childTnLst>
                                </p:cTn>
                              </p:par>
                              <p:par>
                                <p:cTn id="40" presetID="22" presetClass="entr" presetSubtype="8" fill="hold" grpId="0" nodeType="withEffect">
                                  <p:stCondLst>
                                    <p:cond delay="800"/>
                                  </p:stCondLst>
                                  <p:childTnLst>
                                    <p:set>
                                      <p:cBhvr>
                                        <p:cTn id="41" dur="1" fill="hold">
                                          <p:stCondLst>
                                            <p:cond delay="0"/>
                                          </p:stCondLst>
                                        </p:cTn>
                                        <p:tgtEl>
                                          <p:spTgt spid="80"/>
                                        </p:tgtEl>
                                        <p:attrNameLst>
                                          <p:attrName>style.visibility</p:attrName>
                                        </p:attrNameLst>
                                      </p:cBhvr>
                                      <p:to>
                                        <p:strVal val="visible"/>
                                      </p:to>
                                    </p:set>
                                    <p:animEffect transition="in" filter="wipe(left)">
                                      <p:cBhvr>
                                        <p:cTn id="42" dur="500"/>
                                        <p:tgtEl>
                                          <p:spTgt spid="80"/>
                                        </p:tgtEl>
                                      </p:cBhvr>
                                    </p:animEffect>
                                  </p:childTnLst>
                                </p:cTn>
                              </p:par>
                              <p:par>
                                <p:cTn id="43" presetID="22" presetClass="entr" presetSubtype="8" fill="hold" grpId="0" nodeType="withEffect">
                                  <p:stCondLst>
                                    <p:cond delay="600"/>
                                  </p:stCondLst>
                                  <p:childTnLst>
                                    <p:set>
                                      <p:cBhvr>
                                        <p:cTn id="44" dur="1" fill="hold">
                                          <p:stCondLst>
                                            <p:cond delay="0"/>
                                          </p:stCondLst>
                                        </p:cTn>
                                        <p:tgtEl>
                                          <p:spTgt spid="59"/>
                                        </p:tgtEl>
                                        <p:attrNameLst>
                                          <p:attrName>style.visibility</p:attrName>
                                        </p:attrNameLst>
                                      </p:cBhvr>
                                      <p:to>
                                        <p:strVal val="visible"/>
                                      </p:to>
                                    </p:set>
                                    <p:animEffect transition="in" filter="wipe(left)">
                                      <p:cBhvr>
                                        <p:cTn id="45" dur="500"/>
                                        <p:tgtEl>
                                          <p:spTgt spid="59"/>
                                        </p:tgtEl>
                                      </p:cBhvr>
                                    </p:animEffect>
                                  </p:childTnLst>
                                </p:cTn>
                              </p:par>
                              <p:par>
                                <p:cTn id="46" presetID="22" presetClass="entr" presetSubtype="8" fill="hold" grpId="0" nodeType="withEffect">
                                  <p:stCondLst>
                                    <p:cond delay="700"/>
                                  </p:stCondLst>
                                  <p:childTnLst>
                                    <p:set>
                                      <p:cBhvr>
                                        <p:cTn id="47" dur="1" fill="hold">
                                          <p:stCondLst>
                                            <p:cond delay="0"/>
                                          </p:stCondLst>
                                        </p:cTn>
                                        <p:tgtEl>
                                          <p:spTgt spid="60"/>
                                        </p:tgtEl>
                                        <p:attrNameLst>
                                          <p:attrName>style.visibility</p:attrName>
                                        </p:attrNameLst>
                                      </p:cBhvr>
                                      <p:to>
                                        <p:strVal val="visible"/>
                                      </p:to>
                                    </p:set>
                                    <p:animEffect transition="in" filter="wipe(left)">
                                      <p:cBhvr>
                                        <p:cTn id="48" dur="500"/>
                                        <p:tgtEl>
                                          <p:spTgt spid="60"/>
                                        </p:tgtEl>
                                      </p:cBhvr>
                                    </p:animEffect>
                                  </p:childTnLst>
                                </p:cTn>
                              </p:par>
                              <p:par>
                                <p:cTn id="49" presetID="22" presetClass="entr" presetSubtype="8" fill="hold" grpId="0" nodeType="withEffect">
                                  <p:stCondLst>
                                    <p:cond delay="700"/>
                                  </p:stCondLst>
                                  <p:childTnLst>
                                    <p:set>
                                      <p:cBhvr>
                                        <p:cTn id="50" dur="1" fill="hold">
                                          <p:stCondLst>
                                            <p:cond delay="0"/>
                                          </p:stCondLst>
                                        </p:cTn>
                                        <p:tgtEl>
                                          <p:spTgt spid="61"/>
                                        </p:tgtEl>
                                        <p:attrNameLst>
                                          <p:attrName>style.visibility</p:attrName>
                                        </p:attrNameLst>
                                      </p:cBhvr>
                                      <p:to>
                                        <p:strVal val="visible"/>
                                      </p:to>
                                    </p:set>
                                    <p:animEffect transition="in" filter="wipe(left)">
                                      <p:cBhvr>
                                        <p:cTn id="51" dur="500"/>
                                        <p:tgtEl>
                                          <p:spTgt spid="61"/>
                                        </p:tgtEl>
                                      </p:cBhvr>
                                    </p:animEffect>
                                  </p:childTnLst>
                                </p:cTn>
                              </p:par>
                              <p:par>
                                <p:cTn id="52" presetID="10" presetClass="entr" presetSubtype="0" fill="hold" nodeType="withEffect">
                                  <p:stCondLst>
                                    <p:cond delay="1000"/>
                                  </p:stCondLst>
                                  <p:childTnLst>
                                    <p:set>
                                      <p:cBhvr>
                                        <p:cTn id="53" dur="1" fill="hold">
                                          <p:stCondLst>
                                            <p:cond delay="0"/>
                                          </p:stCondLst>
                                        </p:cTn>
                                        <p:tgtEl>
                                          <p:spTgt spid="68"/>
                                        </p:tgtEl>
                                        <p:attrNameLst>
                                          <p:attrName>style.visibility</p:attrName>
                                        </p:attrNameLst>
                                      </p:cBhvr>
                                      <p:to>
                                        <p:strVal val="visible"/>
                                      </p:to>
                                    </p:set>
                                    <p:animEffect transition="in" filter="fade">
                                      <p:cBhvr>
                                        <p:cTn id="54" dur="400"/>
                                        <p:tgtEl>
                                          <p:spTgt spid="68"/>
                                        </p:tgtEl>
                                      </p:cBhvr>
                                    </p:animEffect>
                                  </p:childTnLst>
                                </p:cTn>
                              </p:par>
                              <p:par>
                                <p:cTn id="55" presetID="64" presetClass="path" presetSubtype="0" decel="100000" fill="hold" nodeType="withEffect">
                                  <p:stCondLst>
                                    <p:cond delay="700"/>
                                  </p:stCondLst>
                                  <p:childTnLst>
                                    <p:animMotion origin="layout" path="M 2.5E-6 -3.7037E-7 L 2.5E-6 -0.10324 " pathEditMode="relative" rAng="0" ptsTypes="AA">
                                      <p:cBhvr>
                                        <p:cTn id="56" dur="700" spd="-100000" fill="hold"/>
                                        <p:tgtEl>
                                          <p:spTgt spid="68"/>
                                        </p:tgtEl>
                                        <p:attrNameLst>
                                          <p:attrName>ppt_x</p:attrName>
                                          <p:attrName>ppt_y</p:attrName>
                                        </p:attrNameLst>
                                      </p:cBhvr>
                                      <p:rCtr x="0" y="-5162"/>
                                    </p:animMotion>
                                  </p:childTnLst>
                                </p:cTn>
                              </p:par>
                              <p:par>
                                <p:cTn id="57" presetID="10" presetClass="entr" presetSubtype="0" fill="hold" nodeType="withEffect">
                                  <p:stCondLst>
                                    <p:cond delay="1100"/>
                                  </p:stCondLst>
                                  <p:childTnLst>
                                    <p:set>
                                      <p:cBhvr>
                                        <p:cTn id="58" dur="1" fill="hold">
                                          <p:stCondLst>
                                            <p:cond delay="0"/>
                                          </p:stCondLst>
                                        </p:cTn>
                                        <p:tgtEl>
                                          <p:spTgt spid="71"/>
                                        </p:tgtEl>
                                        <p:attrNameLst>
                                          <p:attrName>style.visibility</p:attrName>
                                        </p:attrNameLst>
                                      </p:cBhvr>
                                      <p:to>
                                        <p:strVal val="visible"/>
                                      </p:to>
                                    </p:set>
                                    <p:animEffect transition="in" filter="fade">
                                      <p:cBhvr>
                                        <p:cTn id="59" dur="400"/>
                                        <p:tgtEl>
                                          <p:spTgt spid="71"/>
                                        </p:tgtEl>
                                      </p:cBhvr>
                                    </p:animEffect>
                                  </p:childTnLst>
                                </p:cTn>
                              </p:par>
                              <p:par>
                                <p:cTn id="60" presetID="64" presetClass="path" presetSubtype="0" decel="100000" fill="hold" nodeType="withEffect">
                                  <p:stCondLst>
                                    <p:cond delay="800"/>
                                  </p:stCondLst>
                                  <p:childTnLst>
                                    <p:animMotion origin="layout" path="M 1.45833E-6 2.22222E-6 L 1.45833E-6 -0.10324 " pathEditMode="relative" rAng="0" ptsTypes="AA">
                                      <p:cBhvr>
                                        <p:cTn id="61" dur="700" spd="-100000" fill="hold"/>
                                        <p:tgtEl>
                                          <p:spTgt spid="71"/>
                                        </p:tgtEl>
                                        <p:attrNameLst>
                                          <p:attrName>ppt_x</p:attrName>
                                          <p:attrName>ppt_y</p:attrName>
                                        </p:attrNameLst>
                                      </p:cBhvr>
                                      <p:rCtr x="0" y="-5162"/>
                                    </p:animMotion>
                                  </p:childTnLst>
                                </p:cTn>
                              </p:par>
                              <p:par>
                                <p:cTn id="62" presetID="10" presetClass="entr" presetSubtype="0" fill="hold" nodeType="withEffect">
                                  <p:stCondLst>
                                    <p:cond delay="1200"/>
                                  </p:stCondLst>
                                  <p:childTnLst>
                                    <p:set>
                                      <p:cBhvr>
                                        <p:cTn id="63" dur="1" fill="hold">
                                          <p:stCondLst>
                                            <p:cond delay="0"/>
                                          </p:stCondLst>
                                        </p:cTn>
                                        <p:tgtEl>
                                          <p:spTgt spid="74"/>
                                        </p:tgtEl>
                                        <p:attrNameLst>
                                          <p:attrName>style.visibility</p:attrName>
                                        </p:attrNameLst>
                                      </p:cBhvr>
                                      <p:to>
                                        <p:strVal val="visible"/>
                                      </p:to>
                                    </p:set>
                                    <p:animEffect transition="in" filter="fade">
                                      <p:cBhvr>
                                        <p:cTn id="64" dur="400"/>
                                        <p:tgtEl>
                                          <p:spTgt spid="74"/>
                                        </p:tgtEl>
                                      </p:cBhvr>
                                    </p:animEffect>
                                  </p:childTnLst>
                                </p:cTn>
                              </p:par>
                              <p:par>
                                <p:cTn id="65" presetID="64" presetClass="path" presetSubtype="0" decel="100000" fill="hold" nodeType="withEffect">
                                  <p:stCondLst>
                                    <p:cond delay="900"/>
                                  </p:stCondLst>
                                  <p:childTnLst>
                                    <p:animMotion origin="layout" path="M -8.33333E-7 3.7037E-6 L -8.33333E-7 -0.10324 " pathEditMode="relative" rAng="0" ptsTypes="AA">
                                      <p:cBhvr>
                                        <p:cTn id="66" dur="700" spd="-100000" fill="hold"/>
                                        <p:tgtEl>
                                          <p:spTgt spid="74"/>
                                        </p:tgtEl>
                                        <p:attrNameLst>
                                          <p:attrName>ppt_x</p:attrName>
                                          <p:attrName>ppt_y</p:attrName>
                                        </p:attrNameLst>
                                      </p:cBhvr>
                                      <p:rCtr x="0" y="-5162"/>
                                    </p:animMotion>
                                  </p:childTnLst>
                                </p:cTn>
                              </p:par>
                              <p:par>
                                <p:cTn id="67" presetID="10" presetClass="entr" presetSubtype="0" fill="hold" grpId="0" nodeType="withEffect">
                                  <p:stCondLst>
                                    <p:cond delay="1200"/>
                                  </p:stCondLst>
                                  <p:childTnLst>
                                    <p:set>
                                      <p:cBhvr>
                                        <p:cTn id="68" dur="1" fill="hold">
                                          <p:stCondLst>
                                            <p:cond delay="0"/>
                                          </p:stCondLst>
                                        </p:cTn>
                                        <p:tgtEl>
                                          <p:spTgt spid="87"/>
                                        </p:tgtEl>
                                        <p:attrNameLst>
                                          <p:attrName>style.visibility</p:attrName>
                                        </p:attrNameLst>
                                      </p:cBhvr>
                                      <p:to>
                                        <p:strVal val="visible"/>
                                      </p:to>
                                    </p:set>
                                    <p:animEffect transition="in" filter="fade">
                                      <p:cBhvr>
                                        <p:cTn id="69" dur="400"/>
                                        <p:tgtEl>
                                          <p:spTgt spid="87"/>
                                        </p:tgtEl>
                                      </p:cBhvr>
                                    </p:animEffect>
                                  </p:childTnLst>
                                </p:cTn>
                              </p:par>
                              <p:par>
                                <p:cTn id="70" presetID="42" presetClass="path" presetSubtype="0" decel="100000" fill="hold" grpId="1" nodeType="withEffect">
                                  <p:stCondLst>
                                    <p:cond delay="900"/>
                                  </p:stCondLst>
                                  <p:childTnLst>
                                    <p:animMotion origin="layout" path="M -2.91667E-6 -2.59259E-6 L -2.91667E-6 0.0963 " pathEditMode="relative" rAng="0" ptsTypes="AA">
                                      <p:cBhvr>
                                        <p:cTn id="71" dur="700" spd="-100000" fill="hold"/>
                                        <p:tgtEl>
                                          <p:spTgt spid="87"/>
                                        </p:tgtEl>
                                        <p:attrNameLst>
                                          <p:attrName>ppt_x</p:attrName>
                                          <p:attrName>ppt_y</p:attrName>
                                        </p:attrNameLst>
                                      </p:cBhvr>
                                      <p:rCtr x="0" y="4815"/>
                                    </p:animMotion>
                                  </p:childTnLst>
                                </p:cTn>
                              </p:par>
                              <p:par>
                                <p:cTn id="72" presetID="10" presetClass="entr" presetSubtype="0" fill="hold" nodeType="withEffect">
                                  <p:stCondLst>
                                    <p:cond delay="1000"/>
                                  </p:stCondLst>
                                  <p:childTnLst>
                                    <p:set>
                                      <p:cBhvr>
                                        <p:cTn id="73" dur="1" fill="hold">
                                          <p:stCondLst>
                                            <p:cond delay="0"/>
                                          </p:stCondLst>
                                        </p:cTn>
                                        <p:tgtEl>
                                          <p:spTgt spid="89"/>
                                        </p:tgtEl>
                                        <p:attrNameLst>
                                          <p:attrName>style.visibility</p:attrName>
                                        </p:attrNameLst>
                                      </p:cBhvr>
                                      <p:to>
                                        <p:strVal val="visible"/>
                                      </p:to>
                                    </p:set>
                                    <p:animEffect transition="in" filter="fade">
                                      <p:cBhvr>
                                        <p:cTn id="74" dur="500"/>
                                        <p:tgtEl>
                                          <p:spTgt spid="89"/>
                                        </p:tgtEl>
                                      </p:cBhvr>
                                    </p:animEffect>
                                  </p:childTnLst>
                                </p:cTn>
                              </p:par>
                              <p:par>
                                <p:cTn id="75" presetID="10" presetClass="entr" presetSubtype="0" fill="hold" nodeType="withEffect">
                                  <p:stCondLst>
                                    <p:cond delay="1100"/>
                                  </p:stCondLst>
                                  <p:childTnLst>
                                    <p:set>
                                      <p:cBhvr>
                                        <p:cTn id="76" dur="1" fill="hold">
                                          <p:stCondLst>
                                            <p:cond delay="0"/>
                                          </p:stCondLst>
                                        </p:cTn>
                                        <p:tgtEl>
                                          <p:spTgt spid="97"/>
                                        </p:tgtEl>
                                        <p:attrNameLst>
                                          <p:attrName>style.visibility</p:attrName>
                                        </p:attrNameLst>
                                      </p:cBhvr>
                                      <p:to>
                                        <p:strVal val="visible"/>
                                      </p:to>
                                    </p:set>
                                    <p:animEffect transition="in" filter="fade">
                                      <p:cBhvr>
                                        <p:cTn id="77" dur="500"/>
                                        <p:tgtEl>
                                          <p:spTgt spid="97"/>
                                        </p:tgtEl>
                                      </p:cBhvr>
                                    </p:animEffect>
                                  </p:childTnLst>
                                </p:cTn>
                              </p:par>
                              <p:par>
                                <p:cTn id="78" presetID="10" presetClass="entr" presetSubtype="0" fill="hold" grpId="0" nodeType="withEffect">
                                  <p:stCondLst>
                                    <p:cond delay="1100"/>
                                  </p:stCondLst>
                                  <p:childTnLst>
                                    <p:set>
                                      <p:cBhvr>
                                        <p:cTn id="79" dur="1" fill="hold">
                                          <p:stCondLst>
                                            <p:cond delay="0"/>
                                          </p:stCondLst>
                                        </p:cTn>
                                        <p:tgtEl>
                                          <p:spTgt spid="101"/>
                                        </p:tgtEl>
                                        <p:attrNameLst>
                                          <p:attrName>style.visibility</p:attrName>
                                        </p:attrNameLst>
                                      </p:cBhvr>
                                      <p:to>
                                        <p:strVal val="visible"/>
                                      </p:to>
                                    </p:set>
                                    <p:animEffect transition="in" filter="fade">
                                      <p:cBhvr>
                                        <p:cTn id="80" dur="500"/>
                                        <p:tgtEl>
                                          <p:spTgt spid="101"/>
                                        </p:tgtEl>
                                      </p:cBhvr>
                                    </p:animEffect>
                                  </p:childTnLst>
                                </p:cTn>
                              </p:par>
                              <p:par>
                                <p:cTn id="81" presetID="10" presetClass="entr" presetSubtype="0" fill="hold" grpId="0" nodeType="withEffect">
                                  <p:stCondLst>
                                    <p:cond delay="1100"/>
                                  </p:stCondLst>
                                  <p:childTnLst>
                                    <p:set>
                                      <p:cBhvr>
                                        <p:cTn id="82" dur="1" fill="hold">
                                          <p:stCondLst>
                                            <p:cond delay="0"/>
                                          </p:stCondLst>
                                        </p:cTn>
                                        <p:tgtEl>
                                          <p:spTgt spid="103"/>
                                        </p:tgtEl>
                                        <p:attrNameLst>
                                          <p:attrName>style.visibility</p:attrName>
                                        </p:attrNameLst>
                                      </p:cBhvr>
                                      <p:to>
                                        <p:strVal val="visible"/>
                                      </p:to>
                                    </p:set>
                                    <p:animEffect transition="in" filter="fade">
                                      <p:cBhvr>
                                        <p:cTn id="83" dur="500"/>
                                        <p:tgtEl>
                                          <p:spTgt spid="103"/>
                                        </p:tgtEl>
                                      </p:cBhvr>
                                    </p:animEffect>
                                  </p:childTnLst>
                                </p:cTn>
                              </p:par>
                              <p:par>
                                <p:cTn id="84" presetID="10" presetClass="entr" presetSubtype="0" fill="hold" grpId="0" nodeType="withEffect">
                                  <p:stCondLst>
                                    <p:cond delay="1100"/>
                                  </p:stCondLst>
                                  <p:childTnLst>
                                    <p:set>
                                      <p:cBhvr>
                                        <p:cTn id="85" dur="1" fill="hold">
                                          <p:stCondLst>
                                            <p:cond delay="0"/>
                                          </p:stCondLst>
                                        </p:cTn>
                                        <p:tgtEl>
                                          <p:spTgt spid="102"/>
                                        </p:tgtEl>
                                        <p:attrNameLst>
                                          <p:attrName>style.visibility</p:attrName>
                                        </p:attrNameLst>
                                      </p:cBhvr>
                                      <p:to>
                                        <p:strVal val="visible"/>
                                      </p:to>
                                    </p:set>
                                    <p:animEffect transition="in" filter="fade">
                                      <p:cBhvr>
                                        <p:cTn id="86" dur="500"/>
                                        <p:tgtEl>
                                          <p:spTgt spid="102"/>
                                        </p:tgtEl>
                                      </p:cBhvr>
                                    </p:animEffect>
                                  </p:childTnLst>
                                </p:cTn>
                              </p:par>
                              <p:par>
                                <p:cTn id="87" presetID="10" presetClass="entr" presetSubtype="0" fill="hold" nodeType="withEffect">
                                  <p:stCondLst>
                                    <p:cond delay="1100"/>
                                  </p:stCondLst>
                                  <p:childTnLst>
                                    <p:set>
                                      <p:cBhvr>
                                        <p:cTn id="88" dur="1" fill="hold">
                                          <p:stCondLst>
                                            <p:cond delay="0"/>
                                          </p:stCondLst>
                                        </p:cTn>
                                        <p:tgtEl>
                                          <p:spTgt spid="104"/>
                                        </p:tgtEl>
                                        <p:attrNameLst>
                                          <p:attrName>style.visibility</p:attrName>
                                        </p:attrNameLst>
                                      </p:cBhvr>
                                      <p:to>
                                        <p:strVal val="visible"/>
                                      </p:to>
                                    </p:set>
                                    <p:animEffect transition="in" filter="fade">
                                      <p:cBhvr>
                                        <p:cTn id="89" dur="500"/>
                                        <p:tgtEl>
                                          <p:spTgt spid="104"/>
                                        </p:tgtEl>
                                      </p:cBhvr>
                                    </p:animEffect>
                                  </p:childTnLst>
                                </p:cTn>
                              </p:par>
                            </p:childTnLst>
                          </p:cTn>
                        </p:par>
                        <p:par>
                          <p:cTn id="90" fill="hold">
                            <p:stCondLst>
                              <p:cond delay="1600"/>
                            </p:stCondLst>
                            <p:childTnLst>
                              <p:par>
                                <p:cTn id="91" presetID="10" presetClass="entr" presetSubtype="0" fill="hold" nodeType="afterEffect">
                                  <p:stCondLst>
                                    <p:cond delay="900"/>
                                  </p:stCondLst>
                                  <p:childTnLst>
                                    <p:set>
                                      <p:cBhvr>
                                        <p:cTn id="92" dur="1" fill="hold">
                                          <p:stCondLst>
                                            <p:cond delay="0"/>
                                          </p:stCondLst>
                                        </p:cTn>
                                        <p:tgtEl>
                                          <p:spTgt spid="112"/>
                                        </p:tgtEl>
                                        <p:attrNameLst>
                                          <p:attrName>style.visibility</p:attrName>
                                        </p:attrNameLst>
                                      </p:cBhvr>
                                      <p:to>
                                        <p:strVal val="visible"/>
                                      </p:to>
                                    </p:set>
                                    <p:animEffect transition="in" filter="fade">
                                      <p:cBhvr>
                                        <p:cTn id="93" dur="400"/>
                                        <p:tgtEl>
                                          <p:spTgt spid="112"/>
                                        </p:tgtEl>
                                      </p:cBhvr>
                                    </p:animEffect>
                                  </p:childTnLst>
                                </p:cTn>
                              </p:par>
                              <p:par>
                                <p:cTn id="94" presetID="42" presetClass="path" presetSubtype="0" decel="100000" fill="hold" nodeType="withEffect">
                                  <p:stCondLst>
                                    <p:cond delay="600"/>
                                  </p:stCondLst>
                                  <p:childTnLst>
                                    <p:animMotion origin="layout" path="M 3.125E-6 -1.11111E-6 L 3.125E-6 0.0963 " pathEditMode="relative" rAng="0" ptsTypes="AA">
                                      <p:cBhvr>
                                        <p:cTn id="95" dur="700" spd="-100000" fill="hold"/>
                                        <p:tgtEl>
                                          <p:spTgt spid="112"/>
                                        </p:tgtEl>
                                        <p:attrNameLst>
                                          <p:attrName>ppt_x</p:attrName>
                                          <p:attrName>ppt_y</p:attrName>
                                        </p:attrNameLst>
                                      </p:cBhvr>
                                      <p:rCtr x="0" y="4815"/>
                                    </p:animMotion>
                                  </p:childTnLst>
                                </p:cTn>
                              </p:par>
                              <p:par>
                                <p:cTn id="96" presetID="10" presetClass="entr" presetSubtype="0" fill="hold" nodeType="withEffect">
                                  <p:stCondLst>
                                    <p:cond delay="900"/>
                                  </p:stCondLst>
                                  <p:childTnLst>
                                    <p:set>
                                      <p:cBhvr>
                                        <p:cTn id="97" dur="1" fill="hold">
                                          <p:stCondLst>
                                            <p:cond delay="0"/>
                                          </p:stCondLst>
                                        </p:cTn>
                                        <p:tgtEl>
                                          <p:spTgt spid="117"/>
                                        </p:tgtEl>
                                        <p:attrNameLst>
                                          <p:attrName>style.visibility</p:attrName>
                                        </p:attrNameLst>
                                      </p:cBhvr>
                                      <p:to>
                                        <p:strVal val="visible"/>
                                      </p:to>
                                    </p:set>
                                    <p:animEffect transition="in" filter="fade">
                                      <p:cBhvr>
                                        <p:cTn id="98" dur="400"/>
                                        <p:tgtEl>
                                          <p:spTgt spid="117"/>
                                        </p:tgtEl>
                                      </p:cBhvr>
                                    </p:animEffect>
                                  </p:childTnLst>
                                </p:cTn>
                              </p:par>
                              <p:par>
                                <p:cTn id="99" presetID="42" presetClass="path" presetSubtype="0" decel="100000" fill="hold" nodeType="withEffect">
                                  <p:stCondLst>
                                    <p:cond delay="600"/>
                                  </p:stCondLst>
                                  <p:childTnLst>
                                    <p:animMotion origin="layout" path="M -4.16667E-6 -3.33333E-6 L -4.16667E-6 0.0963 " pathEditMode="relative" rAng="0" ptsTypes="AA">
                                      <p:cBhvr>
                                        <p:cTn id="100" dur="700" spd="-100000" fill="hold"/>
                                        <p:tgtEl>
                                          <p:spTgt spid="117"/>
                                        </p:tgtEl>
                                        <p:attrNameLst>
                                          <p:attrName>ppt_x</p:attrName>
                                          <p:attrName>ppt_y</p:attrName>
                                        </p:attrNameLst>
                                      </p:cBhvr>
                                      <p:rCtr x="0" y="4815"/>
                                    </p:animMotion>
                                  </p:childTnLst>
                                </p:cTn>
                              </p:par>
                              <p:par>
                                <p:cTn id="101" presetID="10" presetClass="entr" presetSubtype="0" fill="hold" nodeType="withEffect">
                                  <p:stCondLst>
                                    <p:cond delay="900"/>
                                  </p:stCondLst>
                                  <p:childTnLst>
                                    <p:set>
                                      <p:cBhvr>
                                        <p:cTn id="102" dur="1" fill="hold">
                                          <p:stCondLst>
                                            <p:cond delay="0"/>
                                          </p:stCondLst>
                                        </p:cTn>
                                        <p:tgtEl>
                                          <p:spTgt spid="121"/>
                                        </p:tgtEl>
                                        <p:attrNameLst>
                                          <p:attrName>style.visibility</p:attrName>
                                        </p:attrNameLst>
                                      </p:cBhvr>
                                      <p:to>
                                        <p:strVal val="visible"/>
                                      </p:to>
                                    </p:set>
                                    <p:animEffect transition="in" filter="fade">
                                      <p:cBhvr>
                                        <p:cTn id="103" dur="400"/>
                                        <p:tgtEl>
                                          <p:spTgt spid="121"/>
                                        </p:tgtEl>
                                      </p:cBhvr>
                                    </p:animEffect>
                                  </p:childTnLst>
                                </p:cTn>
                              </p:par>
                              <p:par>
                                <p:cTn id="104" presetID="42" presetClass="path" presetSubtype="0" decel="100000" fill="hold" nodeType="withEffect">
                                  <p:stCondLst>
                                    <p:cond delay="600"/>
                                  </p:stCondLst>
                                  <p:childTnLst>
                                    <p:animMotion origin="layout" path="M 1.45833E-6 -1.85185E-6 L 1.45833E-6 0.0963 " pathEditMode="relative" rAng="0" ptsTypes="AA">
                                      <p:cBhvr>
                                        <p:cTn id="105" dur="700" spd="-100000" fill="hold"/>
                                        <p:tgtEl>
                                          <p:spTgt spid="121"/>
                                        </p:tgtEl>
                                        <p:attrNameLst>
                                          <p:attrName>ppt_x</p:attrName>
                                          <p:attrName>ppt_y</p:attrName>
                                        </p:attrNameLst>
                                      </p:cBhvr>
                                      <p:rCtr x="0" y="4815"/>
                                    </p:animMotion>
                                  </p:childTnLst>
                                </p:cTn>
                              </p:par>
                              <p:par>
                                <p:cTn id="106" presetID="2" presetClass="entr" presetSubtype="4" fill="hold" grpId="0" nodeType="withEffect">
                                  <p:stCondLst>
                                    <p:cond delay="0"/>
                                  </p:stCondLst>
                                  <p:childTnLst>
                                    <p:set>
                                      <p:cBhvr>
                                        <p:cTn id="107" dur="1" fill="hold">
                                          <p:stCondLst>
                                            <p:cond delay="0"/>
                                          </p:stCondLst>
                                        </p:cTn>
                                        <p:tgtEl>
                                          <p:spTgt spid="125"/>
                                        </p:tgtEl>
                                        <p:attrNameLst>
                                          <p:attrName>style.visibility</p:attrName>
                                        </p:attrNameLst>
                                      </p:cBhvr>
                                      <p:to>
                                        <p:strVal val="visible"/>
                                      </p:to>
                                    </p:set>
                                    <p:anim calcmode="lin" valueType="num">
                                      <p:cBhvr additive="base">
                                        <p:cTn id="108" dur="500" fill="hold"/>
                                        <p:tgtEl>
                                          <p:spTgt spid="125"/>
                                        </p:tgtEl>
                                        <p:attrNameLst>
                                          <p:attrName>ppt_x</p:attrName>
                                        </p:attrNameLst>
                                      </p:cBhvr>
                                      <p:tavLst>
                                        <p:tav tm="0">
                                          <p:val>
                                            <p:strVal val="#ppt_x"/>
                                          </p:val>
                                        </p:tav>
                                        <p:tav tm="100000">
                                          <p:val>
                                            <p:strVal val="#ppt_x"/>
                                          </p:val>
                                        </p:tav>
                                      </p:tavLst>
                                    </p:anim>
                                    <p:anim calcmode="lin" valueType="num">
                                      <p:cBhvr additive="base">
                                        <p:cTn id="109" dur="500" fill="hold"/>
                                        <p:tgtEl>
                                          <p:spTgt spid="1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animBg="1"/>
      <p:bldP spid="61" grpId="0" animBg="1"/>
      <p:bldP spid="77" grpId="0" animBg="1"/>
      <p:bldP spid="78" grpId="0" animBg="1"/>
      <p:bldP spid="79" grpId="0" animBg="1"/>
      <p:bldP spid="80" grpId="0" animBg="1"/>
      <p:bldP spid="87" grpId="0"/>
      <p:bldP spid="87" grpId="1"/>
      <p:bldP spid="88" grpId="0" animBg="1"/>
      <p:bldP spid="101" grpId="0" animBg="1"/>
      <p:bldP spid="102" grpId="0" animBg="1"/>
      <p:bldP spid="103" grpId="0" animBg="1"/>
      <p:bldP spid="125"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F7D09-0F6B-492C-9A52-C68D06E769F6}"/>
              </a:ext>
            </a:extLst>
          </p:cNvPr>
          <p:cNvSpPr>
            <a:spLocks noGrp="1"/>
          </p:cNvSpPr>
          <p:nvPr>
            <p:ph type="title"/>
          </p:nvPr>
        </p:nvSpPr>
        <p:spPr>
          <a:xfrm>
            <a:off x="819767" y="214091"/>
            <a:ext cx="10515600" cy="1325563"/>
          </a:xfrm>
        </p:spPr>
        <p:txBody>
          <a:bodyPr/>
          <a:lstStyle/>
          <a:p>
            <a:r>
              <a:rPr lang="en-US" dirty="0">
                <a:solidFill>
                  <a:schemeClr val="bg1"/>
                </a:solidFill>
              </a:rPr>
              <a:t>Azure Reserved Instances</a:t>
            </a:r>
          </a:p>
        </p:txBody>
      </p:sp>
      <p:sp>
        <p:nvSpPr>
          <p:cNvPr id="3" name="Text Placeholder 3">
            <a:extLst>
              <a:ext uri="{FF2B5EF4-FFF2-40B4-BE49-F238E27FC236}">
                <a16:creationId xmlns:a16="http://schemas.microsoft.com/office/drawing/2014/main" id="{CA753023-D456-4495-8F6E-BDA2ED806BC9}"/>
              </a:ext>
            </a:extLst>
          </p:cNvPr>
          <p:cNvSpPr txBox="1">
            <a:spLocks/>
          </p:cNvSpPr>
          <p:nvPr/>
        </p:nvSpPr>
        <p:spPr>
          <a:xfrm>
            <a:off x="310218" y="1622552"/>
            <a:ext cx="11888787" cy="12159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à"/>
            </a:pPr>
            <a:r>
              <a:rPr lang="en-US" dirty="0">
                <a:solidFill>
                  <a:schemeClr val="bg1"/>
                </a:solidFill>
              </a:rPr>
              <a:t> Reserve virtual machines in advance </a:t>
            </a:r>
          </a:p>
          <a:p>
            <a:pPr>
              <a:buFont typeface="Wingdings" panose="05000000000000000000" pitchFamily="2" charset="2"/>
              <a:buChar char="à"/>
            </a:pPr>
            <a:r>
              <a:rPr lang="en-US" dirty="0">
                <a:solidFill>
                  <a:schemeClr val="bg1"/>
                </a:solidFill>
                <a:sym typeface="Wingdings" panose="05000000000000000000" pitchFamily="2" charset="2"/>
              </a:rPr>
              <a:t> </a:t>
            </a:r>
            <a:r>
              <a:rPr lang="en-US" dirty="0">
                <a:solidFill>
                  <a:schemeClr val="bg1"/>
                </a:solidFill>
              </a:rPr>
              <a:t>Select 1- or 3-year terms with significant benefits</a:t>
            </a:r>
          </a:p>
        </p:txBody>
      </p:sp>
      <p:grpSp>
        <p:nvGrpSpPr>
          <p:cNvPr id="4" name="Group 3">
            <a:extLst>
              <a:ext uri="{FF2B5EF4-FFF2-40B4-BE49-F238E27FC236}">
                <a16:creationId xmlns:a16="http://schemas.microsoft.com/office/drawing/2014/main" id="{D1EF5F1E-ED2E-4BD2-A7C5-92AF386FDA15}"/>
              </a:ext>
            </a:extLst>
          </p:cNvPr>
          <p:cNvGrpSpPr/>
          <p:nvPr/>
        </p:nvGrpSpPr>
        <p:grpSpPr>
          <a:xfrm>
            <a:off x="884237" y="3268662"/>
            <a:ext cx="3157112" cy="3419362"/>
            <a:chOff x="884237" y="3497262"/>
            <a:chExt cx="3157112" cy="3419362"/>
          </a:xfrm>
        </p:grpSpPr>
        <p:sp>
          <p:nvSpPr>
            <p:cNvPr id="5" name="TextBox 4">
              <a:extLst>
                <a:ext uri="{FF2B5EF4-FFF2-40B4-BE49-F238E27FC236}">
                  <a16:creationId xmlns:a16="http://schemas.microsoft.com/office/drawing/2014/main" id="{BBE6CF89-D88F-4ADE-BCB7-618995BD222B}"/>
                </a:ext>
              </a:extLst>
            </p:cNvPr>
            <p:cNvSpPr txBox="1"/>
            <p:nvPr/>
          </p:nvSpPr>
          <p:spPr>
            <a:xfrm>
              <a:off x="884237" y="5707062"/>
              <a:ext cx="3157112" cy="1209562"/>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B0F0"/>
                  </a:solidFill>
                  <a:effectLst/>
                  <a:uLnTx/>
                  <a:uFillTx/>
                  <a:latin typeface="Segoe UI Semilight"/>
                  <a:ea typeface="+mn-ea"/>
                  <a:cs typeface="+mn-cs"/>
                </a:rPr>
                <a:t>Significant cost savings </a:t>
              </a: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up to 82%* over pay-as-you-go models</a:t>
              </a:r>
            </a:p>
          </p:txBody>
        </p:sp>
        <p:grpSp>
          <p:nvGrpSpPr>
            <p:cNvPr id="6" name="Group 5">
              <a:extLst>
                <a:ext uri="{FF2B5EF4-FFF2-40B4-BE49-F238E27FC236}">
                  <a16:creationId xmlns:a16="http://schemas.microsoft.com/office/drawing/2014/main" id="{92C5E265-7369-4F1E-809A-50A162040634}"/>
                </a:ext>
              </a:extLst>
            </p:cNvPr>
            <p:cNvGrpSpPr/>
            <p:nvPr/>
          </p:nvGrpSpPr>
          <p:grpSpPr>
            <a:xfrm>
              <a:off x="1548393" y="3497262"/>
              <a:ext cx="1828800" cy="1828800"/>
              <a:chOff x="1548393" y="3497262"/>
              <a:chExt cx="1828800" cy="1828800"/>
            </a:xfrm>
          </p:grpSpPr>
          <p:sp>
            <p:nvSpPr>
              <p:cNvPr id="7" name="Oval 6" descr="money">
                <a:extLst>
                  <a:ext uri="{FF2B5EF4-FFF2-40B4-BE49-F238E27FC236}">
                    <a16:creationId xmlns:a16="http://schemas.microsoft.com/office/drawing/2014/main" id="{555EB8FF-7574-4EFB-A23D-7A41137F5FBF}"/>
                  </a:ext>
                </a:extLst>
              </p:cNvPr>
              <p:cNvSpPr/>
              <p:nvPr/>
            </p:nvSpPr>
            <p:spPr bwMode="auto">
              <a:xfrm>
                <a:off x="1548393" y="3497262"/>
                <a:ext cx="1828800" cy="1828800"/>
              </a:xfrm>
              <a:prstGeom prst="ellipse">
                <a:avLst/>
              </a:prstGeom>
              <a:solidFill>
                <a:schemeClr val="accent4"/>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8" name="Group 7">
                <a:extLst>
                  <a:ext uri="{FF2B5EF4-FFF2-40B4-BE49-F238E27FC236}">
                    <a16:creationId xmlns:a16="http://schemas.microsoft.com/office/drawing/2014/main" id="{218ACFFE-8A89-47F6-B5F6-C98FE77C4C48}"/>
                  </a:ext>
                </a:extLst>
              </p:cNvPr>
              <p:cNvGrpSpPr/>
              <p:nvPr/>
            </p:nvGrpSpPr>
            <p:grpSpPr>
              <a:xfrm>
                <a:off x="1895426" y="4062299"/>
                <a:ext cx="1134734" cy="698727"/>
                <a:chOff x="2960687" y="4940300"/>
                <a:chExt cx="1611314" cy="992187"/>
              </a:xfrm>
              <a:solidFill>
                <a:schemeClr val="tx1"/>
              </a:solidFill>
            </p:grpSpPr>
            <p:sp>
              <p:nvSpPr>
                <p:cNvPr id="9" name="Freeform 46">
                  <a:extLst>
                    <a:ext uri="{FF2B5EF4-FFF2-40B4-BE49-F238E27FC236}">
                      <a16:creationId xmlns:a16="http://schemas.microsoft.com/office/drawing/2014/main" id="{FF35EC9A-1689-4AE3-BA99-EF5AFFDA2E36}"/>
                    </a:ext>
                  </a:extLst>
                </p:cNvPr>
                <p:cNvSpPr>
                  <a:spLocks noEditPoints="1"/>
                </p:cNvSpPr>
                <p:nvPr/>
              </p:nvSpPr>
              <p:spPr bwMode="auto">
                <a:xfrm>
                  <a:off x="2960687" y="4940300"/>
                  <a:ext cx="1458913" cy="835025"/>
                </a:xfrm>
                <a:custGeom>
                  <a:avLst/>
                  <a:gdLst>
                    <a:gd name="T0" fmla="*/ 919 w 919"/>
                    <a:gd name="T1" fmla="*/ 526 h 526"/>
                    <a:gd name="T2" fmla="*/ 0 w 919"/>
                    <a:gd name="T3" fmla="*/ 526 h 526"/>
                    <a:gd name="T4" fmla="*/ 0 w 919"/>
                    <a:gd name="T5" fmla="*/ 0 h 526"/>
                    <a:gd name="T6" fmla="*/ 919 w 919"/>
                    <a:gd name="T7" fmla="*/ 0 h 526"/>
                    <a:gd name="T8" fmla="*/ 919 w 919"/>
                    <a:gd name="T9" fmla="*/ 526 h 526"/>
                    <a:gd name="T10" fmla="*/ 54 w 919"/>
                    <a:gd name="T11" fmla="*/ 472 h 526"/>
                    <a:gd name="T12" fmla="*/ 865 w 919"/>
                    <a:gd name="T13" fmla="*/ 472 h 526"/>
                    <a:gd name="T14" fmla="*/ 865 w 919"/>
                    <a:gd name="T15" fmla="*/ 54 h 526"/>
                    <a:gd name="T16" fmla="*/ 54 w 919"/>
                    <a:gd name="T17" fmla="*/ 54 h 526"/>
                    <a:gd name="T18" fmla="*/ 54 w 919"/>
                    <a:gd name="T19" fmla="*/ 472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9" h="526">
                      <a:moveTo>
                        <a:pt x="919" y="526"/>
                      </a:moveTo>
                      <a:lnTo>
                        <a:pt x="0" y="526"/>
                      </a:lnTo>
                      <a:lnTo>
                        <a:pt x="0" y="0"/>
                      </a:lnTo>
                      <a:lnTo>
                        <a:pt x="919" y="0"/>
                      </a:lnTo>
                      <a:lnTo>
                        <a:pt x="919" y="526"/>
                      </a:lnTo>
                      <a:close/>
                      <a:moveTo>
                        <a:pt x="54" y="472"/>
                      </a:moveTo>
                      <a:lnTo>
                        <a:pt x="865" y="472"/>
                      </a:lnTo>
                      <a:lnTo>
                        <a:pt x="865" y="54"/>
                      </a:lnTo>
                      <a:lnTo>
                        <a:pt x="54" y="54"/>
                      </a:lnTo>
                      <a:lnTo>
                        <a:pt x="54" y="47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 name="Freeform 47">
                  <a:extLst>
                    <a:ext uri="{FF2B5EF4-FFF2-40B4-BE49-F238E27FC236}">
                      <a16:creationId xmlns:a16="http://schemas.microsoft.com/office/drawing/2014/main" id="{40FEC47F-E841-40F6-AA8D-13136E00E5A8}"/>
                    </a:ext>
                  </a:extLst>
                </p:cNvPr>
                <p:cNvSpPr>
                  <a:spLocks/>
                </p:cNvSpPr>
                <p:nvPr/>
              </p:nvSpPr>
              <p:spPr bwMode="auto">
                <a:xfrm>
                  <a:off x="3157538" y="5137150"/>
                  <a:ext cx="1414463" cy="795337"/>
                </a:xfrm>
                <a:custGeom>
                  <a:avLst/>
                  <a:gdLst>
                    <a:gd name="T0" fmla="*/ 891 w 891"/>
                    <a:gd name="T1" fmla="*/ 501 h 501"/>
                    <a:gd name="T2" fmla="*/ 0 w 891"/>
                    <a:gd name="T3" fmla="*/ 501 h 501"/>
                    <a:gd name="T4" fmla="*/ 0 w 891"/>
                    <a:gd name="T5" fmla="*/ 447 h 501"/>
                    <a:gd name="T6" fmla="*/ 838 w 891"/>
                    <a:gd name="T7" fmla="*/ 447 h 501"/>
                    <a:gd name="T8" fmla="*/ 838 w 891"/>
                    <a:gd name="T9" fmla="*/ 0 h 501"/>
                    <a:gd name="T10" fmla="*/ 891 w 891"/>
                    <a:gd name="T11" fmla="*/ 0 h 501"/>
                    <a:gd name="T12" fmla="*/ 891 w 891"/>
                    <a:gd name="T13" fmla="*/ 501 h 501"/>
                  </a:gdLst>
                  <a:ahLst/>
                  <a:cxnLst>
                    <a:cxn ang="0">
                      <a:pos x="T0" y="T1"/>
                    </a:cxn>
                    <a:cxn ang="0">
                      <a:pos x="T2" y="T3"/>
                    </a:cxn>
                    <a:cxn ang="0">
                      <a:pos x="T4" y="T5"/>
                    </a:cxn>
                    <a:cxn ang="0">
                      <a:pos x="T6" y="T7"/>
                    </a:cxn>
                    <a:cxn ang="0">
                      <a:pos x="T8" y="T9"/>
                    </a:cxn>
                    <a:cxn ang="0">
                      <a:pos x="T10" y="T11"/>
                    </a:cxn>
                    <a:cxn ang="0">
                      <a:pos x="T12" y="T13"/>
                    </a:cxn>
                  </a:cxnLst>
                  <a:rect l="0" t="0" r="r" b="b"/>
                  <a:pathLst>
                    <a:path w="891" h="501">
                      <a:moveTo>
                        <a:pt x="891" y="501"/>
                      </a:moveTo>
                      <a:lnTo>
                        <a:pt x="0" y="501"/>
                      </a:lnTo>
                      <a:lnTo>
                        <a:pt x="0" y="447"/>
                      </a:lnTo>
                      <a:lnTo>
                        <a:pt x="838" y="447"/>
                      </a:lnTo>
                      <a:lnTo>
                        <a:pt x="838" y="0"/>
                      </a:lnTo>
                      <a:lnTo>
                        <a:pt x="891" y="0"/>
                      </a:lnTo>
                      <a:lnTo>
                        <a:pt x="891" y="50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 name="Freeform 48">
                  <a:extLst>
                    <a:ext uri="{FF2B5EF4-FFF2-40B4-BE49-F238E27FC236}">
                      <a16:creationId xmlns:a16="http://schemas.microsoft.com/office/drawing/2014/main" id="{97663327-F4FC-48C3-97B2-9939465A8421}"/>
                    </a:ext>
                  </a:extLst>
                </p:cNvPr>
                <p:cNvSpPr>
                  <a:spLocks noEditPoints="1"/>
                </p:cNvSpPr>
                <p:nvPr/>
              </p:nvSpPr>
              <p:spPr bwMode="auto">
                <a:xfrm>
                  <a:off x="3519488" y="5114925"/>
                  <a:ext cx="341313" cy="484187"/>
                </a:xfrm>
                <a:custGeom>
                  <a:avLst/>
                  <a:gdLst>
                    <a:gd name="T0" fmla="*/ 19 w 80"/>
                    <a:gd name="T1" fmla="*/ 39 h 113"/>
                    <a:gd name="T2" fmla="*/ 28 w 80"/>
                    <a:gd name="T3" fmla="*/ 46 h 113"/>
                    <a:gd name="T4" fmla="*/ 31 w 80"/>
                    <a:gd name="T5" fmla="*/ 46 h 113"/>
                    <a:gd name="T6" fmla="*/ 31 w 80"/>
                    <a:gd name="T7" fmla="*/ 29 h 113"/>
                    <a:gd name="T8" fmla="*/ 28 w 80"/>
                    <a:gd name="T9" fmla="*/ 29 h 113"/>
                    <a:gd name="T10" fmla="*/ 19 w 80"/>
                    <a:gd name="T11" fmla="*/ 39 h 113"/>
                    <a:gd name="T12" fmla="*/ 49 w 80"/>
                    <a:gd name="T13" fmla="*/ 82 h 113"/>
                    <a:gd name="T14" fmla="*/ 54 w 80"/>
                    <a:gd name="T15" fmla="*/ 82 h 113"/>
                    <a:gd name="T16" fmla="*/ 61 w 80"/>
                    <a:gd name="T17" fmla="*/ 75 h 113"/>
                    <a:gd name="T18" fmla="*/ 54 w 80"/>
                    <a:gd name="T19" fmla="*/ 65 h 113"/>
                    <a:gd name="T20" fmla="*/ 49 w 80"/>
                    <a:gd name="T21" fmla="*/ 65 h 113"/>
                    <a:gd name="T22" fmla="*/ 49 w 80"/>
                    <a:gd name="T23" fmla="*/ 82 h 113"/>
                    <a:gd name="T24" fmla="*/ 0 w 80"/>
                    <a:gd name="T25" fmla="*/ 39 h 113"/>
                    <a:gd name="T26" fmla="*/ 28 w 80"/>
                    <a:gd name="T27" fmla="*/ 10 h 113"/>
                    <a:gd name="T28" fmla="*/ 31 w 80"/>
                    <a:gd name="T29" fmla="*/ 10 h 113"/>
                    <a:gd name="T30" fmla="*/ 31 w 80"/>
                    <a:gd name="T31" fmla="*/ 0 h 113"/>
                    <a:gd name="T32" fmla="*/ 49 w 80"/>
                    <a:gd name="T33" fmla="*/ 0 h 113"/>
                    <a:gd name="T34" fmla="*/ 49 w 80"/>
                    <a:gd name="T35" fmla="*/ 10 h 113"/>
                    <a:gd name="T36" fmla="*/ 71 w 80"/>
                    <a:gd name="T37" fmla="*/ 10 h 113"/>
                    <a:gd name="T38" fmla="*/ 71 w 80"/>
                    <a:gd name="T39" fmla="*/ 29 h 113"/>
                    <a:gd name="T40" fmla="*/ 49 w 80"/>
                    <a:gd name="T41" fmla="*/ 29 h 113"/>
                    <a:gd name="T42" fmla="*/ 49 w 80"/>
                    <a:gd name="T43" fmla="*/ 46 h 113"/>
                    <a:gd name="T44" fmla="*/ 54 w 80"/>
                    <a:gd name="T45" fmla="*/ 46 h 113"/>
                    <a:gd name="T46" fmla="*/ 80 w 80"/>
                    <a:gd name="T47" fmla="*/ 75 h 113"/>
                    <a:gd name="T48" fmla="*/ 54 w 80"/>
                    <a:gd name="T49" fmla="*/ 101 h 113"/>
                    <a:gd name="T50" fmla="*/ 49 w 80"/>
                    <a:gd name="T51" fmla="*/ 101 h 113"/>
                    <a:gd name="T52" fmla="*/ 49 w 80"/>
                    <a:gd name="T53" fmla="*/ 113 h 113"/>
                    <a:gd name="T54" fmla="*/ 31 w 80"/>
                    <a:gd name="T55" fmla="*/ 113 h 113"/>
                    <a:gd name="T56" fmla="*/ 31 w 80"/>
                    <a:gd name="T57" fmla="*/ 101 h 113"/>
                    <a:gd name="T58" fmla="*/ 9 w 80"/>
                    <a:gd name="T59" fmla="*/ 101 h 113"/>
                    <a:gd name="T60" fmla="*/ 9 w 80"/>
                    <a:gd name="T61" fmla="*/ 82 h 113"/>
                    <a:gd name="T62" fmla="*/ 31 w 80"/>
                    <a:gd name="T63" fmla="*/ 82 h 113"/>
                    <a:gd name="T64" fmla="*/ 31 w 80"/>
                    <a:gd name="T65" fmla="*/ 65 h 113"/>
                    <a:gd name="T66" fmla="*/ 28 w 80"/>
                    <a:gd name="T67" fmla="*/ 65 h 113"/>
                    <a:gd name="T68" fmla="*/ 0 w 80"/>
                    <a:gd name="T69" fmla="*/ 3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0" h="113">
                      <a:moveTo>
                        <a:pt x="19" y="39"/>
                      </a:moveTo>
                      <a:cubicBezTo>
                        <a:pt x="19" y="43"/>
                        <a:pt x="23" y="46"/>
                        <a:pt x="28" y="46"/>
                      </a:cubicBezTo>
                      <a:cubicBezTo>
                        <a:pt x="31" y="46"/>
                        <a:pt x="31" y="46"/>
                        <a:pt x="31" y="46"/>
                      </a:cubicBezTo>
                      <a:cubicBezTo>
                        <a:pt x="31" y="29"/>
                        <a:pt x="31" y="29"/>
                        <a:pt x="31" y="29"/>
                      </a:cubicBezTo>
                      <a:cubicBezTo>
                        <a:pt x="28" y="29"/>
                        <a:pt x="28" y="29"/>
                        <a:pt x="28" y="29"/>
                      </a:cubicBezTo>
                      <a:cubicBezTo>
                        <a:pt x="23" y="29"/>
                        <a:pt x="19" y="34"/>
                        <a:pt x="19" y="39"/>
                      </a:cubicBezTo>
                      <a:close/>
                      <a:moveTo>
                        <a:pt x="49" y="82"/>
                      </a:moveTo>
                      <a:cubicBezTo>
                        <a:pt x="54" y="82"/>
                        <a:pt x="54" y="82"/>
                        <a:pt x="54" y="82"/>
                      </a:cubicBezTo>
                      <a:cubicBezTo>
                        <a:pt x="57" y="82"/>
                        <a:pt x="61" y="80"/>
                        <a:pt x="61" y="75"/>
                      </a:cubicBezTo>
                      <a:cubicBezTo>
                        <a:pt x="61" y="70"/>
                        <a:pt x="57" y="65"/>
                        <a:pt x="54" y="65"/>
                      </a:cubicBezTo>
                      <a:cubicBezTo>
                        <a:pt x="49" y="65"/>
                        <a:pt x="49" y="65"/>
                        <a:pt x="49" y="65"/>
                      </a:cubicBezTo>
                      <a:lnTo>
                        <a:pt x="49" y="82"/>
                      </a:lnTo>
                      <a:close/>
                      <a:moveTo>
                        <a:pt x="0" y="39"/>
                      </a:moveTo>
                      <a:cubicBezTo>
                        <a:pt x="0" y="24"/>
                        <a:pt x="12" y="10"/>
                        <a:pt x="28" y="10"/>
                      </a:cubicBezTo>
                      <a:cubicBezTo>
                        <a:pt x="31" y="10"/>
                        <a:pt x="31" y="10"/>
                        <a:pt x="31" y="10"/>
                      </a:cubicBezTo>
                      <a:cubicBezTo>
                        <a:pt x="31" y="0"/>
                        <a:pt x="31" y="0"/>
                        <a:pt x="31" y="0"/>
                      </a:cubicBezTo>
                      <a:cubicBezTo>
                        <a:pt x="49" y="0"/>
                        <a:pt x="49" y="0"/>
                        <a:pt x="49" y="0"/>
                      </a:cubicBezTo>
                      <a:cubicBezTo>
                        <a:pt x="49" y="10"/>
                        <a:pt x="49" y="10"/>
                        <a:pt x="49" y="10"/>
                      </a:cubicBezTo>
                      <a:cubicBezTo>
                        <a:pt x="71" y="10"/>
                        <a:pt x="71" y="10"/>
                        <a:pt x="71" y="10"/>
                      </a:cubicBezTo>
                      <a:cubicBezTo>
                        <a:pt x="71" y="29"/>
                        <a:pt x="71" y="29"/>
                        <a:pt x="71" y="29"/>
                      </a:cubicBezTo>
                      <a:cubicBezTo>
                        <a:pt x="49" y="29"/>
                        <a:pt x="49" y="29"/>
                        <a:pt x="49" y="29"/>
                      </a:cubicBezTo>
                      <a:cubicBezTo>
                        <a:pt x="49" y="46"/>
                        <a:pt x="49" y="46"/>
                        <a:pt x="49" y="46"/>
                      </a:cubicBezTo>
                      <a:cubicBezTo>
                        <a:pt x="54" y="46"/>
                        <a:pt x="54" y="46"/>
                        <a:pt x="54" y="46"/>
                      </a:cubicBezTo>
                      <a:cubicBezTo>
                        <a:pt x="68" y="46"/>
                        <a:pt x="80" y="58"/>
                        <a:pt x="80" y="75"/>
                      </a:cubicBezTo>
                      <a:cubicBezTo>
                        <a:pt x="80" y="89"/>
                        <a:pt x="68" y="101"/>
                        <a:pt x="54" y="101"/>
                      </a:cubicBezTo>
                      <a:cubicBezTo>
                        <a:pt x="49" y="101"/>
                        <a:pt x="49" y="101"/>
                        <a:pt x="49" y="101"/>
                      </a:cubicBezTo>
                      <a:cubicBezTo>
                        <a:pt x="49" y="113"/>
                        <a:pt x="49" y="113"/>
                        <a:pt x="49" y="113"/>
                      </a:cubicBezTo>
                      <a:cubicBezTo>
                        <a:pt x="31" y="113"/>
                        <a:pt x="31" y="113"/>
                        <a:pt x="31" y="113"/>
                      </a:cubicBezTo>
                      <a:cubicBezTo>
                        <a:pt x="31" y="101"/>
                        <a:pt x="31" y="101"/>
                        <a:pt x="31" y="101"/>
                      </a:cubicBezTo>
                      <a:cubicBezTo>
                        <a:pt x="9" y="101"/>
                        <a:pt x="9" y="101"/>
                        <a:pt x="9" y="101"/>
                      </a:cubicBezTo>
                      <a:cubicBezTo>
                        <a:pt x="9" y="82"/>
                        <a:pt x="9" y="82"/>
                        <a:pt x="9" y="82"/>
                      </a:cubicBezTo>
                      <a:cubicBezTo>
                        <a:pt x="31" y="82"/>
                        <a:pt x="31" y="82"/>
                        <a:pt x="31" y="82"/>
                      </a:cubicBezTo>
                      <a:cubicBezTo>
                        <a:pt x="31" y="65"/>
                        <a:pt x="31" y="65"/>
                        <a:pt x="31" y="65"/>
                      </a:cubicBezTo>
                      <a:cubicBezTo>
                        <a:pt x="28" y="65"/>
                        <a:pt x="28" y="65"/>
                        <a:pt x="28" y="65"/>
                      </a:cubicBezTo>
                      <a:cubicBezTo>
                        <a:pt x="12" y="65"/>
                        <a:pt x="0" y="53"/>
                        <a:pt x="0" y="3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 name="Rectangle 49">
                  <a:extLst>
                    <a:ext uri="{FF2B5EF4-FFF2-40B4-BE49-F238E27FC236}">
                      <a16:creationId xmlns:a16="http://schemas.microsoft.com/office/drawing/2014/main" id="{7AA22FAE-51E9-4AD4-BB06-D54111224263}"/>
                    </a:ext>
                  </a:extLst>
                </p:cNvPr>
                <p:cNvSpPr>
                  <a:spLocks noChangeArrowheads="1"/>
                </p:cNvSpPr>
                <p:nvPr/>
              </p:nvSpPr>
              <p:spPr bwMode="auto">
                <a:xfrm>
                  <a:off x="3127375" y="5102225"/>
                  <a:ext cx="85725" cy="1285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 name="Rectangle 50">
                  <a:extLst>
                    <a:ext uri="{FF2B5EF4-FFF2-40B4-BE49-F238E27FC236}">
                      <a16:creationId xmlns:a16="http://schemas.microsoft.com/office/drawing/2014/main" id="{EE5939FF-6A3D-42F4-8DB5-DF45692B82A7}"/>
                    </a:ext>
                  </a:extLst>
                </p:cNvPr>
                <p:cNvSpPr>
                  <a:spLocks noChangeArrowheads="1"/>
                </p:cNvSpPr>
                <p:nvPr/>
              </p:nvSpPr>
              <p:spPr bwMode="auto">
                <a:xfrm>
                  <a:off x="4171950" y="5102225"/>
                  <a:ext cx="85725" cy="1285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 name="Rectangle 51">
                  <a:extLst>
                    <a:ext uri="{FF2B5EF4-FFF2-40B4-BE49-F238E27FC236}">
                      <a16:creationId xmlns:a16="http://schemas.microsoft.com/office/drawing/2014/main" id="{DE23D0FD-4220-47C0-9AF5-29BCBB2C56CE}"/>
                    </a:ext>
                  </a:extLst>
                </p:cNvPr>
                <p:cNvSpPr>
                  <a:spLocks noChangeArrowheads="1"/>
                </p:cNvSpPr>
                <p:nvPr/>
              </p:nvSpPr>
              <p:spPr bwMode="auto">
                <a:xfrm>
                  <a:off x="3127375" y="5487988"/>
                  <a:ext cx="85725" cy="1285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 name="Rectangle 52">
                  <a:extLst>
                    <a:ext uri="{FF2B5EF4-FFF2-40B4-BE49-F238E27FC236}">
                      <a16:creationId xmlns:a16="http://schemas.microsoft.com/office/drawing/2014/main" id="{BE9C7639-69D2-457C-86E6-CAF9B8194AAD}"/>
                    </a:ext>
                  </a:extLst>
                </p:cNvPr>
                <p:cNvSpPr>
                  <a:spLocks noChangeArrowheads="1"/>
                </p:cNvSpPr>
                <p:nvPr/>
              </p:nvSpPr>
              <p:spPr bwMode="auto">
                <a:xfrm>
                  <a:off x="4171950" y="5487988"/>
                  <a:ext cx="85725" cy="1285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grpSp>
        <p:nvGrpSpPr>
          <p:cNvPr id="16" name="Group 15">
            <a:extLst>
              <a:ext uri="{FF2B5EF4-FFF2-40B4-BE49-F238E27FC236}">
                <a16:creationId xmlns:a16="http://schemas.microsoft.com/office/drawing/2014/main" id="{3A50027B-4937-4620-A916-80D145AEC5D5}"/>
              </a:ext>
            </a:extLst>
          </p:cNvPr>
          <p:cNvGrpSpPr/>
          <p:nvPr/>
        </p:nvGrpSpPr>
        <p:grpSpPr>
          <a:xfrm>
            <a:off x="8504237" y="3268662"/>
            <a:ext cx="3276600" cy="3419362"/>
            <a:chOff x="4490653" y="3497262"/>
            <a:chExt cx="3276600" cy="3419362"/>
          </a:xfrm>
        </p:grpSpPr>
        <p:sp>
          <p:nvSpPr>
            <p:cNvPr id="17" name="TextBox 16">
              <a:extLst>
                <a:ext uri="{FF2B5EF4-FFF2-40B4-BE49-F238E27FC236}">
                  <a16:creationId xmlns:a16="http://schemas.microsoft.com/office/drawing/2014/main" id="{A56BC9AE-34A6-4DDF-86C1-31583CA7113B}"/>
                </a:ext>
              </a:extLst>
            </p:cNvPr>
            <p:cNvSpPr txBox="1"/>
            <p:nvPr/>
          </p:nvSpPr>
          <p:spPr>
            <a:xfrm>
              <a:off x="4490653" y="5707062"/>
              <a:ext cx="3276600" cy="1209562"/>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B0F0"/>
                  </a:solidFill>
                  <a:effectLst/>
                  <a:uLnTx/>
                  <a:uFillTx/>
                  <a:latin typeface="Segoe UI Semilight"/>
                  <a:ea typeface="+mn-ea"/>
                  <a:cs typeface="+mn-cs"/>
                </a:rPr>
                <a:t>Flexibility</a:t>
              </a: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 </a:t>
              </a: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to modify reservations and </a:t>
              </a:r>
              <a:r>
                <a:rPr kumimoji="0" lang="en-US" sz="2400" b="0" i="0" u="none" strike="noStrike" kern="1200" cap="none" spc="0" normalizeH="0" baseline="0" noProof="0" dirty="0">
                  <a:ln>
                    <a:noFill/>
                  </a:ln>
                  <a:solidFill>
                    <a:srgbClr val="00B0F0"/>
                  </a:solidFill>
                  <a:effectLst/>
                  <a:uLnTx/>
                  <a:uFillTx/>
                  <a:latin typeface="Segoe UI Semilight"/>
                  <a:ea typeface="+mn-ea"/>
                  <a:cs typeface="+mn-cs"/>
                </a:rPr>
                <a:t>simplicity</a:t>
              </a:r>
              <a:r>
                <a:rPr kumimoji="0" lang="en-US" sz="1800" b="0" i="0" u="none" strike="noStrike" kern="1200" cap="none" spc="0" normalizeH="0" baseline="0" noProof="0" dirty="0">
                  <a:ln>
                    <a:noFill/>
                  </a:ln>
                  <a:solidFill>
                    <a:srgbClr val="00B0F0"/>
                  </a:solidFill>
                  <a:effectLst/>
                  <a:uLnTx/>
                  <a:uFillTx/>
                  <a:latin typeface="Segoe UI Semilight"/>
                  <a:ea typeface="+mn-ea"/>
                  <a:cs typeface="+mn-cs"/>
                </a:rPr>
                <a:t> </a:t>
              </a:r>
              <a:br>
                <a:rPr kumimoji="0" lang="en-US" sz="1800" b="0" i="0" u="none" strike="noStrike" kern="1200" cap="none" spc="0" normalizeH="0" baseline="0" noProof="0" dirty="0">
                  <a:ln>
                    <a:noFill/>
                  </a:ln>
                  <a:solidFill>
                    <a:srgbClr val="00B0F0"/>
                  </a:solidFill>
                  <a:effectLst/>
                  <a:uLnTx/>
                  <a:uFillTx/>
                  <a:latin typeface="Segoe UI Semilight"/>
                  <a:ea typeface="+mn-ea"/>
                  <a:cs typeface="+mn-cs"/>
                </a:rPr>
              </a:b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of purchase</a:t>
              </a:r>
            </a:p>
          </p:txBody>
        </p:sp>
        <p:grpSp>
          <p:nvGrpSpPr>
            <p:cNvPr id="18" name="Group 17">
              <a:extLst>
                <a:ext uri="{FF2B5EF4-FFF2-40B4-BE49-F238E27FC236}">
                  <a16:creationId xmlns:a16="http://schemas.microsoft.com/office/drawing/2014/main" id="{31DF105E-741A-43B9-863B-8D35B62A370E}"/>
                </a:ext>
              </a:extLst>
            </p:cNvPr>
            <p:cNvGrpSpPr/>
            <p:nvPr/>
          </p:nvGrpSpPr>
          <p:grpSpPr>
            <a:xfrm>
              <a:off x="5227637" y="3497262"/>
              <a:ext cx="1828800" cy="1828800"/>
              <a:chOff x="5227637" y="3497262"/>
              <a:chExt cx="1828800" cy="1828800"/>
            </a:xfrm>
          </p:grpSpPr>
          <p:sp>
            <p:nvSpPr>
              <p:cNvPr id="19" name="Oval 18">
                <a:extLst>
                  <a:ext uri="{FF2B5EF4-FFF2-40B4-BE49-F238E27FC236}">
                    <a16:creationId xmlns:a16="http://schemas.microsoft.com/office/drawing/2014/main" id="{90A8DEA7-0E6D-4DEE-9A00-65F0C74ED3F5}"/>
                  </a:ext>
                </a:extLst>
              </p:cNvPr>
              <p:cNvSpPr/>
              <p:nvPr/>
            </p:nvSpPr>
            <p:spPr bwMode="auto">
              <a:xfrm>
                <a:off x="5227637" y="3497262"/>
                <a:ext cx="1828800" cy="1828800"/>
              </a:xfrm>
              <a:prstGeom prst="ellipse">
                <a:avLst/>
              </a:prstGeom>
              <a:solidFill>
                <a:schemeClr val="accent4"/>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Freeform 58" descr="two way arrows">
                <a:extLst>
                  <a:ext uri="{FF2B5EF4-FFF2-40B4-BE49-F238E27FC236}">
                    <a16:creationId xmlns:a16="http://schemas.microsoft.com/office/drawing/2014/main" id="{2F304A61-A6C3-434E-977E-801DB8D9F4CF}"/>
                  </a:ext>
                </a:extLst>
              </p:cNvPr>
              <p:cNvSpPr>
                <a:spLocks noEditPoints="1"/>
              </p:cNvSpPr>
              <p:nvPr/>
            </p:nvSpPr>
            <p:spPr bwMode="auto">
              <a:xfrm>
                <a:off x="5737635" y="3978104"/>
                <a:ext cx="808805" cy="86711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D86B7FA2-985E-4635-B49A-9024C0D3B969}"/>
              </a:ext>
            </a:extLst>
          </p:cNvPr>
          <p:cNvGrpSpPr/>
          <p:nvPr/>
        </p:nvGrpSpPr>
        <p:grpSpPr>
          <a:xfrm>
            <a:off x="4846637" y="3268662"/>
            <a:ext cx="3124200" cy="3419362"/>
            <a:chOff x="8184921" y="3497262"/>
            <a:chExt cx="3124200" cy="3419362"/>
          </a:xfrm>
        </p:grpSpPr>
        <p:sp>
          <p:nvSpPr>
            <p:cNvPr id="22" name="TextBox 21">
              <a:extLst>
                <a:ext uri="{FF2B5EF4-FFF2-40B4-BE49-F238E27FC236}">
                  <a16:creationId xmlns:a16="http://schemas.microsoft.com/office/drawing/2014/main" id="{BE426F17-F524-4B54-81B0-CEFAC4B1507C}"/>
                </a:ext>
              </a:extLst>
            </p:cNvPr>
            <p:cNvSpPr txBox="1"/>
            <p:nvPr/>
          </p:nvSpPr>
          <p:spPr>
            <a:xfrm>
              <a:off x="8184921" y="5707062"/>
              <a:ext cx="3124200" cy="1209562"/>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B0F0"/>
                  </a:solidFill>
                  <a:effectLst/>
                  <a:uLnTx/>
                  <a:uFillTx/>
                  <a:latin typeface="Segoe UI Semilight"/>
                  <a:ea typeface="+mn-ea"/>
                  <a:cs typeface="+mn-cs"/>
                </a:rPr>
                <a:t>Budget predictability </a:t>
              </a: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and </a:t>
              </a:r>
              <a:r>
                <a:rPr kumimoji="0" lang="en-US" sz="2400" b="0" i="0" u="none" strike="noStrike" kern="1200" cap="none" spc="0" normalizeH="0" baseline="0" noProof="0" dirty="0">
                  <a:ln>
                    <a:noFill/>
                  </a:ln>
                  <a:solidFill>
                    <a:srgbClr val="00B0F0"/>
                  </a:solidFill>
                  <a:effectLst/>
                  <a:uLnTx/>
                  <a:uFillTx/>
                  <a:latin typeface="Segoe UI Semilight"/>
                  <a:ea typeface="+mn-ea"/>
                  <a:cs typeface="+mn-cs"/>
                </a:rPr>
                <a:t>prioritized</a:t>
              </a: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 </a:t>
              </a: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compute capacity</a:t>
              </a:r>
            </a:p>
          </p:txBody>
        </p:sp>
        <p:grpSp>
          <p:nvGrpSpPr>
            <p:cNvPr id="23" name="Group 22">
              <a:extLst>
                <a:ext uri="{FF2B5EF4-FFF2-40B4-BE49-F238E27FC236}">
                  <a16:creationId xmlns:a16="http://schemas.microsoft.com/office/drawing/2014/main" id="{9B79F8B7-1292-41AD-8471-00C2A685B948}"/>
                </a:ext>
              </a:extLst>
            </p:cNvPr>
            <p:cNvGrpSpPr/>
            <p:nvPr/>
          </p:nvGrpSpPr>
          <p:grpSpPr>
            <a:xfrm>
              <a:off x="8798469" y="3497262"/>
              <a:ext cx="1828800" cy="1828800"/>
              <a:chOff x="8798469" y="3497262"/>
              <a:chExt cx="1828800" cy="1828800"/>
            </a:xfrm>
          </p:grpSpPr>
          <p:sp>
            <p:nvSpPr>
              <p:cNvPr id="24" name="Oval 23">
                <a:extLst>
                  <a:ext uri="{FF2B5EF4-FFF2-40B4-BE49-F238E27FC236}">
                    <a16:creationId xmlns:a16="http://schemas.microsoft.com/office/drawing/2014/main" id="{A6EB67D3-23C6-4DEF-B7D7-A9EC19718D2C}"/>
                  </a:ext>
                </a:extLst>
              </p:cNvPr>
              <p:cNvSpPr/>
              <p:nvPr/>
            </p:nvSpPr>
            <p:spPr bwMode="auto">
              <a:xfrm>
                <a:off x="8798469" y="3497262"/>
                <a:ext cx="1828800" cy="1828800"/>
              </a:xfrm>
              <a:prstGeom prst="ellipse">
                <a:avLst/>
              </a:prstGeom>
              <a:solidFill>
                <a:schemeClr val="accent4"/>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5" name="Group 24">
                <a:extLst>
                  <a:ext uri="{FF2B5EF4-FFF2-40B4-BE49-F238E27FC236}">
                    <a16:creationId xmlns:a16="http://schemas.microsoft.com/office/drawing/2014/main" id="{CDF82C65-1DC6-4B06-9950-D0042463D0AA}"/>
                  </a:ext>
                </a:extLst>
              </p:cNvPr>
              <p:cNvGrpSpPr/>
              <p:nvPr/>
            </p:nvGrpSpPr>
            <p:grpSpPr>
              <a:xfrm>
                <a:off x="9158823" y="3930517"/>
                <a:ext cx="1108093" cy="962291"/>
                <a:chOff x="2462213" y="1598613"/>
                <a:chExt cx="4222750" cy="3667125"/>
              </a:xfrm>
            </p:grpSpPr>
            <p:sp>
              <p:nvSpPr>
                <p:cNvPr id="26" name="Rectangle 6">
                  <a:extLst>
                    <a:ext uri="{FF2B5EF4-FFF2-40B4-BE49-F238E27FC236}">
                      <a16:creationId xmlns:a16="http://schemas.microsoft.com/office/drawing/2014/main" id="{67A221FB-7FEB-4180-99DF-544A53BC0D9E}"/>
                    </a:ext>
                  </a:extLst>
                </p:cNvPr>
                <p:cNvSpPr>
                  <a:spLocks noChangeArrowheads="1"/>
                </p:cNvSpPr>
                <p:nvPr/>
              </p:nvSpPr>
              <p:spPr bwMode="auto">
                <a:xfrm>
                  <a:off x="5564188" y="3346451"/>
                  <a:ext cx="115888"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 name="Rectangle 7">
                  <a:extLst>
                    <a:ext uri="{FF2B5EF4-FFF2-40B4-BE49-F238E27FC236}">
                      <a16:creationId xmlns:a16="http://schemas.microsoft.com/office/drawing/2014/main" id="{8F52A667-F5E7-4171-97B1-DA17165B4142}"/>
                    </a:ext>
                  </a:extLst>
                </p:cNvPr>
                <p:cNvSpPr>
                  <a:spLocks noChangeArrowheads="1"/>
                </p:cNvSpPr>
                <p:nvPr/>
              </p:nvSpPr>
              <p:spPr bwMode="auto">
                <a:xfrm>
                  <a:off x="5795963" y="3346451"/>
                  <a:ext cx="112713"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 name="Rectangle 8">
                  <a:extLst>
                    <a:ext uri="{FF2B5EF4-FFF2-40B4-BE49-F238E27FC236}">
                      <a16:creationId xmlns:a16="http://schemas.microsoft.com/office/drawing/2014/main" id="{44362CDB-70EA-485F-97B8-49AA7F368BA9}"/>
                    </a:ext>
                  </a:extLst>
                </p:cNvPr>
                <p:cNvSpPr>
                  <a:spLocks noChangeArrowheads="1"/>
                </p:cNvSpPr>
                <p:nvPr/>
              </p:nvSpPr>
              <p:spPr bwMode="auto">
                <a:xfrm>
                  <a:off x="3092451" y="3346451"/>
                  <a:ext cx="115888"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 name="Rectangle 9">
                  <a:extLst>
                    <a:ext uri="{FF2B5EF4-FFF2-40B4-BE49-F238E27FC236}">
                      <a16:creationId xmlns:a16="http://schemas.microsoft.com/office/drawing/2014/main" id="{7E03B436-864A-4FA1-BE97-A41A1F7736BD}"/>
                    </a:ext>
                  </a:extLst>
                </p:cNvPr>
                <p:cNvSpPr>
                  <a:spLocks noChangeArrowheads="1"/>
                </p:cNvSpPr>
                <p:nvPr/>
              </p:nvSpPr>
              <p:spPr bwMode="auto">
                <a:xfrm>
                  <a:off x="3324226" y="3346451"/>
                  <a:ext cx="117475"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 name="Freeform 10">
                  <a:extLst>
                    <a:ext uri="{FF2B5EF4-FFF2-40B4-BE49-F238E27FC236}">
                      <a16:creationId xmlns:a16="http://schemas.microsoft.com/office/drawing/2014/main" id="{0A1A1ACB-E538-414A-8B51-C5F69A4FC83C}"/>
                    </a:ext>
                  </a:extLst>
                </p:cNvPr>
                <p:cNvSpPr>
                  <a:spLocks/>
                </p:cNvSpPr>
                <p:nvPr/>
              </p:nvSpPr>
              <p:spPr bwMode="auto">
                <a:xfrm>
                  <a:off x="3902076" y="2506663"/>
                  <a:ext cx="101600" cy="123825"/>
                </a:xfrm>
                <a:custGeom>
                  <a:avLst/>
                  <a:gdLst>
                    <a:gd name="T0" fmla="*/ 36 w 64"/>
                    <a:gd name="T1" fmla="*/ 78 h 78"/>
                    <a:gd name="T2" fmla="*/ 64 w 64"/>
                    <a:gd name="T3" fmla="*/ 64 h 78"/>
                    <a:gd name="T4" fmla="*/ 26 w 64"/>
                    <a:gd name="T5" fmla="*/ 0 h 78"/>
                    <a:gd name="T6" fmla="*/ 0 w 64"/>
                    <a:gd name="T7" fmla="*/ 17 h 78"/>
                    <a:gd name="T8" fmla="*/ 36 w 64"/>
                    <a:gd name="T9" fmla="*/ 78 h 78"/>
                  </a:gdLst>
                  <a:ahLst/>
                  <a:cxnLst>
                    <a:cxn ang="0">
                      <a:pos x="T0" y="T1"/>
                    </a:cxn>
                    <a:cxn ang="0">
                      <a:pos x="T2" y="T3"/>
                    </a:cxn>
                    <a:cxn ang="0">
                      <a:pos x="T4" y="T5"/>
                    </a:cxn>
                    <a:cxn ang="0">
                      <a:pos x="T6" y="T7"/>
                    </a:cxn>
                    <a:cxn ang="0">
                      <a:pos x="T8" y="T9"/>
                    </a:cxn>
                  </a:cxnLst>
                  <a:rect l="0" t="0" r="r" b="b"/>
                  <a:pathLst>
                    <a:path w="64" h="78">
                      <a:moveTo>
                        <a:pt x="36" y="78"/>
                      </a:moveTo>
                      <a:lnTo>
                        <a:pt x="64" y="64"/>
                      </a:lnTo>
                      <a:lnTo>
                        <a:pt x="26" y="0"/>
                      </a:lnTo>
                      <a:lnTo>
                        <a:pt x="0" y="17"/>
                      </a:lnTo>
                      <a:lnTo>
                        <a:pt x="3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 name="Freeform 11">
                  <a:extLst>
                    <a:ext uri="{FF2B5EF4-FFF2-40B4-BE49-F238E27FC236}">
                      <a16:creationId xmlns:a16="http://schemas.microsoft.com/office/drawing/2014/main" id="{64BE45DA-5A47-46C4-85B9-A5A7F6A32864}"/>
                    </a:ext>
                  </a:extLst>
                </p:cNvPr>
                <p:cNvSpPr>
                  <a:spLocks/>
                </p:cNvSpPr>
                <p:nvPr/>
              </p:nvSpPr>
              <p:spPr bwMode="auto">
                <a:xfrm>
                  <a:off x="4017963" y="2709863"/>
                  <a:ext cx="98425" cy="123825"/>
                </a:xfrm>
                <a:custGeom>
                  <a:avLst/>
                  <a:gdLst>
                    <a:gd name="T0" fmla="*/ 36 w 62"/>
                    <a:gd name="T1" fmla="*/ 78 h 78"/>
                    <a:gd name="T2" fmla="*/ 62 w 62"/>
                    <a:gd name="T3" fmla="*/ 61 h 78"/>
                    <a:gd name="T4" fmla="*/ 26 w 62"/>
                    <a:gd name="T5" fmla="*/ 0 h 78"/>
                    <a:gd name="T6" fmla="*/ 0 w 62"/>
                    <a:gd name="T7" fmla="*/ 14 h 78"/>
                    <a:gd name="T8" fmla="*/ 36 w 62"/>
                    <a:gd name="T9" fmla="*/ 78 h 78"/>
                  </a:gdLst>
                  <a:ahLst/>
                  <a:cxnLst>
                    <a:cxn ang="0">
                      <a:pos x="T0" y="T1"/>
                    </a:cxn>
                    <a:cxn ang="0">
                      <a:pos x="T2" y="T3"/>
                    </a:cxn>
                    <a:cxn ang="0">
                      <a:pos x="T4" y="T5"/>
                    </a:cxn>
                    <a:cxn ang="0">
                      <a:pos x="T6" y="T7"/>
                    </a:cxn>
                    <a:cxn ang="0">
                      <a:pos x="T8" y="T9"/>
                    </a:cxn>
                  </a:cxnLst>
                  <a:rect l="0" t="0" r="r" b="b"/>
                  <a:pathLst>
                    <a:path w="62" h="78">
                      <a:moveTo>
                        <a:pt x="36" y="78"/>
                      </a:moveTo>
                      <a:lnTo>
                        <a:pt x="62" y="61"/>
                      </a:lnTo>
                      <a:lnTo>
                        <a:pt x="26" y="0"/>
                      </a:lnTo>
                      <a:lnTo>
                        <a:pt x="0" y="14"/>
                      </a:lnTo>
                      <a:lnTo>
                        <a:pt x="3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 name="Freeform 12">
                  <a:extLst>
                    <a:ext uri="{FF2B5EF4-FFF2-40B4-BE49-F238E27FC236}">
                      <a16:creationId xmlns:a16="http://schemas.microsoft.com/office/drawing/2014/main" id="{0BF945E2-5A0B-4465-B907-A12751823BA1}"/>
                    </a:ext>
                  </a:extLst>
                </p:cNvPr>
                <p:cNvSpPr>
                  <a:spLocks/>
                </p:cNvSpPr>
                <p:nvPr/>
              </p:nvSpPr>
              <p:spPr bwMode="auto">
                <a:xfrm>
                  <a:off x="4873626" y="2709863"/>
                  <a:ext cx="98425" cy="123825"/>
                </a:xfrm>
                <a:custGeom>
                  <a:avLst/>
                  <a:gdLst>
                    <a:gd name="T0" fmla="*/ 26 w 62"/>
                    <a:gd name="T1" fmla="*/ 78 h 78"/>
                    <a:gd name="T2" fmla="*/ 62 w 62"/>
                    <a:gd name="T3" fmla="*/ 14 h 78"/>
                    <a:gd name="T4" fmla="*/ 36 w 62"/>
                    <a:gd name="T5" fmla="*/ 0 h 78"/>
                    <a:gd name="T6" fmla="*/ 0 w 62"/>
                    <a:gd name="T7" fmla="*/ 61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4"/>
                      </a:lnTo>
                      <a:lnTo>
                        <a:pt x="36" y="0"/>
                      </a:lnTo>
                      <a:lnTo>
                        <a:pt x="0" y="61"/>
                      </a:lnTo>
                      <a:lnTo>
                        <a:pt x="2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 name="Freeform 13">
                  <a:extLst>
                    <a:ext uri="{FF2B5EF4-FFF2-40B4-BE49-F238E27FC236}">
                      <a16:creationId xmlns:a16="http://schemas.microsoft.com/office/drawing/2014/main" id="{C38BF9EE-4063-4F8D-94B4-0DC696CE54C1}"/>
                    </a:ext>
                  </a:extLst>
                </p:cNvPr>
                <p:cNvSpPr>
                  <a:spLocks/>
                </p:cNvSpPr>
                <p:nvPr/>
              </p:nvSpPr>
              <p:spPr bwMode="auto">
                <a:xfrm>
                  <a:off x="4989513" y="2506663"/>
                  <a:ext cx="98425" cy="123825"/>
                </a:xfrm>
                <a:custGeom>
                  <a:avLst/>
                  <a:gdLst>
                    <a:gd name="T0" fmla="*/ 26 w 62"/>
                    <a:gd name="T1" fmla="*/ 78 h 78"/>
                    <a:gd name="T2" fmla="*/ 62 w 62"/>
                    <a:gd name="T3" fmla="*/ 17 h 78"/>
                    <a:gd name="T4" fmla="*/ 36 w 62"/>
                    <a:gd name="T5" fmla="*/ 0 h 78"/>
                    <a:gd name="T6" fmla="*/ 0 w 62"/>
                    <a:gd name="T7" fmla="*/ 64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7"/>
                      </a:lnTo>
                      <a:lnTo>
                        <a:pt x="36" y="0"/>
                      </a:lnTo>
                      <a:lnTo>
                        <a:pt x="0" y="64"/>
                      </a:lnTo>
                      <a:lnTo>
                        <a:pt x="2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 name="Freeform 14">
                  <a:extLst>
                    <a:ext uri="{FF2B5EF4-FFF2-40B4-BE49-F238E27FC236}">
                      <a16:creationId xmlns:a16="http://schemas.microsoft.com/office/drawing/2014/main" id="{5E5CCC53-A09B-4ECA-8EBB-4498EBE4F120}"/>
                    </a:ext>
                  </a:extLst>
                </p:cNvPr>
                <p:cNvSpPr>
                  <a:spLocks/>
                </p:cNvSpPr>
                <p:nvPr/>
              </p:nvSpPr>
              <p:spPr bwMode="auto">
                <a:xfrm>
                  <a:off x="4017963" y="3990976"/>
                  <a:ext cx="98425" cy="123825"/>
                </a:xfrm>
                <a:custGeom>
                  <a:avLst/>
                  <a:gdLst>
                    <a:gd name="T0" fmla="*/ 0 w 62"/>
                    <a:gd name="T1" fmla="*/ 64 h 78"/>
                    <a:gd name="T2" fmla="*/ 26 w 62"/>
                    <a:gd name="T3" fmla="*/ 78 h 78"/>
                    <a:gd name="T4" fmla="*/ 62 w 62"/>
                    <a:gd name="T5" fmla="*/ 14 h 78"/>
                    <a:gd name="T6" fmla="*/ 36 w 62"/>
                    <a:gd name="T7" fmla="*/ 0 h 78"/>
                    <a:gd name="T8" fmla="*/ 0 w 62"/>
                    <a:gd name="T9" fmla="*/ 64 h 78"/>
                  </a:gdLst>
                  <a:ahLst/>
                  <a:cxnLst>
                    <a:cxn ang="0">
                      <a:pos x="T0" y="T1"/>
                    </a:cxn>
                    <a:cxn ang="0">
                      <a:pos x="T2" y="T3"/>
                    </a:cxn>
                    <a:cxn ang="0">
                      <a:pos x="T4" y="T5"/>
                    </a:cxn>
                    <a:cxn ang="0">
                      <a:pos x="T6" y="T7"/>
                    </a:cxn>
                    <a:cxn ang="0">
                      <a:pos x="T8" y="T9"/>
                    </a:cxn>
                  </a:cxnLst>
                  <a:rect l="0" t="0" r="r" b="b"/>
                  <a:pathLst>
                    <a:path w="62" h="78">
                      <a:moveTo>
                        <a:pt x="0" y="64"/>
                      </a:moveTo>
                      <a:lnTo>
                        <a:pt x="26" y="78"/>
                      </a:lnTo>
                      <a:lnTo>
                        <a:pt x="62" y="14"/>
                      </a:lnTo>
                      <a:lnTo>
                        <a:pt x="36" y="0"/>
                      </a:ln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 name="Freeform 15">
                  <a:extLst>
                    <a:ext uri="{FF2B5EF4-FFF2-40B4-BE49-F238E27FC236}">
                      <a16:creationId xmlns:a16="http://schemas.microsoft.com/office/drawing/2014/main" id="{C79634AD-C952-4219-8C75-04F27CE9A9F5}"/>
                    </a:ext>
                  </a:extLst>
                </p:cNvPr>
                <p:cNvSpPr>
                  <a:spLocks/>
                </p:cNvSpPr>
                <p:nvPr/>
              </p:nvSpPr>
              <p:spPr bwMode="auto">
                <a:xfrm>
                  <a:off x="3902076" y="4189413"/>
                  <a:ext cx="101600" cy="128588"/>
                </a:xfrm>
                <a:custGeom>
                  <a:avLst/>
                  <a:gdLst>
                    <a:gd name="T0" fmla="*/ 0 w 64"/>
                    <a:gd name="T1" fmla="*/ 64 h 81"/>
                    <a:gd name="T2" fmla="*/ 26 w 64"/>
                    <a:gd name="T3" fmla="*/ 81 h 81"/>
                    <a:gd name="T4" fmla="*/ 64 w 64"/>
                    <a:gd name="T5" fmla="*/ 17 h 81"/>
                    <a:gd name="T6" fmla="*/ 36 w 64"/>
                    <a:gd name="T7" fmla="*/ 0 h 81"/>
                    <a:gd name="T8" fmla="*/ 0 w 64"/>
                    <a:gd name="T9" fmla="*/ 64 h 81"/>
                  </a:gdLst>
                  <a:ahLst/>
                  <a:cxnLst>
                    <a:cxn ang="0">
                      <a:pos x="T0" y="T1"/>
                    </a:cxn>
                    <a:cxn ang="0">
                      <a:pos x="T2" y="T3"/>
                    </a:cxn>
                    <a:cxn ang="0">
                      <a:pos x="T4" y="T5"/>
                    </a:cxn>
                    <a:cxn ang="0">
                      <a:pos x="T6" y="T7"/>
                    </a:cxn>
                    <a:cxn ang="0">
                      <a:pos x="T8" y="T9"/>
                    </a:cxn>
                  </a:cxnLst>
                  <a:rect l="0" t="0" r="r" b="b"/>
                  <a:pathLst>
                    <a:path w="64" h="81">
                      <a:moveTo>
                        <a:pt x="0" y="64"/>
                      </a:moveTo>
                      <a:lnTo>
                        <a:pt x="26" y="81"/>
                      </a:lnTo>
                      <a:lnTo>
                        <a:pt x="64" y="17"/>
                      </a:lnTo>
                      <a:lnTo>
                        <a:pt x="36" y="0"/>
                      </a:ln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 name="Freeform 16">
                  <a:extLst>
                    <a:ext uri="{FF2B5EF4-FFF2-40B4-BE49-F238E27FC236}">
                      <a16:creationId xmlns:a16="http://schemas.microsoft.com/office/drawing/2014/main" id="{8794B84B-B042-4EE8-B329-54670D92519E}"/>
                    </a:ext>
                  </a:extLst>
                </p:cNvPr>
                <p:cNvSpPr>
                  <a:spLocks/>
                </p:cNvSpPr>
                <p:nvPr/>
              </p:nvSpPr>
              <p:spPr bwMode="auto">
                <a:xfrm>
                  <a:off x="4989513" y="4189413"/>
                  <a:ext cx="98425" cy="128588"/>
                </a:xfrm>
                <a:custGeom>
                  <a:avLst/>
                  <a:gdLst>
                    <a:gd name="T0" fmla="*/ 26 w 62"/>
                    <a:gd name="T1" fmla="*/ 0 h 81"/>
                    <a:gd name="T2" fmla="*/ 0 w 62"/>
                    <a:gd name="T3" fmla="*/ 17 h 81"/>
                    <a:gd name="T4" fmla="*/ 36 w 62"/>
                    <a:gd name="T5" fmla="*/ 81 h 81"/>
                    <a:gd name="T6" fmla="*/ 62 w 62"/>
                    <a:gd name="T7" fmla="*/ 64 h 81"/>
                    <a:gd name="T8" fmla="*/ 26 w 62"/>
                    <a:gd name="T9" fmla="*/ 0 h 81"/>
                  </a:gdLst>
                  <a:ahLst/>
                  <a:cxnLst>
                    <a:cxn ang="0">
                      <a:pos x="T0" y="T1"/>
                    </a:cxn>
                    <a:cxn ang="0">
                      <a:pos x="T2" y="T3"/>
                    </a:cxn>
                    <a:cxn ang="0">
                      <a:pos x="T4" y="T5"/>
                    </a:cxn>
                    <a:cxn ang="0">
                      <a:pos x="T6" y="T7"/>
                    </a:cxn>
                    <a:cxn ang="0">
                      <a:pos x="T8" y="T9"/>
                    </a:cxn>
                  </a:cxnLst>
                  <a:rect l="0" t="0" r="r" b="b"/>
                  <a:pathLst>
                    <a:path w="62" h="81">
                      <a:moveTo>
                        <a:pt x="26" y="0"/>
                      </a:moveTo>
                      <a:lnTo>
                        <a:pt x="0" y="17"/>
                      </a:lnTo>
                      <a:lnTo>
                        <a:pt x="36" y="81"/>
                      </a:lnTo>
                      <a:lnTo>
                        <a:pt x="62" y="64"/>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Freeform 17">
                  <a:extLst>
                    <a:ext uri="{FF2B5EF4-FFF2-40B4-BE49-F238E27FC236}">
                      <a16:creationId xmlns:a16="http://schemas.microsoft.com/office/drawing/2014/main" id="{7120494C-DE29-4E51-84F7-CC33603D31DF}"/>
                    </a:ext>
                  </a:extLst>
                </p:cNvPr>
                <p:cNvSpPr>
                  <a:spLocks/>
                </p:cNvSpPr>
                <p:nvPr/>
              </p:nvSpPr>
              <p:spPr bwMode="auto">
                <a:xfrm>
                  <a:off x="4873626" y="3990976"/>
                  <a:ext cx="98425" cy="123825"/>
                </a:xfrm>
                <a:custGeom>
                  <a:avLst/>
                  <a:gdLst>
                    <a:gd name="T0" fmla="*/ 0 w 62"/>
                    <a:gd name="T1" fmla="*/ 14 h 78"/>
                    <a:gd name="T2" fmla="*/ 36 w 62"/>
                    <a:gd name="T3" fmla="*/ 78 h 78"/>
                    <a:gd name="T4" fmla="*/ 62 w 62"/>
                    <a:gd name="T5" fmla="*/ 64 h 78"/>
                    <a:gd name="T6" fmla="*/ 26 w 62"/>
                    <a:gd name="T7" fmla="*/ 0 h 78"/>
                    <a:gd name="T8" fmla="*/ 0 w 62"/>
                    <a:gd name="T9" fmla="*/ 14 h 78"/>
                  </a:gdLst>
                  <a:ahLst/>
                  <a:cxnLst>
                    <a:cxn ang="0">
                      <a:pos x="T0" y="T1"/>
                    </a:cxn>
                    <a:cxn ang="0">
                      <a:pos x="T2" y="T3"/>
                    </a:cxn>
                    <a:cxn ang="0">
                      <a:pos x="T4" y="T5"/>
                    </a:cxn>
                    <a:cxn ang="0">
                      <a:pos x="T6" y="T7"/>
                    </a:cxn>
                    <a:cxn ang="0">
                      <a:pos x="T8" y="T9"/>
                    </a:cxn>
                  </a:cxnLst>
                  <a:rect l="0" t="0" r="r" b="b"/>
                  <a:pathLst>
                    <a:path w="62" h="78">
                      <a:moveTo>
                        <a:pt x="0" y="14"/>
                      </a:moveTo>
                      <a:lnTo>
                        <a:pt x="36" y="78"/>
                      </a:lnTo>
                      <a:lnTo>
                        <a:pt x="62" y="64"/>
                      </a:lnTo>
                      <a:lnTo>
                        <a:pt x="26"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 name="Freeform 18">
                  <a:extLst>
                    <a:ext uri="{FF2B5EF4-FFF2-40B4-BE49-F238E27FC236}">
                      <a16:creationId xmlns:a16="http://schemas.microsoft.com/office/drawing/2014/main" id="{F7FCA4E7-0A14-4516-A32C-2D0FA13A7137}"/>
                    </a:ext>
                  </a:extLst>
                </p:cNvPr>
                <p:cNvSpPr>
                  <a:spLocks/>
                </p:cNvSpPr>
                <p:nvPr/>
              </p:nvSpPr>
              <p:spPr bwMode="auto">
                <a:xfrm>
                  <a:off x="3579813" y="2892426"/>
                  <a:ext cx="1833563" cy="1068388"/>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 name="Freeform 19">
                  <a:extLst>
                    <a:ext uri="{FF2B5EF4-FFF2-40B4-BE49-F238E27FC236}">
                      <a16:creationId xmlns:a16="http://schemas.microsoft.com/office/drawing/2014/main" id="{B82C3505-457C-4659-B9AF-E809C9FD61FC}"/>
                    </a:ext>
                  </a:extLst>
                </p:cNvPr>
                <p:cNvSpPr>
                  <a:spLocks noEditPoints="1"/>
                </p:cNvSpPr>
                <p:nvPr/>
              </p:nvSpPr>
              <p:spPr bwMode="auto">
                <a:xfrm>
                  <a:off x="3321051" y="1598613"/>
                  <a:ext cx="750888" cy="522288"/>
                </a:xfrm>
                <a:custGeom>
                  <a:avLst/>
                  <a:gdLst>
                    <a:gd name="T0" fmla="*/ 174 w 200"/>
                    <a:gd name="T1" fmla="*/ 0 h 139"/>
                    <a:gd name="T2" fmla="*/ 26 w 200"/>
                    <a:gd name="T3" fmla="*/ 0 h 139"/>
                    <a:gd name="T4" fmla="*/ 0 w 200"/>
                    <a:gd name="T5" fmla="*/ 27 h 139"/>
                    <a:gd name="T6" fmla="*/ 0 w 200"/>
                    <a:gd name="T7" fmla="*/ 113 h 139"/>
                    <a:gd name="T8" fmla="*/ 26 w 200"/>
                    <a:gd name="T9" fmla="*/ 139 h 139"/>
                    <a:gd name="T10" fmla="*/ 174 w 200"/>
                    <a:gd name="T11" fmla="*/ 139 h 139"/>
                    <a:gd name="T12" fmla="*/ 200 w 200"/>
                    <a:gd name="T13" fmla="*/ 113 h 139"/>
                    <a:gd name="T14" fmla="*/ 200 w 200"/>
                    <a:gd name="T15" fmla="*/ 27 h 139"/>
                    <a:gd name="T16" fmla="*/ 174 w 200"/>
                    <a:gd name="T17" fmla="*/ 0 h 139"/>
                    <a:gd name="T18" fmla="*/ 185 w 200"/>
                    <a:gd name="T19" fmla="*/ 113 h 139"/>
                    <a:gd name="T20" fmla="*/ 174 w 200"/>
                    <a:gd name="T21" fmla="*/ 124 h 139"/>
                    <a:gd name="T22" fmla="*/ 26 w 200"/>
                    <a:gd name="T23" fmla="*/ 124 h 139"/>
                    <a:gd name="T24" fmla="*/ 15 w 200"/>
                    <a:gd name="T25" fmla="*/ 113 h 139"/>
                    <a:gd name="T26" fmla="*/ 15 w 200"/>
                    <a:gd name="T27" fmla="*/ 27 h 139"/>
                    <a:gd name="T28" fmla="*/ 26 w 200"/>
                    <a:gd name="T29" fmla="*/ 16 h 139"/>
                    <a:gd name="T30" fmla="*/ 174 w 200"/>
                    <a:gd name="T31" fmla="*/ 16 h 139"/>
                    <a:gd name="T32" fmla="*/ 185 w 200"/>
                    <a:gd name="T33" fmla="*/ 27 h 139"/>
                    <a:gd name="T34" fmla="*/ 185 w 200"/>
                    <a:gd name="T35" fmla="*/ 11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139">
                      <a:moveTo>
                        <a:pt x="174" y="0"/>
                      </a:moveTo>
                      <a:cubicBezTo>
                        <a:pt x="26" y="0"/>
                        <a:pt x="26" y="0"/>
                        <a:pt x="26" y="0"/>
                      </a:cubicBezTo>
                      <a:cubicBezTo>
                        <a:pt x="12" y="0"/>
                        <a:pt x="0" y="12"/>
                        <a:pt x="0" y="27"/>
                      </a:cubicBezTo>
                      <a:cubicBezTo>
                        <a:pt x="0" y="113"/>
                        <a:pt x="0" y="113"/>
                        <a:pt x="0" y="113"/>
                      </a:cubicBezTo>
                      <a:cubicBezTo>
                        <a:pt x="0" y="127"/>
                        <a:pt x="12" y="139"/>
                        <a:pt x="26" y="139"/>
                      </a:cubicBezTo>
                      <a:cubicBezTo>
                        <a:pt x="174" y="139"/>
                        <a:pt x="174" y="139"/>
                        <a:pt x="174" y="139"/>
                      </a:cubicBezTo>
                      <a:cubicBezTo>
                        <a:pt x="188" y="139"/>
                        <a:pt x="200" y="127"/>
                        <a:pt x="200" y="113"/>
                      </a:cubicBezTo>
                      <a:cubicBezTo>
                        <a:pt x="200" y="27"/>
                        <a:pt x="200" y="27"/>
                        <a:pt x="200" y="27"/>
                      </a:cubicBezTo>
                      <a:cubicBezTo>
                        <a:pt x="200" y="12"/>
                        <a:pt x="188" y="0"/>
                        <a:pt x="174" y="0"/>
                      </a:cubicBezTo>
                      <a:moveTo>
                        <a:pt x="185" y="113"/>
                      </a:moveTo>
                      <a:cubicBezTo>
                        <a:pt x="185" y="119"/>
                        <a:pt x="180" y="124"/>
                        <a:pt x="174" y="124"/>
                      </a:cubicBezTo>
                      <a:cubicBezTo>
                        <a:pt x="26" y="124"/>
                        <a:pt x="26" y="124"/>
                        <a:pt x="26" y="124"/>
                      </a:cubicBezTo>
                      <a:cubicBezTo>
                        <a:pt x="20" y="124"/>
                        <a:pt x="15" y="119"/>
                        <a:pt x="15" y="113"/>
                      </a:cubicBezTo>
                      <a:cubicBezTo>
                        <a:pt x="15" y="27"/>
                        <a:pt x="15" y="27"/>
                        <a:pt x="15" y="27"/>
                      </a:cubicBezTo>
                      <a:cubicBezTo>
                        <a:pt x="15" y="21"/>
                        <a:pt x="20" y="16"/>
                        <a:pt x="26" y="16"/>
                      </a:cubicBezTo>
                      <a:cubicBezTo>
                        <a:pt x="174" y="16"/>
                        <a:pt x="174" y="16"/>
                        <a:pt x="174" y="16"/>
                      </a:cubicBezTo>
                      <a:cubicBezTo>
                        <a:pt x="180" y="16"/>
                        <a:pt x="185" y="21"/>
                        <a:pt x="185" y="27"/>
                      </a:cubicBezTo>
                      <a:lnTo>
                        <a:pt x="185"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 name="Freeform 20">
                  <a:extLst>
                    <a:ext uri="{FF2B5EF4-FFF2-40B4-BE49-F238E27FC236}">
                      <a16:creationId xmlns:a16="http://schemas.microsoft.com/office/drawing/2014/main" id="{903C1EB1-29DE-4854-B6C9-C2E3207071FE}"/>
                    </a:ext>
                  </a:extLst>
                </p:cNvPr>
                <p:cNvSpPr>
                  <a:spLocks/>
                </p:cNvSpPr>
                <p:nvPr/>
              </p:nvSpPr>
              <p:spPr bwMode="auto">
                <a:xfrm>
                  <a:off x="3178176" y="2154238"/>
                  <a:ext cx="1035050" cy="239713"/>
                </a:xfrm>
                <a:custGeom>
                  <a:avLst/>
                  <a:gdLst>
                    <a:gd name="T0" fmla="*/ 7 w 276"/>
                    <a:gd name="T1" fmla="*/ 64 h 64"/>
                    <a:gd name="T2" fmla="*/ 269 w 276"/>
                    <a:gd name="T3" fmla="*/ 64 h 64"/>
                    <a:gd name="T4" fmla="*/ 276 w 276"/>
                    <a:gd name="T5" fmla="*/ 57 h 64"/>
                    <a:gd name="T6" fmla="*/ 276 w 276"/>
                    <a:gd name="T7" fmla="*/ 54 h 64"/>
                    <a:gd name="T8" fmla="*/ 272 w 276"/>
                    <a:gd name="T9" fmla="*/ 42 h 64"/>
                    <a:gd name="T10" fmla="*/ 240 w 276"/>
                    <a:gd name="T11" fmla="*/ 5 h 64"/>
                    <a:gd name="T12" fmla="*/ 229 w 276"/>
                    <a:gd name="T13" fmla="*/ 0 h 64"/>
                    <a:gd name="T14" fmla="*/ 47 w 276"/>
                    <a:gd name="T15" fmla="*/ 0 h 64"/>
                    <a:gd name="T16" fmla="*/ 36 w 276"/>
                    <a:gd name="T17" fmla="*/ 5 h 64"/>
                    <a:gd name="T18" fmla="*/ 4 w 276"/>
                    <a:gd name="T19" fmla="*/ 42 h 64"/>
                    <a:gd name="T20" fmla="*/ 0 w 276"/>
                    <a:gd name="T21" fmla="*/ 54 h 64"/>
                    <a:gd name="T22" fmla="*/ 0 w 276"/>
                    <a:gd name="T23" fmla="*/ 57 h 64"/>
                    <a:gd name="T24" fmla="*/ 7 w 276"/>
                    <a:gd name="T2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6" h="64">
                      <a:moveTo>
                        <a:pt x="7" y="64"/>
                      </a:moveTo>
                      <a:cubicBezTo>
                        <a:pt x="269" y="64"/>
                        <a:pt x="269" y="64"/>
                        <a:pt x="269" y="64"/>
                      </a:cubicBezTo>
                      <a:cubicBezTo>
                        <a:pt x="273" y="64"/>
                        <a:pt x="276" y="61"/>
                        <a:pt x="276" y="57"/>
                      </a:cubicBezTo>
                      <a:cubicBezTo>
                        <a:pt x="276" y="54"/>
                        <a:pt x="276" y="54"/>
                        <a:pt x="276" y="54"/>
                      </a:cubicBezTo>
                      <a:cubicBezTo>
                        <a:pt x="276" y="50"/>
                        <a:pt x="274" y="45"/>
                        <a:pt x="272" y="42"/>
                      </a:cubicBezTo>
                      <a:cubicBezTo>
                        <a:pt x="240" y="5"/>
                        <a:pt x="240" y="5"/>
                        <a:pt x="240" y="5"/>
                      </a:cubicBezTo>
                      <a:cubicBezTo>
                        <a:pt x="238" y="2"/>
                        <a:pt x="233" y="0"/>
                        <a:pt x="229" y="0"/>
                      </a:cubicBezTo>
                      <a:cubicBezTo>
                        <a:pt x="47" y="0"/>
                        <a:pt x="47" y="0"/>
                        <a:pt x="47" y="0"/>
                      </a:cubicBezTo>
                      <a:cubicBezTo>
                        <a:pt x="43" y="0"/>
                        <a:pt x="38" y="2"/>
                        <a:pt x="36" y="5"/>
                      </a:cubicBezTo>
                      <a:cubicBezTo>
                        <a:pt x="4" y="42"/>
                        <a:pt x="4" y="42"/>
                        <a:pt x="4" y="42"/>
                      </a:cubicBezTo>
                      <a:cubicBezTo>
                        <a:pt x="2" y="45"/>
                        <a:pt x="0" y="50"/>
                        <a:pt x="0" y="54"/>
                      </a:cubicBezTo>
                      <a:cubicBezTo>
                        <a:pt x="0" y="57"/>
                        <a:pt x="0" y="57"/>
                        <a:pt x="0" y="57"/>
                      </a:cubicBezTo>
                      <a:cubicBezTo>
                        <a:pt x="0" y="61"/>
                        <a:pt x="3" y="64"/>
                        <a:pt x="7"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 name="Freeform 21">
                  <a:extLst>
                    <a:ext uri="{FF2B5EF4-FFF2-40B4-BE49-F238E27FC236}">
                      <a16:creationId xmlns:a16="http://schemas.microsoft.com/office/drawing/2014/main" id="{61A35873-504C-4884-A04A-80FFBFFEB950}"/>
                    </a:ext>
                  </a:extLst>
                </p:cNvPr>
                <p:cNvSpPr>
                  <a:spLocks noEditPoints="1"/>
                </p:cNvSpPr>
                <p:nvPr/>
              </p:nvSpPr>
              <p:spPr bwMode="auto">
                <a:xfrm>
                  <a:off x="4730751" y="1639888"/>
                  <a:ext cx="781050" cy="608013"/>
                </a:xfrm>
                <a:custGeom>
                  <a:avLst/>
                  <a:gdLst>
                    <a:gd name="T0" fmla="*/ 177 w 208"/>
                    <a:gd name="T1" fmla="*/ 0 h 162"/>
                    <a:gd name="T2" fmla="*/ 31 w 208"/>
                    <a:gd name="T3" fmla="*/ 0 h 162"/>
                    <a:gd name="T4" fmla="*/ 0 w 208"/>
                    <a:gd name="T5" fmla="*/ 31 h 162"/>
                    <a:gd name="T6" fmla="*/ 0 w 208"/>
                    <a:gd name="T7" fmla="*/ 131 h 162"/>
                    <a:gd name="T8" fmla="*/ 31 w 208"/>
                    <a:gd name="T9" fmla="*/ 162 h 162"/>
                    <a:gd name="T10" fmla="*/ 177 w 208"/>
                    <a:gd name="T11" fmla="*/ 162 h 162"/>
                    <a:gd name="T12" fmla="*/ 208 w 208"/>
                    <a:gd name="T13" fmla="*/ 131 h 162"/>
                    <a:gd name="T14" fmla="*/ 208 w 208"/>
                    <a:gd name="T15" fmla="*/ 31 h 162"/>
                    <a:gd name="T16" fmla="*/ 177 w 208"/>
                    <a:gd name="T17" fmla="*/ 0 h 162"/>
                    <a:gd name="T18" fmla="*/ 190 w 208"/>
                    <a:gd name="T19" fmla="*/ 131 h 162"/>
                    <a:gd name="T20" fmla="*/ 177 w 208"/>
                    <a:gd name="T21" fmla="*/ 144 h 162"/>
                    <a:gd name="T22" fmla="*/ 31 w 208"/>
                    <a:gd name="T23" fmla="*/ 144 h 162"/>
                    <a:gd name="T24" fmla="*/ 18 w 208"/>
                    <a:gd name="T25" fmla="*/ 131 h 162"/>
                    <a:gd name="T26" fmla="*/ 18 w 208"/>
                    <a:gd name="T27" fmla="*/ 31 h 162"/>
                    <a:gd name="T28" fmla="*/ 31 w 208"/>
                    <a:gd name="T29" fmla="*/ 18 h 162"/>
                    <a:gd name="T30" fmla="*/ 177 w 208"/>
                    <a:gd name="T31" fmla="*/ 18 h 162"/>
                    <a:gd name="T32" fmla="*/ 190 w 208"/>
                    <a:gd name="T33" fmla="*/ 31 h 162"/>
                    <a:gd name="T34" fmla="*/ 190 w 208"/>
                    <a:gd name="T35" fmla="*/ 13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162">
                      <a:moveTo>
                        <a:pt x="177" y="0"/>
                      </a:moveTo>
                      <a:cubicBezTo>
                        <a:pt x="31" y="0"/>
                        <a:pt x="31" y="0"/>
                        <a:pt x="31" y="0"/>
                      </a:cubicBezTo>
                      <a:cubicBezTo>
                        <a:pt x="14" y="0"/>
                        <a:pt x="0" y="14"/>
                        <a:pt x="0" y="31"/>
                      </a:cubicBezTo>
                      <a:cubicBezTo>
                        <a:pt x="0" y="131"/>
                        <a:pt x="0" y="131"/>
                        <a:pt x="0" y="131"/>
                      </a:cubicBezTo>
                      <a:cubicBezTo>
                        <a:pt x="0" y="148"/>
                        <a:pt x="14" y="162"/>
                        <a:pt x="31" y="162"/>
                      </a:cubicBezTo>
                      <a:cubicBezTo>
                        <a:pt x="177" y="162"/>
                        <a:pt x="177" y="162"/>
                        <a:pt x="177" y="162"/>
                      </a:cubicBezTo>
                      <a:cubicBezTo>
                        <a:pt x="194" y="162"/>
                        <a:pt x="208" y="148"/>
                        <a:pt x="208" y="131"/>
                      </a:cubicBezTo>
                      <a:cubicBezTo>
                        <a:pt x="208" y="31"/>
                        <a:pt x="208" y="31"/>
                        <a:pt x="208" y="31"/>
                      </a:cubicBezTo>
                      <a:cubicBezTo>
                        <a:pt x="208" y="14"/>
                        <a:pt x="194" y="0"/>
                        <a:pt x="177" y="0"/>
                      </a:cubicBezTo>
                      <a:moveTo>
                        <a:pt x="190" y="131"/>
                      </a:moveTo>
                      <a:cubicBezTo>
                        <a:pt x="190" y="138"/>
                        <a:pt x="184" y="144"/>
                        <a:pt x="177" y="144"/>
                      </a:cubicBezTo>
                      <a:cubicBezTo>
                        <a:pt x="31" y="144"/>
                        <a:pt x="31" y="144"/>
                        <a:pt x="31" y="144"/>
                      </a:cubicBezTo>
                      <a:cubicBezTo>
                        <a:pt x="24" y="144"/>
                        <a:pt x="18" y="138"/>
                        <a:pt x="18" y="131"/>
                      </a:cubicBezTo>
                      <a:cubicBezTo>
                        <a:pt x="18" y="31"/>
                        <a:pt x="18" y="31"/>
                        <a:pt x="18" y="31"/>
                      </a:cubicBezTo>
                      <a:cubicBezTo>
                        <a:pt x="18" y="24"/>
                        <a:pt x="24" y="18"/>
                        <a:pt x="31" y="18"/>
                      </a:cubicBezTo>
                      <a:cubicBezTo>
                        <a:pt x="177" y="18"/>
                        <a:pt x="177" y="18"/>
                        <a:pt x="177" y="18"/>
                      </a:cubicBezTo>
                      <a:cubicBezTo>
                        <a:pt x="184" y="18"/>
                        <a:pt x="190" y="24"/>
                        <a:pt x="190" y="31"/>
                      </a:cubicBezTo>
                      <a:lnTo>
                        <a:pt x="190" y="1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 name="Freeform 22">
                  <a:extLst>
                    <a:ext uri="{FF2B5EF4-FFF2-40B4-BE49-F238E27FC236}">
                      <a16:creationId xmlns:a16="http://schemas.microsoft.com/office/drawing/2014/main" id="{2F393C3B-937F-4690-B41D-1A9C8D62F13D}"/>
                    </a:ext>
                  </a:extLst>
                </p:cNvPr>
                <p:cNvSpPr>
                  <a:spLocks/>
                </p:cNvSpPr>
                <p:nvPr/>
              </p:nvSpPr>
              <p:spPr bwMode="auto">
                <a:xfrm>
                  <a:off x="4911726" y="2289176"/>
                  <a:ext cx="419100" cy="104775"/>
                </a:xfrm>
                <a:custGeom>
                  <a:avLst/>
                  <a:gdLst>
                    <a:gd name="T0" fmla="*/ 112 w 112"/>
                    <a:gd name="T1" fmla="*/ 25 h 28"/>
                    <a:gd name="T2" fmla="*/ 112 w 112"/>
                    <a:gd name="T3" fmla="*/ 23 h 28"/>
                    <a:gd name="T4" fmla="*/ 110 w 112"/>
                    <a:gd name="T5" fmla="*/ 18 h 28"/>
                    <a:gd name="T6" fmla="*/ 96 w 112"/>
                    <a:gd name="T7" fmla="*/ 2 h 28"/>
                    <a:gd name="T8" fmla="*/ 91 w 112"/>
                    <a:gd name="T9" fmla="*/ 0 h 28"/>
                    <a:gd name="T10" fmla="*/ 21 w 112"/>
                    <a:gd name="T11" fmla="*/ 0 h 28"/>
                    <a:gd name="T12" fmla="*/ 16 w 112"/>
                    <a:gd name="T13" fmla="*/ 2 h 28"/>
                    <a:gd name="T14" fmla="*/ 2 w 112"/>
                    <a:gd name="T15" fmla="*/ 18 h 28"/>
                    <a:gd name="T16" fmla="*/ 0 w 112"/>
                    <a:gd name="T17" fmla="*/ 23 h 28"/>
                    <a:gd name="T18" fmla="*/ 0 w 112"/>
                    <a:gd name="T19" fmla="*/ 25 h 28"/>
                    <a:gd name="T20" fmla="*/ 3 w 112"/>
                    <a:gd name="T21" fmla="*/ 28 h 28"/>
                    <a:gd name="T22" fmla="*/ 109 w 112"/>
                    <a:gd name="T23" fmla="*/ 28 h 28"/>
                    <a:gd name="T24" fmla="*/ 112 w 112"/>
                    <a:gd name="T25"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28">
                      <a:moveTo>
                        <a:pt x="112" y="25"/>
                      </a:moveTo>
                      <a:cubicBezTo>
                        <a:pt x="112" y="23"/>
                        <a:pt x="112" y="23"/>
                        <a:pt x="112" y="23"/>
                      </a:cubicBezTo>
                      <a:cubicBezTo>
                        <a:pt x="112" y="22"/>
                        <a:pt x="111" y="20"/>
                        <a:pt x="110" y="18"/>
                      </a:cubicBezTo>
                      <a:cubicBezTo>
                        <a:pt x="96" y="2"/>
                        <a:pt x="96" y="2"/>
                        <a:pt x="96" y="2"/>
                      </a:cubicBezTo>
                      <a:cubicBezTo>
                        <a:pt x="95" y="1"/>
                        <a:pt x="93" y="0"/>
                        <a:pt x="91" y="0"/>
                      </a:cubicBezTo>
                      <a:cubicBezTo>
                        <a:pt x="21" y="0"/>
                        <a:pt x="21" y="0"/>
                        <a:pt x="21" y="0"/>
                      </a:cubicBezTo>
                      <a:cubicBezTo>
                        <a:pt x="19" y="0"/>
                        <a:pt x="17" y="1"/>
                        <a:pt x="16" y="2"/>
                      </a:cubicBezTo>
                      <a:cubicBezTo>
                        <a:pt x="2" y="18"/>
                        <a:pt x="2" y="18"/>
                        <a:pt x="2" y="18"/>
                      </a:cubicBezTo>
                      <a:cubicBezTo>
                        <a:pt x="1" y="20"/>
                        <a:pt x="0" y="22"/>
                        <a:pt x="0" y="23"/>
                      </a:cubicBezTo>
                      <a:cubicBezTo>
                        <a:pt x="0" y="25"/>
                        <a:pt x="0" y="25"/>
                        <a:pt x="0" y="25"/>
                      </a:cubicBezTo>
                      <a:cubicBezTo>
                        <a:pt x="0" y="26"/>
                        <a:pt x="1" y="28"/>
                        <a:pt x="3" y="28"/>
                      </a:cubicBezTo>
                      <a:cubicBezTo>
                        <a:pt x="109" y="28"/>
                        <a:pt x="109" y="28"/>
                        <a:pt x="109" y="28"/>
                      </a:cubicBezTo>
                      <a:cubicBezTo>
                        <a:pt x="111" y="28"/>
                        <a:pt x="112" y="26"/>
                        <a:pt x="112"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 name="Freeform 23">
                  <a:extLst>
                    <a:ext uri="{FF2B5EF4-FFF2-40B4-BE49-F238E27FC236}">
                      <a16:creationId xmlns:a16="http://schemas.microsoft.com/office/drawing/2014/main" id="{F1270CD1-D383-488C-B88C-8FE561533C11}"/>
                    </a:ext>
                  </a:extLst>
                </p:cNvPr>
                <p:cNvSpPr>
                  <a:spLocks noEditPoints="1"/>
                </p:cNvSpPr>
                <p:nvPr/>
              </p:nvSpPr>
              <p:spPr bwMode="auto">
                <a:xfrm>
                  <a:off x="5586413" y="1639888"/>
                  <a:ext cx="385763" cy="754063"/>
                </a:xfrm>
                <a:custGeom>
                  <a:avLst/>
                  <a:gdLst>
                    <a:gd name="T0" fmla="*/ 89 w 103"/>
                    <a:gd name="T1" fmla="*/ 0 h 201"/>
                    <a:gd name="T2" fmla="*/ 13 w 103"/>
                    <a:gd name="T3" fmla="*/ 0 h 201"/>
                    <a:gd name="T4" fmla="*/ 0 w 103"/>
                    <a:gd name="T5" fmla="*/ 13 h 201"/>
                    <a:gd name="T6" fmla="*/ 0 w 103"/>
                    <a:gd name="T7" fmla="*/ 187 h 201"/>
                    <a:gd name="T8" fmla="*/ 13 w 103"/>
                    <a:gd name="T9" fmla="*/ 201 h 201"/>
                    <a:gd name="T10" fmla="*/ 89 w 103"/>
                    <a:gd name="T11" fmla="*/ 201 h 201"/>
                    <a:gd name="T12" fmla="*/ 103 w 103"/>
                    <a:gd name="T13" fmla="*/ 187 h 201"/>
                    <a:gd name="T14" fmla="*/ 103 w 103"/>
                    <a:gd name="T15" fmla="*/ 13 h 201"/>
                    <a:gd name="T16" fmla="*/ 89 w 103"/>
                    <a:gd name="T17" fmla="*/ 0 h 201"/>
                    <a:gd name="T18" fmla="*/ 52 w 103"/>
                    <a:gd name="T19" fmla="*/ 187 h 201"/>
                    <a:gd name="T20" fmla="*/ 40 w 103"/>
                    <a:gd name="T21" fmla="*/ 175 h 201"/>
                    <a:gd name="T22" fmla="*/ 52 w 103"/>
                    <a:gd name="T23" fmla="*/ 163 h 201"/>
                    <a:gd name="T24" fmla="*/ 63 w 103"/>
                    <a:gd name="T25" fmla="*/ 175 h 201"/>
                    <a:gd name="T26" fmla="*/ 52 w 103"/>
                    <a:gd name="T27" fmla="*/ 18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201">
                      <a:moveTo>
                        <a:pt x="89" y="0"/>
                      </a:moveTo>
                      <a:cubicBezTo>
                        <a:pt x="13" y="0"/>
                        <a:pt x="13" y="0"/>
                        <a:pt x="13" y="0"/>
                      </a:cubicBezTo>
                      <a:cubicBezTo>
                        <a:pt x="6" y="0"/>
                        <a:pt x="0" y="6"/>
                        <a:pt x="0" y="13"/>
                      </a:cubicBezTo>
                      <a:cubicBezTo>
                        <a:pt x="0" y="187"/>
                        <a:pt x="0" y="187"/>
                        <a:pt x="0" y="187"/>
                      </a:cubicBezTo>
                      <a:cubicBezTo>
                        <a:pt x="0" y="195"/>
                        <a:pt x="6" y="201"/>
                        <a:pt x="13" y="201"/>
                      </a:cubicBezTo>
                      <a:cubicBezTo>
                        <a:pt x="89" y="201"/>
                        <a:pt x="89" y="201"/>
                        <a:pt x="89" y="201"/>
                      </a:cubicBezTo>
                      <a:cubicBezTo>
                        <a:pt x="97" y="201"/>
                        <a:pt x="103" y="195"/>
                        <a:pt x="103" y="187"/>
                      </a:cubicBezTo>
                      <a:cubicBezTo>
                        <a:pt x="103" y="13"/>
                        <a:pt x="103" y="13"/>
                        <a:pt x="103" y="13"/>
                      </a:cubicBezTo>
                      <a:cubicBezTo>
                        <a:pt x="103" y="6"/>
                        <a:pt x="97" y="0"/>
                        <a:pt x="89" y="0"/>
                      </a:cubicBezTo>
                      <a:moveTo>
                        <a:pt x="52" y="187"/>
                      </a:moveTo>
                      <a:cubicBezTo>
                        <a:pt x="45" y="187"/>
                        <a:pt x="40" y="181"/>
                        <a:pt x="40" y="175"/>
                      </a:cubicBezTo>
                      <a:cubicBezTo>
                        <a:pt x="40" y="168"/>
                        <a:pt x="45" y="163"/>
                        <a:pt x="52" y="163"/>
                      </a:cubicBezTo>
                      <a:cubicBezTo>
                        <a:pt x="58" y="163"/>
                        <a:pt x="63" y="168"/>
                        <a:pt x="63" y="175"/>
                      </a:cubicBezTo>
                      <a:cubicBezTo>
                        <a:pt x="63" y="181"/>
                        <a:pt x="58" y="187"/>
                        <a:pt x="52" y="18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 name="Freeform 24">
                  <a:extLst>
                    <a:ext uri="{FF2B5EF4-FFF2-40B4-BE49-F238E27FC236}">
                      <a16:creationId xmlns:a16="http://schemas.microsoft.com/office/drawing/2014/main" id="{00D44CA8-4A84-4A40-BA6B-CE898AF38138}"/>
                    </a:ext>
                  </a:extLst>
                </p:cNvPr>
                <p:cNvSpPr>
                  <a:spLocks noEditPoints="1"/>
                </p:cNvSpPr>
                <p:nvPr/>
              </p:nvSpPr>
              <p:spPr bwMode="auto">
                <a:xfrm>
                  <a:off x="2462213" y="3032126"/>
                  <a:ext cx="525463" cy="804863"/>
                </a:xfrm>
                <a:custGeom>
                  <a:avLst/>
                  <a:gdLst>
                    <a:gd name="T0" fmla="*/ 109 w 140"/>
                    <a:gd name="T1" fmla="*/ 0 h 215"/>
                    <a:gd name="T2" fmla="*/ 31 w 140"/>
                    <a:gd name="T3" fmla="*/ 0 h 215"/>
                    <a:gd name="T4" fmla="*/ 0 w 140"/>
                    <a:gd name="T5" fmla="*/ 30 h 215"/>
                    <a:gd name="T6" fmla="*/ 0 w 140"/>
                    <a:gd name="T7" fmla="*/ 184 h 215"/>
                    <a:gd name="T8" fmla="*/ 31 w 140"/>
                    <a:gd name="T9" fmla="*/ 215 h 215"/>
                    <a:gd name="T10" fmla="*/ 109 w 140"/>
                    <a:gd name="T11" fmla="*/ 215 h 215"/>
                    <a:gd name="T12" fmla="*/ 140 w 140"/>
                    <a:gd name="T13" fmla="*/ 184 h 215"/>
                    <a:gd name="T14" fmla="*/ 140 w 140"/>
                    <a:gd name="T15" fmla="*/ 30 h 215"/>
                    <a:gd name="T16" fmla="*/ 109 w 140"/>
                    <a:gd name="T17" fmla="*/ 0 h 215"/>
                    <a:gd name="T18" fmla="*/ 122 w 140"/>
                    <a:gd name="T19" fmla="*/ 177 h 215"/>
                    <a:gd name="T20" fmla="*/ 109 w 140"/>
                    <a:gd name="T21" fmla="*/ 195 h 215"/>
                    <a:gd name="T22" fmla="*/ 31 w 140"/>
                    <a:gd name="T23" fmla="*/ 195 h 215"/>
                    <a:gd name="T24" fmla="*/ 18 w 140"/>
                    <a:gd name="T25" fmla="*/ 177 h 215"/>
                    <a:gd name="T26" fmla="*/ 18 w 140"/>
                    <a:gd name="T27" fmla="*/ 35 h 215"/>
                    <a:gd name="T28" fmla="*/ 31 w 140"/>
                    <a:gd name="T29" fmla="*/ 18 h 215"/>
                    <a:gd name="T30" fmla="*/ 109 w 140"/>
                    <a:gd name="T31" fmla="*/ 18 h 215"/>
                    <a:gd name="T32" fmla="*/ 122 w 140"/>
                    <a:gd name="T33" fmla="*/ 35 h 215"/>
                    <a:gd name="T34" fmla="*/ 122 w 140"/>
                    <a:gd name="T35" fmla="*/ 17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215">
                      <a:moveTo>
                        <a:pt x="109" y="0"/>
                      </a:moveTo>
                      <a:cubicBezTo>
                        <a:pt x="31" y="0"/>
                        <a:pt x="31" y="0"/>
                        <a:pt x="31" y="0"/>
                      </a:cubicBezTo>
                      <a:cubicBezTo>
                        <a:pt x="14" y="0"/>
                        <a:pt x="0" y="13"/>
                        <a:pt x="0" y="30"/>
                      </a:cubicBezTo>
                      <a:cubicBezTo>
                        <a:pt x="0" y="184"/>
                        <a:pt x="0" y="184"/>
                        <a:pt x="0" y="184"/>
                      </a:cubicBezTo>
                      <a:cubicBezTo>
                        <a:pt x="0" y="201"/>
                        <a:pt x="14" y="215"/>
                        <a:pt x="31" y="215"/>
                      </a:cubicBezTo>
                      <a:cubicBezTo>
                        <a:pt x="109" y="215"/>
                        <a:pt x="109" y="215"/>
                        <a:pt x="109" y="215"/>
                      </a:cubicBezTo>
                      <a:cubicBezTo>
                        <a:pt x="126" y="215"/>
                        <a:pt x="140" y="201"/>
                        <a:pt x="140" y="184"/>
                      </a:cubicBezTo>
                      <a:cubicBezTo>
                        <a:pt x="140" y="30"/>
                        <a:pt x="140" y="30"/>
                        <a:pt x="140" y="30"/>
                      </a:cubicBezTo>
                      <a:cubicBezTo>
                        <a:pt x="140" y="13"/>
                        <a:pt x="126" y="0"/>
                        <a:pt x="109" y="0"/>
                      </a:cubicBezTo>
                      <a:moveTo>
                        <a:pt x="122" y="177"/>
                      </a:moveTo>
                      <a:cubicBezTo>
                        <a:pt x="122" y="187"/>
                        <a:pt x="116" y="195"/>
                        <a:pt x="109" y="195"/>
                      </a:cubicBezTo>
                      <a:cubicBezTo>
                        <a:pt x="31" y="195"/>
                        <a:pt x="31" y="195"/>
                        <a:pt x="31" y="195"/>
                      </a:cubicBezTo>
                      <a:cubicBezTo>
                        <a:pt x="24" y="195"/>
                        <a:pt x="18" y="187"/>
                        <a:pt x="18" y="177"/>
                      </a:cubicBezTo>
                      <a:cubicBezTo>
                        <a:pt x="18" y="35"/>
                        <a:pt x="18" y="35"/>
                        <a:pt x="18" y="35"/>
                      </a:cubicBezTo>
                      <a:cubicBezTo>
                        <a:pt x="18" y="26"/>
                        <a:pt x="24" y="18"/>
                        <a:pt x="31" y="18"/>
                      </a:cubicBezTo>
                      <a:cubicBezTo>
                        <a:pt x="109" y="18"/>
                        <a:pt x="109" y="18"/>
                        <a:pt x="109" y="18"/>
                      </a:cubicBezTo>
                      <a:cubicBezTo>
                        <a:pt x="116" y="18"/>
                        <a:pt x="122" y="26"/>
                        <a:pt x="122" y="35"/>
                      </a:cubicBezTo>
                      <a:lnTo>
                        <a:pt x="122" y="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 name="Freeform 25">
                  <a:extLst>
                    <a:ext uri="{FF2B5EF4-FFF2-40B4-BE49-F238E27FC236}">
                      <a16:creationId xmlns:a16="http://schemas.microsoft.com/office/drawing/2014/main" id="{1AC276D1-A1BC-4824-A120-ABE584DDC121}"/>
                    </a:ext>
                  </a:extLst>
                </p:cNvPr>
                <p:cNvSpPr>
                  <a:spLocks noEditPoints="1"/>
                </p:cNvSpPr>
                <p:nvPr/>
              </p:nvSpPr>
              <p:spPr bwMode="auto">
                <a:xfrm>
                  <a:off x="5049838" y="4411663"/>
                  <a:ext cx="739775" cy="854075"/>
                </a:xfrm>
                <a:custGeom>
                  <a:avLst/>
                  <a:gdLst>
                    <a:gd name="T0" fmla="*/ 98 w 197"/>
                    <a:gd name="T1" fmla="*/ 0 h 228"/>
                    <a:gd name="T2" fmla="*/ 0 w 197"/>
                    <a:gd name="T3" fmla="*/ 33 h 228"/>
                    <a:gd name="T4" fmla="*/ 0 w 197"/>
                    <a:gd name="T5" fmla="*/ 195 h 228"/>
                    <a:gd name="T6" fmla="*/ 98 w 197"/>
                    <a:gd name="T7" fmla="*/ 228 h 228"/>
                    <a:gd name="T8" fmla="*/ 197 w 197"/>
                    <a:gd name="T9" fmla="*/ 195 h 228"/>
                    <a:gd name="T10" fmla="*/ 197 w 197"/>
                    <a:gd name="T11" fmla="*/ 33 h 228"/>
                    <a:gd name="T12" fmla="*/ 98 w 197"/>
                    <a:gd name="T13" fmla="*/ 0 h 228"/>
                    <a:gd name="T14" fmla="*/ 98 w 197"/>
                    <a:gd name="T15" fmla="*/ 55 h 228"/>
                    <a:gd name="T16" fmla="*/ 15 w 197"/>
                    <a:gd name="T17" fmla="*/ 32 h 228"/>
                    <a:gd name="T18" fmla="*/ 98 w 197"/>
                    <a:gd name="T19" fmla="*/ 10 h 228"/>
                    <a:gd name="T20" fmla="*/ 182 w 197"/>
                    <a:gd name="T21" fmla="*/ 32 h 228"/>
                    <a:gd name="T22" fmla="*/ 98 w 197"/>
                    <a:gd name="T23" fmla="*/ 5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 h="228">
                      <a:moveTo>
                        <a:pt x="98" y="0"/>
                      </a:moveTo>
                      <a:cubicBezTo>
                        <a:pt x="62" y="0"/>
                        <a:pt x="0" y="7"/>
                        <a:pt x="0" y="33"/>
                      </a:cubicBezTo>
                      <a:cubicBezTo>
                        <a:pt x="0" y="195"/>
                        <a:pt x="0" y="195"/>
                        <a:pt x="0" y="195"/>
                      </a:cubicBezTo>
                      <a:cubicBezTo>
                        <a:pt x="0" y="221"/>
                        <a:pt x="62" y="228"/>
                        <a:pt x="98" y="228"/>
                      </a:cubicBezTo>
                      <a:cubicBezTo>
                        <a:pt x="135" y="228"/>
                        <a:pt x="197" y="221"/>
                        <a:pt x="197" y="195"/>
                      </a:cubicBezTo>
                      <a:cubicBezTo>
                        <a:pt x="197" y="33"/>
                        <a:pt x="197" y="33"/>
                        <a:pt x="197" y="33"/>
                      </a:cubicBezTo>
                      <a:cubicBezTo>
                        <a:pt x="197" y="7"/>
                        <a:pt x="135" y="0"/>
                        <a:pt x="98" y="0"/>
                      </a:cubicBezTo>
                      <a:moveTo>
                        <a:pt x="98" y="55"/>
                      </a:moveTo>
                      <a:cubicBezTo>
                        <a:pt x="52" y="55"/>
                        <a:pt x="15" y="45"/>
                        <a:pt x="15" y="32"/>
                      </a:cubicBezTo>
                      <a:cubicBezTo>
                        <a:pt x="15" y="20"/>
                        <a:pt x="52" y="10"/>
                        <a:pt x="98" y="10"/>
                      </a:cubicBezTo>
                      <a:cubicBezTo>
                        <a:pt x="144" y="10"/>
                        <a:pt x="182" y="20"/>
                        <a:pt x="182" y="32"/>
                      </a:cubicBezTo>
                      <a:cubicBezTo>
                        <a:pt x="182" y="45"/>
                        <a:pt x="144" y="55"/>
                        <a:pt x="98" y="5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 name="Freeform 26">
                  <a:extLst>
                    <a:ext uri="{FF2B5EF4-FFF2-40B4-BE49-F238E27FC236}">
                      <a16:creationId xmlns:a16="http://schemas.microsoft.com/office/drawing/2014/main" id="{F5076C94-1857-4B6A-A9E8-4D2D69A3FBF9}"/>
                    </a:ext>
                  </a:extLst>
                </p:cNvPr>
                <p:cNvSpPr>
                  <a:spLocks noEditPoints="1"/>
                </p:cNvSpPr>
                <p:nvPr/>
              </p:nvSpPr>
              <p:spPr bwMode="auto">
                <a:xfrm>
                  <a:off x="6043613" y="2960688"/>
                  <a:ext cx="641350" cy="876300"/>
                </a:xfrm>
                <a:custGeom>
                  <a:avLst/>
                  <a:gdLst>
                    <a:gd name="T0" fmla="*/ 146 w 171"/>
                    <a:gd name="T1" fmla="*/ 0 h 234"/>
                    <a:gd name="T2" fmla="*/ 25 w 171"/>
                    <a:gd name="T3" fmla="*/ 0 h 234"/>
                    <a:gd name="T4" fmla="*/ 0 w 171"/>
                    <a:gd name="T5" fmla="*/ 25 h 234"/>
                    <a:gd name="T6" fmla="*/ 0 w 171"/>
                    <a:gd name="T7" fmla="*/ 209 h 234"/>
                    <a:gd name="T8" fmla="*/ 25 w 171"/>
                    <a:gd name="T9" fmla="*/ 234 h 234"/>
                    <a:gd name="T10" fmla="*/ 146 w 171"/>
                    <a:gd name="T11" fmla="*/ 234 h 234"/>
                    <a:gd name="T12" fmla="*/ 171 w 171"/>
                    <a:gd name="T13" fmla="*/ 209 h 234"/>
                    <a:gd name="T14" fmla="*/ 171 w 171"/>
                    <a:gd name="T15" fmla="*/ 25 h 234"/>
                    <a:gd name="T16" fmla="*/ 146 w 171"/>
                    <a:gd name="T17" fmla="*/ 0 h 234"/>
                    <a:gd name="T18" fmla="*/ 157 w 171"/>
                    <a:gd name="T19" fmla="*/ 183 h 234"/>
                    <a:gd name="T20" fmla="*/ 146 w 171"/>
                    <a:gd name="T21" fmla="*/ 193 h 234"/>
                    <a:gd name="T22" fmla="*/ 25 w 171"/>
                    <a:gd name="T23" fmla="*/ 193 h 234"/>
                    <a:gd name="T24" fmla="*/ 15 w 171"/>
                    <a:gd name="T25" fmla="*/ 183 h 234"/>
                    <a:gd name="T26" fmla="*/ 15 w 171"/>
                    <a:gd name="T27" fmla="*/ 25 h 234"/>
                    <a:gd name="T28" fmla="*/ 25 w 171"/>
                    <a:gd name="T29" fmla="*/ 14 h 234"/>
                    <a:gd name="T30" fmla="*/ 146 w 171"/>
                    <a:gd name="T31" fmla="*/ 14 h 234"/>
                    <a:gd name="T32" fmla="*/ 157 w 171"/>
                    <a:gd name="T33" fmla="*/ 25 h 234"/>
                    <a:gd name="T34" fmla="*/ 157 w 171"/>
                    <a:gd name="T35" fmla="*/ 18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234">
                      <a:moveTo>
                        <a:pt x="146" y="0"/>
                      </a:moveTo>
                      <a:cubicBezTo>
                        <a:pt x="25" y="0"/>
                        <a:pt x="25" y="0"/>
                        <a:pt x="25" y="0"/>
                      </a:cubicBezTo>
                      <a:cubicBezTo>
                        <a:pt x="11" y="0"/>
                        <a:pt x="0" y="11"/>
                        <a:pt x="0" y="25"/>
                      </a:cubicBezTo>
                      <a:cubicBezTo>
                        <a:pt x="0" y="209"/>
                        <a:pt x="0" y="209"/>
                        <a:pt x="0" y="209"/>
                      </a:cubicBezTo>
                      <a:cubicBezTo>
                        <a:pt x="0" y="223"/>
                        <a:pt x="11" y="234"/>
                        <a:pt x="25" y="234"/>
                      </a:cubicBezTo>
                      <a:cubicBezTo>
                        <a:pt x="146" y="234"/>
                        <a:pt x="146" y="234"/>
                        <a:pt x="146" y="234"/>
                      </a:cubicBezTo>
                      <a:cubicBezTo>
                        <a:pt x="160" y="234"/>
                        <a:pt x="171" y="223"/>
                        <a:pt x="171" y="209"/>
                      </a:cubicBezTo>
                      <a:cubicBezTo>
                        <a:pt x="171" y="25"/>
                        <a:pt x="171" y="25"/>
                        <a:pt x="171" y="25"/>
                      </a:cubicBezTo>
                      <a:cubicBezTo>
                        <a:pt x="171" y="11"/>
                        <a:pt x="160" y="0"/>
                        <a:pt x="146" y="0"/>
                      </a:cubicBezTo>
                      <a:moveTo>
                        <a:pt x="157" y="183"/>
                      </a:moveTo>
                      <a:cubicBezTo>
                        <a:pt x="157" y="188"/>
                        <a:pt x="152" y="193"/>
                        <a:pt x="146" y="193"/>
                      </a:cubicBezTo>
                      <a:cubicBezTo>
                        <a:pt x="25" y="193"/>
                        <a:pt x="25" y="193"/>
                        <a:pt x="25" y="193"/>
                      </a:cubicBezTo>
                      <a:cubicBezTo>
                        <a:pt x="19" y="193"/>
                        <a:pt x="15" y="188"/>
                        <a:pt x="15" y="183"/>
                      </a:cubicBezTo>
                      <a:cubicBezTo>
                        <a:pt x="15" y="25"/>
                        <a:pt x="15" y="25"/>
                        <a:pt x="15" y="25"/>
                      </a:cubicBezTo>
                      <a:cubicBezTo>
                        <a:pt x="15" y="19"/>
                        <a:pt x="19" y="14"/>
                        <a:pt x="25" y="14"/>
                      </a:cubicBezTo>
                      <a:cubicBezTo>
                        <a:pt x="146" y="14"/>
                        <a:pt x="146" y="14"/>
                        <a:pt x="146" y="14"/>
                      </a:cubicBezTo>
                      <a:cubicBezTo>
                        <a:pt x="152" y="14"/>
                        <a:pt x="157" y="19"/>
                        <a:pt x="157" y="25"/>
                      </a:cubicBezTo>
                      <a:lnTo>
                        <a:pt x="15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 name="Oval 27">
                  <a:extLst>
                    <a:ext uri="{FF2B5EF4-FFF2-40B4-BE49-F238E27FC236}">
                      <a16:creationId xmlns:a16="http://schemas.microsoft.com/office/drawing/2014/main" id="{6EB8DEEC-B7D7-4981-8A23-6B686FC2C660}"/>
                    </a:ext>
                  </a:extLst>
                </p:cNvPr>
                <p:cNvSpPr>
                  <a:spLocks noChangeArrowheads="1"/>
                </p:cNvSpPr>
                <p:nvPr/>
              </p:nvSpPr>
              <p:spPr bwMode="auto">
                <a:xfrm>
                  <a:off x="6224588" y="372586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 name="Oval 28">
                  <a:extLst>
                    <a:ext uri="{FF2B5EF4-FFF2-40B4-BE49-F238E27FC236}">
                      <a16:creationId xmlns:a16="http://schemas.microsoft.com/office/drawing/2014/main" id="{59B5996C-A41D-4FF0-814F-FE6E21F34126}"/>
                    </a:ext>
                  </a:extLst>
                </p:cNvPr>
                <p:cNvSpPr>
                  <a:spLocks noChangeArrowheads="1"/>
                </p:cNvSpPr>
                <p:nvPr/>
              </p:nvSpPr>
              <p:spPr bwMode="auto">
                <a:xfrm>
                  <a:off x="6453188" y="372586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 name="Oval 29">
                  <a:extLst>
                    <a:ext uri="{FF2B5EF4-FFF2-40B4-BE49-F238E27FC236}">
                      <a16:creationId xmlns:a16="http://schemas.microsoft.com/office/drawing/2014/main" id="{AD9C9826-75AC-430F-8CE7-AB5991203248}"/>
                    </a:ext>
                  </a:extLst>
                </p:cNvPr>
                <p:cNvSpPr>
                  <a:spLocks noChangeArrowheads="1"/>
                </p:cNvSpPr>
                <p:nvPr/>
              </p:nvSpPr>
              <p:spPr bwMode="auto">
                <a:xfrm>
                  <a:off x="6340476" y="372586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 name="Freeform 30">
                  <a:extLst>
                    <a:ext uri="{FF2B5EF4-FFF2-40B4-BE49-F238E27FC236}">
                      <a16:creationId xmlns:a16="http://schemas.microsoft.com/office/drawing/2014/main" id="{8F401AED-6F00-4F3C-8924-27077AEF06C6}"/>
                    </a:ext>
                  </a:extLst>
                </p:cNvPr>
                <p:cNvSpPr>
                  <a:spLocks/>
                </p:cNvSpPr>
                <p:nvPr/>
              </p:nvSpPr>
              <p:spPr bwMode="auto">
                <a:xfrm>
                  <a:off x="3425826" y="4279901"/>
                  <a:ext cx="442913" cy="161925"/>
                </a:xfrm>
                <a:custGeom>
                  <a:avLst/>
                  <a:gdLst>
                    <a:gd name="T0" fmla="*/ 0 w 118"/>
                    <a:gd name="T1" fmla="*/ 43 h 43"/>
                    <a:gd name="T2" fmla="*/ 14 w 118"/>
                    <a:gd name="T3" fmla="*/ 39 h 43"/>
                    <a:gd name="T4" fmla="*/ 108 w 118"/>
                    <a:gd name="T5" fmla="*/ 39 h 43"/>
                    <a:gd name="T6" fmla="*/ 118 w 118"/>
                    <a:gd name="T7" fmla="*/ 41 h 43"/>
                    <a:gd name="T8" fmla="*/ 105 w 118"/>
                    <a:gd name="T9" fmla="*/ 15 h 43"/>
                    <a:gd name="T10" fmla="*/ 81 w 118"/>
                    <a:gd name="T11" fmla="*/ 0 h 43"/>
                    <a:gd name="T12" fmla="*/ 39 w 118"/>
                    <a:gd name="T13" fmla="*/ 0 h 43"/>
                    <a:gd name="T14" fmla="*/ 15 w 118"/>
                    <a:gd name="T15" fmla="*/ 15 h 43"/>
                    <a:gd name="T16" fmla="*/ 0 w 118"/>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43">
                      <a:moveTo>
                        <a:pt x="0" y="43"/>
                      </a:moveTo>
                      <a:cubicBezTo>
                        <a:pt x="4" y="40"/>
                        <a:pt x="9" y="39"/>
                        <a:pt x="14" y="39"/>
                      </a:cubicBezTo>
                      <a:cubicBezTo>
                        <a:pt x="108" y="39"/>
                        <a:pt x="108" y="39"/>
                        <a:pt x="108" y="39"/>
                      </a:cubicBezTo>
                      <a:cubicBezTo>
                        <a:pt x="111" y="39"/>
                        <a:pt x="115" y="40"/>
                        <a:pt x="118" y="41"/>
                      </a:cubicBezTo>
                      <a:cubicBezTo>
                        <a:pt x="105" y="15"/>
                        <a:pt x="105" y="15"/>
                        <a:pt x="105" y="15"/>
                      </a:cubicBezTo>
                      <a:cubicBezTo>
                        <a:pt x="101" y="7"/>
                        <a:pt x="90" y="0"/>
                        <a:pt x="81" y="0"/>
                      </a:cubicBezTo>
                      <a:cubicBezTo>
                        <a:pt x="39" y="0"/>
                        <a:pt x="39" y="0"/>
                        <a:pt x="39" y="0"/>
                      </a:cubicBezTo>
                      <a:cubicBezTo>
                        <a:pt x="30" y="0"/>
                        <a:pt x="19" y="7"/>
                        <a:pt x="15" y="15"/>
                      </a:cubicBezTo>
                      <a:lnTo>
                        <a:pt x="0"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 name="Freeform 31">
                  <a:extLst>
                    <a:ext uri="{FF2B5EF4-FFF2-40B4-BE49-F238E27FC236}">
                      <a16:creationId xmlns:a16="http://schemas.microsoft.com/office/drawing/2014/main" id="{051297F8-18C3-4F70-97B5-448B0B3D12D5}"/>
                    </a:ext>
                  </a:extLst>
                </p:cNvPr>
                <p:cNvSpPr>
                  <a:spLocks noEditPoints="1"/>
                </p:cNvSpPr>
                <p:nvPr/>
              </p:nvSpPr>
              <p:spPr bwMode="auto">
                <a:xfrm>
                  <a:off x="3414713" y="4456113"/>
                  <a:ext cx="476250" cy="809625"/>
                </a:xfrm>
                <a:custGeom>
                  <a:avLst/>
                  <a:gdLst>
                    <a:gd name="T0" fmla="*/ 119 w 127"/>
                    <a:gd name="T1" fmla="*/ 2 h 216"/>
                    <a:gd name="T2" fmla="*/ 111 w 127"/>
                    <a:gd name="T3" fmla="*/ 0 h 216"/>
                    <a:gd name="T4" fmla="*/ 17 w 127"/>
                    <a:gd name="T5" fmla="*/ 0 h 216"/>
                    <a:gd name="T6" fmla="*/ 9 w 127"/>
                    <a:gd name="T7" fmla="*/ 2 h 216"/>
                    <a:gd name="T8" fmla="*/ 0 w 127"/>
                    <a:gd name="T9" fmla="*/ 17 h 216"/>
                    <a:gd name="T10" fmla="*/ 0 w 127"/>
                    <a:gd name="T11" fmla="*/ 199 h 216"/>
                    <a:gd name="T12" fmla="*/ 17 w 127"/>
                    <a:gd name="T13" fmla="*/ 216 h 216"/>
                    <a:gd name="T14" fmla="*/ 111 w 127"/>
                    <a:gd name="T15" fmla="*/ 216 h 216"/>
                    <a:gd name="T16" fmla="*/ 127 w 127"/>
                    <a:gd name="T17" fmla="*/ 199 h 216"/>
                    <a:gd name="T18" fmla="*/ 127 w 127"/>
                    <a:gd name="T19" fmla="*/ 17 h 216"/>
                    <a:gd name="T20" fmla="*/ 119 w 127"/>
                    <a:gd name="T21" fmla="*/ 2 h 216"/>
                    <a:gd name="T22" fmla="*/ 105 w 127"/>
                    <a:gd name="T23" fmla="*/ 180 h 216"/>
                    <a:gd name="T24" fmla="*/ 29 w 127"/>
                    <a:gd name="T25" fmla="*/ 180 h 216"/>
                    <a:gd name="T26" fmla="*/ 22 w 127"/>
                    <a:gd name="T27" fmla="*/ 173 h 216"/>
                    <a:gd name="T28" fmla="*/ 29 w 127"/>
                    <a:gd name="T29" fmla="*/ 166 h 216"/>
                    <a:gd name="T30" fmla="*/ 105 w 127"/>
                    <a:gd name="T31" fmla="*/ 166 h 216"/>
                    <a:gd name="T32" fmla="*/ 111 w 127"/>
                    <a:gd name="T33" fmla="*/ 173 h 216"/>
                    <a:gd name="T34" fmla="*/ 105 w 127"/>
                    <a:gd name="T35" fmla="*/ 180 h 216"/>
                    <a:gd name="T36" fmla="*/ 105 w 127"/>
                    <a:gd name="T37" fmla="*/ 149 h 216"/>
                    <a:gd name="T38" fmla="*/ 29 w 127"/>
                    <a:gd name="T39" fmla="*/ 149 h 216"/>
                    <a:gd name="T40" fmla="*/ 22 w 127"/>
                    <a:gd name="T41" fmla="*/ 143 h 216"/>
                    <a:gd name="T42" fmla="*/ 29 w 127"/>
                    <a:gd name="T43" fmla="*/ 136 h 216"/>
                    <a:gd name="T44" fmla="*/ 105 w 127"/>
                    <a:gd name="T45" fmla="*/ 136 h 216"/>
                    <a:gd name="T46" fmla="*/ 111 w 127"/>
                    <a:gd name="T47" fmla="*/ 143 h 216"/>
                    <a:gd name="T48" fmla="*/ 105 w 127"/>
                    <a:gd name="T49" fmla="*/ 149 h 216"/>
                    <a:gd name="T50" fmla="*/ 105 w 127"/>
                    <a:gd name="T51" fmla="*/ 119 h 216"/>
                    <a:gd name="T52" fmla="*/ 29 w 127"/>
                    <a:gd name="T53" fmla="*/ 119 h 216"/>
                    <a:gd name="T54" fmla="*/ 22 w 127"/>
                    <a:gd name="T55" fmla="*/ 112 h 216"/>
                    <a:gd name="T56" fmla="*/ 29 w 127"/>
                    <a:gd name="T57" fmla="*/ 106 h 216"/>
                    <a:gd name="T58" fmla="*/ 105 w 127"/>
                    <a:gd name="T59" fmla="*/ 106 h 216"/>
                    <a:gd name="T60" fmla="*/ 111 w 127"/>
                    <a:gd name="T61" fmla="*/ 112 h 216"/>
                    <a:gd name="T62" fmla="*/ 105 w 127"/>
                    <a:gd name="T63" fmla="*/ 119 h 216"/>
                    <a:gd name="T64" fmla="*/ 102 w 127"/>
                    <a:gd name="T65" fmla="*/ 40 h 216"/>
                    <a:gd name="T66" fmla="*/ 93 w 127"/>
                    <a:gd name="T67" fmla="*/ 31 h 216"/>
                    <a:gd name="T68" fmla="*/ 102 w 127"/>
                    <a:gd name="T69" fmla="*/ 22 h 216"/>
                    <a:gd name="T70" fmla="*/ 111 w 127"/>
                    <a:gd name="T71" fmla="*/ 31 h 216"/>
                    <a:gd name="T72" fmla="*/ 102 w 127"/>
                    <a:gd name="T73" fmla="*/ 4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16">
                      <a:moveTo>
                        <a:pt x="119" y="2"/>
                      </a:moveTo>
                      <a:cubicBezTo>
                        <a:pt x="116" y="1"/>
                        <a:pt x="114" y="0"/>
                        <a:pt x="111" y="0"/>
                      </a:cubicBezTo>
                      <a:cubicBezTo>
                        <a:pt x="17" y="0"/>
                        <a:pt x="17" y="0"/>
                        <a:pt x="17" y="0"/>
                      </a:cubicBezTo>
                      <a:cubicBezTo>
                        <a:pt x="14" y="0"/>
                        <a:pt x="11" y="1"/>
                        <a:pt x="9" y="2"/>
                      </a:cubicBezTo>
                      <a:cubicBezTo>
                        <a:pt x="4" y="5"/>
                        <a:pt x="0" y="10"/>
                        <a:pt x="0" y="17"/>
                      </a:cubicBezTo>
                      <a:cubicBezTo>
                        <a:pt x="0" y="199"/>
                        <a:pt x="0" y="199"/>
                        <a:pt x="0" y="199"/>
                      </a:cubicBezTo>
                      <a:cubicBezTo>
                        <a:pt x="0" y="208"/>
                        <a:pt x="8" y="216"/>
                        <a:pt x="17" y="216"/>
                      </a:cubicBezTo>
                      <a:cubicBezTo>
                        <a:pt x="111" y="216"/>
                        <a:pt x="111" y="216"/>
                        <a:pt x="111" y="216"/>
                      </a:cubicBezTo>
                      <a:cubicBezTo>
                        <a:pt x="120" y="216"/>
                        <a:pt x="127" y="208"/>
                        <a:pt x="127" y="199"/>
                      </a:cubicBezTo>
                      <a:cubicBezTo>
                        <a:pt x="127" y="17"/>
                        <a:pt x="127" y="17"/>
                        <a:pt x="127" y="17"/>
                      </a:cubicBezTo>
                      <a:cubicBezTo>
                        <a:pt x="127" y="10"/>
                        <a:pt x="124" y="5"/>
                        <a:pt x="119" y="2"/>
                      </a:cubicBezTo>
                      <a:moveTo>
                        <a:pt x="105" y="180"/>
                      </a:moveTo>
                      <a:cubicBezTo>
                        <a:pt x="29" y="180"/>
                        <a:pt x="29" y="180"/>
                        <a:pt x="29" y="180"/>
                      </a:cubicBezTo>
                      <a:cubicBezTo>
                        <a:pt x="25" y="180"/>
                        <a:pt x="22" y="177"/>
                        <a:pt x="22" y="173"/>
                      </a:cubicBezTo>
                      <a:cubicBezTo>
                        <a:pt x="22" y="169"/>
                        <a:pt x="25" y="166"/>
                        <a:pt x="29" y="166"/>
                      </a:cubicBezTo>
                      <a:cubicBezTo>
                        <a:pt x="105" y="166"/>
                        <a:pt x="105" y="166"/>
                        <a:pt x="105" y="166"/>
                      </a:cubicBezTo>
                      <a:cubicBezTo>
                        <a:pt x="108" y="166"/>
                        <a:pt x="111" y="169"/>
                        <a:pt x="111" y="173"/>
                      </a:cubicBezTo>
                      <a:cubicBezTo>
                        <a:pt x="111" y="177"/>
                        <a:pt x="108" y="180"/>
                        <a:pt x="105" y="180"/>
                      </a:cubicBezTo>
                      <a:moveTo>
                        <a:pt x="105" y="149"/>
                      </a:moveTo>
                      <a:cubicBezTo>
                        <a:pt x="29" y="149"/>
                        <a:pt x="29" y="149"/>
                        <a:pt x="29" y="149"/>
                      </a:cubicBezTo>
                      <a:cubicBezTo>
                        <a:pt x="25" y="149"/>
                        <a:pt x="22" y="146"/>
                        <a:pt x="22" y="143"/>
                      </a:cubicBezTo>
                      <a:cubicBezTo>
                        <a:pt x="22" y="139"/>
                        <a:pt x="25" y="136"/>
                        <a:pt x="29" y="136"/>
                      </a:cubicBezTo>
                      <a:cubicBezTo>
                        <a:pt x="105" y="136"/>
                        <a:pt x="105" y="136"/>
                        <a:pt x="105" y="136"/>
                      </a:cubicBezTo>
                      <a:cubicBezTo>
                        <a:pt x="108" y="136"/>
                        <a:pt x="111" y="139"/>
                        <a:pt x="111" y="143"/>
                      </a:cubicBezTo>
                      <a:cubicBezTo>
                        <a:pt x="111" y="146"/>
                        <a:pt x="108" y="149"/>
                        <a:pt x="105" y="149"/>
                      </a:cubicBezTo>
                      <a:moveTo>
                        <a:pt x="105" y="119"/>
                      </a:moveTo>
                      <a:cubicBezTo>
                        <a:pt x="29" y="119"/>
                        <a:pt x="29" y="119"/>
                        <a:pt x="29" y="119"/>
                      </a:cubicBezTo>
                      <a:cubicBezTo>
                        <a:pt x="25" y="119"/>
                        <a:pt x="22" y="116"/>
                        <a:pt x="22" y="112"/>
                      </a:cubicBezTo>
                      <a:cubicBezTo>
                        <a:pt x="22" y="109"/>
                        <a:pt x="25" y="106"/>
                        <a:pt x="29" y="106"/>
                      </a:cubicBezTo>
                      <a:cubicBezTo>
                        <a:pt x="105" y="106"/>
                        <a:pt x="105" y="106"/>
                        <a:pt x="105" y="106"/>
                      </a:cubicBezTo>
                      <a:cubicBezTo>
                        <a:pt x="108" y="106"/>
                        <a:pt x="111" y="109"/>
                        <a:pt x="111" y="112"/>
                      </a:cubicBezTo>
                      <a:cubicBezTo>
                        <a:pt x="111" y="116"/>
                        <a:pt x="108" y="119"/>
                        <a:pt x="105" y="119"/>
                      </a:cubicBezTo>
                      <a:moveTo>
                        <a:pt x="102" y="40"/>
                      </a:moveTo>
                      <a:cubicBezTo>
                        <a:pt x="97" y="40"/>
                        <a:pt x="93" y="36"/>
                        <a:pt x="93" y="31"/>
                      </a:cubicBezTo>
                      <a:cubicBezTo>
                        <a:pt x="93" y="26"/>
                        <a:pt x="97" y="22"/>
                        <a:pt x="102" y="22"/>
                      </a:cubicBezTo>
                      <a:cubicBezTo>
                        <a:pt x="107" y="22"/>
                        <a:pt x="111" y="26"/>
                        <a:pt x="111" y="31"/>
                      </a:cubicBezTo>
                      <a:cubicBezTo>
                        <a:pt x="111" y="36"/>
                        <a:pt x="107" y="40"/>
                        <a:pt x="102" y="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sp>
        <p:nvSpPr>
          <p:cNvPr id="52" name="TextBox 51">
            <a:extLst>
              <a:ext uri="{FF2B5EF4-FFF2-40B4-BE49-F238E27FC236}">
                <a16:creationId xmlns:a16="http://schemas.microsoft.com/office/drawing/2014/main" id="{058F307C-B979-43F9-AA49-C7FA8436AEF8}"/>
              </a:ext>
            </a:extLst>
          </p:cNvPr>
          <p:cNvSpPr txBox="1"/>
          <p:nvPr/>
        </p:nvSpPr>
        <p:spPr>
          <a:xfrm>
            <a:off x="9241221" y="6593355"/>
            <a:ext cx="3247877" cy="4616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Semilight"/>
                <a:ea typeface="+mn-ea"/>
                <a:cs typeface="+mn-cs"/>
              </a:rPr>
              <a:t>*When combined with Azure Hybrid Benefit</a:t>
            </a:r>
          </a:p>
        </p:txBody>
      </p:sp>
    </p:spTree>
    <p:extLst>
      <p:ext uri="{BB962C8B-B14F-4D97-AF65-F5344CB8AC3E}">
        <p14:creationId xmlns:p14="http://schemas.microsoft.com/office/powerpoint/2010/main" val="61568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3D5F3-F316-48B8-BAF1-66E80B191248}"/>
              </a:ext>
            </a:extLst>
          </p:cNvPr>
          <p:cNvSpPr>
            <a:spLocks noGrp="1"/>
          </p:cNvSpPr>
          <p:nvPr>
            <p:ph type="title"/>
          </p:nvPr>
        </p:nvSpPr>
        <p:spPr/>
        <p:txBody>
          <a:bodyPr/>
          <a:lstStyle/>
          <a:p>
            <a:r>
              <a:rPr lang="en-US" dirty="0">
                <a:solidFill>
                  <a:schemeClr val="bg1"/>
                </a:solidFill>
              </a:rPr>
              <a:t>Azure Hybrid Benefit for Windows Server</a:t>
            </a:r>
          </a:p>
        </p:txBody>
      </p:sp>
      <p:sp>
        <p:nvSpPr>
          <p:cNvPr id="3" name="Text Placeholder 2">
            <a:extLst>
              <a:ext uri="{FF2B5EF4-FFF2-40B4-BE49-F238E27FC236}">
                <a16:creationId xmlns:a16="http://schemas.microsoft.com/office/drawing/2014/main" id="{029A8178-2F91-4EFE-9DF9-D64784131A43}"/>
              </a:ext>
            </a:extLst>
          </p:cNvPr>
          <p:cNvSpPr txBox="1">
            <a:spLocks/>
          </p:cNvSpPr>
          <p:nvPr/>
        </p:nvSpPr>
        <p:spPr>
          <a:xfrm>
            <a:off x="303058" y="1662528"/>
            <a:ext cx="6781735" cy="46997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3000"/>
              </a:spcAft>
              <a:buFont typeface="Arial" panose="020B0604020202020204" pitchFamily="34" charset="0"/>
              <a:buNone/>
            </a:pPr>
            <a:r>
              <a:rPr lang="en-US">
                <a:solidFill>
                  <a:srgbClr val="00B0F0"/>
                </a:solidFill>
              </a:rPr>
              <a:t>Pay for just base compute costs </a:t>
            </a:r>
            <a:r>
              <a:rPr lang="en-US">
                <a:solidFill>
                  <a:schemeClr val="bg1"/>
                </a:solidFill>
              </a:rPr>
              <a:t>by using your existing Windows Server licenses with Software Assurance</a:t>
            </a:r>
          </a:p>
          <a:p>
            <a:pPr marL="0" indent="0">
              <a:spcAft>
                <a:spcPts val="3000"/>
              </a:spcAft>
              <a:buFont typeface="Arial" panose="020B0604020202020204" pitchFamily="34" charset="0"/>
              <a:buNone/>
            </a:pPr>
            <a:r>
              <a:rPr lang="en-US">
                <a:solidFill>
                  <a:srgbClr val="00B0F0"/>
                </a:solidFill>
              </a:rPr>
              <a:t>Apply licenses </a:t>
            </a:r>
            <a:r>
              <a:rPr lang="en-US">
                <a:solidFill>
                  <a:schemeClr val="bg1"/>
                </a:solidFill>
              </a:rPr>
              <a:t>to Azure for use with Azure Reserved VM Instances</a:t>
            </a:r>
          </a:p>
          <a:p>
            <a:pPr marL="0" indent="0">
              <a:spcAft>
                <a:spcPts val="3000"/>
              </a:spcAft>
              <a:buFont typeface="Arial" panose="020B0604020202020204" pitchFamily="34" charset="0"/>
              <a:buNone/>
            </a:pPr>
            <a:r>
              <a:rPr lang="en-US">
                <a:solidFill>
                  <a:srgbClr val="00B0F0"/>
                </a:solidFill>
              </a:rPr>
              <a:t>Maximize value </a:t>
            </a:r>
            <a:r>
              <a:rPr lang="en-US">
                <a:solidFill>
                  <a:schemeClr val="bg1"/>
                </a:solidFill>
              </a:rPr>
              <a:t>from current investments</a:t>
            </a:r>
          </a:p>
          <a:p>
            <a:pPr marL="0" indent="0">
              <a:spcAft>
                <a:spcPts val="3000"/>
              </a:spcAft>
              <a:buFont typeface="Arial" panose="020B0604020202020204" pitchFamily="34" charset="0"/>
              <a:buNone/>
            </a:pPr>
            <a:r>
              <a:rPr lang="en-US">
                <a:solidFill>
                  <a:srgbClr val="00B0F0"/>
                </a:solidFill>
              </a:rPr>
              <a:t>Available for both </a:t>
            </a:r>
            <a:r>
              <a:rPr lang="en-US">
                <a:solidFill>
                  <a:schemeClr val="bg1"/>
                </a:solidFill>
              </a:rPr>
              <a:t>pay-as-you-go and Azure Reserved VM Instances</a:t>
            </a:r>
            <a:endParaRPr lang="en-US" dirty="0">
              <a:solidFill>
                <a:schemeClr val="bg1"/>
              </a:solidFill>
            </a:endParaRPr>
          </a:p>
        </p:txBody>
      </p:sp>
      <p:grpSp>
        <p:nvGrpSpPr>
          <p:cNvPr id="4" name="Group 4">
            <a:extLst>
              <a:ext uri="{FF2B5EF4-FFF2-40B4-BE49-F238E27FC236}">
                <a16:creationId xmlns:a16="http://schemas.microsoft.com/office/drawing/2014/main" id="{4AE573AF-1904-4586-9C52-9E99893ED5C7}"/>
              </a:ext>
            </a:extLst>
          </p:cNvPr>
          <p:cNvGrpSpPr>
            <a:grpSpLocks noChangeAspect="1"/>
          </p:cNvGrpSpPr>
          <p:nvPr/>
        </p:nvGrpSpPr>
        <p:grpSpPr bwMode="auto">
          <a:xfrm>
            <a:off x="5957844" y="1140203"/>
            <a:ext cx="6494188" cy="6029323"/>
            <a:chOff x="5213" y="1333"/>
            <a:chExt cx="2333" cy="2166"/>
          </a:xfrm>
        </p:grpSpPr>
        <p:sp>
          <p:nvSpPr>
            <p:cNvPr id="5" name="Rectangle 6">
              <a:extLst>
                <a:ext uri="{FF2B5EF4-FFF2-40B4-BE49-F238E27FC236}">
                  <a16:creationId xmlns:a16="http://schemas.microsoft.com/office/drawing/2014/main" id="{F6DB79B9-57A4-4BB9-BE34-22741109380F}"/>
                </a:ext>
              </a:extLst>
            </p:cNvPr>
            <p:cNvSpPr>
              <a:spLocks noChangeArrowheads="1"/>
            </p:cNvSpPr>
            <p:nvPr/>
          </p:nvSpPr>
          <p:spPr bwMode="auto">
            <a:xfrm>
              <a:off x="5213" y="1333"/>
              <a:ext cx="2333" cy="2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 name="Freeform 7">
              <a:extLst>
                <a:ext uri="{FF2B5EF4-FFF2-40B4-BE49-F238E27FC236}">
                  <a16:creationId xmlns:a16="http://schemas.microsoft.com/office/drawing/2014/main" id="{D1443CEE-E15F-4DC1-8BA6-8C2C55161AAC}"/>
                </a:ext>
              </a:extLst>
            </p:cNvPr>
            <p:cNvSpPr>
              <a:spLocks/>
            </p:cNvSpPr>
            <p:nvPr/>
          </p:nvSpPr>
          <p:spPr bwMode="auto">
            <a:xfrm>
              <a:off x="6150" y="2057"/>
              <a:ext cx="796" cy="915"/>
            </a:xfrm>
            <a:custGeom>
              <a:avLst/>
              <a:gdLst>
                <a:gd name="T0" fmla="*/ 819 w 819"/>
                <a:gd name="T1" fmla="*/ 761 h 947"/>
                <a:gd name="T2" fmla="*/ 540 w 819"/>
                <a:gd name="T3" fmla="*/ 856 h 947"/>
                <a:gd name="T4" fmla="*/ 292 w 819"/>
                <a:gd name="T5" fmla="*/ 941 h 947"/>
                <a:gd name="T6" fmla="*/ 250 w 819"/>
                <a:gd name="T7" fmla="*/ 920 h 947"/>
                <a:gd name="T8" fmla="*/ 0 w 819"/>
                <a:gd name="T9" fmla="*/ 191 h 947"/>
                <a:gd name="T10" fmla="*/ 558 w 819"/>
                <a:gd name="T11" fmla="*/ 0 h 947"/>
                <a:gd name="T12" fmla="*/ 688 w 819"/>
                <a:gd name="T13" fmla="*/ 380 h 947"/>
                <a:gd name="T14" fmla="*/ 819 w 819"/>
                <a:gd name="T15" fmla="*/ 761 h 9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9" h="947">
                  <a:moveTo>
                    <a:pt x="819" y="761"/>
                  </a:moveTo>
                  <a:cubicBezTo>
                    <a:pt x="540" y="856"/>
                    <a:pt x="540" y="856"/>
                    <a:pt x="540" y="856"/>
                  </a:cubicBezTo>
                  <a:cubicBezTo>
                    <a:pt x="292" y="941"/>
                    <a:pt x="292" y="941"/>
                    <a:pt x="292" y="941"/>
                  </a:cubicBezTo>
                  <a:cubicBezTo>
                    <a:pt x="275" y="947"/>
                    <a:pt x="256" y="938"/>
                    <a:pt x="250" y="920"/>
                  </a:cubicBezTo>
                  <a:cubicBezTo>
                    <a:pt x="0" y="191"/>
                    <a:pt x="0" y="191"/>
                    <a:pt x="0" y="191"/>
                  </a:cubicBezTo>
                  <a:cubicBezTo>
                    <a:pt x="558" y="0"/>
                    <a:pt x="558" y="0"/>
                    <a:pt x="558" y="0"/>
                  </a:cubicBezTo>
                  <a:cubicBezTo>
                    <a:pt x="688" y="380"/>
                    <a:pt x="688" y="380"/>
                    <a:pt x="688" y="380"/>
                  </a:cubicBezTo>
                  <a:cubicBezTo>
                    <a:pt x="819" y="761"/>
                    <a:pt x="819" y="761"/>
                    <a:pt x="819" y="7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 name="Rectangle 9">
              <a:extLst>
                <a:ext uri="{FF2B5EF4-FFF2-40B4-BE49-F238E27FC236}">
                  <a16:creationId xmlns:a16="http://schemas.microsoft.com/office/drawing/2014/main" id="{5C63B388-9760-46F1-A9D7-A8C6CC7F717C}"/>
                </a:ext>
              </a:extLst>
            </p:cNvPr>
            <p:cNvSpPr>
              <a:spLocks noChangeArrowheads="1"/>
            </p:cNvSpPr>
            <p:nvPr/>
          </p:nvSpPr>
          <p:spPr bwMode="auto">
            <a:xfrm>
              <a:off x="6572" y="2671"/>
              <a:ext cx="36" cy="162"/>
            </a:xfrm>
            <a:prstGeom prst="rect">
              <a:avLst/>
            </a:prstGeom>
            <a:solidFill>
              <a:srgbClr val="F0A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 name="Rectangle 10">
              <a:extLst>
                <a:ext uri="{FF2B5EF4-FFF2-40B4-BE49-F238E27FC236}">
                  <a16:creationId xmlns:a16="http://schemas.microsoft.com/office/drawing/2014/main" id="{C01235F3-1998-4DEB-ADD2-FB74006B0F76}"/>
                </a:ext>
              </a:extLst>
            </p:cNvPr>
            <p:cNvSpPr>
              <a:spLocks noChangeArrowheads="1"/>
            </p:cNvSpPr>
            <p:nvPr/>
          </p:nvSpPr>
          <p:spPr bwMode="auto">
            <a:xfrm>
              <a:off x="6572" y="2671"/>
              <a:ext cx="36"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 name="Freeform 11">
              <a:extLst>
                <a:ext uri="{FF2B5EF4-FFF2-40B4-BE49-F238E27FC236}">
                  <a16:creationId xmlns:a16="http://schemas.microsoft.com/office/drawing/2014/main" id="{4E1F4C2B-E53D-4C76-9916-05AEE971F6BE}"/>
                </a:ext>
              </a:extLst>
            </p:cNvPr>
            <p:cNvSpPr>
              <a:spLocks noEditPoints="1"/>
            </p:cNvSpPr>
            <p:nvPr/>
          </p:nvSpPr>
          <p:spPr bwMode="auto">
            <a:xfrm>
              <a:off x="6257" y="2099"/>
              <a:ext cx="610" cy="779"/>
            </a:xfrm>
            <a:custGeom>
              <a:avLst/>
              <a:gdLst>
                <a:gd name="T0" fmla="*/ 627 w 627"/>
                <a:gd name="T1" fmla="*/ 745 h 806"/>
                <a:gd name="T2" fmla="*/ 606 w 627"/>
                <a:gd name="T3" fmla="*/ 752 h 806"/>
                <a:gd name="T4" fmla="*/ 606 w 627"/>
                <a:gd name="T5" fmla="*/ 793 h 806"/>
                <a:gd name="T6" fmla="*/ 486 w 627"/>
                <a:gd name="T7" fmla="*/ 793 h 806"/>
                <a:gd name="T8" fmla="*/ 448 w 627"/>
                <a:gd name="T9" fmla="*/ 806 h 806"/>
                <a:gd name="T10" fmla="*/ 597 w 627"/>
                <a:gd name="T11" fmla="*/ 806 h 806"/>
                <a:gd name="T12" fmla="*/ 627 w 627"/>
                <a:gd name="T13" fmla="*/ 776 h 806"/>
                <a:gd name="T14" fmla="*/ 627 w 627"/>
                <a:gd name="T15" fmla="*/ 745 h 806"/>
                <a:gd name="T16" fmla="*/ 0 w 627"/>
                <a:gd name="T17" fmla="*/ 468 h 806"/>
                <a:gd name="T18" fmla="*/ 0 w 627"/>
                <a:gd name="T19" fmla="*/ 770 h 806"/>
                <a:gd name="T20" fmla="*/ 36 w 627"/>
                <a:gd name="T21" fmla="*/ 806 h 806"/>
                <a:gd name="T22" fmla="*/ 116 w 627"/>
                <a:gd name="T23" fmla="*/ 806 h 806"/>
                <a:gd name="T24" fmla="*/ 111 w 627"/>
                <a:gd name="T25" fmla="*/ 793 h 806"/>
                <a:gd name="T26" fmla="*/ 50 w 627"/>
                <a:gd name="T27" fmla="*/ 793 h 806"/>
                <a:gd name="T28" fmla="*/ 17 w 627"/>
                <a:gd name="T29" fmla="*/ 760 h 806"/>
                <a:gd name="T30" fmla="*/ 17 w 627"/>
                <a:gd name="T31" fmla="*/ 517 h 806"/>
                <a:gd name="T32" fmla="*/ 0 w 627"/>
                <a:gd name="T33" fmla="*/ 468 h 806"/>
                <a:gd name="T34" fmla="*/ 606 w 627"/>
                <a:gd name="T35" fmla="*/ 0 h 806"/>
                <a:gd name="T36" fmla="*/ 606 w 627"/>
                <a:gd name="T37" fmla="*/ 391 h 806"/>
                <a:gd name="T38" fmla="*/ 606 w 627"/>
                <a:gd name="T39" fmla="*/ 417 h 806"/>
                <a:gd name="T40" fmla="*/ 627 w 627"/>
                <a:gd name="T41" fmla="*/ 479 h 806"/>
                <a:gd name="T42" fmla="*/ 627 w 627"/>
                <a:gd name="T43" fmla="*/ 26 h 806"/>
                <a:gd name="T44" fmla="*/ 606 w 627"/>
                <a:gd name="T45" fmla="*/ 0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7" h="806">
                  <a:moveTo>
                    <a:pt x="627" y="745"/>
                  </a:moveTo>
                  <a:cubicBezTo>
                    <a:pt x="606" y="752"/>
                    <a:pt x="606" y="752"/>
                    <a:pt x="606" y="752"/>
                  </a:cubicBezTo>
                  <a:cubicBezTo>
                    <a:pt x="606" y="793"/>
                    <a:pt x="606" y="793"/>
                    <a:pt x="606" y="793"/>
                  </a:cubicBezTo>
                  <a:cubicBezTo>
                    <a:pt x="486" y="793"/>
                    <a:pt x="486" y="793"/>
                    <a:pt x="486" y="793"/>
                  </a:cubicBezTo>
                  <a:cubicBezTo>
                    <a:pt x="448" y="806"/>
                    <a:pt x="448" y="806"/>
                    <a:pt x="448" y="806"/>
                  </a:cubicBezTo>
                  <a:cubicBezTo>
                    <a:pt x="597" y="806"/>
                    <a:pt x="597" y="806"/>
                    <a:pt x="597" y="806"/>
                  </a:cubicBezTo>
                  <a:cubicBezTo>
                    <a:pt x="613" y="806"/>
                    <a:pt x="627" y="793"/>
                    <a:pt x="627" y="776"/>
                  </a:cubicBezTo>
                  <a:cubicBezTo>
                    <a:pt x="627" y="745"/>
                    <a:pt x="627" y="745"/>
                    <a:pt x="627" y="745"/>
                  </a:cubicBezTo>
                  <a:moveTo>
                    <a:pt x="0" y="468"/>
                  </a:moveTo>
                  <a:cubicBezTo>
                    <a:pt x="0" y="770"/>
                    <a:pt x="0" y="770"/>
                    <a:pt x="0" y="770"/>
                  </a:cubicBezTo>
                  <a:cubicBezTo>
                    <a:pt x="0" y="790"/>
                    <a:pt x="16" y="806"/>
                    <a:pt x="36" y="806"/>
                  </a:cubicBezTo>
                  <a:cubicBezTo>
                    <a:pt x="116" y="806"/>
                    <a:pt x="116" y="806"/>
                    <a:pt x="116" y="806"/>
                  </a:cubicBezTo>
                  <a:cubicBezTo>
                    <a:pt x="111" y="793"/>
                    <a:pt x="111" y="793"/>
                    <a:pt x="111" y="793"/>
                  </a:cubicBezTo>
                  <a:cubicBezTo>
                    <a:pt x="50" y="793"/>
                    <a:pt x="50" y="793"/>
                    <a:pt x="50" y="793"/>
                  </a:cubicBezTo>
                  <a:cubicBezTo>
                    <a:pt x="32" y="793"/>
                    <a:pt x="17" y="778"/>
                    <a:pt x="17" y="760"/>
                  </a:cubicBezTo>
                  <a:cubicBezTo>
                    <a:pt x="17" y="517"/>
                    <a:pt x="17" y="517"/>
                    <a:pt x="17" y="517"/>
                  </a:cubicBezTo>
                  <a:cubicBezTo>
                    <a:pt x="0" y="468"/>
                    <a:pt x="0" y="468"/>
                    <a:pt x="0" y="468"/>
                  </a:cubicBezTo>
                  <a:moveTo>
                    <a:pt x="606" y="0"/>
                  </a:moveTo>
                  <a:cubicBezTo>
                    <a:pt x="606" y="391"/>
                    <a:pt x="606" y="391"/>
                    <a:pt x="606" y="391"/>
                  </a:cubicBezTo>
                  <a:cubicBezTo>
                    <a:pt x="606" y="417"/>
                    <a:pt x="606" y="417"/>
                    <a:pt x="606" y="417"/>
                  </a:cubicBezTo>
                  <a:cubicBezTo>
                    <a:pt x="627" y="479"/>
                    <a:pt x="627" y="479"/>
                    <a:pt x="627" y="479"/>
                  </a:cubicBezTo>
                  <a:cubicBezTo>
                    <a:pt x="627" y="26"/>
                    <a:pt x="627" y="26"/>
                    <a:pt x="627" y="26"/>
                  </a:cubicBezTo>
                  <a:cubicBezTo>
                    <a:pt x="627" y="13"/>
                    <a:pt x="618" y="3"/>
                    <a:pt x="606" y="0"/>
                  </a:cubicBezTo>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 name="Freeform 12">
              <a:extLst>
                <a:ext uri="{FF2B5EF4-FFF2-40B4-BE49-F238E27FC236}">
                  <a16:creationId xmlns:a16="http://schemas.microsoft.com/office/drawing/2014/main" id="{7D3A2456-583C-4763-9131-52643F044357}"/>
                </a:ext>
              </a:extLst>
            </p:cNvPr>
            <p:cNvSpPr>
              <a:spLocks noEditPoints="1"/>
            </p:cNvSpPr>
            <p:nvPr/>
          </p:nvSpPr>
          <p:spPr bwMode="auto">
            <a:xfrm>
              <a:off x="6257" y="2221"/>
              <a:ext cx="610" cy="657"/>
            </a:xfrm>
            <a:custGeom>
              <a:avLst/>
              <a:gdLst>
                <a:gd name="T0" fmla="*/ 263 w 610"/>
                <a:gd name="T1" fmla="*/ 645 h 657"/>
                <a:gd name="T2" fmla="*/ 108 w 610"/>
                <a:gd name="T3" fmla="*/ 645 h 657"/>
                <a:gd name="T4" fmla="*/ 113 w 610"/>
                <a:gd name="T5" fmla="*/ 657 h 657"/>
                <a:gd name="T6" fmla="*/ 263 w 610"/>
                <a:gd name="T7" fmla="*/ 657 h 657"/>
                <a:gd name="T8" fmla="*/ 263 w 610"/>
                <a:gd name="T9" fmla="*/ 645 h 657"/>
                <a:gd name="T10" fmla="*/ 472 w 610"/>
                <a:gd name="T11" fmla="*/ 645 h 657"/>
                <a:gd name="T12" fmla="*/ 353 w 610"/>
                <a:gd name="T13" fmla="*/ 645 h 657"/>
                <a:gd name="T14" fmla="*/ 353 w 610"/>
                <a:gd name="T15" fmla="*/ 657 h 657"/>
                <a:gd name="T16" fmla="*/ 436 w 610"/>
                <a:gd name="T17" fmla="*/ 657 h 657"/>
                <a:gd name="T18" fmla="*/ 472 w 610"/>
                <a:gd name="T19" fmla="*/ 645 h 657"/>
                <a:gd name="T20" fmla="*/ 589 w 610"/>
                <a:gd name="T21" fmla="*/ 281 h 657"/>
                <a:gd name="T22" fmla="*/ 589 w 610"/>
                <a:gd name="T23" fmla="*/ 605 h 657"/>
                <a:gd name="T24" fmla="*/ 610 w 610"/>
                <a:gd name="T25" fmla="*/ 599 h 657"/>
                <a:gd name="T26" fmla="*/ 610 w 610"/>
                <a:gd name="T27" fmla="*/ 341 h 657"/>
                <a:gd name="T28" fmla="*/ 589 w 610"/>
                <a:gd name="T29" fmla="*/ 281 h 657"/>
                <a:gd name="T30" fmla="*/ 17 w 610"/>
                <a:gd name="T31" fmla="*/ 0 h 657"/>
                <a:gd name="T32" fmla="*/ 0 w 610"/>
                <a:gd name="T33" fmla="*/ 17 h 657"/>
                <a:gd name="T34" fmla="*/ 0 w 610"/>
                <a:gd name="T35" fmla="*/ 331 h 657"/>
                <a:gd name="T36" fmla="*/ 17 w 610"/>
                <a:gd name="T37" fmla="*/ 378 h 657"/>
                <a:gd name="T38" fmla="*/ 17 w 610"/>
                <a:gd name="T39"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0" h="657">
                  <a:moveTo>
                    <a:pt x="263" y="645"/>
                  </a:moveTo>
                  <a:lnTo>
                    <a:pt x="108" y="645"/>
                  </a:lnTo>
                  <a:lnTo>
                    <a:pt x="113" y="657"/>
                  </a:lnTo>
                  <a:lnTo>
                    <a:pt x="263" y="657"/>
                  </a:lnTo>
                  <a:lnTo>
                    <a:pt x="263" y="645"/>
                  </a:lnTo>
                  <a:close/>
                  <a:moveTo>
                    <a:pt x="472" y="645"/>
                  </a:moveTo>
                  <a:lnTo>
                    <a:pt x="353" y="645"/>
                  </a:lnTo>
                  <a:lnTo>
                    <a:pt x="353" y="657"/>
                  </a:lnTo>
                  <a:lnTo>
                    <a:pt x="436" y="657"/>
                  </a:lnTo>
                  <a:lnTo>
                    <a:pt x="472" y="645"/>
                  </a:lnTo>
                  <a:close/>
                  <a:moveTo>
                    <a:pt x="589" y="281"/>
                  </a:moveTo>
                  <a:lnTo>
                    <a:pt x="589" y="605"/>
                  </a:lnTo>
                  <a:lnTo>
                    <a:pt x="610" y="599"/>
                  </a:lnTo>
                  <a:lnTo>
                    <a:pt x="610" y="341"/>
                  </a:lnTo>
                  <a:lnTo>
                    <a:pt x="589" y="281"/>
                  </a:lnTo>
                  <a:close/>
                  <a:moveTo>
                    <a:pt x="17" y="0"/>
                  </a:moveTo>
                  <a:lnTo>
                    <a:pt x="0" y="17"/>
                  </a:lnTo>
                  <a:lnTo>
                    <a:pt x="0" y="331"/>
                  </a:lnTo>
                  <a:lnTo>
                    <a:pt x="17" y="378"/>
                  </a:lnTo>
                  <a:lnTo>
                    <a:pt x="17"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 name="Freeform 13">
              <a:extLst>
                <a:ext uri="{FF2B5EF4-FFF2-40B4-BE49-F238E27FC236}">
                  <a16:creationId xmlns:a16="http://schemas.microsoft.com/office/drawing/2014/main" id="{31D1DA0C-DE4A-445F-B3D1-DFBA06AB4AA3}"/>
                </a:ext>
              </a:extLst>
            </p:cNvPr>
            <p:cNvSpPr>
              <a:spLocks noEditPoints="1"/>
            </p:cNvSpPr>
            <p:nvPr/>
          </p:nvSpPr>
          <p:spPr bwMode="auto">
            <a:xfrm>
              <a:off x="6257" y="2221"/>
              <a:ext cx="610" cy="657"/>
            </a:xfrm>
            <a:custGeom>
              <a:avLst/>
              <a:gdLst>
                <a:gd name="T0" fmla="*/ 263 w 610"/>
                <a:gd name="T1" fmla="*/ 645 h 657"/>
                <a:gd name="T2" fmla="*/ 108 w 610"/>
                <a:gd name="T3" fmla="*/ 645 h 657"/>
                <a:gd name="T4" fmla="*/ 113 w 610"/>
                <a:gd name="T5" fmla="*/ 657 h 657"/>
                <a:gd name="T6" fmla="*/ 263 w 610"/>
                <a:gd name="T7" fmla="*/ 657 h 657"/>
                <a:gd name="T8" fmla="*/ 263 w 610"/>
                <a:gd name="T9" fmla="*/ 645 h 657"/>
                <a:gd name="T10" fmla="*/ 472 w 610"/>
                <a:gd name="T11" fmla="*/ 645 h 657"/>
                <a:gd name="T12" fmla="*/ 353 w 610"/>
                <a:gd name="T13" fmla="*/ 645 h 657"/>
                <a:gd name="T14" fmla="*/ 353 w 610"/>
                <a:gd name="T15" fmla="*/ 657 h 657"/>
                <a:gd name="T16" fmla="*/ 436 w 610"/>
                <a:gd name="T17" fmla="*/ 657 h 657"/>
                <a:gd name="T18" fmla="*/ 472 w 610"/>
                <a:gd name="T19" fmla="*/ 645 h 657"/>
                <a:gd name="T20" fmla="*/ 589 w 610"/>
                <a:gd name="T21" fmla="*/ 281 h 657"/>
                <a:gd name="T22" fmla="*/ 589 w 610"/>
                <a:gd name="T23" fmla="*/ 605 h 657"/>
                <a:gd name="T24" fmla="*/ 610 w 610"/>
                <a:gd name="T25" fmla="*/ 599 h 657"/>
                <a:gd name="T26" fmla="*/ 610 w 610"/>
                <a:gd name="T27" fmla="*/ 341 h 657"/>
                <a:gd name="T28" fmla="*/ 589 w 610"/>
                <a:gd name="T29" fmla="*/ 281 h 657"/>
                <a:gd name="T30" fmla="*/ 17 w 610"/>
                <a:gd name="T31" fmla="*/ 0 h 657"/>
                <a:gd name="T32" fmla="*/ 0 w 610"/>
                <a:gd name="T33" fmla="*/ 17 h 657"/>
                <a:gd name="T34" fmla="*/ 0 w 610"/>
                <a:gd name="T35" fmla="*/ 331 h 657"/>
                <a:gd name="T36" fmla="*/ 17 w 610"/>
                <a:gd name="T37" fmla="*/ 378 h 657"/>
                <a:gd name="T38" fmla="*/ 17 w 610"/>
                <a:gd name="T39"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0" h="657">
                  <a:moveTo>
                    <a:pt x="263" y="645"/>
                  </a:moveTo>
                  <a:lnTo>
                    <a:pt x="108" y="645"/>
                  </a:lnTo>
                  <a:lnTo>
                    <a:pt x="113" y="657"/>
                  </a:lnTo>
                  <a:lnTo>
                    <a:pt x="263" y="657"/>
                  </a:lnTo>
                  <a:lnTo>
                    <a:pt x="263" y="645"/>
                  </a:lnTo>
                  <a:moveTo>
                    <a:pt x="472" y="645"/>
                  </a:moveTo>
                  <a:lnTo>
                    <a:pt x="353" y="645"/>
                  </a:lnTo>
                  <a:lnTo>
                    <a:pt x="353" y="657"/>
                  </a:lnTo>
                  <a:lnTo>
                    <a:pt x="436" y="657"/>
                  </a:lnTo>
                  <a:lnTo>
                    <a:pt x="472" y="645"/>
                  </a:lnTo>
                  <a:moveTo>
                    <a:pt x="589" y="281"/>
                  </a:moveTo>
                  <a:lnTo>
                    <a:pt x="589" y="605"/>
                  </a:lnTo>
                  <a:lnTo>
                    <a:pt x="610" y="599"/>
                  </a:lnTo>
                  <a:lnTo>
                    <a:pt x="610" y="341"/>
                  </a:lnTo>
                  <a:lnTo>
                    <a:pt x="589" y="281"/>
                  </a:lnTo>
                  <a:moveTo>
                    <a:pt x="17" y="0"/>
                  </a:moveTo>
                  <a:lnTo>
                    <a:pt x="0" y="17"/>
                  </a:lnTo>
                  <a:lnTo>
                    <a:pt x="0" y="331"/>
                  </a:lnTo>
                  <a:lnTo>
                    <a:pt x="17" y="378"/>
                  </a:lnTo>
                  <a:lnTo>
                    <a:pt x="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 name="Freeform 14">
              <a:extLst>
                <a:ext uri="{FF2B5EF4-FFF2-40B4-BE49-F238E27FC236}">
                  <a16:creationId xmlns:a16="http://schemas.microsoft.com/office/drawing/2014/main" id="{9F8D076B-E5D4-4749-BF8E-603C5A90108F}"/>
                </a:ext>
              </a:extLst>
            </p:cNvPr>
            <p:cNvSpPr>
              <a:spLocks/>
            </p:cNvSpPr>
            <p:nvPr/>
          </p:nvSpPr>
          <p:spPr bwMode="auto">
            <a:xfrm>
              <a:off x="6274" y="2089"/>
              <a:ext cx="572" cy="777"/>
            </a:xfrm>
            <a:custGeom>
              <a:avLst/>
              <a:gdLst>
                <a:gd name="T0" fmla="*/ 589 w 589"/>
                <a:gd name="T1" fmla="*/ 804 h 804"/>
                <a:gd name="T2" fmla="*/ 294 w 589"/>
                <a:gd name="T3" fmla="*/ 804 h 804"/>
                <a:gd name="T4" fmla="*/ 33 w 589"/>
                <a:gd name="T5" fmla="*/ 804 h 804"/>
                <a:gd name="T6" fmla="*/ 0 w 589"/>
                <a:gd name="T7" fmla="*/ 771 h 804"/>
                <a:gd name="T8" fmla="*/ 0 w 589"/>
                <a:gd name="T9" fmla="*/ 134 h 804"/>
                <a:gd name="T10" fmla="*/ 127 w 589"/>
                <a:gd name="T11" fmla="*/ 0 h 804"/>
                <a:gd name="T12" fmla="*/ 589 w 589"/>
                <a:gd name="T13" fmla="*/ 0 h 804"/>
                <a:gd name="T14" fmla="*/ 589 w 589"/>
                <a:gd name="T15" fmla="*/ 402 h 804"/>
                <a:gd name="T16" fmla="*/ 589 w 589"/>
                <a:gd name="T17" fmla="*/ 804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9" h="804">
                  <a:moveTo>
                    <a:pt x="589" y="804"/>
                  </a:moveTo>
                  <a:cubicBezTo>
                    <a:pt x="294" y="804"/>
                    <a:pt x="294" y="804"/>
                    <a:pt x="294" y="804"/>
                  </a:cubicBezTo>
                  <a:cubicBezTo>
                    <a:pt x="33" y="804"/>
                    <a:pt x="33" y="804"/>
                    <a:pt x="33" y="804"/>
                  </a:cubicBezTo>
                  <a:cubicBezTo>
                    <a:pt x="15" y="804"/>
                    <a:pt x="0" y="789"/>
                    <a:pt x="0" y="771"/>
                  </a:cubicBezTo>
                  <a:cubicBezTo>
                    <a:pt x="0" y="134"/>
                    <a:pt x="0" y="134"/>
                    <a:pt x="0" y="134"/>
                  </a:cubicBezTo>
                  <a:cubicBezTo>
                    <a:pt x="127" y="0"/>
                    <a:pt x="127" y="0"/>
                    <a:pt x="127" y="0"/>
                  </a:cubicBezTo>
                  <a:cubicBezTo>
                    <a:pt x="589" y="0"/>
                    <a:pt x="589" y="0"/>
                    <a:pt x="589" y="0"/>
                  </a:cubicBezTo>
                  <a:cubicBezTo>
                    <a:pt x="589" y="402"/>
                    <a:pt x="589" y="402"/>
                    <a:pt x="589" y="402"/>
                  </a:cubicBezTo>
                  <a:cubicBezTo>
                    <a:pt x="589" y="804"/>
                    <a:pt x="589" y="804"/>
                    <a:pt x="589" y="80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 name="Freeform 15">
              <a:extLst>
                <a:ext uri="{FF2B5EF4-FFF2-40B4-BE49-F238E27FC236}">
                  <a16:creationId xmlns:a16="http://schemas.microsoft.com/office/drawing/2014/main" id="{E446F26B-EB82-45E6-9E63-0DC2E917E098}"/>
                </a:ext>
              </a:extLst>
            </p:cNvPr>
            <p:cNvSpPr>
              <a:spLocks/>
            </p:cNvSpPr>
            <p:nvPr/>
          </p:nvSpPr>
          <p:spPr bwMode="auto">
            <a:xfrm>
              <a:off x="6274" y="2089"/>
              <a:ext cx="123" cy="129"/>
            </a:xfrm>
            <a:custGeom>
              <a:avLst/>
              <a:gdLst>
                <a:gd name="T0" fmla="*/ 123 w 123"/>
                <a:gd name="T1" fmla="*/ 0 h 129"/>
                <a:gd name="T2" fmla="*/ 123 w 123"/>
                <a:gd name="T3" fmla="*/ 129 h 129"/>
                <a:gd name="T4" fmla="*/ 0 w 123"/>
                <a:gd name="T5" fmla="*/ 129 h 129"/>
                <a:gd name="T6" fmla="*/ 123 w 123"/>
                <a:gd name="T7" fmla="*/ 0 h 129"/>
              </a:gdLst>
              <a:ahLst/>
              <a:cxnLst>
                <a:cxn ang="0">
                  <a:pos x="T0" y="T1"/>
                </a:cxn>
                <a:cxn ang="0">
                  <a:pos x="T2" y="T3"/>
                </a:cxn>
                <a:cxn ang="0">
                  <a:pos x="T4" y="T5"/>
                </a:cxn>
                <a:cxn ang="0">
                  <a:pos x="T6" y="T7"/>
                </a:cxn>
              </a:cxnLst>
              <a:rect l="0" t="0" r="r" b="b"/>
              <a:pathLst>
                <a:path w="123" h="129">
                  <a:moveTo>
                    <a:pt x="123" y="0"/>
                  </a:moveTo>
                  <a:lnTo>
                    <a:pt x="123" y="129"/>
                  </a:lnTo>
                  <a:lnTo>
                    <a:pt x="0" y="129"/>
                  </a:lnTo>
                  <a:lnTo>
                    <a:pt x="123" y="0"/>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 name="Freeform 16">
              <a:extLst>
                <a:ext uri="{FF2B5EF4-FFF2-40B4-BE49-F238E27FC236}">
                  <a16:creationId xmlns:a16="http://schemas.microsoft.com/office/drawing/2014/main" id="{BBCD4445-3E76-4263-91F1-7FB666357098}"/>
                </a:ext>
              </a:extLst>
            </p:cNvPr>
            <p:cNvSpPr>
              <a:spLocks/>
            </p:cNvSpPr>
            <p:nvPr/>
          </p:nvSpPr>
          <p:spPr bwMode="auto">
            <a:xfrm>
              <a:off x="6846" y="2089"/>
              <a:ext cx="21" cy="777"/>
            </a:xfrm>
            <a:custGeom>
              <a:avLst/>
              <a:gdLst>
                <a:gd name="T0" fmla="*/ 0 w 21"/>
                <a:gd name="T1" fmla="*/ 804 h 804"/>
                <a:gd name="T2" fmla="*/ 0 w 21"/>
                <a:gd name="T3" fmla="*/ 804 h 804"/>
                <a:gd name="T4" fmla="*/ 0 w 21"/>
                <a:gd name="T5" fmla="*/ 0 h 804"/>
                <a:gd name="T6" fmla="*/ 0 w 21"/>
                <a:gd name="T7" fmla="*/ 0 h 804"/>
                <a:gd name="T8" fmla="*/ 21 w 21"/>
                <a:gd name="T9" fmla="*/ 21 h 804"/>
                <a:gd name="T10" fmla="*/ 21 w 21"/>
                <a:gd name="T11" fmla="*/ 783 h 804"/>
                <a:gd name="T12" fmla="*/ 0 w 21"/>
                <a:gd name="T13" fmla="*/ 804 h 804"/>
              </a:gdLst>
              <a:ahLst/>
              <a:cxnLst>
                <a:cxn ang="0">
                  <a:pos x="T0" y="T1"/>
                </a:cxn>
                <a:cxn ang="0">
                  <a:pos x="T2" y="T3"/>
                </a:cxn>
                <a:cxn ang="0">
                  <a:pos x="T4" y="T5"/>
                </a:cxn>
                <a:cxn ang="0">
                  <a:pos x="T6" y="T7"/>
                </a:cxn>
                <a:cxn ang="0">
                  <a:pos x="T8" y="T9"/>
                </a:cxn>
                <a:cxn ang="0">
                  <a:pos x="T10" y="T11"/>
                </a:cxn>
                <a:cxn ang="0">
                  <a:pos x="T12" y="T13"/>
                </a:cxn>
              </a:cxnLst>
              <a:rect l="0" t="0" r="r" b="b"/>
              <a:pathLst>
                <a:path w="21" h="804">
                  <a:moveTo>
                    <a:pt x="0" y="804"/>
                  </a:moveTo>
                  <a:cubicBezTo>
                    <a:pt x="0" y="804"/>
                    <a:pt x="0" y="804"/>
                    <a:pt x="0" y="804"/>
                  </a:cubicBezTo>
                  <a:cubicBezTo>
                    <a:pt x="0" y="0"/>
                    <a:pt x="0" y="0"/>
                    <a:pt x="0" y="0"/>
                  </a:cubicBezTo>
                  <a:cubicBezTo>
                    <a:pt x="0" y="0"/>
                    <a:pt x="0" y="0"/>
                    <a:pt x="0" y="0"/>
                  </a:cubicBezTo>
                  <a:cubicBezTo>
                    <a:pt x="12" y="0"/>
                    <a:pt x="21" y="9"/>
                    <a:pt x="21" y="21"/>
                  </a:cubicBezTo>
                  <a:cubicBezTo>
                    <a:pt x="21" y="783"/>
                    <a:pt x="21" y="783"/>
                    <a:pt x="21" y="783"/>
                  </a:cubicBezTo>
                  <a:cubicBezTo>
                    <a:pt x="21" y="795"/>
                    <a:pt x="12" y="804"/>
                    <a:pt x="0" y="804"/>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 name="Freeform 17">
              <a:extLst>
                <a:ext uri="{FF2B5EF4-FFF2-40B4-BE49-F238E27FC236}">
                  <a16:creationId xmlns:a16="http://schemas.microsoft.com/office/drawing/2014/main" id="{0EAF5AAB-0EF0-4B0A-9037-97A16F0BD307}"/>
                </a:ext>
              </a:extLst>
            </p:cNvPr>
            <p:cNvSpPr>
              <a:spLocks/>
            </p:cNvSpPr>
            <p:nvPr/>
          </p:nvSpPr>
          <p:spPr bwMode="auto">
            <a:xfrm>
              <a:off x="6294" y="2319"/>
              <a:ext cx="516" cy="278"/>
            </a:xfrm>
            <a:custGeom>
              <a:avLst/>
              <a:gdLst>
                <a:gd name="T0" fmla="*/ 0 w 516"/>
                <a:gd name="T1" fmla="*/ 0 h 278"/>
                <a:gd name="T2" fmla="*/ 0 w 516"/>
                <a:gd name="T3" fmla="*/ 278 h 278"/>
                <a:gd name="T4" fmla="*/ 516 w 516"/>
                <a:gd name="T5" fmla="*/ 278 h 278"/>
                <a:gd name="T6" fmla="*/ 516 w 516"/>
                <a:gd name="T7" fmla="*/ 274 h 278"/>
                <a:gd name="T8" fmla="*/ 4 w 516"/>
                <a:gd name="T9" fmla="*/ 274 h 278"/>
                <a:gd name="T10" fmla="*/ 4 w 516"/>
                <a:gd name="T11" fmla="*/ 0 h 278"/>
                <a:gd name="T12" fmla="*/ 0 w 516"/>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516" h="278">
                  <a:moveTo>
                    <a:pt x="0" y="0"/>
                  </a:moveTo>
                  <a:lnTo>
                    <a:pt x="0" y="278"/>
                  </a:lnTo>
                  <a:lnTo>
                    <a:pt x="516" y="278"/>
                  </a:lnTo>
                  <a:lnTo>
                    <a:pt x="516" y="274"/>
                  </a:lnTo>
                  <a:lnTo>
                    <a:pt x="4" y="274"/>
                  </a:lnTo>
                  <a:lnTo>
                    <a:pt x="4" y="0"/>
                  </a:lnTo>
                  <a:lnTo>
                    <a:pt x="0" y="0"/>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 name="Freeform 18">
              <a:extLst>
                <a:ext uri="{FF2B5EF4-FFF2-40B4-BE49-F238E27FC236}">
                  <a16:creationId xmlns:a16="http://schemas.microsoft.com/office/drawing/2014/main" id="{7FAFC713-2E81-4B53-A7FD-789280AB5EC2}"/>
                </a:ext>
              </a:extLst>
            </p:cNvPr>
            <p:cNvSpPr>
              <a:spLocks/>
            </p:cNvSpPr>
            <p:nvPr/>
          </p:nvSpPr>
          <p:spPr bwMode="auto">
            <a:xfrm>
              <a:off x="6294" y="2319"/>
              <a:ext cx="516" cy="278"/>
            </a:xfrm>
            <a:custGeom>
              <a:avLst/>
              <a:gdLst>
                <a:gd name="T0" fmla="*/ 0 w 516"/>
                <a:gd name="T1" fmla="*/ 0 h 278"/>
                <a:gd name="T2" fmla="*/ 0 w 516"/>
                <a:gd name="T3" fmla="*/ 278 h 278"/>
                <a:gd name="T4" fmla="*/ 516 w 516"/>
                <a:gd name="T5" fmla="*/ 278 h 278"/>
                <a:gd name="T6" fmla="*/ 516 w 516"/>
                <a:gd name="T7" fmla="*/ 274 h 278"/>
                <a:gd name="T8" fmla="*/ 4 w 516"/>
                <a:gd name="T9" fmla="*/ 274 h 278"/>
                <a:gd name="T10" fmla="*/ 4 w 516"/>
                <a:gd name="T11" fmla="*/ 0 h 278"/>
                <a:gd name="T12" fmla="*/ 0 w 516"/>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516" h="278">
                  <a:moveTo>
                    <a:pt x="0" y="0"/>
                  </a:moveTo>
                  <a:lnTo>
                    <a:pt x="0" y="278"/>
                  </a:lnTo>
                  <a:lnTo>
                    <a:pt x="516" y="278"/>
                  </a:lnTo>
                  <a:lnTo>
                    <a:pt x="516" y="274"/>
                  </a:lnTo>
                  <a:lnTo>
                    <a:pt x="4" y="274"/>
                  </a:lnTo>
                  <a:lnTo>
                    <a:pt x="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 name="Rectangle 19">
              <a:extLst>
                <a:ext uri="{FF2B5EF4-FFF2-40B4-BE49-F238E27FC236}">
                  <a16:creationId xmlns:a16="http://schemas.microsoft.com/office/drawing/2014/main" id="{686AA9DC-83A3-4504-ABB3-FF406B7B7A1E}"/>
                </a:ext>
              </a:extLst>
            </p:cNvPr>
            <p:cNvSpPr>
              <a:spLocks noChangeArrowheads="1"/>
            </p:cNvSpPr>
            <p:nvPr/>
          </p:nvSpPr>
          <p:spPr bwMode="auto">
            <a:xfrm>
              <a:off x="6453" y="2456"/>
              <a:ext cx="60" cy="13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 name="Rectangle 20">
              <a:extLst>
                <a:ext uri="{FF2B5EF4-FFF2-40B4-BE49-F238E27FC236}">
                  <a16:creationId xmlns:a16="http://schemas.microsoft.com/office/drawing/2014/main" id="{C0281630-23B5-4A3F-BA55-51880B079F73}"/>
                </a:ext>
              </a:extLst>
            </p:cNvPr>
            <p:cNvSpPr>
              <a:spLocks noChangeArrowheads="1"/>
            </p:cNvSpPr>
            <p:nvPr/>
          </p:nvSpPr>
          <p:spPr bwMode="auto">
            <a:xfrm>
              <a:off x="6528" y="2409"/>
              <a:ext cx="60" cy="186"/>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 name="Rectangle 21">
              <a:extLst>
                <a:ext uri="{FF2B5EF4-FFF2-40B4-BE49-F238E27FC236}">
                  <a16:creationId xmlns:a16="http://schemas.microsoft.com/office/drawing/2014/main" id="{93900CF5-3993-4CF3-979D-6190AD51C96E}"/>
                </a:ext>
              </a:extLst>
            </p:cNvPr>
            <p:cNvSpPr>
              <a:spLocks noChangeArrowheads="1"/>
            </p:cNvSpPr>
            <p:nvPr/>
          </p:nvSpPr>
          <p:spPr bwMode="auto">
            <a:xfrm>
              <a:off x="6528" y="2409"/>
              <a:ext cx="60"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 name="Rectangle 22">
              <a:extLst>
                <a:ext uri="{FF2B5EF4-FFF2-40B4-BE49-F238E27FC236}">
                  <a16:creationId xmlns:a16="http://schemas.microsoft.com/office/drawing/2014/main" id="{B1AEA81D-4904-4A34-A61B-FCA2B70B56D8}"/>
                </a:ext>
              </a:extLst>
            </p:cNvPr>
            <p:cNvSpPr>
              <a:spLocks noChangeArrowheads="1"/>
            </p:cNvSpPr>
            <p:nvPr/>
          </p:nvSpPr>
          <p:spPr bwMode="auto">
            <a:xfrm>
              <a:off x="6603" y="2361"/>
              <a:ext cx="59" cy="234"/>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 name="Rectangle 23">
              <a:extLst>
                <a:ext uri="{FF2B5EF4-FFF2-40B4-BE49-F238E27FC236}">
                  <a16:creationId xmlns:a16="http://schemas.microsoft.com/office/drawing/2014/main" id="{3237D543-B273-4670-B723-C0B9B1B25091}"/>
                </a:ext>
              </a:extLst>
            </p:cNvPr>
            <p:cNvSpPr>
              <a:spLocks noChangeArrowheads="1"/>
            </p:cNvSpPr>
            <p:nvPr/>
          </p:nvSpPr>
          <p:spPr bwMode="auto">
            <a:xfrm>
              <a:off x="6603" y="2361"/>
              <a:ext cx="59"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 name="Rectangle 24">
              <a:extLst>
                <a:ext uri="{FF2B5EF4-FFF2-40B4-BE49-F238E27FC236}">
                  <a16:creationId xmlns:a16="http://schemas.microsoft.com/office/drawing/2014/main" id="{6C428AE5-D38F-4BA8-9073-557404F548D7}"/>
                </a:ext>
              </a:extLst>
            </p:cNvPr>
            <p:cNvSpPr>
              <a:spLocks noChangeArrowheads="1"/>
            </p:cNvSpPr>
            <p:nvPr/>
          </p:nvSpPr>
          <p:spPr bwMode="auto">
            <a:xfrm>
              <a:off x="6316" y="2559"/>
              <a:ext cx="20" cy="36"/>
            </a:xfrm>
            <a:prstGeom prst="rect">
              <a:avLst/>
            </a:prstGeom>
            <a:solidFill>
              <a:srgbClr val="001A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 name="Rectangle 25">
              <a:extLst>
                <a:ext uri="{FF2B5EF4-FFF2-40B4-BE49-F238E27FC236}">
                  <a16:creationId xmlns:a16="http://schemas.microsoft.com/office/drawing/2014/main" id="{A6B03DBB-808C-4D2F-ADBB-AE5A1AD27265}"/>
                </a:ext>
              </a:extLst>
            </p:cNvPr>
            <p:cNvSpPr>
              <a:spLocks noChangeArrowheads="1"/>
            </p:cNvSpPr>
            <p:nvPr/>
          </p:nvSpPr>
          <p:spPr bwMode="auto">
            <a:xfrm>
              <a:off x="6799" y="2537"/>
              <a:ext cx="20" cy="58"/>
            </a:xfrm>
            <a:prstGeom prst="rect">
              <a:avLst/>
            </a:prstGeom>
            <a:solidFill>
              <a:srgbClr val="001A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 name="Rectangle 26">
              <a:extLst>
                <a:ext uri="{FF2B5EF4-FFF2-40B4-BE49-F238E27FC236}">
                  <a16:creationId xmlns:a16="http://schemas.microsoft.com/office/drawing/2014/main" id="{92A3DB43-25F9-4E59-8D70-8A6531AC3F22}"/>
                </a:ext>
              </a:extLst>
            </p:cNvPr>
            <p:cNvSpPr>
              <a:spLocks noChangeArrowheads="1"/>
            </p:cNvSpPr>
            <p:nvPr/>
          </p:nvSpPr>
          <p:spPr bwMode="auto">
            <a:xfrm>
              <a:off x="6765" y="2537"/>
              <a:ext cx="20" cy="58"/>
            </a:xfrm>
            <a:prstGeom prst="rect">
              <a:avLst/>
            </a:prstGeom>
            <a:solidFill>
              <a:srgbClr val="001A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 name="Rectangle 27">
              <a:extLst>
                <a:ext uri="{FF2B5EF4-FFF2-40B4-BE49-F238E27FC236}">
                  <a16:creationId xmlns:a16="http://schemas.microsoft.com/office/drawing/2014/main" id="{7D82FAF0-D47E-4125-AB35-E1AA2F1F7F7F}"/>
                </a:ext>
              </a:extLst>
            </p:cNvPr>
            <p:cNvSpPr>
              <a:spLocks noChangeArrowheads="1"/>
            </p:cNvSpPr>
            <p:nvPr/>
          </p:nvSpPr>
          <p:spPr bwMode="auto">
            <a:xfrm>
              <a:off x="6349" y="2537"/>
              <a:ext cx="20" cy="58"/>
            </a:xfrm>
            <a:prstGeom prst="rect">
              <a:avLst/>
            </a:prstGeom>
            <a:solidFill>
              <a:srgbClr val="001A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 name="Freeform 28">
              <a:extLst>
                <a:ext uri="{FF2B5EF4-FFF2-40B4-BE49-F238E27FC236}">
                  <a16:creationId xmlns:a16="http://schemas.microsoft.com/office/drawing/2014/main" id="{D8811FB8-5E49-42DA-957F-48624396EBBA}"/>
                </a:ext>
              </a:extLst>
            </p:cNvPr>
            <p:cNvSpPr>
              <a:spLocks/>
            </p:cNvSpPr>
            <p:nvPr/>
          </p:nvSpPr>
          <p:spPr bwMode="auto">
            <a:xfrm>
              <a:off x="6439" y="1865"/>
              <a:ext cx="87" cy="13"/>
            </a:xfrm>
            <a:custGeom>
              <a:avLst/>
              <a:gdLst>
                <a:gd name="T0" fmla="*/ 86 w 90"/>
                <a:gd name="T1" fmla="*/ 0 h 14"/>
                <a:gd name="T2" fmla="*/ 3 w 90"/>
                <a:gd name="T3" fmla="*/ 0 h 14"/>
                <a:gd name="T4" fmla="*/ 0 w 90"/>
                <a:gd name="T5" fmla="*/ 3 h 14"/>
                <a:gd name="T6" fmla="*/ 0 w 90"/>
                <a:gd name="T7" fmla="*/ 11 h 14"/>
                <a:gd name="T8" fmla="*/ 3 w 90"/>
                <a:gd name="T9" fmla="*/ 14 h 14"/>
                <a:gd name="T10" fmla="*/ 86 w 90"/>
                <a:gd name="T11" fmla="*/ 14 h 14"/>
                <a:gd name="T12" fmla="*/ 90 w 90"/>
                <a:gd name="T13" fmla="*/ 11 h 14"/>
                <a:gd name="T14" fmla="*/ 90 w 90"/>
                <a:gd name="T15" fmla="*/ 3 h 14"/>
                <a:gd name="T16" fmla="*/ 86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90" y="13"/>
                    <a:pt x="90" y="11"/>
                  </a:cubicBezTo>
                  <a:cubicBezTo>
                    <a:pt x="90" y="3"/>
                    <a:pt x="90" y="3"/>
                    <a:pt x="90" y="3"/>
                  </a:cubicBezTo>
                  <a:cubicBezTo>
                    <a:pt x="90" y="1"/>
                    <a:pt x="88" y="0"/>
                    <a:pt x="8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 name="Freeform 29">
              <a:extLst>
                <a:ext uri="{FF2B5EF4-FFF2-40B4-BE49-F238E27FC236}">
                  <a16:creationId xmlns:a16="http://schemas.microsoft.com/office/drawing/2014/main" id="{FEB6475D-853B-4D6E-ADC3-D684CA1EBEB5}"/>
                </a:ext>
              </a:extLst>
            </p:cNvPr>
            <p:cNvSpPr>
              <a:spLocks/>
            </p:cNvSpPr>
            <p:nvPr/>
          </p:nvSpPr>
          <p:spPr bwMode="auto">
            <a:xfrm>
              <a:off x="6439" y="1843"/>
              <a:ext cx="87" cy="14"/>
            </a:xfrm>
            <a:custGeom>
              <a:avLst/>
              <a:gdLst>
                <a:gd name="T0" fmla="*/ 86 w 90"/>
                <a:gd name="T1" fmla="*/ 0 h 14"/>
                <a:gd name="T2" fmla="*/ 3 w 90"/>
                <a:gd name="T3" fmla="*/ 0 h 14"/>
                <a:gd name="T4" fmla="*/ 0 w 90"/>
                <a:gd name="T5" fmla="*/ 3 h 14"/>
                <a:gd name="T6" fmla="*/ 0 w 90"/>
                <a:gd name="T7" fmla="*/ 11 h 14"/>
                <a:gd name="T8" fmla="*/ 3 w 90"/>
                <a:gd name="T9" fmla="*/ 14 h 14"/>
                <a:gd name="T10" fmla="*/ 86 w 90"/>
                <a:gd name="T11" fmla="*/ 14 h 14"/>
                <a:gd name="T12" fmla="*/ 90 w 90"/>
                <a:gd name="T13" fmla="*/ 11 h 14"/>
                <a:gd name="T14" fmla="*/ 90 w 90"/>
                <a:gd name="T15" fmla="*/ 3 h 14"/>
                <a:gd name="T16" fmla="*/ 86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90" y="13"/>
                    <a:pt x="90" y="11"/>
                  </a:cubicBezTo>
                  <a:cubicBezTo>
                    <a:pt x="90" y="3"/>
                    <a:pt x="90" y="3"/>
                    <a:pt x="90" y="3"/>
                  </a:cubicBezTo>
                  <a:cubicBezTo>
                    <a:pt x="90" y="1"/>
                    <a:pt x="88" y="0"/>
                    <a:pt x="8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 name="Freeform 30">
              <a:extLst>
                <a:ext uri="{FF2B5EF4-FFF2-40B4-BE49-F238E27FC236}">
                  <a16:creationId xmlns:a16="http://schemas.microsoft.com/office/drawing/2014/main" id="{59684EC5-F4A7-4D43-8984-17F831B8D16F}"/>
                </a:ext>
              </a:extLst>
            </p:cNvPr>
            <p:cNvSpPr>
              <a:spLocks/>
            </p:cNvSpPr>
            <p:nvPr/>
          </p:nvSpPr>
          <p:spPr bwMode="auto">
            <a:xfrm>
              <a:off x="6439" y="1822"/>
              <a:ext cx="87" cy="14"/>
            </a:xfrm>
            <a:custGeom>
              <a:avLst/>
              <a:gdLst>
                <a:gd name="T0" fmla="*/ 86 w 90"/>
                <a:gd name="T1" fmla="*/ 0 h 14"/>
                <a:gd name="T2" fmla="*/ 3 w 90"/>
                <a:gd name="T3" fmla="*/ 0 h 14"/>
                <a:gd name="T4" fmla="*/ 0 w 90"/>
                <a:gd name="T5" fmla="*/ 3 h 14"/>
                <a:gd name="T6" fmla="*/ 0 w 90"/>
                <a:gd name="T7" fmla="*/ 11 h 14"/>
                <a:gd name="T8" fmla="*/ 3 w 90"/>
                <a:gd name="T9" fmla="*/ 14 h 14"/>
                <a:gd name="T10" fmla="*/ 86 w 90"/>
                <a:gd name="T11" fmla="*/ 14 h 14"/>
                <a:gd name="T12" fmla="*/ 90 w 90"/>
                <a:gd name="T13" fmla="*/ 11 h 14"/>
                <a:gd name="T14" fmla="*/ 90 w 90"/>
                <a:gd name="T15" fmla="*/ 3 h 14"/>
                <a:gd name="T16" fmla="*/ 86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90" y="13"/>
                    <a:pt x="90" y="11"/>
                  </a:cubicBezTo>
                  <a:cubicBezTo>
                    <a:pt x="90" y="3"/>
                    <a:pt x="90" y="3"/>
                    <a:pt x="90" y="3"/>
                  </a:cubicBezTo>
                  <a:cubicBezTo>
                    <a:pt x="90" y="1"/>
                    <a:pt x="88" y="0"/>
                    <a:pt x="8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 name="Freeform 31">
              <a:extLst>
                <a:ext uri="{FF2B5EF4-FFF2-40B4-BE49-F238E27FC236}">
                  <a16:creationId xmlns:a16="http://schemas.microsoft.com/office/drawing/2014/main" id="{45D99CD4-D008-417A-9D57-A52B9C11E78C}"/>
                </a:ext>
              </a:extLst>
            </p:cNvPr>
            <p:cNvSpPr>
              <a:spLocks/>
            </p:cNvSpPr>
            <p:nvPr/>
          </p:nvSpPr>
          <p:spPr bwMode="auto">
            <a:xfrm>
              <a:off x="6439" y="1801"/>
              <a:ext cx="87" cy="13"/>
            </a:xfrm>
            <a:custGeom>
              <a:avLst/>
              <a:gdLst>
                <a:gd name="T0" fmla="*/ 86 w 90"/>
                <a:gd name="T1" fmla="*/ 0 h 14"/>
                <a:gd name="T2" fmla="*/ 3 w 90"/>
                <a:gd name="T3" fmla="*/ 0 h 14"/>
                <a:gd name="T4" fmla="*/ 0 w 90"/>
                <a:gd name="T5" fmla="*/ 3 h 14"/>
                <a:gd name="T6" fmla="*/ 0 w 90"/>
                <a:gd name="T7" fmla="*/ 11 h 14"/>
                <a:gd name="T8" fmla="*/ 3 w 90"/>
                <a:gd name="T9" fmla="*/ 14 h 14"/>
                <a:gd name="T10" fmla="*/ 86 w 90"/>
                <a:gd name="T11" fmla="*/ 14 h 14"/>
                <a:gd name="T12" fmla="*/ 90 w 90"/>
                <a:gd name="T13" fmla="*/ 11 h 14"/>
                <a:gd name="T14" fmla="*/ 90 w 90"/>
                <a:gd name="T15" fmla="*/ 3 h 14"/>
                <a:gd name="T16" fmla="*/ 86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90" y="13"/>
                    <a:pt x="90" y="11"/>
                  </a:cubicBezTo>
                  <a:cubicBezTo>
                    <a:pt x="90" y="3"/>
                    <a:pt x="90" y="3"/>
                    <a:pt x="90" y="3"/>
                  </a:cubicBezTo>
                  <a:cubicBezTo>
                    <a:pt x="90" y="1"/>
                    <a:pt x="88" y="0"/>
                    <a:pt x="8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 name="Freeform 32">
              <a:extLst>
                <a:ext uri="{FF2B5EF4-FFF2-40B4-BE49-F238E27FC236}">
                  <a16:creationId xmlns:a16="http://schemas.microsoft.com/office/drawing/2014/main" id="{12ECD016-7365-4BEA-B8F4-4D99412EDC3B}"/>
                </a:ext>
              </a:extLst>
            </p:cNvPr>
            <p:cNvSpPr>
              <a:spLocks/>
            </p:cNvSpPr>
            <p:nvPr/>
          </p:nvSpPr>
          <p:spPr bwMode="auto">
            <a:xfrm>
              <a:off x="6439" y="1779"/>
              <a:ext cx="87" cy="14"/>
            </a:xfrm>
            <a:custGeom>
              <a:avLst/>
              <a:gdLst>
                <a:gd name="T0" fmla="*/ 86 w 90"/>
                <a:gd name="T1" fmla="*/ 0 h 14"/>
                <a:gd name="T2" fmla="*/ 3 w 90"/>
                <a:gd name="T3" fmla="*/ 0 h 14"/>
                <a:gd name="T4" fmla="*/ 0 w 90"/>
                <a:gd name="T5" fmla="*/ 3 h 14"/>
                <a:gd name="T6" fmla="*/ 0 w 90"/>
                <a:gd name="T7" fmla="*/ 11 h 14"/>
                <a:gd name="T8" fmla="*/ 3 w 90"/>
                <a:gd name="T9" fmla="*/ 14 h 14"/>
                <a:gd name="T10" fmla="*/ 86 w 90"/>
                <a:gd name="T11" fmla="*/ 14 h 14"/>
                <a:gd name="T12" fmla="*/ 90 w 90"/>
                <a:gd name="T13" fmla="*/ 11 h 14"/>
                <a:gd name="T14" fmla="*/ 90 w 90"/>
                <a:gd name="T15" fmla="*/ 3 h 14"/>
                <a:gd name="T16" fmla="*/ 86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90" y="13"/>
                    <a:pt x="90" y="11"/>
                  </a:cubicBezTo>
                  <a:cubicBezTo>
                    <a:pt x="90" y="3"/>
                    <a:pt x="90" y="3"/>
                    <a:pt x="90" y="3"/>
                  </a:cubicBezTo>
                  <a:cubicBezTo>
                    <a:pt x="90" y="1"/>
                    <a:pt x="88" y="0"/>
                    <a:pt x="8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 name="Freeform 33">
              <a:extLst>
                <a:ext uri="{FF2B5EF4-FFF2-40B4-BE49-F238E27FC236}">
                  <a16:creationId xmlns:a16="http://schemas.microsoft.com/office/drawing/2014/main" id="{CA497A29-8D60-4736-B3CF-804D4ECE449F}"/>
                </a:ext>
              </a:extLst>
            </p:cNvPr>
            <p:cNvSpPr>
              <a:spLocks/>
            </p:cNvSpPr>
            <p:nvPr/>
          </p:nvSpPr>
          <p:spPr bwMode="auto">
            <a:xfrm>
              <a:off x="6638" y="1865"/>
              <a:ext cx="88" cy="13"/>
            </a:xfrm>
            <a:custGeom>
              <a:avLst/>
              <a:gdLst>
                <a:gd name="T0" fmla="*/ 87 w 90"/>
                <a:gd name="T1" fmla="*/ 0 h 14"/>
                <a:gd name="T2" fmla="*/ 3 w 90"/>
                <a:gd name="T3" fmla="*/ 0 h 14"/>
                <a:gd name="T4" fmla="*/ 0 w 90"/>
                <a:gd name="T5" fmla="*/ 3 h 14"/>
                <a:gd name="T6" fmla="*/ 0 w 90"/>
                <a:gd name="T7" fmla="*/ 11 h 14"/>
                <a:gd name="T8" fmla="*/ 3 w 90"/>
                <a:gd name="T9" fmla="*/ 14 h 14"/>
                <a:gd name="T10" fmla="*/ 87 w 90"/>
                <a:gd name="T11" fmla="*/ 14 h 14"/>
                <a:gd name="T12" fmla="*/ 90 w 90"/>
                <a:gd name="T13" fmla="*/ 11 h 14"/>
                <a:gd name="T14" fmla="*/ 90 w 90"/>
                <a:gd name="T15" fmla="*/ 3 h 14"/>
                <a:gd name="T16" fmla="*/ 87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7" y="0"/>
                  </a:moveTo>
                  <a:cubicBezTo>
                    <a:pt x="3" y="0"/>
                    <a:pt x="3" y="0"/>
                    <a:pt x="3" y="0"/>
                  </a:cubicBezTo>
                  <a:cubicBezTo>
                    <a:pt x="2" y="0"/>
                    <a:pt x="0" y="1"/>
                    <a:pt x="0" y="3"/>
                  </a:cubicBezTo>
                  <a:cubicBezTo>
                    <a:pt x="0" y="11"/>
                    <a:pt x="0" y="11"/>
                    <a:pt x="0" y="11"/>
                  </a:cubicBezTo>
                  <a:cubicBezTo>
                    <a:pt x="0" y="13"/>
                    <a:pt x="2" y="14"/>
                    <a:pt x="3" y="14"/>
                  </a:cubicBezTo>
                  <a:cubicBezTo>
                    <a:pt x="87" y="14"/>
                    <a:pt x="87" y="14"/>
                    <a:pt x="87" y="14"/>
                  </a:cubicBezTo>
                  <a:cubicBezTo>
                    <a:pt x="88" y="14"/>
                    <a:pt x="90" y="13"/>
                    <a:pt x="90" y="11"/>
                  </a:cubicBezTo>
                  <a:cubicBezTo>
                    <a:pt x="90" y="3"/>
                    <a:pt x="90" y="3"/>
                    <a:pt x="90" y="3"/>
                  </a:cubicBezTo>
                  <a:cubicBezTo>
                    <a:pt x="90" y="1"/>
                    <a:pt x="88" y="0"/>
                    <a:pt x="8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 name="Freeform 34">
              <a:extLst>
                <a:ext uri="{FF2B5EF4-FFF2-40B4-BE49-F238E27FC236}">
                  <a16:creationId xmlns:a16="http://schemas.microsoft.com/office/drawing/2014/main" id="{1EBBE34D-1F1E-40C9-99C3-D45DAA4788A2}"/>
                </a:ext>
              </a:extLst>
            </p:cNvPr>
            <p:cNvSpPr>
              <a:spLocks/>
            </p:cNvSpPr>
            <p:nvPr/>
          </p:nvSpPr>
          <p:spPr bwMode="auto">
            <a:xfrm>
              <a:off x="6638" y="1843"/>
              <a:ext cx="88" cy="14"/>
            </a:xfrm>
            <a:custGeom>
              <a:avLst/>
              <a:gdLst>
                <a:gd name="T0" fmla="*/ 87 w 90"/>
                <a:gd name="T1" fmla="*/ 0 h 14"/>
                <a:gd name="T2" fmla="*/ 3 w 90"/>
                <a:gd name="T3" fmla="*/ 0 h 14"/>
                <a:gd name="T4" fmla="*/ 0 w 90"/>
                <a:gd name="T5" fmla="*/ 3 h 14"/>
                <a:gd name="T6" fmla="*/ 0 w 90"/>
                <a:gd name="T7" fmla="*/ 11 h 14"/>
                <a:gd name="T8" fmla="*/ 3 w 90"/>
                <a:gd name="T9" fmla="*/ 14 h 14"/>
                <a:gd name="T10" fmla="*/ 87 w 90"/>
                <a:gd name="T11" fmla="*/ 14 h 14"/>
                <a:gd name="T12" fmla="*/ 90 w 90"/>
                <a:gd name="T13" fmla="*/ 11 h 14"/>
                <a:gd name="T14" fmla="*/ 90 w 90"/>
                <a:gd name="T15" fmla="*/ 3 h 14"/>
                <a:gd name="T16" fmla="*/ 87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7" y="0"/>
                  </a:moveTo>
                  <a:cubicBezTo>
                    <a:pt x="3" y="0"/>
                    <a:pt x="3" y="0"/>
                    <a:pt x="3" y="0"/>
                  </a:cubicBezTo>
                  <a:cubicBezTo>
                    <a:pt x="2" y="0"/>
                    <a:pt x="0" y="1"/>
                    <a:pt x="0" y="3"/>
                  </a:cubicBezTo>
                  <a:cubicBezTo>
                    <a:pt x="0" y="11"/>
                    <a:pt x="0" y="11"/>
                    <a:pt x="0" y="11"/>
                  </a:cubicBezTo>
                  <a:cubicBezTo>
                    <a:pt x="0" y="13"/>
                    <a:pt x="2" y="14"/>
                    <a:pt x="3" y="14"/>
                  </a:cubicBezTo>
                  <a:cubicBezTo>
                    <a:pt x="87" y="14"/>
                    <a:pt x="87" y="14"/>
                    <a:pt x="87" y="14"/>
                  </a:cubicBezTo>
                  <a:cubicBezTo>
                    <a:pt x="88" y="14"/>
                    <a:pt x="90" y="13"/>
                    <a:pt x="90" y="11"/>
                  </a:cubicBezTo>
                  <a:cubicBezTo>
                    <a:pt x="90" y="3"/>
                    <a:pt x="90" y="3"/>
                    <a:pt x="90" y="3"/>
                  </a:cubicBezTo>
                  <a:cubicBezTo>
                    <a:pt x="90" y="1"/>
                    <a:pt x="88" y="0"/>
                    <a:pt x="8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 name="Freeform 35">
              <a:extLst>
                <a:ext uri="{FF2B5EF4-FFF2-40B4-BE49-F238E27FC236}">
                  <a16:creationId xmlns:a16="http://schemas.microsoft.com/office/drawing/2014/main" id="{6A8EE097-F79C-4191-B6F1-712619B130B4}"/>
                </a:ext>
              </a:extLst>
            </p:cNvPr>
            <p:cNvSpPr>
              <a:spLocks/>
            </p:cNvSpPr>
            <p:nvPr/>
          </p:nvSpPr>
          <p:spPr bwMode="auto">
            <a:xfrm>
              <a:off x="6638" y="1822"/>
              <a:ext cx="88" cy="14"/>
            </a:xfrm>
            <a:custGeom>
              <a:avLst/>
              <a:gdLst>
                <a:gd name="T0" fmla="*/ 87 w 90"/>
                <a:gd name="T1" fmla="*/ 0 h 14"/>
                <a:gd name="T2" fmla="*/ 3 w 90"/>
                <a:gd name="T3" fmla="*/ 0 h 14"/>
                <a:gd name="T4" fmla="*/ 0 w 90"/>
                <a:gd name="T5" fmla="*/ 3 h 14"/>
                <a:gd name="T6" fmla="*/ 0 w 90"/>
                <a:gd name="T7" fmla="*/ 11 h 14"/>
                <a:gd name="T8" fmla="*/ 3 w 90"/>
                <a:gd name="T9" fmla="*/ 14 h 14"/>
                <a:gd name="T10" fmla="*/ 87 w 90"/>
                <a:gd name="T11" fmla="*/ 14 h 14"/>
                <a:gd name="T12" fmla="*/ 90 w 90"/>
                <a:gd name="T13" fmla="*/ 11 h 14"/>
                <a:gd name="T14" fmla="*/ 90 w 90"/>
                <a:gd name="T15" fmla="*/ 3 h 14"/>
                <a:gd name="T16" fmla="*/ 87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7" y="0"/>
                  </a:moveTo>
                  <a:cubicBezTo>
                    <a:pt x="3" y="0"/>
                    <a:pt x="3" y="0"/>
                    <a:pt x="3" y="0"/>
                  </a:cubicBezTo>
                  <a:cubicBezTo>
                    <a:pt x="2" y="0"/>
                    <a:pt x="0" y="1"/>
                    <a:pt x="0" y="3"/>
                  </a:cubicBezTo>
                  <a:cubicBezTo>
                    <a:pt x="0" y="11"/>
                    <a:pt x="0" y="11"/>
                    <a:pt x="0" y="11"/>
                  </a:cubicBezTo>
                  <a:cubicBezTo>
                    <a:pt x="0" y="13"/>
                    <a:pt x="2" y="14"/>
                    <a:pt x="3" y="14"/>
                  </a:cubicBezTo>
                  <a:cubicBezTo>
                    <a:pt x="87" y="14"/>
                    <a:pt x="87" y="14"/>
                    <a:pt x="87" y="14"/>
                  </a:cubicBezTo>
                  <a:cubicBezTo>
                    <a:pt x="88" y="14"/>
                    <a:pt x="90" y="13"/>
                    <a:pt x="90" y="11"/>
                  </a:cubicBezTo>
                  <a:cubicBezTo>
                    <a:pt x="90" y="3"/>
                    <a:pt x="90" y="3"/>
                    <a:pt x="90" y="3"/>
                  </a:cubicBezTo>
                  <a:cubicBezTo>
                    <a:pt x="90" y="1"/>
                    <a:pt x="88" y="0"/>
                    <a:pt x="8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 name="Freeform 36">
              <a:extLst>
                <a:ext uri="{FF2B5EF4-FFF2-40B4-BE49-F238E27FC236}">
                  <a16:creationId xmlns:a16="http://schemas.microsoft.com/office/drawing/2014/main" id="{32457448-1506-4290-BCD4-D10C8D0EFF61}"/>
                </a:ext>
              </a:extLst>
            </p:cNvPr>
            <p:cNvSpPr>
              <a:spLocks/>
            </p:cNvSpPr>
            <p:nvPr/>
          </p:nvSpPr>
          <p:spPr bwMode="auto">
            <a:xfrm>
              <a:off x="6638" y="1801"/>
              <a:ext cx="88" cy="13"/>
            </a:xfrm>
            <a:custGeom>
              <a:avLst/>
              <a:gdLst>
                <a:gd name="T0" fmla="*/ 87 w 90"/>
                <a:gd name="T1" fmla="*/ 0 h 14"/>
                <a:gd name="T2" fmla="*/ 3 w 90"/>
                <a:gd name="T3" fmla="*/ 0 h 14"/>
                <a:gd name="T4" fmla="*/ 0 w 90"/>
                <a:gd name="T5" fmla="*/ 3 h 14"/>
                <a:gd name="T6" fmla="*/ 0 w 90"/>
                <a:gd name="T7" fmla="*/ 11 h 14"/>
                <a:gd name="T8" fmla="*/ 3 w 90"/>
                <a:gd name="T9" fmla="*/ 14 h 14"/>
                <a:gd name="T10" fmla="*/ 87 w 90"/>
                <a:gd name="T11" fmla="*/ 14 h 14"/>
                <a:gd name="T12" fmla="*/ 90 w 90"/>
                <a:gd name="T13" fmla="*/ 11 h 14"/>
                <a:gd name="T14" fmla="*/ 90 w 90"/>
                <a:gd name="T15" fmla="*/ 3 h 14"/>
                <a:gd name="T16" fmla="*/ 87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7" y="0"/>
                  </a:moveTo>
                  <a:cubicBezTo>
                    <a:pt x="3" y="0"/>
                    <a:pt x="3" y="0"/>
                    <a:pt x="3" y="0"/>
                  </a:cubicBezTo>
                  <a:cubicBezTo>
                    <a:pt x="2" y="0"/>
                    <a:pt x="0" y="1"/>
                    <a:pt x="0" y="3"/>
                  </a:cubicBezTo>
                  <a:cubicBezTo>
                    <a:pt x="0" y="11"/>
                    <a:pt x="0" y="11"/>
                    <a:pt x="0" y="11"/>
                  </a:cubicBezTo>
                  <a:cubicBezTo>
                    <a:pt x="0" y="13"/>
                    <a:pt x="2" y="14"/>
                    <a:pt x="3" y="14"/>
                  </a:cubicBezTo>
                  <a:cubicBezTo>
                    <a:pt x="87" y="14"/>
                    <a:pt x="87" y="14"/>
                    <a:pt x="87" y="14"/>
                  </a:cubicBezTo>
                  <a:cubicBezTo>
                    <a:pt x="88" y="14"/>
                    <a:pt x="90" y="13"/>
                    <a:pt x="90" y="11"/>
                  </a:cubicBezTo>
                  <a:cubicBezTo>
                    <a:pt x="90" y="3"/>
                    <a:pt x="90" y="3"/>
                    <a:pt x="90" y="3"/>
                  </a:cubicBezTo>
                  <a:cubicBezTo>
                    <a:pt x="90" y="1"/>
                    <a:pt x="88" y="0"/>
                    <a:pt x="8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 name="Freeform 37">
              <a:extLst>
                <a:ext uri="{FF2B5EF4-FFF2-40B4-BE49-F238E27FC236}">
                  <a16:creationId xmlns:a16="http://schemas.microsoft.com/office/drawing/2014/main" id="{77A37980-FA10-4BC5-835D-EFE78569617C}"/>
                </a:ext>
              </a:extLst>
            </p:cNvPr>
            <p:cNvSpPr>
              <a:spLocks/>
            </p:cNvSpPr>
            <p:nvPr/>
          </p:nvSpPr>
          <p:spPr bwMode="auto">
            <a:xfrm>
              <a:off x="6638" y="1779"/>
              <a:ext cx="88" cy="14"/>
            </a:xfrm>
            <a:custGeom>
              <a:avLst/>
              <a:gdLst>
                <a:gd name="T0" fmla="*/ 87 w 90"/>
                <a:gd name="T1" fmla="*/ 0 h 14"/>
                <a:gd name="T2" fmla="*/ 3 w 90"/>
                <a:gd name="T3" fmla="*/ 0 h 14"/>
                <a:gd name="T4" fmla="*/ 0 w 90"/>
                <a:gd name="T5" fmla="*/ 3 h 14"/>
                <a:gd name="T6" fmla="*/ 0 w 90"/>
                <a:gd name="T7" fmla="*/ 11 h 14"/>
                <a:gd name="T8" fmla="*/ 3 w 90"/>
                <a:gd name="T9" fmla="*/ 14 h 14"/>
                <a:gd name="T10" fmla="*/ 87 w 90"/>
                <a:gd name="T11" fmla="*/ 14 h 14"/>
                <a:gd name="T12" fmla="*/ 90 w 90"/>
                <a:gd name="T13" fmla="*/ 11 h 14"/>
                <a:gd name="T14" fmla="*/ 90 w 90"/>
                <a:gd name="T15" fmla="*/ 3 h 14"/>
                <a:gd name="T16" fmla="*/ 87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7" y="0"/>
                  </a:moveTo>
                  <a:cubicBezTo>
                    <a:pt x="3" y="0"/>
                    <a:pt x="3" y="0"/>
                    <a:pt x="3" y="0"/>
                  </a:cubicBezTo>
                  <a:cubicBezTo>
                    <a:pt x="2" y="0"/>
                    <a:pt x="0" y="1"/>
                    <a:pt x="0" y="3"/>
                  </a:cubicBezTo>
                  <a:cubicBezTo>
                    <a:pt x="0" y="11"/>
                    <a:pt x="0" y="11"/>
                    <a:pt x="0" y="11"/>
                  </a:cubicBezTo>
                  <a:cubicBezTo>
                    <a:pt x="0" y="13"/>
                    <a:pt x="2" y="14"/>
                    <a:pt x="3" y="14"/>
                  </a:cubicBezTo>
                  <a:cubicBezTo>
                    <a:pt x="87" y="14"/>
                    <a:pt x="87" y="14"/>
                    <a:pt x="87" y="14"/>
                  </a:cubicBezTo>
                  <a:cubicBezTo>
                    <a:pt x="88" y="14"/>
                    <a:pt x="90" y="13"/>
                    <a:pt x="90" y="11"/>
                  </a:cubicBezTo>
                  <a:cubicBezTo>
                    <a:pt x="90" y="3"/>
                    <a:pt x="90" y="3"/>
                    <a:pt x="90" y="3"/>
                  </a:cubicBezTo>
                  <a:cubicBezTo>
                    <a:pt x="90" y="1"/>
                    <a:pt x="88" y="0"/>
                    <a:pt x="8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 name="Freeform 38">
              <a:extLst>
                <a:ext uri="{FF2B5EF4-FFF2-40B4-BE49-F238E27FC236}">
                  <a16:creationId xmlns:a16="http://schemas.microsoft.com/office/drawing/2014/main" id="{A5D87ED6-AE78-4B16-A735-3F730121B73E}"/>
                </a:ext>
              </a:extLst>
            </p:cNvPr>
            <p:cNvSpPr>
              <a:spLocks/>
            </p:cNvSpPr>
            <p:nvPr/>
          </p:nvSpPr>
          <p:spPr bwMode="auto">
            <a:xfrm>
              <a:off x="6638" y="1756"/>
              <a:ext cx="88" cy="14"/>
            </a:xfrm>
            <a:custGeom>
              <a:avLst/>
              <a:gdLst>
                <a:gd name="T0" fmla="*/ 87 w 90"/>
                <a:gd name="T1" fmla="*/ 0 h 14"/>
                <a:gd name="T2" fmla="*/ 3 w 90"/>
                <a:gd name="T3" fmla="*/ 0 h 14"/>
                <a:gd name="T4" fmla="*/ 0 w 90"/>
                <a:gd name="T5" fmla="*/ 3 h 14"/>
                <a:gd name="T6" fmla="*/ 0 w 90"/>
                <a:gd name="T7" fmla="*/ 11 h 14"/>
                <a:gd name="T8" fmla="*/ 3 w 90"/>
                <a:gd name="T9" fmla="*/ 14 h 14"/>
                <a:gd name="T10" fmla="*/ 87 w 90"/>
                <a:gd name="T11" fmla="*/ 14 h 14"/>
                <a:gd name="T12" fmla="*/ 90 w 90"/>
                <a:gd name="T13" fmla="*/ 11 h 14"/>
                <a:gd name="T14" fmla="*/ 90 w 90"/>
                <a:gd name="T15" fmla="*/ 3 h 14"/>
                <a:gd name="T16" fmla="*/ 87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7" y="0"/>
                  </a:moveTo>
                  <a:cubicBezTo>
                    <a:pt x="3" y="0"/>
                    <a:pt x="3" y="0"/>
                    <a:pt x="3" y="0"/>
                  </a:cubicBezTo>
                  <a:cubicBezTo>
                    <a:pt x="2" y="0"/>
                    <a:pt x="0" y="1"/>
                    <a:pt x="0" y="3"/>
                  </a:cubicBezTo>
                  <a:cubicBezTo>
                    <a:pt x="0" y="11"/>
                    <a:pt x="0" y="11"/>
                    <a:pt x="0" y="11"/>
                  </a:cubicBezTo>
                  <a:cubicBezTo>
                    <a:pt x="0" y="13"/>
                    <a:pt x="2" y="14"/>
                    <a:pt x="3" y="14"/>
                  </a:cubicBezTo>
                  <a:cubicBezTo>
                    <a:pt x="87" y="14"/>
                    <a:pt x="87" y="14"/>
                    <a:pt x="87" y="14"/>
                  </a:cubicBezTo>
                  <a:cubicBezTo>
                    <a:pt x="88" y="14"/>
                    <a:pt x="90" y="13"/>
                    <a:pt x="90" y="11"/>
                  </a:cubicBezTo>
                  <a:cubicBezTo>
                    <a:pt x="90" y="3"/>
                    <a:pt x="90" y="3"/>
                    <a:pt x="90" y="3"/>
                  </a:cubicBezTo>
                  <a:cubicBezTo>
                    <a:pt x="90" y="1"/>
                    <a:pt x="88" y="0"/>
                    <a:pt x="8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Freeform 39">
              <a:extLst>
                <a:ext uri="{FF2B5EF4-FFF2-40B4-BE49-F238E27FC236}">
                  <a16:creationId xmlns:a16="http://schemas.microsoft.com/office/drawing/2014/main" id="{1C87C364-2171-47E1-BA7B-1B234FC4C840}"/>
                </a:ext>
              </a:extLst>
            </p:cNvPr>
            <p:cNvSpPr>
              <a:spLocks/>
            </p:cNvSpPr>
            <p:nvPr/>
          </p:nvSpPr>
          <p:spPr bwMode="auto">
            <a:xfrm>
              <a:off x="6638" y="1735"/>
              <a:ext cx="88" cy="14"/>
            </a:xfrm>
            <a:custGeom>
              <a:avLst/>
              <a:gdLst>
                <a:gd name="T0" fmla="*/ 87 w 90"/>
                <a:gd name="T1" fmla="*/ 0 h 14"/>
                <a:gd name="T2" fmla="*/ 3 w 90"/>
                <a:gd name="T3" fmla="*/ 0 h 14"/>
                <a:gd name="T4" fmla="*/ 0 w 90"/>
                <a:gd name="T5" fmla="*/ 3 h 14"/>
                <a:gd name="T6" fmla="*/ 0 w 90"/>
                <a:gd name="T7" fmla="*/ 11 h 14"/>
                <a:gd name="T8" fmla="*/ 3 w 90"/>
                <a:gd name="T9" fmla="*/ 14 h 14"/>
                <a:gd name="T10" fmla="*/ 87 w 90"/>
                <a:gd name="T11" fmla="*/ 14 h 14"/>
                <a:gd name="T12" fmla="*/ 90 w 90"/>
                <a:gd name="T13" fmla="*/ 11 h 14"/>
                <a:gd name="T14" fmla="*/ 90 w 90"/>
                <a:gd name="T15" fmla="*/ 3 h 14"/>
                <a:gd name="T16" fmla="*/ 87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7" y="0"/>
                  </a:moveTo>
                  <a:cubicBezTo>
                    <a:pt x="3" y="0"/>
                    <a:pt x="3" y="0"/>
                    <a:pt x="3" y="0"/>
                  </a:cubicBezTo>
                  <a:cubicBezTo>
                    <a:pt x="2" y="0"/>
                    <a:pt x="0" y="1"/>
                    <a:pt x="0" y="3"/>
                  </a:cubicBezTo>
                  <a:cubicBezTo>
                    <a:pt x="0" y="11"/>
                    <a:pt x="0" y="11"/>
                    <a:pt x="0" y="11"/>
                  </a:cubicBezTo>
                  <a:cubicBezTo>
                    <a:pt x="0" y="13"/>
                    <a:pt x="2" y="14"/>
                    <a:pt x="3" y="14"/>
                  </a:cubicBezTo>
                  <a:cubicBezTo>
                    <a:pt x="87" y="14"/>
                    <a:pt x="87" y="14"/>
                    <a:pt x="87" y="14"/>
                  </a:cubicBezTo>
                  <a:cubicBezTo>
                    <a:pt x="88" y="14"/>
                    <a:pt x="90" y="13"/>
                    <a:pt x="90" y="11"/>
                  </a:cubicBezTo>
                  <a:cubicBezTo>
                    <a:pt x="90" y="3"/>
                    <a:pt x="90" y="3"/>
                    <a:pt x="90" y="3"/>
                  </a:cubicBezTo>
                  <a:cubicBezTo>
                    <a:pt x="90" y="1"/>
                    <a:pt x="88" y="0"/>
                    <a:pt x="8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 name="Freeform 40">
              <a:extLst>
                <a:ext uri="{FF2B5EF4-FFF2-40B4-BE49-F238E27FC236}">
                  <a16:creationId xmlns:a16="http://schemas.microsoft.com/office/drawing/2014/main" id="{1350D84B-2764-422B-9AEF-B6AC42730790}"/>
                </a:ext>
              </a:extLst>
            </p:cNvPr>
            <p:cNvSpPr>
              <a:spLocks/>
            </p:cNvSpPr>
            <p:nvPr/>
          </p:nvSpPr>
          <p:spPr bwMode="auto">
            <a:xfrm>
              <a:off x="6539" y="1865"/>
              <a:ext cx="86" cy="13"/>
            </a:xfrm>
            <a:custGeom>
              <a:avLst/>
              <a:gdLst>
                <a:gd name="T0" fmla="*/ 86 w 89"/>
                <a:gd name="T1" fmla="*/ 0 h 14"/>
                <a:gd name="T2" fmla="*/ 3 w 89"/>
                <a:gd name="T3" fmla="*/ 0 h 14"/>
                <a:gd name="T4" fmla="*/ 0 w 89"/>
                <a:gd name="T5" fmla="*/ 3 h 14"/>
                <a:gd name="T6" fmla="*/ 0 w 89"/>
                <a:gd name="T7" fmla="*/ 11 h 14"/>
                <a:gd name="T8" fmla="*/ 3 w 89"/>
                <a:gd name="T9" fmla="*/ 14 h 14"/>
                <a:gd name="T10" fmla="*/ 86 w 89"/>
                <a:gd name="T11" fmla="*/ 14 h 14"/>
                <a:gd name="T12" fmla="*/ 89 w 89"/>
                <a:gd name="T13" fmla="*/ 11 h 14"/>
                <a:gd name="T14" fmla="*/ 89 w 89"/>
                <a:gd name="T15" fmla="*/ 3 h 14"/>
                <a:gd name="T16" fmla="*/ 86 w 8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89" y="13"/>
                    <a:pt x="89" y="11"/>
                  </a:cubicBezTo>
                  <a:cubicBezTo>
                    <a:pt x="89" y="3"/>
                    <a:pt x="89" y="3"/>
                    <a:pt x="89" y="3"/>
                  </a:cubicBezTo>
                  <a:cubicBezTo>
                    <a:pt x="89" y="1"/>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 name="Freeform 41">
              <a:extLst>
                <a:ext uri="{FF2B5EF4-FFF2-40B4-BE49-F238E27FC236}">
                  <a16:creationId xmlns:a16="http://schemas.microsoft.com/office/drawing/2014/main" id="{382F0E8E-F260-4CBD-8B1E-BD8F7E457679}"/>
                </a:ext>
              </a:extLst>
            </p:cNvPr>
            <p:cNvSpPr>
              <a:spLocks/>
            </p:cNvSpPr>
            <p:nvPr/>
          </p:nvSpPr>
          <p:spPr bwMode="auto">
            <a:xfrm>
              <a:off x="6539" y="1843"/>
              <a:ext cx="86" cy="14"/>
            </a:xfrm>
            <a:custGeom>
              <a:avLst/>
              <a:gdLst>
                <a:gd name="T0" fmla="*/ 86 w 89"/>
                <a:gd name="T1" fmla="*/ 0 h 14"/>
                <a:gd name="T2" fmla="*/ 3 w 89"/>
                <a:gd name="T3" fmla="*/ 0 h 14"/>
                <a:gd name="T4" fmla="*/ 0 w 89"/>
                <a:gd name="T5" fmla="*/ 3 h 14"/>
                <a:gd name="T6" fmla="*/ 0 w 89"/>
                <a:gd name="T7" fmla="*/ 11 h 14"/>
                <a:gd name="T8" fmla="*/ 3 w 89"/>
                <a:gd name="T9" fmla="*/ 14 h 14"/>
                <a:gd name="T10" fmla="*/ 86 w 89"/>
                <a:gd name="T11" fmla="*/ 14 h 14"/>
                <a:gd name="T12" fmla="*/ 89 w 89"/>
                <a:gd name="T13" fmla="*/ 11 h 14"/>
                <a:gd name="T14" fmla="*/ 89 w 89"/>
                <a:gd name="T15" fmla="*/ 3 h 14"/>
                <a:gd name="T16" fmla="*/ 86 w 8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89" y="13"/>
                    <a:pt x="89" y="11"/>
                  </a:cubicBezTo>
                  <a:cubicBezTo>
                    <a:pt x="89" y="3"/>
                    <a:pt x="89" y="3"/>
                    <a:pt x="89" y="3"/>
                  </a:cubicBezTo>
                  <a:cubicBezTo>
                    <a:pt x="89" y="1"/>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 name="Freeform 42">
              <a:extLst>
                <a:ext uri="{FF2B5EF4-FFF2-40B4-BE49-F238E27FC236}">
                  <a16:creationId xmlns:a16="http://schemas.microsoft.com/office/drawing/2014/main" id="{6222540B-688A-4963-9850-E9B43B6E1593}"/>
                </a:ext>
              </a:extLst>
            </p:cNvPr>
            <p:cNvSpPr>
              <a:spLocks/>
            </p:cNvSpPr>
            <p:nvPr/>
          </p:nvSpPr>
          <p:spPr bwMode="auto">
            <a:xfrm>
              <a:off x="6539" y="1822"/>
              <a:ext cx="86" cy="14"/>
            </a:xfrm>
            <a:custGeom>
              <a:avLst/>
              <a:gdLst>
                <a:gd name="T0" fmla="*/ 86 w 89"/>
                <a:gd name="T1" fmla="*/ 0 h 14"/>
                <a:gd name="T2" fmla="*/ 3 w 89"/>
                <a:gd name="T3" fmla="*/ 0 h 14"/>
                <a:gd name="T4" fmla="*/ 0 w 89"/>
                <a:gd name="T5" fmla="*/ 3 h 14"/>
                <a:gd name="T6" fmla="*/ 0 w 89"/>
                <a:gd name="T7" fmla="*/ 11 h 14"/>
                <a:gd name="T8" fmla="*/ 3 w 89"/>
                <a:gd name="T9" fmla="*/ 14 h 14"/>
                <a:gd name="T10" fmla="*/ 86 w 89"/>
                <a:gd name="T11" fmla="*/ 14 h 14"/>
                <a:gd name="T12" fmla="*/ 89 w 89"/>
                <a:gd name="T13" fmla="*/ 11 h 14"/>
                <a:gd name="T14" fmla="*/ 89 w 89"/>
                <a:gd name="T15" fmla="*/ 3 h 14"/>
                <a:gd name="T16" fmla="*/ 86 w 8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89" y="13"/>
                    <a:pt x="89" y="11"/>
                  </a:cubicBezTo>
                  <a:cubicBezTo>
                    <a:pt x="89" y="3"/>
                    <a:pt x="89" y="3"/>
                    <a:pt x="89" y="3"/>
                  </a:cubicBezTo>
                  <a:cubicBezTo>
                    <a:pt x="89" y="1"/>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 name="Freeform 43">
              <a:extLst>
                <a:ext uri="{FF2B5EF4-FFF2-40B4-BE49-F238E27FC236}">
                  <a16:creationId xmlns:a16="http://schemas.microsoft.com/office/drawing/2014/main" id="{D8975CF8-00B6-4674-9B8D-D2737EBE607D}"/>
                </a:ext>
              </a:extLst>
            </p:cNvPr>
            <p:cNvSpPr>
              <a:spLocks/>
            </p:cNvSpPr>
            <p:nvPr/>
          </p:nvSpPr>
          <p:spPr bwMode="auto">
            <a:xfrm>
              <a:off x="6539" y="1801"/>
              <a:ext cx="86" cy="13"/>
            </a:xfrm>
            <a:custGeom>
              <a:avLst/>
              <a:gdLst>
                <a:gd name="T0" fmla="*/ 86 w 89"/>
                <a:gd name="T1" fmla="*/ 0 h 14"/>
                <a:gd name="T2" fmla="*/ 3 w 89"/>
                <a:gd name="T3" fmla="*/ 0 h 14"/>
                <a:gd name="T4" fmla="*/ 0 w 89"/>
                <a:gd name="T5" fmla="*/ 3 h 14"/>
                <a:gd name="T6" fmla="*/ 0 w 89"/>
                <a:gd name="T7" fmla="*/ 11 h 14"/>
                <a:gd name="T8" fmla="*/ 3 w 89"/>
                <a:gd name="T9" fmla="*/ 14 h 14"/>
                <a:gd name="T10" fmla="*/ 86 w 89"/>
                <a:gd name="T11" fmla="*/ 14 h 14"/>
                <a:gd name="T12" fmla="*/ 89 w 89"/>
                <a:gd name="T13" fmla="*/ 11 h 14"/>
                <a:gd name="T14" fmla="*/ 89 w 89"/>
                <a:gd name="T15" fmla="*/ 3 h 14"/>
                <a:gd name="T16" fmla="*/ 86 w 8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89" y="13"/>
                    <a:pt x="89" y="11"/>
                  </a:cubicBezTo>
                  <a:cubicBezTo>
                    <a:pt x="89" y="3"/>
                    <a:pt x="89" y="3"/>
                    <a:pt x="89" y="3"/>
                  </a:cubicBezTo>
                  <a:cubicBezTo>
                    <a:pt x="89" y="1"/>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 name="Freeform 44">
              <a:extLst>
                <a:ext uri="{FF2B5EF4-FFF2-40B4-BE49-F238E27FC236}">
                  <a16:creationId xmlns:a16="http://schemas.microsoft.com/office/drawing/2014/main" id="{A413F096-AEE1-495B-97A1-50C9BE2937A9}"/>
                </a:ext>
              </a:extLst>
            </p:cNvPr>
            <p:cNvSpPr>
              <a:spLocks/>
            </p:cNvSpPr>
            <p:nvPr/>
          </p:nvSpPr>
          <p:spPr bwMode="auto">
            <a:xfrm>
              <a:off x="6539" y="1779"/>
              <a:ext cx="86" cy="14"/>
            </a:xfrm>
            <a:custGeom>
              <a:avLst/>
              <a:gdLst>
                <a:gd name="T0" fmla="*/ 86 w 89"/>
                <a:gd name="T1" fmla="*/ 0 h 14"/>
                <a:gd name="T2" fmla="*/ 3 w 89"/>
                <a:gd name="T3" fmla="*/ 0 h 14"/>
                <a:gd name="T4" fmla="*/ 0 w 89"/>
                <a:gd name="T5" fmla="*/ 3 h 14"/>
                <a:gd name="T6" fmla="*/ 0 w 89"/>
                <a:gd name="T7" fmla="*/ 11 h 14"/>
                <a:gd name="T8" fmla="*/ 3 w 89"/>
                <a:gd name="T9" fmla="*/ 14 h 14"/>
                <a:gd name="T10" fmla="*/ 86 w 89"/>
                <a:gd name="T11" fmla="*/ 14 h 14"/>
                <a:gd name="T12" fmla="*/ 89 w 89"/>
                <a:gd name="T13" fmla="*/ 11 h 14"/>
                <a:gd name="T14" fmla="*/ 89 w 89"/>
                <a:gd name="T15" fmla="*/ 3 h 14"/>
                <a:gd name="T16" fmla="*/ 86 w 8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89" y="13"/>
                    <a:pt x="89" y="11"/>
                  </a:cubicBezTo>
                  <a:cubicBezTo>
                    <a:pt x="89" y="3"/>
                    <a:pt x="89" y="3"/>
                    <a:pt x="89" y="3"/>
                  </a:cubicBezTo>
                  <a:cubicBezTo>
                    <a:pt x="89" y="1"/>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 name="Freeform 45">
              <a:extLst>
                <a:ext uri="{FF2B5EF4-FFF2-40B4-BE49-F238E27FC236}">
                  <a16:creationId xmlns:a16="http://schemas.microsoft.com/office/drawing/2014/main" id="{E53F4DB9-5CD7-4579-BDB2-6CD1617B87EF}"/>
                </a:ext>
              </a:extLst>
            </p:cNvPr>
            <p:cNvSpPr>
              <a:spLocks/>
            </p:cNvSpPr>
            <p:nvPr/>
          </p:nvSpPr>
          <p:spPr bwMode="auto">
            <a:xfrm>
              <a:off x="6539" y="1756"/>
              <a:ext cx="86" cy="14"/>
            </a:xfrm>
            <a:custGeom>
              <a:avLst/>
              <a:gdLst>
                <a:gd name="T0" fmla="*/ 86 w 89"/>
                <a:gd name="T1" fmla="*/ 0 h 14"/>
                <a:gd name="T2" fmla="*/ 3 w 89"/>
                <a:gd name="T3" fmla="*/ 0 h 14"/>
                <a:gd name="T4" fmla="*/ 0 w 89"/>
                <a:gd name="T5" fmla="*/ 3 h 14"/>
                <a:gd name="T6" fmla="*/ 0 w 89"/>
                <a:gd name="T7" fmla="*/ 11 h 14"/>
                <a:gd name="T8" fmla="*/ 3 w 89"/>
                <a:gd name="T9" fmla="*/ 14 h 14"/>
                <a:gd name="T10" fmla="*/ 86 w 89"/>
                <a:gd name="T11" fmla="*/ 14 h 14"/>
                <a:gd name="T12" fmla="*/ 89 w 89"/>
                <a:gd name="T13" fmla="*/ 11 h 14"/>
                <a:gd name="T14" fmla="*/ 89 w 89"/>
                <a:gd name="T15" fmla="*/ 3 h 14"/>
                <a:gd name="T16" fmla="*/ 86 w 8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89" y="13"/>
                    <a:pt x="89" y="11"/>
                  </a:cubicBezTo>
                  <a:cubicBezTo>
                    <a:pt x="89" y="3"/>
                    <a:pt x="89" y="3"/>
                    <a:pt x="89" y="3"/>
                  </a:cubicBezTo>
                  <a:cubicBezTo>
                    <a:pt x="89" y="1"/>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 name="Freeform 46">
              <a:extLst>
                <a:ext uri="{FF2B5EF4-FFF2-40B4-BE49-F238E27FC236}">
                  <a16:creationId xmlns:a16="http://schemas.microsoft.com/office/drawing/2014/main" id="{D7781D45-866A-4595-BECA-EC2A6D3A0D07}"/>
                </a:ext>
              </a:extLst>
            </p:cNvPr>
            <p:cNvSpPr>
              <a:spLocks/>
            </p:cNvSpPr>
            <p:nvPr/>
          </p:nvSpPr>
          <p:spPr bwMode="auto">
            <a:xfrm>
              <a:off x="6539" y="1735"/>
              <a:ext cx="86" cy="14"/>
            </a:xfrm>
            <a:custGeom>
              <a:avLst/>
              <a:gdLst>
                <a:gd name="T0" fmla="*/ 86 w 89"/>
                <a:gd name="T1" fmla="*/ 0 h 14"/>
                <a:gd name="T2" fmla="*/ 3 w 89"/>
                <a:gd name="T3" fmla="*/ 0 h 14"/>
                <a:gd name="T4" fmla="*/ 0 w 89"/>
                <a:gd name="T5" fmla="*/ 3 h 14"/>
                <a:gd name="T6" fmla="*/ 0 w 89"/>
                <a:gd name="T7" fmla="*/ 11 h 14"/>
                <a:gd name="T8" fmla="*/ 3 w 89"/>
                <a:gd name="T9" fmla="*/ 14 h 14"/>
                <a:gd name="T10" fmla="*/ 86 w 89"/>
                <a:gd name="T11" fmla="*/ 14 h 14"/>
                <a:gd name="T12" fmla="*/ 89 w 89"/>
                <a:gd name="T13" fmla="*/ 11 h 14"/>
                <a:gd name="T14" fmla="*/ 89 w 89"/>
                <a:gd name="T15" fmla="*/ 3 h 14"/>
                <a:gd name="T16" fmla="*/ 86 w 8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89" y="13"/>
                    <a:pt x="89" y="11"/>
                  </a:cubicBezTo>
                  <a:cubicBezTo>
                    <a:pt x="89" y="3"/>
                    <a:pt x="89" y="3"/>
                    <a:pt x="89" y="3"/>
                  </a:cubicBezTo>
                  <a:cubicBezTo>
                    <a:pt x="89" y="1"/>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 name="Freeform 47">
              <a:extLst>
                <a:ext uri="{FF2B5EF4-FFF2-40B4-BE49-F238E27FC236}">
                  <a16:creationId xmlns:a16="http://schemas.microsoft.com/office/drawing/2014/main" id="{AADF0F3B-6361-4326-A599-D7D9EF567EB5}"/>
                </a:ext>
              </a:extLst>
            </p:cNvPr>
            <p:cNvSpPr>
              <a:spLocks/>
            </p:cNvSpPr>
            <p:nvPr/>
          </p:nvSpPr>
          <p:spPr bwMode="auto">
            <a:xfrm>
              <a:off x="6539" y="1714"/>
              <a:ext cx="86" cy="13"/>
            </a:xfrm>
            <a:custGeom>
              <a:avLst/>
              <a:gdLst>
                <a:gd name="T0" fmla="*/ 86 w 89"/>
                <a:gd name="T1" fmla="*/ 0 h 14"/>
                <a:gd name="T2" fmla="*/ 3 w 89"/>
                <a:gd name="T3" fmla="*/ 0 h 14"/>
                <a:gd name="T4" fmla="*/ 0 w 89"/>
                <a:gd name="T5" fmla="*/ 3 h 14"/>
                <a:gd name="T6" fmla="*/ 0 w 89"/>
                <a:gd name="T7" fmla="*/ 11 h 14"/>
                <a:gd name="T8" fmla="*/ 3 w 89"/>
                <a:gd name="T9" fmla="*/ 14 h 14"/>
                <a:gd name="T10" fmla="*/ 86 w 89"/>
                <a:gd name="T11" fmla="*/ 14 h 14"/>
                <a:gd name="T12" fmla="*/ 89 w 89"/>
                <a:gd name="T13" fmla="*/ 11 h 14"/>
                <a:gd name="T14" fmla="*/ 89 w 89"/>
                <a:gd name="T15" fmla="*/ 3 h 14"/>
                <a:gd name="T16" fmla="*/ 86 w 8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89" y="13"/>
                    <a:pt x="89" y="11"/>
                  </a:cubicBezTo>
                  <a:cubicBezTo>
                    <a:pt x="89" y="3"/>
                    <a:pt x="89" y="3"/>
                    <a:pt x="89" y="3"/>
                  </a:cubicBezTo>
                  <a:cubicBezTo>
                    <a:pt x="89" y="1"/>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 name="Freeform 48">
              <a:extLst>
                <a:ext uri="{FF2B5EF4-FFF2-40B4-BE49-F238E27FC236}">
                  <a16:creationId xmlns:a16="http://schemas.microsoft.com/office/drawing/2014/main" id="{0E469C9B-8919-43BB-9916-EF5A8843563A}"/>
                </a:ext>
              </a:extLst>
            </p:cNvPr>
            <p:cNvSpPr>
              <a:spLocks/>
            </p:cNvSpPr>
            <p:nvPr/>
          </p:nvSpPr>
          <p:spPr bwMode="auto">
            <a:xfrm>
              <a:off x="6539" y="1692"/>
              <a:ext cx="86" cy="14"/>
            </a:xfrm>
            <a:custGeom>
              <a:avLst/>
              <a:gdLst>
                <a:gd name="T0" fmla="*/ 86 w 89"/>
                <a:gd name="T1" fmla="*/ 0 h 15"/>
                <a:gd name="T2" fmla="*/ 3 w 89"/>
                <a:gd name="T3" fmla="*/ 0 h 15"/>
                <a:gd name="T4" fmla="*/ 0 w 89"/>
                <a:gd name="T5" fmla="*/ 4 h 15"/>
                <a:gd name="T6" fmla="*/ 0 w 89"/>
                <a:gd name="T7" fmla="*/ 12 h 15"/>
                <a:gd name="T8" fmla="*/ 3 w 89"/>
                <a:gd name="T9" fmla="*/ 15 h 15"/>
                <a:gd name="T10" fmla="*/ 86 w 89"/>
                <a:gd name="T11" fmla="*/ 15 h 15"/>
                <a:gd name="T12" fmla="*/ 89 w 89"/>
                <a:gd name="T13" fmla="*/ 12 h 15"/>
                <a:gd name="T14" fmla="*/ 89 w 89"/>
                <a:gd name="T15" fmla="*/ 4 h 15"/>
                <a:gd name="T16" fmla="*/ 86 w 89"/>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5">
                  <a:moveTo>
                    <a:pt x="86" y="0"/>
                  </a:moveTo>
                  <a:cubicBezTo>
                    <a:pt x="3" y="0"/>
                    <a:pt x="3" y="0"/>
                    <a:pt x="3" y="0"/>
                  </a:cubicBezTo>
                  <a:cubicBezTo>
                    <a:pt x="1" y="0"/>
                    <a:pt x="0" y="2"/>
                    <a:pt x="0" y="4"/>
                  </a:cubicBezTo>
                  <a:cubicBezTo>
                    <a:pt x="0" y="12"/>
                    <a:pt x="0" y="12"/>
                    <a:pt x="0" y="12"/>
                  </a:cubicBezTo>
                  <a:cubicBezTo>
                    <a:pt x="0" y="13"/>
                    <a:pt x="1" y="15"/>
                    <a:pt x="3" y="15"/>
                  </a:cubicBezTo>
                  <a:cubicBezTo>
                    <a:pt x="86" y="15"/>
                    <a:pt x="86" y="15"/>
                    <a:pt x="86" y="15"/>
                  </a:cubicBezTo>
                  <a:cubicBezTo>
                    <a:pt x="88" y="15"/>
                    <a:pt x="89" y="13"/>
                    <a:pt x="89" y="12"/>
                  </a:cubicBezTo>
                  <a:cubicBezTo>
                    <a:pt x="89" y="4"/>
                    <a:pt x="89" y="4"/>
                    <a:pt x="89" y="4"/>
                  </a:cubicBezTo>
                  <a:cubicBezTo>
                    <a:pt x="89" y="2"/>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 name="Freeform 49">
              <a:extLst>
                <a:ext uri="{FF2B5EF4-FFF2-40B4-BE49-F238E27FC236}">
                  <a16:creationId xmlns:a16="http://schemas.microsoft.com/office/drawing/2014/main" id="{8161A76E-3ABA-47A4-93CB-578A9D0075CB}"/>
                </a:ext>
              </a:extLst>
            </p:cNvPr>
            <p:cNvSpPr>
              <a:spLocks/>
            </p:cNvSpPr>
            <p:nvPr/>
          </p:nvSpPr>
          <p:spPr bwMode="auto">
            <a:xfrm>
              <a:off x="6539" y="1670"/>
              <a:ext cx="86" cy="15"/>
            </a:xfrm>
            <a:custGeom>
              <a:avLst/>
              <a:gdLst>
                <a:gd name="T0" fmla="*/ 86 w 89"/>
                <a:gd name="T1" fmla="*/ 0 h 15"/>
                <a:gd name="T2" fmla="*/ 3 w 89"/>
                <a:gd name="T3" fmla="*/ 0 h 15"/>
                <a:gd name="T4" fmla="*/ 0 w 89"/>
                <a:gd name="T5" fmla="*/ 4 h 15"/>
                <a:gd name="T6" fmla="*/ 0 w 89"/>
                <a:gd name="T7" fmla="*/ 12 h 15"/>
                <a:gd name="T8" fmla="*/ 3 w 89"/>
                <a:gd name="T9" fmla="*/ 15 h 15"/>
                <a:gd name="T10" fmla="*/ 86 w 89"/>
                <a:gd name="T11" fmla="*/ 15 h 15"/>
                <a:gd name="T12" fmla="*/ 89 w 89"/>
                <a:gd name="T13" fmla="*/ 12 h 15"/>
                <a:gd name="T14" fmla="*/ 89 w 89"/>
                <a:gd name="T15" fmla="*/ 4 h 15"/>
                <a:gd name="T16" fmla="*/ 86 w 89"/>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5">
                  <a:moveTo>
                    <a:pt x="86" y="0"/>
                  </a:moveTo>
                  <a:cubicBezTo>
                    <a:pt x="3" y="0"/>
                    <a:pt x="3" y="0"/>
                    <a:pt x="3" y="0"/>
                  </a:cubicBezTo>
                  <a:cubicBezTo>
                    <a:pt x="1" y="0"/>
                    <a:pt x="0" y="2"/>
                    <a:pt x="0" y="4"/>
                  </a:cubicBezTo>
                  <a:cubicBezTo>
                    <a:pt x="0" y="12"/>
                    <a:pt x="0" y="12"/>
                    <a:pt x="0" y="12"/>
                  </a:cubicBezTo>
                  <a:cubicBezTo>
                    <a:pt x="0" y="13"/>
                    <a:pt x="1" y="15"/>
                    <a:pt x="3" y="15"/>
                  </a:cubicBezTo>
                  <a:cubicBezTo>
                    <a:pt x="86" y="15"/>
                    <a:pt x="86" y="15"/>
                    <a:pt x="86" y="15"/>
                  </a:cubicBezTo>
                  <a:cubicBezTo>
                    <a:pt x="88" y="15"/>
                    <a:pt x="89" y="13"/>
                    <a:pt x="89" y="12"/>
                  </a:cubicBezTo>
                  <a:cubicBezTo>
                    <a:pt x="89" y="4"/>
                    <a:pt x="89" y="4"/>
                    <a:pt x="89" y="4"/>
                  </a:cubicBezTo>
                  <a:cubicBezTo>
                    <a:pt x="89" y="2"/>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 name="Freeform 50">
              <a:extLst>
                <a:ext uri="{FF2B5EF4-FFF2-40B4-BE49-F238E27FC236}">
                  <a16:creationId xmlns:a16="http://schemas.microsoft.com/office/drawing/2014/main" id="{CFE812C0-06F1-437B-9AC3-D203BFFE96D1}"/>
                </a:ext>
              </a:extLst>
            </p:cNvPr>
            <p:cNvSpPr>
              <a:spLocks/>
            </p:cNvSpPr>
            <p:nvPr/>
          </p:nvSpPr>
          <p:spPr bwMode="auto">
            <a:xfrm>
              <a:off x="6397" y="1612"/>
              <a:ext cx="370" cy="369"/>
            </a:xfrm>
            <a:custGeom>
              <a:avLst/>
              <a:gdLst>
                <a:gd name="T0" fmla="*/ 379 w 381"/>
                <a:gd name="T1" fmla="*/ 190 h 381"/>
                <a:gd name="T2" fmla="*/ 381 w 381"/>
                <a:gd name="T3" fmla="*/ 190 h 381"/>
                <a:gd name="T4" fmla="*/ 190 w 381"/>
                <a:gd name="T5" fmla="*/ 0 h 381"/>
                <a:gd name="T6" fmla="*/ 0 w 381"/>
                <a:gd name="T7" fmla="*/ 190 h 381"/>
                <a:gd name="T8" fmla="*/ 190 w 381"/>
                <a:gd name="T9" fmla="*/ 381 h 381"/>
                <a:gd name="T10" fmla="*/ 381 w 381"/>
                <a:gd name="T11" fmla="*/ 190 h 381"/>
                <a:gd name="T12" fmla="*/ 379 w 381"/>
                <a:gd name="T13" fmla="*/ 190 h 381"/>
                <a:gd name="T14" fmla="*/ 377 w 381"/>
                <a:gd name="T15" fmla="*/ 190 h 381"/>
                <a:gd name="T16" fmla="*/ 322 w 381"/>
                <a:gd name="T17" fmla="*/ 322 h 381"/>
                <a:gd name="T18" fmla="*/ 190 w 381"/>
                <a:gd name="T19" fmla="*/ 376 h 381"/>
                <a:gd name="T20" fmla="*/ 59 w 381"/>
                <a:gd name="T21" fmla="*/ 322 h 381"/>
                <a:gd name="T22" fmla="*/ 4 w 381"/>
                <a:gd name="T23" fmla="*/ 190 h 381"/>
                <a:gd name="T24" fmla="*/ 59 w 381"/>
                <a:gd name="T25" fmla="*/ 59 h 381"/>
                <a:gd name="T26" fmla="*/ 190 w 381"/>
                <a:gd name="T27" fmla="*/ 4 h 381"/>
                <a:gd name="T28" fmla="*/ 322 w 381"/>
                <a:gd name="T29" fmla="*/ 59 h 381"/>
                <a:gd name="T30" fmla="*/ 377 w 381"/>
                <a:gd name="T31" fmla="*/ 190 h 381"/>
                <a:gd name="T32" fmla="*/ 379 w 381"/>
                <a:gd name="T33" fmla="*/ 19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1" h="381">
                  <a:moveTo>
                    <a:pt x="379" y="190"/>
                  </a:moveTo>
                  <a:cubicBezTo>
                    <a:pt x="381" y="190"/>
                    <a:pt x="381" y="190"/>
                    <a:pt x="381" y="190"/>
                  </a:cubicBezTo>
                  <a:cubicBezTo>
                    <a:pt x="381" y="85"/>
                    <a:pt x="296" y="0"/>
                    <a:pt x="190" y="0"/>
                  </a:cubicBezTo>
                  <a:cubicBezTo>
                    <a:pt x="85" y="0"/>
                    <a:pt x="0" y="85"/>
                    <a:pt x="0" y="190"/>
                  </a:cubicBezTo>
                  <a:cubicBezTo>
                    <a:pt x="0" y="295"/>
                    <a:pt x="85" y="381"/>
                    <a:pt x="190" y="381"/>
                  </a:cubicBezTo>
                  <a:cubicBezTo>
                    <a:pt x="296" y="381"/>
                    <a:pt x="381" y="295"/>
                    <a:pt x="381" y="190"/>
                  </a:cubicBezTo>
                  <a:cubicBezTo>
                    <a:pt x="379" y="190"/>
                    <a:pt x="379" y="190"/>
                    <a:pt x="379" y="190"/>
                  </a:cubicBezTo>
                  <a:cubicBezTo>
                    <a:pt x="377" y="190"/>
                    <a:pt x="377" y="190"/>
                    <a:pt x="377" y="190"/>
                  </a:cubicBezTo>
                  <a:cubicBezTo>
                    <a:pt x="377" y="242"/>
                    <a:pt x="356" y="288"/>
                    <a:pt x="322" y="322"/>
                  </a:cubicBezTo>
                  <a:cubicBezTo>
                    <a:pt x="288" y="356"/>
                    <a:pt x="242" y="376"/>
                    <a:pt x="190" y="376"/>
                  </a:cubicBezTo>
                  <a:cubicBezTo>
                    <a:pt x="139" y="376"/>
                    <a:pt x="92" y="356"/>
                    <a:pt x="59" y="322"/>
                  </a:cubicBezTo>
                  <a:cubicBezTo>
                    <a:pt x="25" y="288"/>
                    <a:pt x="4" y="242"/>
                    <a:pt x="4" y="190"/>
                  </a:cubicBezTo>
                  <a:cubicBezTo>
                    <a:pt x="4" y="139"/>
                    <a:pt x="25" y="92"/>
                    <a:pt x="59" y="59"/>
                  </a:cubicBezTo>
                  <a:cubicBezTo>
                    <a:pt x="92" y="25"/>
                    <a:pt x="139" y="4"/>
                    <a:pt x="190" y="4"/>
                  </a:cubicBezTo>
                  <a:cubicBezTo>
                    <a:pt x="242" y="4"/>
                    <a:pt x="288" y="25"/>
                    <a:pt x="322" y="59"/>
                  </a:cubicBezTo>
                  <a:cubicBezTo>
                    <a:pt x="356" y="92"/>
                    <a:pt x="377" y="139"/>
                    <a:pt x="377" y="190"/>
                  </a:cubicBezTo>
                  <a:lnTo>
                    <a:pt x="379" y="19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49" name="Freeform 51">
              <a:extLst>
                <a:ext uri="{FF2B5EF4-FFF2-40B4-BE49-F238E27FC236}">
                  <a16:creationId xmlns:a16="http://schemas.microsoft.com/office/drawing/2014/main" id="{6150461B-BC57-442C-8EC5-DAD2A636ACA1}"/>
                </a:ext>
              </a:extLst>
            </p:cNvPr>
            <p:cNvSpPr>
              <a:spLocks/>
            </p:cNvSpPr>
            <p:nvPr/>
          </p:nvSpPr>
          <p:spPr bwMode="auto">
            <a:xfrm>
              <a:off x="5871" y="2348"/>
              <a:ext cx="213" cy="241"/>
            </a:xfrm>
            <a:custGeom>
              <a:avLst/>
              <a:gdLst>
                <a:gd name="T0" fmla="*/ 0 w 213"/>
                <a:gd name="T1" fmla="*/ 0 h 241"/>
                <a:gd name="T2" fmla="*/ 0 w 213"/>
                <a:gd name="T3" fmla="*/ 241 h 241"/>
                <a:gd name="T4" fmla="*/ 213 w 213"/>
                <a:gd name="T5" fmla="*/ 241 h 241"/>
                <a:gd name="T6" fmla="*/ 213 w 213"/>
                <a:gd name="T7" fmla="*/ 227 h 241"/>
                <a:gd name="T8" fmla="*/ 15 w 213"/>
                <a:gd name="T9" fmla="*/ 227 h 241"/>
                <a:gd name="T10" fmla="*/ 15 w 213"/>
                <a:gd name="T11" fmla="*/ 0 h 241"/>
                <a:gd name="T12" fmla="*/ 0 w 213"/>
                <a:gd name="T13" fmla="*/ 0 h 241"/>
                <a:gd name="T14" fmla="*/ 0 w 213"/>
                <a:gd name="T15" fmla="*/ 0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241">
                  <a:moveTo>
                    <a:pt x="0" y="0"/>
                  </a:moveTo>
                  <a:lnTo>
                    <a:pt x="0" y="241"/>
                  </a:lnTo>
                  <a:lnTo>
                    <a:pt x="213" y="241"/>
                  </a:lnTo>
                  <a:lnTo>
                    <a:pt x="213" y="227"/>
                  </a:lnTo>
                  <a:lnTo>
                    <a:pt x="15" y="227"/>
                  </a:lnTo>
                  <a:lnTo>
                    <a:pt x="15"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 name="Rectangle 52">
              <a:extLst>
                <a:ext uri="{FF2B5EF4-FFF2-40B4-BE49-F238E27FC236}">
                  <a16:creationId xmlns:a16="http://schemas.microsoft.com/office/drawing/2014/main" id="{65902CF5-4713-4E35-AB2F-C3B86DC6F586}"/>
                </a:ext>
              </a:extLst>
            </p:cNvPr>
            <p:cNvSpPr>
              <a:spLocks noChangeArrowheads="1"/>
            </p:cNvSpPr>
            <p:nvPr/>
          </p:nvSpPr>
          <p:spPr bwMode="auto">
            <a:xfrm>
              <a:off x="5862" y="2378"/>
              <a:ext cx="32" cy="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 name="Freeform 53">
              <a:extLst>
                <a:ext uri="{FF2B5EF4-FFF2-40B4-BE49-F238E27FC236}">
                  <a16:creationId xmlns:a16="http://schemas.microsoft.com/office/drawing/2014/main" id="{77563142-A8C5-4D69-8C6D-6E77B5F7BF64}"/>
                </a:ext>
              </a:extLst>
            </p:cNvPr>
            <p:cNvSpPr>
              <a:spLocks/>
            </p:cNvSpPr>
            <p:nvPr/>
          </p:nvSpPr>
          <p:spPr bwMode="auto">
            <a:xfrm>
              <a:off x="5862" y="2378"/>
              <a:ext cx="32" cy="3"/>
            </a:xfrm>
            <a:custGeom>
              <a:avLst/>
              <a:gdLst>
                <a:gd name="T0" fmla="*/ 0 w 32"/>
                <a:gd name="T1" fmla="*/ 3 h 3"/>
                <a:gd name="T2" fmla="*/ 32 w 32"/>
                <a:gd name="T3" fmla="*/ 3 h 3"/>
                <a:gd name="T4" fmla="*/ 32 w 32"/>
                <a:gd name="T5" fmla="*/ 0 h 3"/>
                <a:gd name="T6" fmla="*/ 0 w 32"/>
                <a:gd name="T7" fmla="*/ 0 h 3"/>
              </a:gdLst>
              <a:ahLst/>
              <a:cxnLst>
                <a:cxn ang="0">
                  <a:pos x="T0" y="T1"/>
                </a:cxn>
                <a:cxn ang="0">
                  <a:pos x="T2" y="T3"/>
                </a:cxn>
                <a:cxn ang="0">
                  <a:pos x="T4" y="T5"/>
                </a:cxn>
                <a:cxn ang="0">
                  <a:pos x="T6" y="T7"/>
                </a:cxn>
              </a:cxnLst>
              <a:rect l="0" t="0" r="r" b="b"/>
              <a:pathLst>
                <a:path w="32" h="3">
                  <a:moveTo>
                    <a:pt x="0" y="3"/>
                  </a:moveTo>
                  <a:lnTo>
                    <a:pt x="32" y="3"/>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 name="Rectangle 54">
              <a:extLst>
                <a:ext uri="{FF2B5EF4-FFF2-40B4-BE49-F238E27FC236}">
                  <a16:creationId xmlns:a16="http://schemas.microsoft.com/office/drawing/2014/main" id="{8E8F1F22-E2AD-4282-B07D-EA5013D3CF37}"/>
                </a:ext>
              </a:extLst>
            </p:cNvPr>
            <p:cNvSpPr>
              <a:spLocks noChangeArrowheads="1"/>
            </p:cNvSpPr>
            <p:nvPr/>
          </p:nvSpPr>
          <p:spPr bwMode="auto">
            <a:xfrm>
              <a:off x="5862" y="2407"/>
              <a:ext cx="32" cy="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3" name="Freeform 55">
              <a:extLst>
                <a:ext uri="{FF2B5EF4-FFF2-40B4-BE49-F238E27FC236}">
                  <a16:creationId xmlns:a16="http://schemas.microsoft.com/office/drawing/2014/main" id="{819D4AAF-28B7-46BA-A6EA-96977A2E25D9}"/>
                </a:ext>
              </a:extLst>
            </p:cNvPr>
            <p:cNvSpPr>
              <a:spLocks/>
            </p:cNvSpPr>
            <p:nvPr/>
          </p:nvSpPr>
          <p:spPr bwMode="auto">
            <a:xfrm>
              <a:off x="5862" y="2407"/>
              <a:ext cx="32" cy="2"/>
            </a:xfrm>
            <a:custGeom>
              <a:avLst/>
              <a:gdLst>
                <a:gd name="T0" fmla="*/ 0 w 32"/>
                <a:gd name="T1" fmla="*/ 2 h 2"/>
                <a:gd name="T2" fmla="*/ 32 w 32"/>
                <a:gd name="T3" fmla="*/ 2 h 2"/>
                <a:gd name="T4" fmla="*/ 32 w 32"/>
                <a:gd name="T5" fmla="*/ 0 h 2"/>
                <a:gd name="T6" fmla="*/ 0 w 32"/>
                <a:gd name="T7" fmla="*/ 0 h 2"/>
              </a:gdLst>
              <a:ahLst/>
              <a:cxnLst>
                <a:cxn ang="0">
                  <a:pos x="T0" y="T1"/>
                </a:cxn>
                <a:cxn ang="0">
                  <a:pos x="T2" y="T3"/>
                </a:cxn>
                <a:cxn ang="0">
                  <a:pos x="T4" y="T5"/>
                </a:cxn>
                <a:cxn ang="0">
                  <a:pos x="T6" y="T7"/>
                </a:cxn>
              </a:cxnLst>
              <a:rect l="0" t="0" r="r" b="b"/>
              <a:pathLst>
                <a:path w="32" h="2">
                  <a:moveTo>
                    <a:pt x="0" y="2"/>
                  </a:moveTo>
                  <a:lnTo>
                    <a:pt x="32" y="2"/>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4" name="Rectangle 56">
              <a:extLst>
                <a:ext uri="{FF2B5EF4-FFF2-40B4-BE49-F238E27FC236}">
                  <a16:creationId xmlns:a16="http://schemas.microsoft.com/office/drawing/2014/main" id="{609C34D0-1B8C-4791-8EE7-68439A7F0E58}"/>
                </a:ext>
              </a:extLst>
            </p:cNvPr>
            <p:cNvSpPr>
              <a:spLocks noChangeArrowheads="1"/>
            </p:cNvSpPr>
            <p:nvPr/>
          </p:nvSpPr>
          <p:spPr bwMode="auto">
            <a:xfrm>
              <a:off x="5862" y="2435"/>
              <a:ext cx="32" cy="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5" name="Freeform 57">
              <a:extLst>
                <a:ext uri="{FF2B5EF4-FFF2-40B4-BE49-F238E27FC236}">
                  <a16:creationId xmlns:a16="http://schemas.microsoft.com/office/drawing/2014/main" id="{5CA2BE00-C09C-4CA6-BB26-9DA17552FD81}"/>
                </a:ext>
              </a:extLst>
            </p:cNvPr>
            <p:cNvSpPr>
              <a:spLocks/>
            </p:cNvSpPr>
            <p:nvPr/>
          </p:nvSpPr>
          <p:spPr bwMode="auto">
            <a:xfrm>
              <a:off x="5862" y="2435"/>
              <a:ext cx="32" cy="3"/>
            </a:xfrm>
            <a:custGeom>
              <a:avLst/>
              <a:gdLst>
                <a:gd name="T0" fmla="*/ 0 w 32"/>
                <a:gd name="T1" fmla="*/ 3 h 3"/>
                <a:gd name="T2" fmla="*/ 32 w 32"/>
                <a:gd name="T3" fmla="*/ 3 h 3"/>
                <a:gd name="T4" fmla="*/ 32 w 32"/>
                <a:gd name="T5" fmla="*/ 0 h 3"/>
                <a:gd name="T6" fmla="*/ 0 w 32"/>
                <a:gd name="T7" fmla="*/ 0 h 3"/>
              </a:gdLst>
              <a:ahLst/>
              <a:cxnLst>
                <a:cxn ang="0">
                  <a:pos x="T0" y="T1"/>
                </a:cxn>
                <a:cxn ang="0">
                  <a:pos x="T2" y="T3"/>
                </a:cxn>
                <a:cxn ang="0">
                  <a:pos x="T4" y="T5"/>
                </a:cxn>
                <a:cxn ang="0">
                  <a:pos x="T6" y="T7"/>
                </a:cxn>
              </a:cxnLst>
              <a:rect l="0" t="0" r="r" b="b"/>
              <a:pathLst>
                <a:path w="32" h="3">
                  <a:moveTo>
                    <a:pt x="0" y="3"/>
                  </a:moveTo>
                  <a:lnTo>
                    <a:pt x="32" y="3"/>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6" name="Rectangle 58">
              <a:extLst>
                <a:ext uri="{FF2B5EF4-FFF2-40B4-BE49-F238E27FC236}">
                  <a16:creationId xmlns:a16="http://schemas.microsoft.com/office/drawing/2014/main" id="{F6DCCEDC-4E8B-4F6D-9BF9-41B955BCE351}"/>
                </a:ext>
              </a:extLst>
            </p:cNvPr>
            <p:cNvSpPr>
              <a:spLocks noChangeArrowheads="1"/>
            </p:cNvSpPr>
            <p:nvPr/>
          </p:nvSpPr>
          <p:spPr bwMode="auto">
            <a:xfrm>
              <a:off x="5862" y="2464"/>
              <a:ext cx="32" cy="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7" name="Freeform 59">
              <a:extLst>
                <a:ext uri="{FF2B5EF4-FFF2-40B4-BE49-F238E27FC236}">
                  <a16:creationId xmlns:a16="http://schemas.microsoft.com/office/drawing/2014/main" id="{8B57489B-2FBE-4DD5-B969-7D4AC4A619C2}"/>
                </a:ext>
              </a:extLst>
            </p:cNvPr>
            <p:cNvSpPr>
              <a:spLocks/>
            </p:cNvSpPr>
            <p:nvPr/>
          </p:nvSpPr>
          <p:spPr bwMode="auto">
            <a:xfrm>
              <a:off x="5862" y="2464"/>
              <a:ext cx="32" cy="2"/>
            </a:xfrm>
            <a:custGeom>
              <a:avLst/>
              <a:gdLst>
                <a:gd name="T0" fmla="*/ 0 w 32"/>
                <a:gd name="T1" fmla="*/ 2 h 2"/>
                <a:gd name="T2" fmla="*/ 32 w 32"/>
                <a:gd name="T3" fmla="*/ 2 h 2"/>
                <a:gd name="T4" fmla="*/ 32 w 32"/>
                <a:gd name="T5" fmla="*/ 0 h 2"/>
                <a:gd name="T6" fmla="*/ 0 w 32"/>
                <a:gd name="T7" fmla="*/ 0 h 2"/>
              </a:gdLst>
              <a:ahLst/>
              <a:cxnLst>
                <a:cxn ang="0">
                  <a:pos x="T0" y="T1"/>
                </a:cxn>
                <a:cxn ang="0">
                  <a:pos x="T2" y="T3"/>
                </a:cxn>
                <a:cxn ang="0">
                  <a:pos x="T4" y="T5"/>
                </a:cxn>
                <a:cxn ang="0">
                  <a:pos x="T6" y="T7"/>
                </a:cxn>
              </a:cxnLst>
              <a:rect l="0" t="0" r="r" b="b"/>
              <a:pathLst>
                <a:path w="32" h="2">
                  <a:moveTo>
                    <a:pt x="0" y="2"/>
                  </a:moveTo>
                  <a:lnTo>
                    <a:pt x="32" y="2"/>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8" name="Rectangle 60">
              <a:extLst>
                <a:ext uri="{FF2B5EF4-FFF2-40B4-BE49-F238E27FC236}">
                  <a16:creationId xmlns:a16="http://schemas.microsoft.com/office/drawing/2014/main" id="{4D8F1755-00D1-4718-B3D6-F526FAFBED5F}"/>
                </a:ext>
              </a:extLst>
            </p:cNvPr>
            <p:cNvSpPr>
              <a:spLocks noChangeArrowheads="1"/>
            </p:cNvSpPr>
            <p:nvPr/>
          </p:nvSpPr>
          <p:spPr bwMode="auto">
            <a:xfrm>
              <a:off x="5862" y="2492"/>
              <a:ext cx="32" cy="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9" name="Freeform 61">
              <a:extLst>
                <a:ext uri="{FF2B5EF4-FFF2-40B4-BE49-F238E27FC236}">
                  <a16:creationId xmlns:a16="http://schemas.microsoft.com/office/drawing/2014/main" id="{92B5127B-F5AD-473B-9E84-71D312CCA8B9}"/>
                </a:ext>
              </a:extLst>
            </p:cNvPr>
            <p:cNvSpPr>
              <a:spLocks/>
            </p:cNvSpPr>
            <p:nvPr/>
          </p:nvSpPr>
          <p:spPr bwMode="auto">
            <a:xfrm>
              <a:off x="5862" y="2492"/>
              <a:ext cx="32" cy="3"/>
            </a:xfrm>
            <a:custGeom>
              <a:avLst/>
              <a:gdLst>
                <a:gd name="T0" fmla="*/ 0 w 32"/>
                <a:gd name="T1" fmla="*/ 3 h 3"/>
                <a:gd name="T2" fmla="*/ 32 w 32"/>
                <a:gd name="T3" fmla="*/ 3 h 3"/>
                <a:gd name="T4" fmla="*/ 32 w 32"/>
                <a:gd name="T5" fmla="*/ 0 h 3"/>
                <a:gd name="T6" fmla="*/ 0 w 32"/>
                <a:gd name="T7" fmla="*/ 0 h 3"/>
              </a:gdLst>
              <a:ahLst/>
              <a:cxnLst>
                <a:cxn ang="0">
                  <a:pos x="T0" y="T1"/>
                </a:cxn>
                <a:cxn ang="0">
                  <a:pos x="T2" y="T3"/>
                </a:cxn>
                <a:cxn ang="0">
                  <a:pos x="T4" y="T5"/>
                </a:cxn>
                <a:cxn ang="0">
                  <a:pos x="T6" y="T7"/>
                </a:cxn>
              </a:cxnLst>
              <a:rect l="0" t="0" r="r" b="b"/>
              <a:pathLst>
                <a:path w="32" h="3">
                  <a:moveTo>
                    <a:pt x="0" y="3"/>
                  </a:moveTo>
                  <a:lnTo>
                    <a:pt x="32" y="3"/>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0" name="Rectangle 62">
              <a:extLst>
                <a:ext uri="{FF2B5EF4-FFF2-40B4-BE49-F238E27FC236}">
                  <a16:creationId xmlns:a16="http://schemas.microsoft.com/office/drawing/2014/main" id="{3B72C893-6DB1-4C43-AAE8-B20F652AFEDA}"/>
                </a:ext>
              </a:extLst>
            </p:cNvPr>
            <p:cNvSpPr>
              <a:spLocks noChangeArrowheads="1"/>
            </p:cNvSpPr>
            <p:nvPr/>
          </p:nvSpPr>
          <p:spPr bwMode="auto">
            <a:xfrm>
              <a:off x="5862" y="2521"/>
              <a:ext cx="32" cy="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1" name="Freeform 63">
              <a:extLst>
                <a:ext uri="{FF2B5EF4-FFF2-40B4-BE49-F238E27FC236}">
                  <a16:creationId xmlns:a16="http://schemas.microsoft.com/office/drawing/2014/main" id="{DF5E2963-F11F-471F-ADDF-65B04A80F0A4}"/>
                </a:ext>
              </a:extLst>
            </p:cNvPr>
            <p:cNvSpPr>
              <a:spLocks/>
            </p:cNvSpPr>
            <p:nvPr/>
          </p:nvSpPr>
          <p:spPr bwMode="auto">
            <a:xfrm>
              <a:off x="5862" y="2521"/>
              <a:ext cx="32" cy="2"/>
            </a:xfrm>
            <a:custGeom>
              <a:avLst/>
              <a:gdLst>
                <a:gd name="T0" fmla="*/ 0 w 32"/>
                <a:gd name="T1" fmla="*/ 2 h 2"/>
                <a:gd name="T2" fmla="*/ 32 w 32"/>
                <a:gd name="T3" fmla="*/ 2 h 2"/>
                <a:gd name="T4" fmla="*/ 32 w 32"/>
                <a:gd name="T5" fmla="*/ 0 h 2"/>
                <a:gd name="T6" fmla="*/ 0 w 32"/>
                <a:gd name="T7" fmla="*/ 0 h 2"/>
              </a:gdLst>
              <a:ahLst/>
              <a:cxnLst>
                <a:cxn ang="0">
                  <a:pos x="T0" y="T1"/>
                </a:cxn>
                <a:cxn ang="0">
                  <a:pos x="T2" y="T3"/>
                </a:cxn>
                <a:cxn ang="0">
                  <a:pos x="T4" y="T5"/>
                </a:cxn>
                <a:cxn ang="0">
                  <a:pos x="T6" y="T7"/>
                </a:cxn>
              </a:cxnLst>
              <a:rect l="0" t="0" r="r" b="b"/>
              <a:pathLst>
                <a:path w="32" h="2">
                  <a:moveTo>
                    <a:pt x="0" y="2"/>
                  </a:moveTo>
                  <a:lnTo>
                    <a:pt x="32" y="2"/>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2" name="Rectangle 64">
              <a:extLst>
                <a:ext uri="{FF2B5EF4-FFF2-40B4-BE49-F238E27FC236}">
                  <a16:creationId xmlns:a16="http://schemas.microsoft.com/office/drawing/2014/main" id="{96118C38-38F0-427C-A8B3-1A3F36720C84}"/>
                </a:ext>
              </a:extLst>
            </p:cNvPr>
            <p:cNvSpPr>
              <a:spLocks noChangeArrowheads="1"/>
            </p:cNvSpPr>
            <p:nvPr/>
          </p:nvSpPr>
          <p:spPr bwMode="auto">
            <a:xfrm>
              <a:off x="5862" y="2550"/>
              <a:ext cx="32" cy="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3" name="Freeform 65">
              <a:extLst>
                <a:ext uri="{FF2B5EF4-FFF2-40B4-BE49-F238E27FC236}">
                  <a16:creationId xmlns:a16="http://schemas.microsoft.com/office/drawing/2014/main" id="{1DCDFB73-E2B4-45A7-B997-2CE713DF9F12}"/>
                </a:ext>
              </a:extLst>
            </p:cNvPr>
            <p:cNvSpPr>
              <a:spLocks/>
            </p:cNvSpPr>
            <p:nvPr/>
          </p:nvSpPr>
          <p:spPr bwMode="auto">
            <a:xfrm>
              <a:off x="5862" y="2550"/>
              <a:ext cx="32" cy="2"/>
            </a:xfrm>
            <a:custGeom>
              <a:avLst/>
              <a:gdLst>
                <a:gd name="T0" fmla="*/ 0 w 32"/>
                <a:gd name="T1" fmla="*/ 2 h 2"/>
                <a:gd name="T2" fmla="*/ 32 w 32"/>
                <a:gd name="T3" fmla="*/ 2 h 2"/>
                <a:gd name="T4" fmla="*/ 32 w 32"/>
                <a:gd name="T5" fmla="*/ 0 h 2"/>
                <a:gd name="T6" fmla="*/ 0 w 32"/>
                <a:gd name="T7" fmla="*/ 0 h 2"/>
              </a:gdLst>
              <a:ahLst/>
              <a:cxnLst>
                <a:cxn ang="0">
                  <a:pos x="T0" y="T1"/>
                </a:cxn>
                <a:cxn ang="0">
                  <a:pos x="T2" y="T3"/>
                </a:cxn>
                <a:cxn ang="0">
                  <a:pos x="T4" y="T5"/>
                </a:cxn>
                <a:cxn ang="0">
                  <a:pos x="T6" y="T7"/>
                </a:cxn>
              </a:cxnLst>
              <a:rect l="0" t="0" r="r" b="b"/>
              <a:pathLst>
                <a:path w="32" h="2">
                  <a:moveTo>
                    <a:pt x="0" y="2"/>
                  </a:moveTo>
                  <a:lnTo>
                    <a:pt x="32" y="2"/>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4" name="Rectangle 66">
              <a:extLst>
                <a:ext uri="{FF2B5EF4-FFF2-40B4-BE49-F238E27FC236}">
                  <a16:creationId xmlns:a16="http://schemas.microsoft.com/office/drawing/2014/main" id="{95BC52A2-31AF-46CF-AE35-D90459EC400B}"/>
                </a:ext>
              </a:extLst>
            </p:cNvPr>
            <p:cNvSpPr>
              <a:spLocks noChangeArrowheads="1"/>
            </p:cNvSpPr>
            <p:nvPr/>
          </p:nvSpPr>
          <p:spPr bwMode="auto">
            <a:xfrm>
              <a:off x="6056" y="2568"/>
              <a:ext cx="2" cy="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5" name="Freeform 67">
              <a:extLst>
                <a:ext uri="{FF2B5EF4-FFF2-40B4-BE49-F238E27FC236}">
                  <a16:creationId xmlns:a16="http://schemas.microsoft.com/office/drawing/2014/main" id="{C68298A7-033B-4A80-9560-E6D8FA7DD749}"/>
                </a:ext>
              </a:extLst>
            </p:cNvPr>
            <p:cNvSpPr>
              <a:spLocks/>
            </p:cNvSpPr>
            <p:nvPr/>
          </p:nvSpPr>
          <p:spPr bwMode="auto">
            <a:xfrm>
              <a:off x="6056" y="2568"/>
              <a:ext cx="2" cy="31"/>
            </a:xfrm>
            <a:custGeom>
              <a:avLst/>
              <a:gdLst>
                <a:gd name="T0" fmla="*/ 0 w 2"/>
                <a:gd name="T1" fmla="*/ 0 h 31"/>
                <a:gd name="T2" fmla="*/ 0 w 2"/>
                <a:gd name="T3" fmla="*/ 31 h 31"/>
                <a:gd name="T4" fmla="*/ 2 w 2"/>
                <a:gd name="T5" fmla="*/ 31 h 31"/>
                <a:gd name="T6" fmla="*/ 2 w 2"/>
                <a:gd name="T7" fmla="*/ 0 h 31"/>
              </a:gdLst>
              <a:ahLst/>
              <a:cxnLst>
                <a:cxn ang="0">
                  <a:pos x="T0" y="T1"/>
                </a:cxn>
                <a:cxn ang="0">
                  <a:pos x="T2" y="T3"/>
                </a:cxn>
                <a:cxn ang="0">
                  <a:pos x="T4" y="T5"/>
                </a:cxn>
                <a:cxn ang="0">
                  <a:pos x="T6" y="T7"/>
                </a:cxn>
              </a:cxnLst>
              <a:rect l="0" t="0" r="r" b="b"/>
              <a:pathLst>
                <a:path w="2" h="31">
                  <a:moveTo>
                    <a:pt x="0" y="0"/>
                  </a:moveTo>
                  <a:lnTo>
                    <a:pt x="0" y="31"/>
                  </a:lnTo>
                  <a:lnTo>
                    <a:pt x="2" y="3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6" name="Rectangle 68">
              <a:extLst>
                <a:ext uri="{FF2B5EF4-FFF2-40B4-BE49-F238E27FC236}">
                  <a16:creationId xmlns:a16="http://schemas.microsoft.com/office/drawing/2014/main" id="{2AF0D953-252F-44C3-BADD-FF59EFF209CC}"/>
                </a:ext>
              </a:extLst>
            </p:cNvPr>
            <p:cNvSpPr>
              <a:spLocks noChangeArrowheads="1"/>
            </p:cNvSpPr>
            <p:nvPr/>
          </p:nvSpPr>
          <p:spPr bwMode="auto">
            <a:xfrm>
              <a:off x="6027" y="2568"/>
              <a:ext cx="2" cy="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7" name="Freeform 69">
              <a:extLst>
                <a:ext uri="{FF2B5EF4-FFF2-40B4-BE49-F238E27FC236}">
                  <a16:creationId xmlns:a16="http://schemas.microsoft.com/office/drawing/2014/main" id="{1172E022-5618-4FD2-A910-9EDF306042F4}"/>
                </a:ext>
              </a:extLst>
            </p:cNvPr>
            <p:cNvSpPr>
              <a:spLocks/>
            </p:cNvSpPr>
            <p:nvPr/>
          </p:nvSpPr>
          <p:spPr bwMode="auto">
            <a:xfrm>
              <a:off x="6027" y="2568"/>
              <a:ext cx="2" cy="31"/>
            </a:xfrm>
            <a:custGeom>
              <a:avLst/>
              <a:gdLst>
                <a:gd name="T0" fmla="*/ 0 w 2"/>
                <a:gd name="T1" fmla="*/ 0 h 31"/>
                <a:gd name="T2" fmla="*/ 0 w 2"/>
                <a:gd name="T3" fmla="*/ 31 h 31"/>
                <a:gd name="T4" fmla="*/ 2 w 2"/>
                <a:gd name="T5" fmla="*/ 31 h 31"/>
                <a:gd name="T6" fmla="*/ 2 w 2"/>
                <a:gd name="T7" fmla="*/ 0 h 31"/>
              </a:gdLst>
              <a:ahLst/>
              <a:cxnLst>
                <a:cxn ang="0">
                  <a:pos x="T0" y="T1"/>
                </a:cxn>
                <a:cxn ang="0">
                  <a:pos x="T2" y="T3"/>
                </a:cxn>
                <a:cxn ang="0">
                  <a:pos x="T4" y="T5"/>
                </a:cxn>
                <a:cxn ang="0">
                  <a:pos x="T6" y="T7"/>
                </a:cxn>
              </a:cxnLst>
              <a:rect l="0" t="0" r="r" b="b"/>
              <a:pathLst>
                <a:path w="2" h="31">
                  <a:moveTo>
                    <a:pt x="0" y="0"/>
                  </a:moveTo>
                  <a:lnTo>
                    <a:pt x="0" y="31"/>
                  </a:lnTo>
                  <a:lnTo>
                    <a:pt x="2" y="3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8" name="Rectangle 70">
              <a:extLst>
                <a:ext uri="{FF2B5EF4-FFF2-40B4-BE49-F238E27FC236}">
                  <a16:creationId xmlns:a16="http://schemas.microsoft.com/office/drawing/2014/main" id="{0873E86D-1DC7-489A-BD5D-034DD3B24F67}"/>
                </a:ext>
              </a:extLst>
            </p:cNvPr>
            <p:cNvSpPr>
              <a:spLocks noChangeArrowheads="1"/>
            </p:cNvSpPr>
            <p:nvPr/>
          </p:nvSpPr>
          <p:spPr bwMode="auto">
            <a:xfrm>
              <a:off x="5998" y="2568"/>
              <a:ext cx="2" cy="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9" name="Freeform 71">
              <a:extLst>
                <a:ext uri="{FF2B5EF4-FFF2-40B4-BE49-F238E27FC236}">
                  <a16:creationId xmlns:a16="http://schemas.microsoft.com/office/drawing/2014/main" id="{C8C50619-9D63-4A33-8D91-0677D6E86978}"/>
                </a:ext>
              </a:extLst>
            </p:cNvPr>
            <p:cNvSpPr>
              <a:spLocks/>
            </p:cNvSpPr>
            <p:nvPr/>
          </p:nvSpPr>
          <p:spPr bwMode="auto">
            <a:xfrm>
              <a:off x="5998" y="2568"/>
              <a:ext cx="2" cy="31"/>
            </a:xfrm>
            <a:custGeom>
              <a:avLst/>
              <a:gdLst>
                <a:gd name="T0" fmla="*/ 0 w 2"/>
                <a:gd name="T1" fmla="*/ 0 h 31"/>
                <a:gd name="T2" fmla="*/ 0 w 2"/>
                <a:gd name="T3" fmla="*/ 31 h 31"/>
                <a:gd name="T4" fmla="*/ 2 w 2"/>
                <a:gd name="T5" fmla="*/ 31 h 31"/>
                <a:gd name="T6" fmla="*/ 2 w 2"/>
                <a:gd name="T7" fmla="*/ 0 h 31"/>
              </a:gdLst>
              <a:ahLst/>
              <a:cxnLst>
                <a:cxn ang="0">
                  <a:pos x="T0" y="T1"/>
                </a:cxn>
                <a:cxn ang="0">
                  <a:pos x="T2" y="T3"/>
                </a:cxn>
                <a:cxn ang="0">
                  <a:pos x="T4" y="T5"/>
                </a:cxn>
                <a:cxn ang="0">
                  <a:pos x="T6" y="T7"/>
                </a:cxn>
              </a:cxnLst>
              <a:rect l="0" t="0" r="r" b="b"/>
              <a:pathLst>
                <a:path w="2" h="31">
                  <a:moveTo>
                    <a:pt x="0" y="0"/>
                  </a:moveTo>
                  <a:lnTo>
                    <a:pt x="0" y="31"/>
                  </a:lnTo>
                  <a:lnTo>
                    <a:pt x="2" y="3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0" name="Rectangle 72">
              <a:extLst>
                <a:ext uri="{FF2B5EF4-FFF2-40B4-BE49-F238E27FC236}">
                  <a16:creationId xmlns:a16="http://schemas.microsoft.com/office/drawing/2014/main" id="{AB001890-A4FE-413D-9FCF-0B7874E6E6B1}"/>
                </a:ext>
              </a:extLst>
            </p:cNvPr>
            <p:cNvSpPr>
              <a:spLocks noChangeArrowheads="1"/>
            </p:cNvSpPr>
            <p:nvPr/>
          </p:nvSpPr>
          <p:spPr bwMode="auto">
            <a:xfrm>
              <a:off x="5969" y="2568"/>
              <a:ext cx="2" cy="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1" name="Freeform 73">
              <a:extLst>
                <a:ext uri="{FF2B5EF4-FFF2-40B4-BE49-F238E27FC236}">
                  <a16:creationId xmlns:a16="http://schemas.microsoft.com/office/drawing/2014/main" id="{78FE9CA4-DFFC-4F2D-BEDC-B296077320F1}"/>
                </a:ext>
              </a:extLst>
            </p:cNvPr>
            <p:cNvSpPr>
              <a:spLocks/>
            </p:cNvSpPr>
            <p:nvPr/>
          </p:nvSpPr>
          <p:spPr bwMode="auto">
            <a:xfrm>
              <a:off x="5969" y="2568"/>
              <a:ext cx="2" cy="31"/>
            </a:xfrm>
            <a:custGeom>
              <a:avLst/>
              <a:gdLst>
                <a:gd name="T0" fmla="*/ 0 w 2"/>
                <a:gd name="T1" fmla="*/ 0 h 31"/>
                <a:gd name="T2" fmla="*/ 0 w 2"/>
                <a:gd name="T3" fmla="*/ 31 h 31"/>
                <a:gd name="T4" fmla="*/ 2 w 2"/>
                <a:gd name="T5" fmla="*/ 31 h 31"/>
                <a:gd name="T6" fmla="*/ 2 w 2"/>
                <a:gd name="T7" fmla="*/ 0 h 31"/>
              </a:gdLst>
              <a:ahLst/>
              <a:cxnLst>
                <a:cxn ang="0">
                  <a:pos x="T0" y="T1"/>
                </a:cxn>
                <a:cxn ang="0">
                  <a:pos x="T2" y="T3"/>
                </a:cxn>
                <a:cxn ang="0">
                  <a:pos x="T4" y="T5"/>
                </a:cxn>
                <a:cxn ang="0">
                  <a:pos x="T6" y="T7"/>
                </a:cxn>
              </a:cxnLst>
              <a:rect l="0" t="0" r="r" b="b"/>
              <a:pathLst>
                <a:path w="2" h="31">
                  <a:moveTo>
                    <a:pt x="0" y="0"/>
                  </a:moveTo>
                  <a:lnTo>
                    <a:pt x="0" y="31"/>
                  </a:lnTo>
                  <a:lnTo>
                    <a:pt x="2" y="3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2" name="Rectangle 74">
              <a:extLst>
                <a:ext uri="{FF2B5EF4-FFF2-40B4-BE49-F238E27FC236}">
                  <a16:creationId xmlns:a16="http://schemas.microsoft.com/office/drawing/2014/main" id="{225786A8-E011-4360-991C-4CB789B6AC4C}"/>
                </a:ext>
              </a:extLst>
            </p:cNvPr>
            <p:cNvSpPr>
              <a:spLocks noChangeArrowheads="1"/>
            </p:cNvSpPr>
            <p:nvPr/>
          </p:nvSpPr>
          <p:spPr bwMode="auto">
            <a:xfrm>
              <a:off x="5941" y="2568"/>
              <a:ext cx="2" cy="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3" name="Freeform 75">
              <a:extLst>
                <a:ext uri="{FF2B5EF4-FFF2-40B4-BE49-F238E27FC236}">
                  <a16:creationId xmlns:a16="http://schemas.microsoft.com/office/drawing/2014/main" id="{5E03D79B-2FC2-4C5F-800E-5F1C5E7E2A2A}"/>
                </a:ext>
              </a:extLst>
            </p:cNvPr>
            <p:cNvSpPr>
              <a:spLocks/>
            </p:cNvSpPr>
            <p:nvPr/>
          </p:nvSpPr>
          <p:spPr bwMode="auto">
            <a:xfrm>
              <a:off x="5941" y="2568"/>
              <a:ext cx="2" cy="31"/>
            </a:xfrm>
            <a:custGeom>
              <a:avLst/>
              <a:gdLst>
                <a:gd name="T0" fmla="*/ 0 w 2"/>
                <a:gd name="T1" fmla="*/ 0 h 31"/>
                <a:gd name="T2" fmla="*/ 0 w 2"/>
                <a:gd name="T3" fmla="*/ 31 h 31"/>
                <a:gd name="T4" fmla="*/ 2 w 2"/>
                <a:gd name="T5" fmla="*/ 31 h 31"/>
                <a:gd name="T6" fmla="*/ 2 w 2"/>
                <a:gd name="T7" fmla="*/ 0 h 31"/>
              </a:gdLst>
              <a:ahLst/>
              <a:cxnLst>
                <a:cxn ang="0">
                  <a:pos x="T0" y="T1"/>
                </a:cxn>
                <a:cxn ang="0">
                  <a:pos x="T2" y="T3"/>
                </a:cxn>
                <a:cxn ang="0">
                  <a:pos x="T4" y="T5"/>
                </a:cxn>
                <a:cxn ang="0">
                  <a:pos x="T6" y="T7"/>
                </a:cxn>
              </a:cxnLst>
              <a:rect l="0" t="0" r="r" b="b"/>
              <a:pathLst>
                <a:path w="2" h="31">
                  <a:moveTo>
                    <a:pt x="0" y="0"/>
                  </a:moveTo>
                  <a:lnTo>
                    <a:pt x="0" y="31"/>
                  </a:lnTo>
                  <a:lnTo>
                    <a:pt x="2" y="3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4" name="Rectangle 76">
              <a:extLst>
                <a:ext uri="{FF2B5EF4-FFF2-40B4-BE49-F238E27FC236}">
                  <a16:creationId xmlns:a16="http://schemas.microsoft.com/office/drawing/2014/main" id="{6FDE3643-97A6-45D5-AAB1-B4668AE73596}"/>
                </a:ext>
              </a:extLst>
            </p:cNvPr>
            <p:cNvSpPr>
              <a:spLocks noChangeArrowheads="1"/>
            </p:cNvSpPr>
            <p:nvPr/>
          </p:nvSpPr>
          <p:spPr bwMode="auto">
            <a:xfrm>
              <a:off x="5912" y="2568"/>
              <a:ext cx="2" cy="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5" name="Freeform 77">
              <a:extLst>
                <a:ext uri="{FF2B5EF4-FFF2-40B4-BE49-F238E27FC236}">
                  <a16:creationId xmlns:a16="http://schemas.microsoft.com/office/drawing/2014/main" id="{8DCB3163-7EDC-4535-BDBD-53B3882FB7DE}"/>
                </a:ext>
              </a:extLst>
            </p:cNvPr>
            <p:cNvSpPr>
              <a:spLocks/>
            </p:cNvSpPr>
            <p:nvPr/>
          </p:nvSpPr>
          <p:spPr bwMode="auto">
            <a:xfrm>
              <a:off x="5912" y="2568"/>
              <a:ext cx="2" cy="31"/>
            </a:xfrm>
            <a:custGeom>
              <a:avLst/>
              <a:gdLst>
                <a:gd name="T0" fmla="*/ 0 w 2"/>
                <a:gd name="T1" fmla="*/ 0 h 31"/>
                <a:gd name="T2" fmla="*/ 0 w 2"/>
                <a:gd name="T3" fmla="*/ 31 h 31"/>
                <a:gd name="T4" fmla="*/ 2 w 2"/>
                <a:gd name="T5" fmla="*/ 31 h 31"/>
                <a:gd name="T6" fmla="*/ 2 w 2"/>
                <a:gd name="T7" fmla="*/ 0 h 31"/>
              </a:gdLst>
              <a:ahLst/>
              <a:cxnLst>
                <a:cxn ang="0">
                  <a:pos x="T0" y="T1"/>
                </a:cxn>
                <a:cxn ang="0">
                  <a:pos x="T2" y="T3"/>
                </a:cxn>
                <a:cxn ang="0">
                  <a:pos x="T4" y="T5"/>
                </a:cxn>
                <a:cxn ang="0">
                  <a:pos x="T6" y="T7"/>
                </a:cxn>
              </a:cxnLst>
              <a:rect l="0" t="0" r="r" b="b"/>
              <a:pathLst>
                <a:path w="2" h="31">
                  <a:moveTo>
                    <a:pt x="0" y="0"/>
                  </a:moveTo>
                  <a:lnTo>
                    <a:pt x="0" y="31"/>
                  </a:lnTo>
                  <a:lnTo>
                    <a:pt x="2" y="3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6" name="Freeform 78">
              <a:extLst>
                <a:ext uri="{FF2B5EF4-FFF2-40B4-BE49-F238E27FC236}">
                  <a16:creationId xmlns:a16="http://schemas.microsoft.com/office/drawing/2014/main" id="{05C977E6-1184-4DAB-AB11-DA8D42A4CC2A}"/>
                </a:ext>
              </a:extLst>
            </p:cNvPr>
            <p:cNvSpPr>
              <a:spLocks/>
            </p:cNvSpPr>
            <p:nvPr/>
          </p:nvSpPr>
          <p:spPr bwMode="auto">
            <a:xfrm>
              <a:off x="6032" y="2357"/>
              <a:ext cx="54" cy="191"/>
            </a:xfrm>
            <a:custGeom>
              <a:avLst/>
              <a:gdLst>
                <a:gd name="T0" fmla="*/ 25 w 54"/>
                <a:gd name="T1" fmla="*/ 0 h 191"/>
                <a:gd name="T2" fmla="*/ 31 w 54"/>
                <a:gd name="T3" fmla="*/ 0 h 191"/>
                <a:gd name="T4" fmla="*/ 54 w 54"/>
                <a:gd name="T5" fmla="*/ 33 h 191"/>
                <a:gd name="T6" fmla="*/ 50 w 54"/>
                <a:gd name="T7" fmla="*/ 58 h 191"/>
                <a:gd name="T8" fmla="*/ 44 w 54"/>
                <a:gd name="T9" fmla="*/ 58 h 191"/>
                <a:gd name="T10" fmla="*/ 32 w 54"/>
                <a:gd name="T11" fmla="*/ 40 h 191"/>
                <a:gd name="T12" fmla="*/ 6 w 54"/>
                <a:gd name="T13" fmla="*/ 191 h 191"/>
                <a:gd name="T14" fmla="*/ 0 w 54"/>
                <a:gd name="T15" fmla="*/ 191 h 191"/>
                <a:gd name="T16" fmla="*/ 25 w 54"/>
                <a:gd name="T1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91">
                  <a:moveTo>
                    <a:pt x="25" y="0"/>
                  </a:moveTo>
                  <a:lnTo>
                    <a:pt x="31" y="0"/>
                  </a:lnTo>
                  <a:lnTo>
                    <a:pt x="54" y="33"/>
                  </a:lnTo>
                  <a:lnTo>
                    <a:pt x="50" y="58"/>
                  </a:lnTo>
                  <a:lnTo>
                    <a:pt x="44" y="58"/>
                  </a:lnTo>
                  <a:lnTo>
                    <a:pt x="32" y="40"/>
                  </a:lnTo>
                  <a:lnTo>
                    <a:pt x="6" y="191"/>
                  </a:lnTo>
                  <a:lnTo>
                    <a:pt x="0" y="191"/>
                  </a:lnTo>
                  <a:lnTo>
                    <a:pt x="25"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7" name="Freeform 79">
              <a:extLst>
                <a:ext uri="{FF2B5EF4-FFF2-40B4-BE49-F238E27FC236}">
                  <a16:creationId xmlns:a16="http://schemas.microsoft.com/office/drawing/2014/main" id="{CDA61B93-6EC9-4007-B010-44F7C513EFA0}"/>
                </a:ext>
              </a:extLst>
            </p:cNvPr>
            <p:cNvSpPr>
              <a:spLocks/>
            </p:cNvSpPr>
            <p:nvPr/>
          </p:nvSpPr>
          <p:spPr bwMode="auto">
            <a:xfrm>
              <a:off x="6032" y="2357"/>
              <a:ext cx="54" cy="191"/>
            </a:xfrm>
            <a:custGeom>
              <a:avLst/>
              <a:gdLst>
                <a:gd name="T0" fmla="*/ 25 w 54"/>
                <a:gd name="T1" fmla="*/ 0 h 191"/>
                <a:gd name="T2" fmla="*/ 31 w 54"/>
                <a:gd name="T3" fmla="*/ 0 h 191"/>
                <a:gd name="T4" fmla="*/ 54 w 54"/>
                <a:gd name="T5" fmla="*/ 33 h 191"/>
                <a:gd name="T6" fmla="*/ 50 w 54"/>
                <a:gd name="T7" fmla="*/ 58 h 191"/>
                <a:gd name="T8" fmla="*/ 44 w 54"/>
                <a:gd name="T9" fmla="*/ 58 h 191"/>
                <a:gd name="T10" fmla="*/ 32 w 54"/>
                <a:gd name="T11" fmla="*/ 40 h 191"/>
                <a:gd name="T12" fmla="*/ 6 w 54"/>
                <a:gd name="T13" fmla="*/ 191 h 191"/>
                <a:gd name="T14" fmla="*/ 0 w 54"/>
                <a:gd name="T15" fmla="*/ 191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91">
                  <a:moveTo>
                    <a:pt x="25" y="0"/>
                  </a:moveTo>
                  <a:lnTo>
                    <a:pt x="31" y="0"/>
                  </a:lnTo>
                  <a:lnTo>
                    <a:pt x="54" y="33"/>
                  </a:lnTo>
                  <a:lnTo>
                    <a:pt x="50" y="58"/>
                  </a:lnTo>
                  <a:lnTo>
                    <a:pt x="44" y="58"/>
                  </a:lnTo>
                  <a:lnTo>
                    <a:pt x="32" y="40"/>
                  </a:lnTo>
                  <a:lnTo>
                    <a:pt x="6" y="191"/>
                  </a:lnTo>
                  <a:lnTo>
                    <a:pt x="0" y="19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8" name="Freeform 80">
              <a:extLst>
                <a:ext uri="{FF2B5EF4-FFF2-40B4-BE49-F238E27FC236}">
                  <a16:creationId xmlns:a16="http://schemas.microsoft.com/office/drawing/2014/main" id="{DCD4E9CC-B3C8-4A75-96EF-BA29EE47A5D7}"/>
                </a:ext>
              </a:extLst>
            </p:cNvPr>
            <p:cNvSpPr>
              <a:spLocks/>
            </p:cNvSpPr>
            <p:nvPr/>
          </p:nvSpPr>
          <p:spPr bwMode="auto">
            <a:xfrm>
              <a:off x="5915" y="2374"/>
              <a:ext cx="147" cy="174"/>
            </a:xfrm>
            <a:custGeom>
              <a:avLst/>
              <a:gdLst>
                <a:gd name="T0" fmla="*/ 117 w 147"/>
                <a:gd name="T1" fmla="*/ 174 h 174"/>
                <a:gd name="T2" fmla="*/ 84 w 147"/>
                <a:gd name="T3" fmla="*/ 113 h 174"/>
                <a:gd name="T4" fmla="*/ 54 w 147"/>
                <a:gd name="T5" fmla="*/ 168 h 174"/>
                <a:gd name="T6" fmla="*/ 27 w 147"/>
                <a:gd name="T7" fmla="*/ 99 h 174"/>
                <a:gd name="T8" fmla="*/ 16 w 147"/>
                <a:gd name="T9" fmla="*/ 132 h 174"/>
                <a:gd name="T10" fmla="*/ 0 w 147"/>
                <a:gd name="T11" fmla="*/ 128 h 174"/>
                <a:gd name="T12" fmla="*/ 26 w 147"/>
                <a:gd name="T13" fmla="*/ 46 h 174"/>
                <a:gd name="T14" fmla="*/ 57 w 147"/>
                <a:gd name="T15" fmla="*/ 128 h 174"/>
                <a:gd name="T16" fmla="*/ 84 w 147"/>
                <a:gd name="T17" fmla="*/ 77 h 174"/>
                <a:gd name="T18" fmla="*/ 109 w 147"/>
                <a:gd name="T19" fmla="*/ 122 h 174"/>
                <a:gd name="T20" fmla="*/ 130 w 147"/>
                <a:gd name="T21" fmla="*/ 0 h 174"/>
                <a:gd name="T22" fmla="*/ 147 w 147"/>
                <a:gd name="T23" fmla="*/ 3 h 174"/>
                <a:gd name="T24" fmla="*/ 117 w 147"/>
                <a:gd name="T25"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174">
                  <a:moveTo>
                    <a:pt x="117" y="174"/>
                  </a:moveTo>
                  <a:lnTo>
                    <a:pt x="84" y="113"/>
                  </a:lnTo>
                  <a:lnTo>
                    <a:pt x="54" y="168"/>
                  </a:lnTo>
                  <a:lnTo>
                    <a:pt x="27" y="99"/>
                  </a:lnTo>
                  <a:lnTo>
                    <a:pt x="16" y="132"/>
                  </a:lnTo>
                  <a:lnTo>
                    <a:pt x="0" y="128"/>
                  </a:lnTo>
                  <a:lnTo>
                    <a:pt x="26" y="46"/>
                  </a:lnTo>
                  <a:lnTo>
                    <a:pt x="57" y="128"/>
                  </a:lnTo>
                  <a:lnTo>
                    <a:pt x="84" y="77"/>
                  </a:lnTo>
                  <a:lnTo>
                    <a:pt x="109" y="122"/>
                  </a:lnTo>
                  <a:lnTo>
                    <a:pt x="130" y="0"/>
                  </a:lnTo>
                  <a:lnTo>
                    <a:pt x="147" y="3"/>
                  </a:lnTo>
                  <a:lnTo>
                    <a:pt x="117" y="174"/>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9" name="Freeform 81">
              <a:extLst>
                <a:ext uri="{FF2B5EF4-FFF2-40B4-BE49-F238E27FC236}">
                  <a16:creationId xmlns:a16="http://schemas.microsoft.com/office/drawing/2014/main" id="{A09620AB-581E-4EE5-BCFC-160F6D583202}"/>
                </a:ext>
              </a:extLst>
            </p:cNvPr>
            <p:cNvSpPr>
              <a:spLocks/>
            </p:cNvSpPr>
            <p:nvPr/>
          </p:nvSpPr>
          <p:spPr bwMode="auto">
            <a:xfrm>
              <a:off x="6019" y="2357"/>
              <a:ext cx="61" cy="58"/>
            </a:xfrm>
            <a:custGeom>
              <a:avLst/>
              <a:gdLst>
                <a:gd name="T0" fmla="*/ 57 w 61"/>
                <a:gd name="T1" fmla="*/ 58 h 58"/>
                <a:gd name="T2" fmla="*/ 33 w 61"/>
                <a:gd name="T3" fmla="*/ 24 h 58"/>
                <a:gd name="T4" fmla="*/ 0 w 61"/>
                <a:gd name="T5" fmla="*/ 48 h 58"/>
                <a:gd name="T6" fmla="*/ 4 w 61"/>
                <a:gd name="T7" fmla="*/ 23 h 58"/>
                <a:gd name="T8" fmla="*/ 38 w 61"/>
                <a:gd name="T9" fmla="*/ 0 h 58"/>
                <a:gd name="T10" fmla="*/ 61 w 61"/>
                <a:gd name="T11" fmla="*/ 33 h 58"/>
                <a:gd name="T12" fmla="*/ 57 w 61"/>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61" h="58">
                  <a:moveTo>
                    <a:pt x="57" y="58"/>
                  </a:moveTo>
                  <a:lnTo>
                    <a:pt x="33" y="24"/>
                  </a:lnTo>
                  <a:lnTo>
                    <a:pt x="0" y="48"/>
                  </a:lnTo>
                  <a:lnTo>
                    <a:pt x="4" y="23"/>
                  </a:lnTo>
                  <a:lnTo>
                    <a:pt x="38" y="0"/>
                  </a:lnTo>
                  <a:lnTo>
                    <a:pt x="61" y="33"/>
                  </a:lnTo>
                  <a:lnTo>
                    <a:pt x="57" y="58"/>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0" name="Freeform 82">
              <a:extLst>
                <a:ext uri="{FF2B5EF4-FFF2-40B4-BE49-F238E27FC236}">
                  <a16:creationId xmlns:a16="http://schemas.microsoft.com/office/drawing/2014/main" id="{21010BAE-539A-45AF-96ED-37357D3F1B5C}"/>
                </a:ext>
              </a:extLst>
            </p:cNvPr>
            <p:cNvSpPr>
              <a:spLocks/>
            </p:cNvSpPr>
            <p:nvPr/>
          </p:nvSpPr>
          <p:spPr bwMode="auto">
            <a:xfrm>
              <a:off x="5999" y="2451"/>
              <a:ext cx="26" cy="45"/>
            </a:xfrm>
            <a:custGeom>
              <a:avLst/>
              <a:gdLst>
                <a:gd name="T0" fmla="*/ 0 w 26"/>
                <a:gd name="T1" fmla="*/ 0 h 45"/>
                <a:gd name="T2" fmla="*/ 6 w 26"/>
                <a:gd name="T3" fmla="*/ 0 h 45"/>
                <a:gd name="T4" fmla="*/ 26 w 26"/>
                <a:gd name="T5" fmla="*/ 37 h 45"/>
                <a:gd name="T6" fmla="*/ 25 w 26"/>
                <a:gd name="T7" fmla="*/ 45 h 45"/>
                <a:gd name="T8" fmla="*/ 0 w 26"/>
                <a:gd name="T9" fmla="*/ 0 h 45"/>
              </a:gdLst>
              <a:ahLst/>
              <a:cxnLst>
                <a:cxn ang="0">
                  <a:pos x="T0" y="T1"/>
                </a:cxn>
                <a:cxn ang="0">
                  <a:pos x="T2" y="T3"/>
                </a:cxn>
                <a:cxn ang="0">
                  <a:pos x="T4" y="T5"/>
                </a:cxn>
                <a:cxn ang="0">
                  <a:pos x="T6" y="T7"/>
                </a:cxn>
                <a:cxn ang="0">
                  <a:pos x="T8" y="T9"/>
                </a:cxn>
              </a:cxnLst>
              <a:rect l="0" t="0" r="r" b="b"/>
              <a:pathLst>
                <a:path w="26" h="45">
                  <a:moveTo>
                    <a:pt x="0" y="0"/>
                  </a:moveTo>
                  <a:lnTo>
                    <a:pt x="6" y="0"/>
                  </a:lnTo>
                  <a:lnTo>
                    <a:pt x="26" y="37"/>
                  </a:lnTo>
                  <a:lnTo>
                    <a:pt x="25" y="45"/>
                  </a:ln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1" name="Freeform 83">
              <a:extLst>
                <a:ext uri="{FF2B5EF4-FFF2-40B4-BE49-F238E27FC236}">
                  <a16:creationId xmlns:a16="http://schemas.microsoft.com/office/drawing/2014/main" id="{7AD02845-0D28-4DF0-8595-563C5680A340}"/>
                </a:ext>
              </a:extLst>
            </p:cNvPr>
            <p:cNvSpPr>
              <a:spLocks/>
            </p:cNvSpPr>
            <p:nvPr/>
          </p:nvSpPr>
          <p:spPr bwMode="auto">
            <a:xfrm>
              <a:off x="5969" y="2487"/>
              <a:ext cx="33" cy="55"/>
            </a:xfrm>
            <a:custGeom>
              <a:avLst/>
              <a:gdLst>
                <a:gd name="T0" fmla="*/ 0 w 33"/>
                <a:gd name="T1" fmla="*/ 55 h 55"/>
                <a:gd name="T2" fmla="*/ 6 w 33"/>
                <a:gd name="T3" fmla="*/ 55 h 55"/>
                <a:gd name="T4" fmla="*/ 33 w 33"/>
                <a:gd name="T5" fmla="*/ 7 h 55"/>
                <a:gd name="T6" fmla="*/ 30 w 33"/>
                <a:gd name="T7" fmla="*/ 0 h 55"/>
                <a:gd name="T8" fmla="*/ 0 w 33"/>
                <a:gd name="T9" fmla="*/ 55 h 55"/>
              </a:gdLst>
              <a:ahLst/>
              <a:cxnLst>
                <a:cxn ang="0">
                  <a:pos x="T0" y="T1"/>
                </a:cxn>
                <a:cxn ang="0">
                  <a:pos x="T2" y="T3"/>
                </a:cxn>
                <a:cxn ang="0">
                  <a:pos x="T4" y="T5"/>
                </a:cxn>
                <a:cxn ang="0">
                  <a:pos x="T6" y="T7"/>
                </a:cxn>
                <a:cxn ang="0">
                  <a:pos x="T8" y="T9"/>
                </a:cxn>
              </a:cxnLst>
              <a:rect l="0" t="0" r="r" b="b"/>
              <a:pathLst>
                <a:path w="33" h="55">
                  <a:moveTo>
                    <a:pt x="0" y="55"/>
                  </a:moveTo>
                  <a:lnTo>
                    <a:pt x="6" y="55"/>
                  </a:lnTo>
                  <a:lnTo>
                    <a:pt x="33" y="7"/>
                  </a:lnTo>
                  <a:lnTo>
                    <a:pt x="30" y="0"/>
                  </a:lnTo>
                  <a:lnTo>
                    <a:pt x="0" y="5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2" name="Freeform 84">
              <a:extLst>
                <a:ext uri="{FF2B5EF4-FFF2-40B4-BE49-F238E27FC236}">
                  <a16:creationId xmlns:a16="http://schemas.microsoft.com/office/drawing/2014/main" id="{3DD59A6B-A7C1-4126-82E6-BE4200D293F2}"/>
                </a:ext>
              </a:extLst>
            </p:cNvPr>
            <p:cNvSpPr>
              <a:spLocks/>
            </p:cNvSpPr>
            <p:nvPr/>
          </p:nvSpPr>
          <p:spPr bwMode="auto">
            <a:xfrm>
              <a:off x="5941" y="2420"/>
              <a:ext cx="34" cy="82"/>
            </a:xfrm>
            <a:custGeom>
              <a:avLst/>
              <a:gdLst>
                <a:gd name="T0" fmla="*/ 0 w 34"/>
                <a:gd name="T1" fmla="*/ 0 h 82"/>
                <a:gd name="T2" fmla="*/ 6 w 34"/>
                <a:gd name="T3" fmla="*/ 0 h 82"/>
                <a:gd name="T4" fmla="*/ 34 w 34"/>
                <a:gd name="T5" fmla="*/ 76 h 82"/>
                <a:gd name="T6" fmla="*/ 31 w 34"/>
                <a:gd name="T7" fmla="*/ 82 h 82"/>
                <a:gd name="T8" fmla="*/ 0 w 34"/>
                <a:gd name="T9" fmla="*/ 0 h 82"/>
              </a:gdLst>
              <a:ahLst/>
              <a:cxnLst>
                <a:cxn ang="0">
                  <a:pos x="T0" y="T1"/>
                </a:cxn>
                <a:cxn ang="0">
                  <a:pos x="T2" y="T3"/>
                </a:cxn>
                <a:cxn ang="0">
                  <a:pos x="T4" y="T5"/>
                </a:cxn>
                <a:cxn ang="0">
                  <a:pos x="T6" y="T7"/>
                </a:cxn>
                <a:cxn ang="0">
                  <a:pos x="T8" y="T9"/>
                </a:cxn>
              </a:cxnLst>
              <a:rect l="0" t="0" r="r" b="b"/>
              <a:pathLst>
                <a:path w="34" h="82">
                  <a:moveTo>
                    <a:pt x="0" y="0"/>
                  </a:moveTo>
                  <a:lnTo>
                    <a:pt x="6" y="0"/>
                  </a:lnTo>
                  <a:lnTo>
                    <a:pt x="34" y="76"/>
                  </a:lnTo>
                  <a:lnTo>
                    <a:pt x="31" y="82"/>
                  </a:ln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3" name="Freeform 85">
              <a:extLst>
                <a:ext uri="{FF2B5EF4-FFF2-40B4-BE49-F238E27FC236}">
                  <a16:creationId xmlns:a16="http://schemas.microsoft.com/office/drawing/2014/main" id="{35A6B1EE-0DE6-4B77-997A-C678EB439AE0}"/>
                </a:ext>
              </a:extLst>
            </p:cNvPr>
            <p:cNvSpPr>
              <a:spLocks/>
            </p:cNvSpPr>
            <p:nvPr/>
          </p:nvSpPr>
          <p:spPr bwMode="auto">
            <a:xfrm>
              <a:off x="5931" y="2473"/>
              <a:ext cx="15" cy="33"/>
            </a:xfrm>
            <a:custGeom>
              <a:avLst/>
              <a:gdLst>
                <a:gd name="T0" fmla="*/ 0 w 15"/>
                <a:gd name="T1" fmla="*/ 33 h 33"/>
                <a:gd name="T2" fmla="*/ 6 w 15"/>
                <a:gd name="T3" fmla="*/ 33 h 33"/>
                <a:gd name="T4" fmla="*/ 15 w 15"/>
                <a:gd name="T5" fmla="*/ 7 h 33"/>
                <a:gd name="T6" fmla="*/ 11 w 15"/>
                <a:gd name="T7" fmla="*/ 0 h 33"/>
                <a:gd name="T8" fmla="*/ 0 w 15"/>
                <a:gd name="T9" fmla="*/ 33 h 33"/>
              </a:gdLst>
              <a:ahLst/>
              <a:cxnLst>
                <a:cxn ang="0">
                  <a:pos x="T0" y="T1"/>
                </a:cxn>
                <a:cxn ang="0">
                  <a:pos x="T2" y="T3"/>
                </a:cxn>
                <a:cxn ang="0">
                  <a:pos x="T4" y="T5"/>
                </a:cxn>
                <a:cxn ang="0">
                  <a:pos x="T6" y="T7"/>
                </a:cxn>
                <a:cxn ang="0">
                  <a:pos x="T8" y="T9"/>
                </a:cxn>
              </a:cxnLst>
              <a:rect l="0" t="0" r="r" b="b"/>
              <a:pathLst>
                <a:path w="15" h="33">
                  <a:moveTo>
                    <a:pt x="0" y="33"/>
                  </a:moveTo>
                  <a:lnTo>
                    <a:pt x="6" y="33"/>
                  </a:lnTo>
                  <a:lnTo>
                    <a:pt x="15" y="7"/>
                  </a:lnTo>
                  <a:lnTo>
                    <a:pt x="11" y="0"/>
                  </a:lnTo>
                  <a:lnTo>
                    <a:pt x="0" y="3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4" name="Freeform 86">
              <a:extLst>
                <a:ext uri="{FF2B5EF4-FFF2-40B4-BE49-F238E27FC236}">
                  <a16:creationId xmlns:a16="http://schemas.microsoft.com/office/drawing/2014/main" id="{D9754CE9-211B-4ECA-BE83-ADD88994A995}"/>
                </a:ext>
              </a:extLst>
            </p:cNvPr>
            <p:cNvSpPr>
              <a:spLocks/>
            </p:cNvSpPr>
            <p:nvPr/>
          </p:nvSpPr>
          <p:spPr bwMode="auto">
            <a:xfrm>
              <a:off x="5789" y="2290"/>
              <a:ext cx="371" cy="368"/>
            </a:xfrm>
            <a:custGeom>
              <a:avLst/>
              <a:gdLst>
                <a:gd name="T0" fmla="*/ 378 w 381"/>
                <a:gd name="T1" fmla="*/ 190 h 381"/>
                <a:gd name="T2" fmla="*/ 381 w 381"/>
                <a:gd name="T3" fmla="*/ 190 h 381"/>
                <a:gd name="T4" fmla="*/ 190 w 381"/>
                <a:gd name="T5" fmla="*/ 0 h 381"/>
                <a:gd name="T6" fmla="*/ 0 w 381"/>
                <a:gd name="T7" fmla="*/ 190 h 381"/>
                <a:gd name="T8" fmla="*/ 190 w 381"/>
                <a:gd name="T9" fmla="*/ 381 h 381"/>
                <a:gd name="T10" fmla="*/ 381 w 381"/>
                <a:gd name="T11" fmla="*/ 190 h 381"/>
                <a:gd name="T12" fmla="*/ 378 w 381"/>
                <a:gd name="T13" fmla="*/ 190 h 381"/>
                <a:gd name="T14" fmla="*/ 376 w 381"/>
                <a:gd name="T15" fmla="*/ 190 h 381"/>
                <a:gd name="T16" fmla="*/ 322 w 381"/>
                <a:gd name="T17" fmla="*/ 322 h 381"/>
                <a:gd name="T18" fmla="*/ 190 w 381"/>
                <a:gd name="T19" fmla="*/ 377 h 381"/>
                <a:gd name="T20" fmla="*/ 58 w 381"/>
                <a:gd name="T21" fmla="*/ 322 h 381"/>
                <a:gd name="T22" fmla="*/ 4 w 381"/>
                <a:gd name="T23" fmla="*/ 190 h 381"/>
                <a:gd name="T24" fmla="*/ 58 w 381"/>
                <a:gd name="T25" fmla="*/ 59 h 381"/>
                <a:gd name="T26" fmla="*/ 190 w 381"/>
                <a:gd name="T27" fmla="*/ 4 h 381"/>
                <a:gd name="T28" fmla="*/ 322 w 381"/>
                <a:gd name="T29" fmla="*/ 59 h 381"/>
                <a:gd name="T30" fmla="*/ 376 w 381"/>
                <a:gd name="T31" fmla="*/ 190 h 381"/>
                <a:gd name="T32" fmla="*/ 378 w 381"/>
                <a:gd name="T33" fmla="*/ 19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1" h="381">
                  <a:moveTo>
                    <a:pt x="378" y="190"/>
                  </a:moveTo>
                  <a:cubicBezTo>
                    <a:pt x="381" y="190"/>
                    <a:pt x="381" y="190"/>
                    <a:pt x="381" y="190"/>
                  </a:cubicBezTo>
                  <a:cubicBezTo>
                    <a:pt x="381" y="85"/>
                    <a:pt x="295" y="0"/>
                    <a:pt x="190" y="0"/>
                  </a:cubicBezTo>
                  <a:cubicBezTo>
                    <a:pt x="85" y="0"/>
                    <a:pt x="0" y="85"/>
                    <a:pt x="0" y="190"/>
                  </a:cubicBezTo>
                  <a:cubicBezTo>
                    <a:pt x="0" y="295"/>
                    <a:pt x="85" y="381"/>
                    <a:pt x="190" y="381"/>
                  </a:cubicBezTo>
                  <a:cubicBezTo>
                    <a:pt x="295" y="381"/>
                    <a:pt x="381" y="295"/>
                    <a:pt x="381" y="190"/>
                  </a:cubicBezTo>
                  <a:cubicBezTo>
                    <a:pt x="378" y="190"/>
                    <a:pt x="378" y="190"/>
                    <a:pt x="378" y="190"/>
                  </a:cubicBezTo>
                  <a:cubicBezTo>
                    <a:pt x="376" y="190"/>
                    <a:pt x="376" y="190"/>
                    <a:pt x="376" y="190"/>
                  </a:cubicBezTo>
                  <a:cubicBezTo>
                    <a:pt x="376" y="242"/>
                    <a:pt x="356" y="288"/>
                    <a:pt x="322" y="322"/>
                  </a:cubicBezTo>
                  <a:cubicBezTo>
                    <a:pt x="288" y="356"/>
                    <a:pt x="242" y="377"/>
                    <a:pt x="190" y="377"/>
                  </a:cubicBezTo>
                  <a:cubicBezTo>
                    <a:pt x="139" y="377"/>
                    <a:pt x="92" y="356"/>
                    <a:pt x="58" y="322"/>
                  </a:cubicBezTo>
                  <a:cubicBezTo>
                    <a:pt x="25" y="288"/>
                    <a:pt x="4" y="242"/>
                    <a:pt x="4" y="190"/>
                  </a:cubicBezTo>
                  <a:cubicBezTo>
                    <a:pt x="4" y="139"/>
                    <a:pt x="25" y="92"/>
                    <a:pt x="58" y="59"/>
                  </a:cubicBezTo>
                  <a:cubicBezTo>
                    <a:pt x="92" y="25"/>
                    <a:pt x="139" y="4"/>
                    <a:pt x="190" y="4"/>
                  </a:cubicBezTo>
                  <a:cubicBezTo>
                    <a:pt x="242" y="4"/>
                    <a:pt x="288" y="25"/>
                    <a:pt x="322" y="59"/>
                  </a:cubicBezTo>
                  <a:cubicBezTo>
                    <a:pt x="356" y="92"/>
                    <a:pt x="376" y="139"/>
                    <a:pt x="376" y="190"/>
                  </a:cubicBezTo>
                  <a:lnTo>
                    <a:pt x="378" y="19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5" name="Freeform 87">
              <a:extLst>
                <a:ext uri="{FF2B5EF4-FFF2-40B4-BE49-F238E27FC236}">
                  <a16:creationId xmlns:a16="http://schemas.microsoft.com/office/drawing/2014/main" id="{EAB47A9B-B236-461C-94A3-B998259C936A}"/>
                </a:ext>
              </a:extLst>
            </p:cNvPr>
            <p:cNvSpPr>
              <a:spLocks/>
            </p:cNvSpPr>
            <p:nvPr/>
          </p:nvSpPr>
          <p:spPr bwMode="auto">
            <a:xfrm>
              <a:off x="7059" y="2432"/>
              <a:ext cx="133" cy="173"/>
            </a:xfrm>
            <a:custGeom>
              <a:avLst/>
              <a:gdLst>
                <a:gd name="T0" fmla="*/ 137 w 137"/>
                <a:gd name="T1" fmla="*/ 42 h 179"/>
                <a:gd name="T2" fmla="*/ 137 w 137"/>
                <a:gd name="T3" fmla="*/ 179 h 179"/>
                <a:gd name="T4" fmla="*/ 0 w 137"/>
                <a:gd name="T5" fmla="*/ 42 h 179"/>
                <a:gd name="T6" fmla="*/ 7 w 137"/>
                <a:gd name="T7" fmla="*/ 0 h 179"/>
                <a:gd name="T8" fmla="*/ 137 w 137"/>
                <a:gd name="T9" fmla="*/ 42 h 179"/>
              </a:gdLst>
              <a:ahLst/>
              <a:cxnLst>
                <a:cxn ang="0">
                  <a:pos x="T0" y="T1"/>
                </a:cxn>
                <a:cxn ang="0">
                  <a:pos x="T2" y="T3"/>
                </a:cxn>
                <a:cxn ang="0">
                  <a:pos x="T4" y="T5"/>
                </a:cxn>
                <a:cxn ang="0">
                  <a:pos x="T6" y="T7"/>
                </a:cxn>
                <a:cxn ang="0">
                  <a:pos x="T8" y="T9"/>
                </a:cxn>
              </a:cxnLst>
              <a:rect l="0" t="0" r="r" b="b"/>
              <a:pathLst>
                <a:path w="137" h="179">
                  <a:moveTo>
                    <a:pt x="137" y="42"/>
                  </a:moveTo>
                  <a:cubicBezTo>
                    <a:pt x="137" y="179"/>
                    <a:pt x="137" y="179"/>
                    <a:pt x="137" y="179"/>
                  </a:cubicBezTo>
                  <a:cubicBezTo>
                    <a:pt x="61" y="179"/>
                    <a:pt x="0" y="118"/>
                    <a:pt x="0" y="42"/>
                  </a:cubicBezTo>
                  <a:cubicBezTo>
                    <a:pt x="0" y="27"/>
                    <a:pt x="2" y="14"/>
                    <a:pt x="7" y="0"/>
                  </a:cubicBezTo>
                  <a:lnTo>
                    <a:pt x="137" y="4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6" name="Freeform 88">
              <a:extLst>
                <a:ext uri="{FF2B5EF4-FFF2-40B4-BE49-F238E27FC236}">
                  <a16:creationId xmlns:a16="http://schemas.microsoft.com/office/drawing/2014/main" id="{47CA6F09-2719-43C9-97C2-444EF70EF9E5}"/>
                </a:ext>
              </a:extLst>
            </p:cNvPr>
            <p:cNvSpPr>
              <a:spLocks/>
            </p:cNvSpPr>
            <p:nvPr/>
          </p:nvSpPr>
          <p:spPr bwMode="auto">
            <a:xfrm>
              <a:off x="7192" y="2341"/>
              <a:ext cx="133" cy="264"/>
            </a:xfrm>
            <a:custGeom>
              <a:avLst/>
              <a:gdLst>
                <a:gd name="T0" fmla="*/ 0 w 137"/>
                <a:gd name="T1" fmla="*/ 136 h 273"/>
                <a:gd name="T2" fmla="*/ 0 w 137"/>
                <a:gd name="T3" fmla="*/ 0 h 273"/>
                <a:gd name="T4" fmla="*/ 137 w 137"/>
                <a:gd name="T5" fmla="*/ 136 h 273"/>
                <a:gd name="T6" fmla="*/ 0 w 137"/>
                <a:gd name="T7" fmla="*/ 273 h 273"/>
                <a:gd name="T8" fmla="*/ 0 w 137"/>
                <a:gd name="T9" fmla="*/ 136 h 273"/>
              </a:gdLst>
              <a:ahLst/>
              <a:cxnLst>
                <a:cxn ang="0">
                  <a:pos x="T0" y="T1"/>
                </a:cxn>
                <a:cxn ang="0">
                  <a:pos x="T2" y="T3"/>
                </a:cxn>
                <a:cxn ang="0">
                  <a:pos x="T4" y="T5"/>
                </a:cxn>
                <a:cxn ang="0">
                  <a:pos x="T6" y="T7"/>
                </a:cxn>
                <a:cxn ang="0">
                  <a:pos x="T8" y="T9"/>
                </a:cxn>
              </a:cxnLst>
              <a:rect l="0" t="0" r="r" b="b"/>
              <a:pathLst>
                <a:path w="137" h="273">
                  <a:moveTo>
                    <a:pt x="0" y="136"/>
                  </a:moveTo>
                  <a:cubicBezTo>
                    <a:pt x="0" y="0"/>
                    <a:pt x="0" y="0"/>
                    <a:pt x="0" y="0"/>
                  </a:cubicBezTo>
                  <a:cubicBezTo>
                    <a:pt x="75" y="0"/>
                    <a:pt x="137" y="61"/>
                    <a:pt x="137" y="136"/>
                  </a:cubicBezTo>
                  <a:cubicBezTo>
                    <a:pt x="137" y="212"/>
                    <a:pt x="75" y="273"/>
                    <a:pt x="0" y="273"/>
                  </a:cubicBezTo>
                  <a:lnTo>
                    <a:pt x="0" y="136"/>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7" name="Freeform 89">
              <a:extLst>
                <a:ext uri="{FF2B5EF4-FFF2-40B4-BE49-F238E27FC236}">
                  <a16:creationId xmlns:a16="http://schemas.microsoft.com/office/drawing/2014/main" id="{03EA8259-D957-4AB0-BFF9-B2458AA6BE0B}"/>
                </a:ext>
              </a:extLst>
            </p:cNvPr>
            <p:cNvSpPr>
              <a:spLocks/>
            </p:cNvSpPr>
            <p:nvPr/>
          </p:nvSpPr>
          <p:spPr bwMode="auto">
            <a:xfrm>
              <a:off x="7006" y="2289"/>
              <a:ext cx="371" cy="368"/>
            </a:xfrm>
            <a:custGeom>
              <a:avLst/>
              <a:gdLst>
                <a:gd name="T0" fmla="*/ 379 w 381"/>
                <a:gd name="T1" fmla="*/ 190 h 381"/>
                <a:gd name="T2" fmla="*/ 381 w 381"/>
                <a:gd name="T3" fmla="*/ 190 h 381"/>
                <a:gd name="T4" fmla="*/ 191 w 381"/>
                <a:gd name="T5" fmla="*/ 0 h 381"/>
                <a:gd name="T6" fmla="*/ 0 w 381"/>
                <a:gd name="T7" fmla="*/ 190 h 381"/>
                <a:gd name="T8" fmla="*/ 191 w 381"/>
                <a:gd name="T9" fmla="*/ 381 h 381"/>
                <a:gd name="T10" fmla="*/ 381 w 381"/>
                <a:gd name="T11" fmla="*/ 190 h 381"/>
                <a:gd name="T12" fmla="*/ 379 w 381"/>
                <a:gd name="T13" fmla="*/ 190 h 381"/>
                <a:gd name="T14" fmla="*/ 377 w 381"/>
                <a:gd name="T15" fmla="*/ 190 h 381"/>
                <a:gd name="T16" fmla="*/ 323 w 381"/>
                <a:gd name="T17" fmla="*/ 322 h 381"/>
                <a:gd name="T18" fmla="*/ 191 w 381"/>
                <a:gd name="T19" fmla="*/ 377 h 381"/>
                <a:gd name="T20" fmla="*/ 59 w 381"/>
                <a:gd name="T21" fmla="*/ 322 h 381"/>
                <a:gd name="T22" fmla="*/ 5 w 381"/>
                <a:gd name="T23" fmla="*/ 190 h 381"/>
                <a:gd name="T24" fmla="*/ 59 w 381"/>
                <a:gd name="T25" fmla="*/ 59 h 381"/>
                <a:gd name="T26" fmla="*/ 191 w 381"/>
                <a:gd name="T27" fmla="*/ 4 h 381"/>
                <a:gd name="T28" fmla="*/ 323 w 381"/>
                <a:gd name="T29" fmla="*/ 59 h 381"/>
                <a:gd name="T30" fmla="*/ 377 w 381"/>
                <a:gd name="T31" fmla="*/ 190 h 381"/>
                <a:gd name="T32" fmla="*/ 379 w 381"/>
                <a:gd name="T33" fmla="*/ 19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1" h="381">
                  <a:moveTo>
                    <a:pt x="379" y="190"/>
                  </a:moveTo>
                  <a:cubicBezTo>
                    <a:pt x="381" y="190"/>
                    <a:pt x="381" y="190"/>
                    <a:pt x="381" y="190"/>
                  </a:cubicBezTo>
                  <a:cubicBezTo>
                    <a:pt x="381" y="85"/>
                    <a:pt x="296" y="0"/>
                    <a:pt x="191" y="0"/>
                  </a:cubicBezTo>
                  <a:cubicBezTo>
                    <a:pt x="86" y="0"/>
                    <a:pt x="0" y="85"/>
                    <a:pt x="0" y="190"/>
                  </a:cubicBezTo>
                  <a:cubicBezTo>
                    <a:pt x="0" y="295"/>
                    <a:pt x="86" y="381"/>
                    <a:pt x="191" y="381"/>
                  </a:cubicBezTo>
                  <a:cubicBezTo>
                    <a:pt x="296" y="381"/>
                    <a:pt x="381" y="295"/>
                    <a:pt x="381" y="190"/>
                  </a:cubicBezTo>
                  <a:cubicBezTo>
                    <a:pt x="379" y="190"/>
                    <a:pt x="379" y="190"/>
                    <a:pt x="379" y="190"/>
                  </a:cubicBezTo>
                  <a:cubicBezTo>
                    <a:pt x="377" y="190"/>
                    <a:pt x="377" y="190"/>
                    <a:pt x="377" y="190"/>
                  </a:cubicBezTo>
                  <a:cubicBezTo>
                    <a:pt x="377" y="242"/>
                    <a:pt x="356" y="288"/>
                    <a:pt x="323" y="322"/>
                  </a:cubicBezTo>
                  <a:cubicBezTo>
                    <a:pt x="289" y="356"/>
                    <a:pt x="242" y="377"/>
                    <a:pt x="191" y="377"/>
                  </a:cubicBezTo>
                  <a:cubicBezTo>
                    <a:pt x="139" y="377"/>
                    <a:pt x="93" y="356"/>
                    <a:pt x="59" y="322"/>
                  </a:cubicBezTo>
                  <a:cubicBezTo>
                    <a:pt x="25" y="288"/>
                    <a:pt x="5" y="242"/>
                    <a:pt x="5" y="190"/>
                  </a:cubicBezTo>
                  <a:cubicBezTo>
                    <a:pt x="5" y="139"/>
                    <a:pt x="25" y="92"/>
                    <a:pt x="59" y="59"/>
                  </a:cubicBezTo>
                  <a:cubicBezTo>
                    <a:pt x="93" y="25"/>
                    <a:pt x="139" y="4"/>
                    <a:pt x="191" y="4"/>
                  </a:cubicBezTo>
                  <a:cubicBezTo>
                    <a:pt x="242" y="4"/>
                    <a:pt x="289" y="25"/>
                    <a:pt x="323" y="59"/>
                  </a:cubicBezTo>
                  <a:cubicBezTo>
                    <a:pt x="356" y="92"/>
                    <a:pt x="377" y="139"/>
                    <a:pt x="377" y="190"/>
                  </a:cubicBezTo>
                  <a:lnTo>
                    <a:pt x="379" y="19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8" name="Freeform 90">
              <a:extLst>
                <a:ext uri="{FF2B5EF4-FFF2-40B4-BE49-F238E27FC236}">
                  <a16:creationId xmlns:a16="http://schemas.microsoft.com/office/drawing/2014/main" id="{1A0EDF9B-C957-4552-8430-3E0E903DA5A4}"/>
                </a:ext>
              </a:extLst>
            </p:cNvPr>
            <p:cNvSpPr>
              <a:spLocks/>
            </p:cNvSpPr>
            <p:nvPr/>
          </p:nvSpPr>
          <p:spPr bwMode="auto">
            <a:xfrm>
              <a:off x="6520" y="2773"/>
              <a:ext cx="90" cy="436"/>
            </a:xfrm>
            <a:custGeom>
              <a:avLst/>
              <a:gdLst>
                <a:gd name="T0" fmla="*/ 92 w 92"/>
                <a:gd name="T1" fmla="*/ 0 h 451"/>
                <a:gd name="T2" fmla="*/ 0 w 92"/>
                <a:gd name="T3" fmla="*/ 0 h 451"/>
                <a:gd name="T4" fmla="*/ 0 w 92"/>
                <a:gd name="T5" fmla="*/ 433 h 451"/>
                <a:gd name="T6" fmla="*/ 18 w 92"/>
                <a:gd name="T7" fmla="*/ 451 h 451"/>
                <a:gd name="T8" fmla="*/ 73 w 92"/>
                <a:gd name="T9" fmla="*/ 451 h 451"/>
                <a:gd name="T10" fmla="*/ 92 w 92"/>
                <a:gd name="T11" fmla="*/ 433 h 451"/>
                <a:gd name="T12" fmla="*/ 92 w 92"/>
                <a:gd name="T13" fmla="*/ 0 h 451"/>
              </a:gdLst>
              <a:ahLst/>
              <a:cxnLst>
                <a:cxn ang="0">
                  <a:pos x="T0" y="T1"/>
                </a:cxn>
                <a:cxn ang="0">
                  <a:pos x="T2" y="T3"/>
                </a:cxn>
                <a:cxn ang="0">
                  <a:pos x="T4" y="T5"/>
                </a:cxn>
                <a:cxn ang="0">
                  <a:pos x="T6" y="T7"/>
                </a:cxn>
                <a:cxn ang="0">
                  <a:pos x="T8" y="T9"/>
                </a:cxn>
                <a:cxn ang="0">
                  <a:pos x="T10" y="T11"/>
                </a:cxn>
                <a:cxn ang="0">
                  <a:pos x="T12" y="T13"/>
                </a:cxn>
              </a:cxnLst>
              <a:rect l="0" t="0" r="r" b="b"/>
              <a:pathLst>
                <a:path w="92" h="451">
                  <a:moveTo>
                    <a:pt x="92" y="0"/>
                  </a:moveTo>
                  <a:cubicBezTo>
                    <a:pt x="0" y="0"/>
                    <a:pt x="0" y="0"/>
                    <a:pt x="0" y="0"/>
                  </a:cubicBezTo>
                  <a:cubicBezTo>
                    <a:pt x="0" y="433"/>
                    <a:pt x="0" y="433"/>
                    <a:pt x="0" y="433"/>
                  </a:cubicBezTo>
                  <a:cubicBezTo>
                    <a:pt x="0" y="443"/>
                    <a:pt x="8" y="451"/>
                    <a:pt x="18" y="451"/>
                  </a:cubicBezTo>
                  <a:cubicBezTo>
                    <a:pt x="73" y="451"/>
                    <a:pt x="73" y="451"/>
                    <a:pt x="73" y="451"/>
                  </a:cubicBezTo>
                  <a:cubicBezTo>
                    <a:pt x="84" y="451"/>
                    <a:pt x="92" y="443"/>
                    <a:pt x="92" y="433"/>
                  </a:cubicBezTo>
                  <a:cubicBezTo>
                    <a:pt x="92" y="0"/>
                    <a:pt x="92" y="0"/>
                    <a:pt x="92" y="0"/>
                  </a:cubicBezTo>
                </a:path>
              </a:pathLst>
            </a:custGeom>
            <a:solidFill>
              <a:schemeClr val="tx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9" name="Freeform 93">
              <a:extLst>
                <a:ext uri="{FF2B5EF4-FFF2-40B4-BE49-F238E27FC236}">
                  <a16:creationId xmlns:a16="http://schemas.microsoft.com/office/drawing/2014/main" id="{14B1DC43-438C-4CA2-BE06-1DAB1AD3BE67}"/>
                </a:ext>
              </a:extLst>
            </p:cNvPr>
            <p:cNvSpPr>
              <a:spLocks noEditPoints="1"/>
            </p:cNvSpPr>
            <p:nvPr/>
          </p:nvSpPr>
          <p:spPr bwMode="auto">
            <a:xfrm>
              <a:off x="6584" y="2773"/>
              <a:ext cx="26" cy="206"/>
            </a:xfrm>
            <a:custGeom>
              <a:avLst/>
              <a:gdLst>
                <a:gd name="T0" fmla="*/ 26 w 26"/>
                <a:gd name="T1" fmla="*/ 202 h 206"/>
                <a:gd name="T2" fmla="*/ 0 w 26"/>
                <a:gd name="T3" fmla="*/ 202 h 206"/>
                <a:gd name="T4" fmla="*/ 0 w 26"/>
                <a:gd name="T5" fmla="*/ 206 h 206"/>
                <a:gd name="T6" fmla="*/ 26 w 26"/>
                <a:gd name="T7" fmla="*/ 206 h 206"/>
                <a:gd name="T8" fmla="*/ 26 w 26"/>
                <a:gd name="T9" fmla="*/ 202 h 206"/>
                <a:gd name="T10" fmla="*/ 26 w 26"/>
                <a:gd name="T11" fmla="*/ 0 h 206"/>
                <a:gd name="T12" fmla="*/ 0 w 26"/>
                <a:gd name="T13" fmla="*/ 0 h 206"/>
                <a:gd name="T14" fmla="*/ 0 w 26"/>
                <a:gd name="T15" fmla="*/ 147 h 206"/>
                <a:gd name="T16" fmla="*/ 26 w 26"/>
                <a:gd name="T17" fmla="*/ 147 h 206"/>
                <a:gd name="T18" fmla="*/ 26 w 26"/>
                <a:gd name="T19"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06">
                  <a:moveTo>
                    <a:pt x="26" y="202"/>
                  </a:moveTo>
                  <a:lnTo>
                    <a:pt x="0" y="202"/>
                  </a:lnTo>
                  <a:lnTo>
                    <a:pt x="0" y="206"/>
                  </a:lnTo>
                  <a:lnTo>
                    <a:pt x="26" y="206"/>
                  </a:lnTo>
                  <a:lnTo>
                    <a:pt x="26" y="202"/>
                  </a:lnTo>
                  <a:moveTo>
                    <a:pt x="26" y="0"/>
                  </a:moveTo>
                  <a:lnTo>
                    <a:pt x="0" y="0"/>
                  </a:lnTo>
                  <a:lnTo>
                    <a:pt x="0" y="147"/>
                  </a:lnTo>
                  <a:lnTo>
                    <a:pt x="26" y="147"/>
                  </a:lnTo>
                  <a:lnTo>
                    <a:pt x="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0" name="Freeform 96">
              <a:extLst>
                <a:ext uri="{FF2B5EF4-FFF2-40B4-BE49-F238E27FC236}">
                  <a16:creationId xmlns:a16="http://schemas.microsoft.com/office/drawing/2014/main" id="{62791462-06E1-4E4C-971B-BEEC7A13BE7F}"/>
                </a:ext>
              </a:extLst>
            </p:cNvPr>
            <p:cNvSpPr>
              <a:spLocks/>
            </p:cNvSpPr>
            <p:nvPr/>
          </p:nvSpPr>
          <p:spPr bwMode="auto">
            <a:xfrm>
              <a:off x="6610" y="3089"/>
              <a:ext cx="40" cy="29"/>
            </a:xfrm>
            <a:custGeom>
              <a:avLst/>
              <a:gdLst>
                <a:gd name="T0" fmla="*/ 17 w 41"/>
                <a:gd name="T1" fmla="*/ 0 h 30"/>
                <a:gd name="T2" fmla="*/ 0 w 41"/>
                <a:gd name="T3" fmla="*/ 0 h 30"/>
                <a:gd name="T4" fmla="*/ 17 w 41"/>
                <a:gd name="T5" fmla="*/ 0 h 30"/>
                <a:gd name="T6" fmla="*/ 41 w 41"/>
                <a:gd name="T7" fmla="*/ 24 h 30"/>
                <a:gd name="T8" fmla="*/ 41 w 41"/>
                <a:gd name="T9" fmla="*/ 28 h 30"/>
                <a:gd name="T10" fmla="*/ 41 w 41"/>
                <a:gd name="T11" fmla="*/ 29 h 30"/>
                <a:gd name="T12" fmla="*/ 41 w 41"/>
                <a:gd name="T13" fmla="*/ 30 h 30"/>
                <a:gd name="T14" fmla="*/ 41 w 41"/>
                <a:gd name="T15" fmla="*/ 28 h 30"/>
                <a:gd name="T16" fmla="*/ 41 w 41"/>
                <a:gd name="T17" fmla="*/ 24 h 30"/>
                <a:gd name="T18" fmla="*/ 17 w 41"/>
                <a:gd name="T1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30">
                  <a:moveTo>
                    <a:pt x="17" y="0"/>
                  </a:moveTo>
                  <a:cubicBezTo>
                    <a:pt x="0" y="0"/>
                    <a:pt x="0" y="0"/>
                    <a:pt x="0" y="0"/>
                  </a:cubicBezTo>
                  <a:cubicBezTo>
                    <a:pt x="17" y="0"/>
                    <a:pt x="17" y="0"/>
                    <a:pt x="17" y="0"/>
                  </a:cubicBezTo>
                  <a:cubicBezTo>
                    <a:pt x="31" y="0"/>
                    <a:pt x="41" y="11"/>
                    <a:pt x="41" y="24"/>
                  </a:cubicBezTo>
                  <a:cubicBezTo>
                    <a:pt x="41" y="28"/>
                    <a:pt x="41" y="28"/>
                    <a:pt x="41" y="28"/>
                  </a:cubicBezTo>
                  <a:cubicBezTo>
                    <a:pt x="41" y="29"/>
                    <a:pt x="41" y="29"/>
                    <a:pt x="41" y="29"/>
                  </a:cubicBezTo>
                  <a:cubicBezTo>
                    <a:pt x="41" y="29"/>
                    <a:pt x="41" y="30"/>
                    <a:pt x="41" y="30"/>
                  </a:cubicBezTo>
                  <a:cubicBezTo>
                    <a:pt x="41" y="28"/>
                    <a:pt x="41" y="28"/>
                    <a:pt x="41" y="28"/>
                  </a:cubicBezTo>
                  <a:cubicBezTo>
                    <a:pt x="41" y="24"/>
                    <a:pt x="41" y="24"/>
                    <a:pt x="41" y="24"/>
                  </a:cubicBezTo>
                  <a:cubicBezTo>
                    <a:pt x="41" y="11"/>
                    <a:pt x="31" y="0"/>
                    <a:pt x="17"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1" name="Freeform 99">
              <a:extLst>
                <a:ext uri="{FF2B5EF4-FFF2-40B4-BE49-F238E27FC236}">
                  <a16:creationId xmlns:a16="http://schemas.microsoft.com/office/drawing/2014/main" id="{9E8FEA5C-7D23-4B22-BC8F-DA2A00E9A591}"/>
                </a:ext>
              </a:extLst>
            </p:cNvPr>
            <p:cNvSpPr>
              <a:spLocks/>
            </p:cNvSpPr>
            <p:nvPr/>
          </p:nvSpPr>
          <p:spPr bwMode="auto">
            <a:xfrm>
              <a:off x="6610" y="3034"/>
              <a:ext cx="73" cy="29"/>
            </a:xfrm>
            <a:custGeom>
              <a:avLst/>
              <a:gdLst>
                <a:gd name="T0" fmla="*/ 51 w 75"/>
                <a:gd name="T1" fmla="*/ 0 h 30"/>
                <a:gd name="T2" fmla="*/ 19 w 75"/>
                <a:gd name="T3" fmla="*/ 0 h 30"/>
                <a:gd name="T4" fmla="*/ 0 w 75"/>
                <a:gd name="T5" fmla="*/ 0 h 30"/>
                <a:gd name="T6" fmla="*/ 19 w 75"/>
                <a:gd name="T7" fmla="*/ 0 h 30"/>
                <a:gd name="T8" fmla="*/ 51 w 75"/>
                <a:gd name="T9" fmla="*/ 0 h 30"/>
                <a:gd name="T10" fmla="*/ 75 w 75"/>
                <a:gd name="T11" fmla="*/ 24 h 30"/>
                <a:gd name="T12" fmla="*/ 75 w 75"/>
                <a:gd name="T13" fmla="*/ 28 h 30"/>
                <a:gd name="T14" fmla="*/ 75 w 75"/>
                <a:gd name="T15" fmla="*/ 29 h 30"/>
                <a:gd name="T16" fmla="*/ 75 w 75"/>
                <a:gd name="T17" fmla="*/ 30 h 30"/>
                <a:gd name="T18" fmla="*/ 75 w 75"/>
                <a:gd name="T19" fmla="*/ 28 h 30"/>
                <a:gd name="T20" fmla="*/ 75 w 75"/>
                <a:gd name="T21" fmla="*/ 24 h 30"/>
                <a:gd name="T22" fmla="*/ 51 w 75"/>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30">
                  <a:moveTo>
                    <a:pt x="51" y="0"/>
                  </a:moveTo>
                  <a:cubicBezTo>
                    <a:pt x="19" y="0"/>
                    <a:pt x="19" y="0"/>
                    <a:pt x="19" y="0"/>
                  </a:cubicBezTo>
                  <a:cubicBezTo>
                    <a:pt x="0" y="0"/>
                    <a:pt x="0" y="0"/>
                    <a:pt x="0" y="0"/>
                  </a:cubicBezTo>
                  <a:cubicBezTo>
                    <a:pt x="19" y="0"/>
                    <a:pt x="19" y="0"/>
                    <a:pt x="19" y="0"/>
                  </a:cubicBezTo>
                  <a:cubicBezTo>
                    <a:pt x="51" y="0"/>
                    <a:pt x="51" y="0"/>
                    <a:pt x="51" y="0"/>
                  </a:cubicBezTo>
                  <a:cubicBezTo>
                    <a:pt x="64" y="0"/>
                    <a:pt x="75" y="10"/>
                    <a:pt x="75" y="24"/>
                  </a:cubicBezTo>
                  <a:cubicBezTo>
                    <a:pt x="75" y="28"/>
                    <a:pt x="75" y="28"/>
                    <a:pt x="75" y="28"/>
                  </a:cubicBezTo>
                  <a:cubicBezTo>
                    <a:pt x="75" y="29"/>
                    <a:pt x="75" y="29"/>
                    <a:pt x="75" y="29"/>
                  </a:cubicBezTo>
                  <a:cubicBezTo>
                    <a:pt x="75" y="29"/>
                    <a:pt x="75" y="30"/>
                    <a:pt x="75" y="30"/>
                  </a:cubicBezTo>
                  <a:cubicBezTo>
                    <a:pt x="75" y="28"/>
                    <a:pt x="75" y="28"/>
                    <a:pt x="75" y="28"/>
                  </a:cubicBezTo>
                  <a:cubicBezTo>
                    <a:pt x="75" y="24"/>
                    <a:pt x="75" y="24"/>
                    <a:pt x="75" y="24"/>
                  </a:cubicBezTo>
                  <a:cubicBezTo>
                    <a:pt x="75" y="10"/>
                    <a:pt x="64" y="0"/>
                    <a:pt x="51"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2" name="Freeform 100">
              <a:extLst>
                <a:ext uri="{FF2B5EF4-FFF2-40B4-BE49-F238E27FC236}">
                  <a16:creationId xmlns:a16="http://schemas.microsoft.com/office/drawing/2014/main" id="{A34E4B6E-3E08-4235-BCE8-5B06F2B138F1}"/>
                </a:ext>
              </a:extLst>
            </p:cNvPr>
            <p:cNvSpPr>
              <a:spLocks/>
            </p:cNvSpPr>
            <p:nvPr/>
          </p:nvSpPr>
          <p:spPr bwMode="auto">
            <a:xfrm>
              <a:off x="6546" y="3034"/>
              <a:ext cx="38" cy="6"/>
            </a:xfrm>
            <a:custGeom>
              <a:avLst/>
              <a:gdLst>
                <a:gd name="T0" fmla="*/ 39 w 39"/>
                <a:gd name="T1" fmla="*/ 0 h 6"/>
                <a:gd name="T2" fmla="*/ 18 w 39"/>
                <a:gd name="T3" fmla="*/ 0 h 6"/>
                <a:gd name="T4" fmla="*/ 0 w 39"/>
                <a:gd name="T5" fmla="*/ 6 h 6"/>
                <a:gd name="T6" fmla="*/ 0 w 39"/>
                <a:gd name="T7" fmla="*/ 6 h 6"/>
                <a:gd name="T8" fmla="*/ 18 w 39"/>
                <a:gd name="T9" fmla="*/ 0 h 6"/>
                <a:gd name="T10" fmla="*/ 39 w 39"/>
                <a:gd name="T11" fmla="*/ 0 h 6"/>
              </a:gdLst>
              <a:ahLst/>
              <a:cxnLst>
                <a:cxn ang="0">
                  <a:pos x="T0" y="T1"/>
                </a:cxn>
                <a:cxn ang="0">
                  <a:pos x="T2" y="T3"/>
                </a:cxn>
                <a:cxn ang="0">
                  <a:pos x="T4" y="T5"/>
                </a:cxn>
                <a:cxn ang="0">
                  <a:pos x="T6" y="T7"/>
                </a:cxn>
                <a:cxn ang="0">
                  <a:pos x="T8" y="T9"/>
                </a:cxn>
                <a:cxn ang="0">
                  <a:pos x="T10" y="T11"/>
                </a:cxn>
              </a:cxnLst>
              <a:rect l="0" t="0" r="r" b="b"/>
              <a:pathLst>
                <a:path w="39" h="6">
                  <a:moveTo>
                    <a:pt x="39" y="0"/>
                  </a:moveTo>
                  <a:cubicBezTo>
                    <a:pt x="18" y="0"/>
                    <a:pt x="18" y="0"/>
                    <a:pt x="18" y="0"/>
                  </a:cubicBezTo>
                  <a:cubicBezTo>
                    <a:pt x="11" y="0"/>
                    <a:pt x="5" y="2"/>
                    <a:pt x="0" y="6"/>
                  </a:cubicBezTo>
                  <a:cubicBezTo>
                    <a:pt x="0" y="6"/>
                    <a:pt x="0" y="6"/>
                    <a:pt x="0" y="6"/>
                  </a:cubicBezTo>
                  <a:cubicBezTo>
                    <a:pt x="5" y="2"/>
                    <a:pt x="11" y="0"/>
                    <a:pt x="18" y="0"/>
                  </a:cubicBezTo>
                  <a:cubicBezTo>
                    <a:pt x="39" y="0"/>
                    <a:pt x="39" y="0"/>
                    <a:pt x="39" y="0"/>
                  </a:cubicBezTo>
                </a:path>
              </a:pathLst>
            </a:custGeom>
            <a:solidFill>
              <a:srgbClr val="3348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3" name="Freeform 101">
              <a:extLst>
                <a:ext uri="{FF2B5EF4-FFF2-40B4-BE49-F238E27FC236}">
                  <a16:creationId xmlns:a16="http://schemas.microsoft.com/office/drawing/2014/main" id="{4F80C3D2-77F7-4833-B2BF-ABB916A3358E}"/>
                </a:ext>
              </a:extLst>
            </p:cNvPr>
            <p:cNvSpPr>
              <a:spLocks/>
            </p:cNvSpPr>
            <p:nvPr/>
          </p:nvSpPr>
          <p:spPr bwMode="auto">
            <a:xfrm>
              <a:off x="6536" y="3040"/>
              <a:ext cx="10" cy="21"/>
            </a:xfrm>
            <a:custGeom>
              <a:avLst/>
              <a:gdLst>
                <a:gd name="T0" fmla="*/ 10 w 10"/>
                <a:gd name="T1" fmla="*/ 0 h 22"/>
                <a:gd name="T2" fmla="*/ 0 w 10"/>
                <a:gd name="T3" fmla="*/ 22 h 22"/>
                <a:gd name="T4" fmla="*/ 0 w 10"/>
                <a:gd name="T5" fmla="*/ 22 h 22"/>
                <a:gd name="T6" fmla="*/ 10 w 10"/>
                <a:gd name="T7" fmla="*/ 0 h 22"/>
                <a:gd name="T8" fmla="*/ 10 w 10"/>
                <a:gd name="T9" fmla="*/ 0 h 22"/>
              </a:gdLst>
              <a:ahLst/>
              <a:cxnLst>
                <a:cxn ang="0">
                  <a:pos x="T0" y="T1"/>
                </a:cxn>
                <a:cxn ang="0">
                  <a:pos x="T2" y="T3"/>
                </a:cxn>
                <a:cxn ang="0">
                  <a:pos x="T4" y="T5"/>
                </a:cxn>
                <a:cxn ang="0">
                  <a:pos x="T6" y="T7"/>
                </a:cxn>
                <a:cxn ang="0">
                  <a:pos x="T8" y="T9"/>
                </a:cxn>
              </a:cxnLst>
              <a:rect l="0" t="0" r="r" b="b"/>
              <a:pathLst>
                <a:path w="10" h="22">
                  <a:moveTo>
                    <a:pt x="10" y="0"/>
                  </a:moveTo>
                  <a:cubicBezTo>
                    <a:pt x="4" y="5"/>
                    <a:pt x="0" y="13"/>
                    <a:pt x="0" y="22"/>
                  </a:cubicBezTo>
                  <a:cubicBezTo>
                    <a:pt x="0" y="22"/>
                    <a:pt x="0" y="22"/>
                    <a:pt x="0" y="22"/>
                  </a:cubicBezTo>
                  <a:cubicBezTo>
                    <a:pt x="0" y="13"/>
                    <a:pt x="4" y="5"/>
                    <a:pt x="10" y="0"/>
                  </a:cubicBezTo>
                  <a:cubicBezTo>
                    <a:pt x="10" y="0"/>
                    <a:pt x="10" y="0"/>
                    <a:pt x="10" y="0"/>
                  </a:cubicBezTo>
                </a:path>
              </a:pathLst>
            </a:custGeom>
            <a:solidFill>
              <a:srgbClr val="8591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4" name="Freeform 104">
              <a:extLst>
                <a:ext uri="{FF2B5EF4-FFF2-40B4-BE49-F238E27FC236}">
                  <a16:creationId xmlns:a16="http://schemas.microsoft.com/office/drawing/2014/main" id="{B27CAB41-2371-45EE-8B01-9C017206C5AD}"/>
                </a:ext>
              </a:extLst>
            </p:cNvPr>
            <p:cNvSpPr>
              <a:spLocks/>
            </p:cNvSpPr>
            <p:nvPr/>
          </p:nvSpPr>
          <p:spPr bwMode="auto">
            <a:xfrm>
              <a:off x="6488" y="2979"/>
              <a:ext cx="32" cy="27"/>
            </a:xfrm>
            <a:custGeom>
              <a:avLst/>
              <a:gdLst>
                <a:gd name="T0" fmla="*/ 33 w 33"/>
                <a:gd name="T1" fmla="*/ 0 h 28"/>
                <a:gd name="T2" fmla="*/ 5 w 33"/>
                <a:gd name="T3" fmla="*/ 28 h 28"/>
                <a:gd name="T4" fmla="*/ 0 w 33"/>
                <a:gd name="T5" fmla="*/ 28 h 28"/>
                <a:gd name="T6" fmla="*/ 5 w 33"/>
                <a:gd name="T7" fmla="*/ 28 h 28"/>
                <a:gd name="T8" fmla="*/ 5 w 33"/>
                <a:gd name="T9" fmla="*/ 28 h 28"/>
                <a:gd name="T10" fmla="*/ 33 w 33"/>
                <a:gd name="T11" fmla="*/ 0 h 28"/>
                <a:gd name="T12" fmla="*/ 33 w 33"/>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33" h="28">
                  <a:moveTo>
                    <a:pt x="33" y="0"/>
                  </a:moveTo>
                  <a:cubicBezTo>
                    <a:pt x="18" y="0"/>
                    <a:pt x="5" y="13"/>
                    <a:pt x="5" y="28"/>
                  </a:cubicBezTo>
                  <a:cubicBezTo>
                    <a:pt x="0" y="28"/>
                    <a:pt x="0" y="28"/>
                    <a:pt x="0" y="28"/>
                  </a:cubicBezTo>
                  <a:cubicBezTo>
                    <a:pt x="5" y="28"/>
                    <a:pt x="5" y="28"/>
                    <a:pt x="5" y="28"/>
                  </a:cubicBezTo>
                  <a:cubicBezTo>
                    <a:pt x="5" y="28"/>
                    <a:pt x="5" y="28"/>
                    <a:pt x="5" y="28"/>
                  </a:cubicBezTo>
                  <a:cubicBezTo>
                    <a:pt x="5" y="13"/>
                    <a:pt x="18" y="0"/>
                    <a:pt x="33" y="0"/>
                  </a:cubicBezTo>
                  <a:cubicBezTo>
                    <a:pt x="33" y="0"/>
                    <a:pt x="33" y="0"/>
                    <a:pt x="33" y="0"/>
                  </a:cubicBezTo>
                </a:path>
              </a:pathLst>
            </a:custGeom>
            <a:solidFill>
              <a:srgbClr val="8963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5" name="Freeform 105">
              <a:extLst>
                <a:ext uri="{FF2B5EF4-FFF2-40B4-BE49-F238E27FC236}">
                  <a16:creationId xmlns:a16="http://schemas.microsoft.com/office/drawing/2014/main" id="{551FA81D-7D1A-4C2C-9197-E3E7BB2F35AF}"/>
                </a:ext>
              </a:extLst>
            </p:cNvPr>
            <p:cNvSpPr>
              <a:spLocks/>
            </p:cNvSpPr>
            <p:nvPr/>
          </p:nvSpPr>
          <p:spPr bwMode="auto">
            <a:xfrm>
              <a:off x="6690" y="3002"/>
              <a:ext cx="0" cy="6"/>
            </a:xfrm>
            <a:custGeom>
              <a:avLst/>
              <a:gdLst>
                <a:gd name="T0" fmla="*/ 0 h 6"/>
                <a:gd name="T1" fmla="*/ 0 h 6"/>
                <a:gd name="T2" fmla="*/ 4 h 6"/>
                <a:gd name="T3" fmla="*/ 5 h 6"/>
                <a:gd name="T4" fmla="*/ 6 h 6"/>
                <a:gd name="T5" fmla="*/ 4 h 6"/>
                <a:gd name="T6" fmla="*/ 0 h 6"/>
                <a:gd name="T7" fmla="*/ 0 h 6"/>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6">
                  <a:moveTo>
                    <a:pt x="0" y="0"/>
                  </a:moveTo>
                  <a:cubicBezTo>
                    <a:pt x="0" y="0"/>
                    <a:pt x="0" y="0"/>
                    <a:pt x="0" y="0"/>
                  </a:cubicBezTo>
                  <a:cubicBezTo>
                    <a:pt x="0" y="4"/>
                    <a:pt x="0" y="4"/>
                    <a:pt x="0" y="4"/>
                  </a:cubicBezTo>
                  <a:cubicBezTo>
                    <a:pt x="0" y="4"/>
                    <a:pt x="0" y="5"/>
                    <a:pt x="0" y="5"/>
                  </a:cubicBezTo>
                  <a:cubicBezTo>
                    <a:pt x="0" y="5"/>
                    <a:pt x="0" y="6"/>
                    <a:pt x="0" y="6"/>
                  </a:cubicBezTo>
                  <a:cubicBezTo>
                    <a:pt x="0" y="4"/>
                    <a:pt x="0" y="4"/>
                    <a:pt x="0" y="4"/>
                  </a:cubicBezTo>
                  <a:cubicBezTo>
                    <a:pt x="0" y="0"/>
                    <a:pt x="0" y="0"/>
                    <a:pt x="0" y="0"/>
                  </a:cubicBezTo>
                  <a:cubicBezTo>
                    <a:pt x="0" y="0"/>
                    <a:pt x="0" y="0"/>
                    <a:pt x="0"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6" name="Freeform 107">
              <a:extLst>
                <a:ext uri="{FF2B5EF4-FFF2-40B4-BE49-F238E27FC236}">
                  <a16:creationId xmlns:a16="http://schemas.microsoft.com/office/drawing/2014/main" id="{9937684A-365A-42F9-B156-527BDBD84C4B}"/>
                </a:ext>
              </a:extLst>
            </p:cNvPr>
            <p:cNvSpPr>
              <a:spLocks noEditPoints="1"/>
            </p:cNvSpPr>
            <p:nvPr/>
          </p:nvSpPr>
          <p:spPr bwMode="auto">
            <a:xfrm>
              <a:off x="6349" y="2282"/>
              <a:ext cx="434" cy="431"/>
            </a:xfrm>
            <a:custGeom>
              <a:avLst/>
              <a:gdLst>
                <a:gd name="T0" fmla="*/ 223 w 446"/>
                <a:gd name="T1" fmla="*/ 0 h 446"/>
                <a:gd name="T2" fmla="*/ 0 w 446"/>
                <a:gd name="T3" fmla="*/ 223 h 446"/>
                <a:gd name="T4" fmla="*/ 223 w 446"/>
                <a:gd name="T5" fmla="*/ 446 h 446"/>
                <a:gd name="T6" fmla="*/ 446 w 446"/>
                <a:gd name="T7" fmla="*/ 223 h 446"/>
                <a:gd name="T8" fmla="*/ 223 w 446"/>
                <a:gd name="T9" fmla="*/ 0 h 446"/>
                <a:gd name="T10" fmla="*/ 223 w 446"/>
                <a:gd name="T11" fmla="*/ 383 h 446"/>
                <a:gd name="T12" fmla="*/ 42 w 446"/>
                <a:gd name="T13" fmla="*/ 202 h 446"/>
                <a:gd name="T14" fmla="*/ 223 w 446"/>
                <a:gd name="T15" fmla="*/ 21 h 446"/>
                <a:gd name="T16" fmla="*/ 404 w 446"/>
                <a:gd name="T17" fmla="*/ 202 h 446"/>
                <a:gd name="T18" fmla="*/ 223 w 446"/>
                <a:gd name="T19" fmla="*/ 383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46">
                  <a:moveTo>
                    <a:pt x="223" y="0"/>
                  </a:moveTo>
                  <a:cubicBezTo>
                    <a:pt x="100" y="0"/>
                    <a:pt x="0" y="100"/>
                    <a:pt x="0" y="223"/>
                  </a:cubicBezTo>
                  <a:cubicBezTo>
                    <a:pt x="0" y="346"/>
                    <a:pt x="100" y="446"/>
                    <a:pt x="223" y="446"/>
                  </a:cubicBezTo>
                  <a:cubicBezTo>
                    <a:pt x="346" y="446"/>
                    <a:pt x="446" y="346"/>
                    <a:pt x="446" y="223"/>
                  </a:cubicBezTo>
                  <a:cubicBezTo>
                    <a:pt x="446" y="100"/>
                    <a:pt x="346" y="0"/>
                    <a:pt x="223" y="0"/>
                  </a:cubicBezTo>
                  <a:moveTo>
                    <a:pt x="223" y="383"/>
                  </a:moveTo>
                  <a:cubicBezTo>
                    <a:pt x="123" y="383"/>
                    <a:pt x="42" y="302"/>
                    <a:pt x="42" y="202"/>
                  </a:cubicBezTo>
                  <a:cubicBezTo>
                    <a:pt x="42" y="102"/>
                    <a:pt x="123" y="21"/>
                    <a:pt x="223" y="21"/>
                  </a:cubicBezTo>
                  <a:cubicBezTo>
                    <a:pt x="323" y="21"/>
                    <a:pt x="404" y="102"/>
                    <a:pt x="404" y="202"/>
                  </a:cubicBezTo>
                  <a:cubicBezTo>
                    <a:pt x="404" y="302"/>
                    <a:pt x="323" y="383"/>
                    <a:pt x="223" y="383"/>
                  </a:cubicBezTo>
                </a:path>
              </a:pathLst>
            </a:custGeom>
            <a:solidFill>
              <a:srgbClr val="CE91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7" name="Freeform 108">
              <a:extLst>
                <a:ext uri="{FF2B5EF4-FFF2-40B4-BE49-F238E27FC236}">
                  <a16:creationId xmlns:a16="http://schemas.microsoft.com/office/drawing/2014/main" id="{9B47769D-962A-43F1-8BA7-6DFA64C057E1}"/>
                </a:ext>
              </a:extLst>
            </p:cNvPr>
            <p:cNvSpPr>
              <a:spLocks noEditPoints="1"/>
            </p:cNvSpPr>
            <p:nvPr/>
          </p:nvSpPr>
          <p:spPr bwMode="auto">
            <a:xfrm>
              <a:off x="6349" y="2269"/>
              <a:ext cx="434" cy="416"/>
            </a:xfrm>
            <a:custGeom>
              <a:avLst/>
              <a:gdLst>
                <a:gd name="T0" fmla="*/ 223 w 446"/>
                <a:gd name="T1" fmla="*/ 431 h 431"/>
                <a:gd name="T2" fmla="*/ 446 w 446"/>
                <a:gd name="T3" fmla="*/ 208 h 431"/>
                <a:gd name="T4" fmla="*/ 223 w 446"/>
                <a:gd name="T5" fmla="*/ 0 h 431"/>
                <a:gd name="T6" fmla="*/ 0 w 446"/>
                <a:gd name="T7" fmla="*/ 208 h 431"/>
                <a:gd name="T8" fmla="*/ 223 w 446"/>
                <a:gd name="T9" fmla="*/ 431 h 431"/>
                <a:gd name="T10" fmla="*/ 223 w 446"/>
                <a:gd name="T11" fmla="*/ 48 h 431"/>
                <a:gd name="T12" fmla="*/ 404 w 446"/>
                <a:gd name="T13" fmla="*/ 229 h 431"/>
                <a:gd name="T14" fmla="*/ 223 w 446"/>
                <a:gd name="T15" fmla="*/ 410 h 431"/>
                <a:gd name="T16" fmla="*/ 42 w 446"/>
                <a:gd name="T17" fmla="*/ 229 h 431"/>
                <a:gd name="T18" fmla="*/ 223 w 446"/>
                <a:gd name="T19" fmla="*/ 48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31">
                  <a:moveTo>
                    <a:pt x="223" y="431"/>
                  </a:moveTo>
                  <a:cubicBezTo>
                    <a:pt x="346" y="431"/>
                    <a:pt x="446" y="331"/>
                    <a:pt x="446" y="208"/>
                  </a:cubicBezTo>
                  <a:cubicBezTo>
                    <a:pt x="446" y="103"/>
                    <a:pt x="346" y="0"/>
                    <a:pt x="223" y="0"/>
                  </a:cubicBezTo>
                  <a:cubicBezTo>
                    <a:pt x="100" y="0"/>
                    <a:pt x="0" y="107"/>
                    <a:pt x="0" y="208"/>
                  </a:cubicBezTo>
                  <a:cubicBezTo>
                    <a:pt x="0" y="331"/>
                    <a:pt x="100" y="431"/>
                    <a:pt x="223" y="431"/>
                  </a:cubicBezTo>
                  <a:moveTo>
                    <a:pt x="223" y="48"/>
                  </a:moveTo>
                  <a:cubicBezTo>
                    <a:pt x="323" y="48"/>
                    <a:pt x="404" y="129"/>
                    <a:pt x="404" y="229"/>
                  </a:cubicBezTo>
                  <a:cubicBezTo>
                    <a:pt x="404" y="329"/>
                    <a:pt x="323" y="410"/>
                    <a:pt x="223" y="410"/>
                  </a:cubicBezTo>
                  <a:cubicBezTo>
                    <a:pt x="123" y="410"/>
                    <a:pt x="42" y="329"/>
                    <a:pt x="42" y="229"/>
                  </a:cubicBezTo>
                  <a:cubicBezTo>
                    <a:pt x="42" y="129"/>
                    <a:pt x="123" y="48"/>
                    <a:pt x="223" y="48"/>
                  </a:cubicBezTo>
                </a:path>
              </a:pathLst>
            </a:custGeom>
            <a:solidFill>
              <a:srgbClr val="CE91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8" name="Freeform 109">
              <a:extLst>
                <a:ext uri="{FF2B5EF4-FFF2-40B4-BE49-F238E27FC236}">
                  <a16:creationId xmlns:a16="http://schemas.microsoft.com/office/drawing/2014/main" id="{4A823660-B77E-43F6-85EB-7F4731F0A5CD}"/>
                </a:ext>
              </a:extLst>
            </p:cNvPr>
            <p:cNvSpPr>
              <a:spLocks noEditPoints="1"/>
            </p:cNvSpPr>
            <p:nvPr/>
          </p:nvSpPr>
          <p:spPr bwMode="auto">
            <a:xfrm>
              <a:off x="6349" y="2262"/>
              <a:ext cx="434" cy="431"/>
            </a:xfrm>
            <a:custGeom>
              <a:avLst/>
              <a:gdLst>
                <a:gd name="T0" fmla="*/ 223 w 446"/>
                <a:gd name="T1" fmla="*/ 0 h 446"/>
                <a:gd name="T2" fmla="*/ 0 w 446"/>
                <a:gd name="T3" fmla="*/ 223 h 446"/>
                <a:gd name="T4" fmla="*/ 223 w 446"/>
                <a:gd name="T5" fmla="*/ 446 h 446"/>
                <a:gd name="T6" fmla="*/ 446 w 446"/>
                <a:gd name="T7" fmla="*/ 223 h 446"/>
                <a:gd name="T8" fmla="*/ 223 w 446"/>
                <a:gd name="T9" fmla="*/ 0 h 446"/>
                <a:gd name="T10" fmla="*/ 223 w 446"/>
                <a:gd name="T11" fmla="*/ 404 h 446"/>
                <a:gd name="T12" fmla="*/ 42 w 446"/>
                <a:gd name="T13" fmla="*/ 223 h 446"/>
                <a:gd name="T14" fmla="*/ 223 w 446"/>
                <a:gd name="T15" fmla="*/ 42 h 446"/>
                <a:gd name="T16" fmla="*/ 404 w 446"/>
                <a:gd name="T17" fmla="*/ 223 h 446"/>
                <a:gd name="T18" fmla="*/ 223 w 446"/>
                <a:gd name="T19" fmla="*/ 404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46">
                  <a:moveTo>
                    <a:pt x="223" y="0"/>
                  </a:moveTo>
                  <a:cubicBezTo>
                    <a:pt x="100" y="0"/>
                    <a:pt x="0" y="100"/>
                    <a:pt x="0" y="223"/>
                  </a:cubicBezTo>
                  <a:cubicBezTo>
                    <a:pt x="0" y="346"/>
                    <a:pt x="100" y="446"/>
                    <a:pt x="223" y="446"/>
                  </a:cubicBezTo>
                  <a:cubicBezTo>
                    <a:pt x="346" y="446"/>
                    <a:pt x="446" y="346"/>
                    <a:pt x="446" y="223"/>
                  </a:cubicBezTo>
                  <a:cubicBezTo>
                    <a:pt x="446" y="100"/>
                    <a:pt x="346" y="0"/>
                    <a:pt x="223" y="0"/>
                  </a:cubicBezTo>
                  <a:moveTo>
                    <a:pt x="223" y="404"/>
                  </a:moveTo>
                  <a:cubicBezTo>
                    <a:pt x="123" y="404"/>
                    <a:pt x="42" y="323"/>
                    <a:pt x="42" y="223"/>
                  </a:cubicBezTo>
                  <a:cubicBezTo>
                    <a:pt x="42" y="123"/>
                    <a:pt x="123" y="42"/>
                    <a:pt x="223" y="42"/>
                  </a:cubicBezTo>
                  <a:cubicBezTo>
                    <a:pt x="323" y="42"/>
                    <a:pt x="404" y="123"/>
                    <a:pt x="404" y="223"/>
                  </a:cubicBezTo>
                  <a:cubicBezTo>
                    <a:pt x="404" y="323"/>
                    <a:pt x="323" y="404"/>
                    <a:pt x="223" y="404"/>
                  </a:cubicBezTo>
                </a:path>
              </a:pathLst>
            </a:custGeom>
            <a:solidFill>
              <a:srgbClr val="F0A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9" name="Freeform 110">
              <a:extLst>
                <a:ext uri="{FF2B5EF4-FFF2-40B4-BE49-F238E27FC236}">
                  <a16:creationId xmlns:a16="http://schemas.microsoft.com/office/drawing/2014/main" id="{FE61A83F-269E-4C02-9029-F38A16C08F94}"/>
                </a:ext>
              </a:extLst>
            </p:cNvPr>
            <p:cNvSpPr>
              <a:spLocks noEditPoints="1"/>
            </p:cNvSpPr>
            <p:nvPr/>
          </p:nvSpPr>
          <p:spPr bwMode="auto">
            <a:xfrm>
              <a:off x="6349" y="2262"/>
              <a:ext cx="434" cy="431"/>
            </a:xfrm>
            <a:custGeom>
              <a:avLst/>
              <a:gdLst>
                <a:gd name="T0" fmla="*/ 223 w 446"/>
                <a:gd name="T1" fmla="*/ 0 h 446"/>
                <a:gd name="T2" fmla="*/ 0 w 446"/>
                <a:gd name="T3" fmla="*/ 223 h 446"/>
                <a:gd name="T4" fmla="*/ 223 w 446"/>
                <a:gd name="T5" fmla="*/ 446 h 446"/>
                <a:gd name="T6" fmla="*/ 446 w 446"/>
                <a:gd name="T7" fmla="*/ 223 h 446"/>
                <a:gd name="T8" fmla="*/ 223 w 446"/>
                <a:gd name="T9" fmla="*/ 0 h 446"/>
                <a:gd name="T10" fmla="*/ 223 w 446"/>
                <a:gd name="T11" fmla="*/ 404 h 446"/>
                <a:gd name="T12" fmla="*/ 42 w 446"/>
                <a:gd name="T13" fmla="*/ 223 h 446"/>
                <a:gd name="T14" fmla="*/ 223 w 446"/>
                <a:gd name="T15" fmla="*/ 42 h 446"/>
                <a:gd name="T16" fmla="*/ 404 w 446"/>
                <a:gd name="T17" fmla="*/ 223 h 446"/>
                <a:gd name="T18" fmla="*/ 223 w 446"/>
                <a:gd name="T19" fmla="*/ 404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46">
                  <a:moveTo>
                    <a:pt x="223" y="0"/>
                  </a:moveTo>
                  <a:cubicBezTo>
                    <a:pt x="100" y="0"/>
                    <a:pt x="0" y="100"/>
                    <a:pt x="0" y="223"/>
                  </a:cubicBezTo>
                  <a:cubicBezTo>
                    <a:pt x="0" y="346"/>
                    <a:pt x="100" y="446"/>
                    <a:pt x="223" y="446"/>
                  </a:cubicBezTo>
                  <a:cubicBezTo>
                    <a:pt x="346" y="446"/>
                    <a:pt x="446" y="346"/>
                    <a:pt x="446" y="223"/>
                  </a:cubicBezTo>
                  <a:cubicBezTo>
                    <a:pt x="446" y="100"/>
                    <a:pt x="346" y="0"/>
                    <a:pt x="223" y="0"/>
                  </a:cubicBezTo>
                  <a:moveTo>
                    <a:pt x="223" y="404"/>
                  </a:moveTo>
                  <a:cubicBezTo>
                    <a:pt x="123" y="404"/>
                    <a:pt x="42" y="323"/>
                    <a:pt x="42" y="223"/>
                  </a:cubicBezTo>
                  <a:cubicBezTo>
                    <a:pt x="42" y="123"/>
                    <a:pt x="123" y="42"/>
                    <a:pt x="223" y="42"/>
                  </a:cubicBezTo>
                  <a:cubicBezTo>
                    <a:pt x="323" y="42"/>
                    <a:pt x="404" y="123"/>
                    <a:pt x="404" y="223"/>
                  </a:cubicBezTo>
                  <a:cubicBezTo>
                    <a:pt x="404" y="323"/>
                    <a:pt x="323" y="404"/>
                    <a:pt x="223" y="404"/>
                  </a:cubicBezTo>
                </a:path>
              </a:pathLst>
            </a:custGeom>
            <a:solidFill>
              <a:srgbClr val="F0A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0" name="Freeform 111">
              <a:extLst>
                <a:ext uri="{FF2B5EF4-FFF2-40B4-BE49-F238E27FC236}">
                  <a16:creationId xmlns:a16="http://schemas.microsoft.com/office/drawing/2014/main" id="{97A9EF41-BB14-4694-B044-27F7A4C4D327}"/>
                </a:ext>
              </a:extLst>
            </p:cNvPr>
            <p:cNvSpPr>
              <a:spLocks noEditPoints="1"/>
            </p:cNvSpPr>
            <p:nvPr/>
          </p:nvSpPr>
          <p:spPr bwMode="auto">
            <a:xfrm>
              <a:off x="6349" y="2477"/>
              <a:ext cx="434" cy="1"/>
            </a:xfrm>
            <a:custGeom>
              <a:avLst/>
              <a:gdLst>
                <a:gd name="T0" fmla="*/ 0 w 446"/>
                <a:gd name="T1" fmla="*/ 0 h 1"/>
                <a:gd name="T2" fmla="*/ 0 w 446"/>
                <a:gd name="T3" fmla="*/ 1 h 1"/>
                <a:gd name="T4" fmla="*/ 0 w 446"/>
                <a:gd name="T5" fmla="*/ 0 h 1"/>
                <a:gd name="T6" fmla="*/ 446 w 446"/>
                <a:gd name="T7" fmla="*/ 0 h 1"/>
                <a:gd name="T8" fmla="*/ 446 w 446"/>
                <a:gd name="T9" fmla="*/ 1 h 1"/>
                <a:gd name="T10" fmla="*/ 446 w 446"/>
                <a:gd name="T11" fmla="*/ 0 h 1"/>
              </a:gdLst>
              <a:ahLst/>
              <a:cxnLst>
                <a:cxn ang="0">
                  <a:pos x="T0" y="T1"/>
                </a:cxn>
                <a:cxn ang="0">
                  <a:pos x="T2" y="T3"/>
                </a:cxn>
                <a:cxn ang="0">
                  <a:pos x="T4" y="T5"/>
                </a:cxn>
                <a:cxn ang="0">
                  <a:pos x="T6" y="T7"/>
                </a:cxn>
                <a:cxn ang="0">
                  <a:pos x="T8" y="T9"/>
                </a:cxn>
                <a:cxn ang="0">
                  <a:pos x="T10" y="T11"/>
                </a:cxn>
              </a:cxnLst>
              <a:rect l="0" t="0" r="r" b="b"/>
              <a:pathLst>
                <a:path w="446" h="1">
                  <a:moveTo>
                    <a:pt x="0" y="0"/>
                  </a:moveTo>
                  <a:cubicBezTo>
                    <a:pt x="0" y="0"/>
                    <a:pt x="0" y="1"/>
                    <a:pt x="0" y="1"/>
                  </a:cubicBezTo>
                  <a:cubicBezTo>
                    <a:pt x="0" y="1"/>
                    <a:pt x="0" y="0"/>
                    <a:pt x="0" y="0"/>
                  </a:cubicBezTo>
                  <a:moveTo>
                    <a:pt x="446" y="0"/>
                  </a:moveTo>
                  <a:cubicBezTo>
                    <a:pt x="446" y="0"/>
                    <a:pt x="446" y="1"/>
                    <a:pt x="446" y="1"/>
                  </a:cubicBezTo>
                  <a:cubicBezTo>
                    <a:pt x="446" y="1"/>
                    <a:pt x="446" y="0"/>
                    <a:pt x="44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1" name="Freeform 112">
              <a:extLst>
                <a:ext uri="{FF2B5EF4-FFF2-40B4-BE49-F238E27FC236}">
                  <a16:creationId xmlns:a16="http://schemas.microsoft.com/office/drawing/2014/main" id="{D253963D-9A67-4078-B943-6A64FFAE126D}"/>
                </a:ext>
              </a:extLst>
            </p:cNvPr>
            <p:cNvSpPr>
              <a:spLocks/>
            </p:cNvSpPr>
            <p:nvPr/>
          </p:nvSpPr>
          <p:spPr bwMode="auto">
            <a:xfrm>
              <a:off x="6349" y="2262"/>
              <a:ext cx="434" cy="224"/>
            </a:xfrm>
            <a:custGeom>
              <a:avLst/>
              <a:gdLst>
                <a:gd name="T0" fmla="*/ 223 w 446"/>
                <a:gd name="T1" fmla="*/ 0 h 232"/>
                <a:gd name="T2" fmla="*/ 0 w 446"/>
                <a:gd name="T3" fmla="*/ 223 h 232"/>
                <a:gd name="T4" fmla="*/ 0 w 446"/>
                <a:gd name="T5" fmla="*/ 223 h 232"/>
                <a:gd name="T6" fmla="*/ 0 w 446"/>
                <a:gd name="T7" fmla="*/ 224 h 232"/>
                <a:gd name="T8" fmla="*/ 0 w 446"/>
                <a:gd name="T9" fmla="*/ 232 h 232"/>
                <a:gd name="T10" fmla="*/ 223 w 446"/>
                <a:gd name="T11" fmla="*/ 17 h 232"/>
                <a:gd name="T12" fmla="*/ 446 w 446"/>
                <a:gd name="T13" fmla="*/ 232 h 232"/>
                <a:gd name="T14" fmla="*/ 446 w 446"/>
                <a:gd name="T15" fmla="*/ 224 h 232"/>
                <a:gd name="T16" fmla="*/ 446 w 446"/>
                <a:gd name="T17" fmla="*/ 223 h 232"/>
                <a:gd name="T18" fmla="*/ 446 w 446"/>
                <a:gd name="T19" fmla="*/ 223 h 232"/>
                <a:gd name="T20" fmla="*/ 223 w 446"/>
                <a:gd name="T21"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6" h="232">
                  <a:moveTo>
                    <a:pt x="223" y="0"/>
                  </a:moveTo>
                  <a:cubicBezTo>
                    <a:pt x="100" y="0"/>
                    <a:pt x="0" y="100"/>
                    <a:pt x="0" y="223"/>
                  </a:cubicBezTo>
                  <a:cubicBezTo>
                    <a:pt x="0" y="223"/>
                    <a:pt x="0" y="223"/>
                    <a:pt x="0" y="223"/>
                  </a:cubicBezTo>
                  <a:cubicBezTo>
                    <a:pt x="0" y="223"/>
                    <a:pt x="0" y="224"/>
                    <a:pt x="0" y="224"/>
                  </a:cubicBezTo>
                  <a:cubicBezTo>
                    <a:pt x="0" y="226"/>
                    <a:pt x="0" y="229"/>
                    <a:pt x="0" y="232"/>
                  </a:cubicBezTo>
                  <a:cubicBezTo>
                    <a:pt x="5" y="112"/>
                    <a:pt x="103" y="17"/>
                    <a:pt x="223" y="17"/>
                  </a:cubicBezTo>
                  <a:cubicBezTo>
                    <a:pt x="343" y="17"/>
                    <a:pt x="442" y="112"/>
                    <a:pt x="446" y="232"/>
                  </a:cubicBezTo>
                  <a:cubicBezTo>
                    <a:pt x="446" y="229"/>
                    <a:pt x="446" y="226"/>
                    <a:pt x="446" y="224"/>
                  </a:cubicBezTo>
                  <a:cubicBezTo>
                    <a:pt x="446" y="224"/>
                    <a:pt x="446" y="223"/>
                    <a:pt x="446" y="223"/>
                  </a:cubicBezTo>
                  <a:cubicBezTo>
                    <a:pt x="446" y="223"/>
                    <a:pt x="446" y="223"/>
                    <a:pt x="446" y="223"/>
                  </a:cubicBezTo>
                  <a:cubicBezTo>
                    <a:pt x="446" y="100"/>
                    <a:pt x="346" y="0"/>
                    <a:pt x="223" y="0"/>
                  </a:cubicBezTo>
                </a:path>
              </a:pathLst>
            </a:custGeom>
            <a:solidFill>
              <a:srgbClr val="F5C6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2" name="Rectangle 113">
              <a:extLst>
                <a:ext uri="{FF2B5EF4-FFF2-40B4-BE49-F238E27FC236}">
                  <a16:creationId xmlns:a16="http://schemas.microsoft.com/office/drawing/2014/main" id="{8D2774DD-77DA-42DE-AA58-D76430655059}"/>
                </a:ext>
              </a:extLst>
            </p:cNvPr>
            <p:cNvSpPr>
              <a:spLocks noChangeArrowheads="1"/>
            </p:cNvSpPr>
            <p:nvPr/>
          </p:nvSpPr>
          <p:spPr bwMode="auto">
            <a:xfrm>
              <a:off x="6546" y="2703"/>
              <a:ext cx="38" cy="70"/>
            </a:xfrm>
            <a:prstGeom prst="rect">
              <a:avLst/>
            </a:prstGeom>
            <a:solidFill>
              <a:srgbClr val="F0A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3" name="Rectangle 114">
              <a:extLst>
                <a:ext uri="{FF2B5EF4-FFF2-40B4-BE49-F238E27FC236}">
                  <a16:creationId xmlns:a16="http://schemas.microsoft.com/office/drawing/2014/main" id="{4D2F25ED-A37B-4888-A703-36148784A367}"/>
                </a:ext>
              </a:extLst>
            </p:cNvPr>
            <p:cNvSpPr>
              <a:spLocks noChangeArrowheads="1"/>
            </p:cNvSpPr>
            <p:nvPr/>
          </p:nvSpPr>
          <p:spPr bwMode="auto">
            <a:xfrm>
              <a:off x="6546" y="2703"/>
              <a:ext cx="38"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4" name="Rectangle 115">
              <a:extLst>
                <a:ext uri="{FF2B5EF4-FFF2-40B4-BE49-F238E27FC236}">
                  <a16:creationId xmlns:a16="http://schemas.microsoft.com/office/drawing/2014/main" id="{2E284964-B78F-46C5-AB42-B2E0B4976974}"/>
                </a:ext>
              </a:extLst>
            </p:cNvPr>
            <p:cNvSpPr>
              <a:spLocks noChangeArrowheads="1"/>
            </p:cNvSpPr>
            <p:nvPr/>
          </p:nvSpPr>
          <p:spPr bwMode="auto">
            <a:xfrm>
              <a:off x="6546" y="2759"/>
              <a:ext cx="38" cy="14"/>
            </a:xfrm>
            <a:prstGeom prst="rect">
              <a:avLst/>
            </a:prstGeom>
            <a:solidFill>
              <a:srgbClr val="A87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5" name="Rectangle 116">
              <a:extLst>
                <a:ext uri="{FF2B5EF4-FFF2-40B4-BE49-F238E27FC236}">
                  <a16:creationId xmlns:a16="http://schemas.microsoft.com/office/drawing/2014/main" id="{12842BA6-1827-4E4B-9C48-C2EFBC13F532}"/>
                </a:ext>
              </a:extLst>
            </p:cNvPr>
            <p:cNvSpPr>
              <a:spLocks noChangeArrowheads="1"/>
            </p:cNvSpPr>
            <p:nvPr/>
          </p:nvSpPr>
          <p:spPr bwMode="auto">
            <a:xfrm>
              <a:off x="6546" y="2759"/>
              <a:ext cx="38"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6" name="Freeform 118">
              <a:extLst>
                <a:ext uri="{FF2B5EF4-FFF2-40B4-BE49-F238E27FC236}">
                  <a16:creationId xmlns:a16="http://schemas.microsoft.com/office/drawing/2014/main" id="{CEDA7CF5-37A5-4091-B2D2-F7B58ECE94AD}"/>
                </a:ext>
              </a:extLst>
            </p:cNvPr>
            <p:cNvSpPr>
              <a:spLocks/>
            </p:cNvSpPr>
            <p:nvPr/>
          </p:nvSpPr>
          <p:spPr bwMode="auto">
            <a:xfrm>
              <a:off x="6610" y="2920"/>
              <a:ext cx="64" cy="30"/>
            </a:xfrm>
            <a:custGeom>
              <a:avLst/>
              <a:gdLst>
                <a:gd name="T0" fmla="*/ 42 w 66"/>
                <a:gd name="T1" fmla="*/ 0 h 31"/>
                <a:gd name="T2" fmla="*/ 1 w 66"/>
                <a:gd name="T3" fmla="*/ 0 h 31"/>
                <a:gd name="T4" fmla="*/ 0 w 66"/>
                <a:gd name="T5" fmla="*/ 0 h 31"/>
                <a:gd name="T6" fmla="*/ 1 w 66"/>
                <a:gd name="T7" fmla="*/ 0 h 31"/>
                <a:gd name="T8" fmla="*/ 42 w 66"/>
                <a:gd name="T9" fmla="*/ 0 h 31"/>
                <a:gd name="T10" fmla="*/ 66 w 66"/>
                <a:gd name="T11" fmla="*/ 24 h 31"/>
                <a:gd name="T12" fmla="*/ 66 w 66"/>
                <a:gd name="T13" fmla="*/ 29 h 31"/>
                <a:gd name="T14" fmla="*/ 66 w 66"/>
                <a:gd name="T15" fmla="*/ 30 h 31"/>
                <a:gd name="T16" fmla="*/ 66 w 66"/>
                <a:gd name="T17" fmla="*/ 31 h 31"/>
                <a:gd name="T18" fmla="*/ 66 w 66"/>
                <a:gd name="T19" fmla="*/ 29 h 31"/>
                <a:gd name="T20" fmla="*/ 66 w 66"/>
                <a:gd name="T21" fmla="*/ 24 h 31"/>
                <a:gd name="T22" fmla="*/ 42 w 66"/>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31">
                  <a:moveTo>
                    <a:pt x="42" y="0"/>
                  </a:moveTo>
                  <a:cubicBezTo>
                    <a:pt x="1" y="0"/>
                    <a:pt x="1" y="0"/>
                    <a:pt x="1" y="0"/>
                  </a:cubicBezTo>
                  <a:cubicBezTo>
                    <a:pt x="0" y="0"/>
                    <a:pt x="0" y="0"/>
                    <a:pt x="0" y="0"/>
                  </a:cubicBezTo>
                  <a:cubicBezTo>
                    <a:pt x="1" y="0"/>
                    <a:pt x="1" y="0"/>
                    <a:pt x="1" y="0"/>
                  </a:cubicBezTo>
                  <a:cubicBezTo>
                    <a:pt x="42" y="0"/>
                    <a:pt x="42" y="0"/>
                    <a:pt x="42" y="0"/>
                  </a:cubicBezTo>
                  <a:cubicBezTo>
                    <a:pt x="55" y="0"/>
                    <a:pt x="66" y="11"/>
                    <a:pt x="66" y="24"/>
                  </a:cubicBezTo>
                  <a:cubicBezTo>
                    <a:pt x="66" y="29"/>
                    <a:pt x="66" y="29"/>
                    <a:pt x="66" y="29"/>
                  </a:cubicBezTo>
                  <a:cubicBezTo>
                    <a:pt x="66" y="29"/>
                    <a:pt x="66" y="30"/>
                    <a:pt x="66" y="30"/>
                  </a:cubicBezTo>
                  <a:cubicBezTo>
                    <a:pt x="66" y="30"/>
                    <a:pt x="66" y="30"/>
                    <a:pt x="66" y="31"/>
                  </a:cubicBezTo>
                  <a:cubicBezTo>
                    <a:pt x="66" y="29"/>
                    <a:pt x="66" y="29"/>
                    <a:pt x="66" y="29"/>
                  </a:cubicBezTo>
                  <a:cubicBezTo>
                    <a:pt x="66" y="24"/>
                    <a:pt x="66" y="24"/>
                    <a:pt x="66" y="24"/>
                  </a:cubicBezTo>
                  <a:cubicBezTo>
                    <a:pt x="66" y="11"/>
                    <a:pt x="55" y="0"/>
                    <a:pt x="42"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7" name="Freeform 123">
              <a:extLst>
                <a:ext uri="{FF2B5EF4-FFF2-40B4-BE49-F238E27FC236}">
                  <a16:creationId xmlns:a16="http://schemas.microsoft.com/office/drawing/2014/main" id="{F1CFD554-D467-47EA-9956-AF1B3B245E91}"/>
                </a:ext>
              </a:extLst>
            </p:cNvPr>
            <p:cNvSpPr>
              <a:spLocks/>
            </p:cNvSpPr>
            <p:nvPr/>
          </p:nvSpPr>
          <p:spPr bwMode="auto">
            <a:xfrm>
              <a:off x="6220" y="3114"/>
              <a:ext cx="21" cy="1"/>
            </a:xfrm>
            <a:custGeom>
              <a:avLst/>
              <a:gdLst>
                <a:gd name="T0" fmla="*/ 21 w 21"/>
                <a:gd name="T1" fmla="*/ 0 h 1"/>
                <a:gd name="T2" fmla="*/ 0 w 21"/>
                <a:gd name="T3" fmla="*/ 1 h 1"/>
                <a:gd name="T4" fmla="*/ 21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0" y="1"/>
                  </a:lnTo>
                  <a:lnTo>
                    <a:pt x="21" y="1"/>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8" name="Freeform 125">
              <a:extLst>
                <a:ext uri="{FF2B5EF4-FFF2-40B4-BE49-F238E27FC236}">
                  <a16:creationId xmlns:a16="http://schemas.microsoft.com/office/drawing/2014/main" id="{17F6EB76-62DD-45A0-B225-551CDF8A3ACC}"/>
                </a:ext>
              </a:extLst>
            </p:cNvPr>
            <p:cNvSpPr>
              <a:spLocks noEditPoints="1"/>
            </p:cNvSpPr>
            <p:nvPr/>
          </p:nvSpPr>
          <p:spPr bwMode="auto">
            <a:xfrm>
              <a:off x="6448" y="2315"/>
              <a:ext cx="294" cy="286"/>
            </a:xfrm>
            <a:custGeom>
              <a:avLst/>
              <a:gdLst>
                <a:gd name="T0" fmla="*/ 254 w 303"/>
                <a:gd name="T1" fmla="*/ 292 h 296"/>
                <a:gd name="T2" fmla="*/ 246 w 303"/>
                <a:gd name="T3" fmla="*/ 292 h 296"/>
                <a:gd name="T4" fmla="*/ 250 w 303"/>
                <a:gd name="T5" fmla="*/ 296 h 296"/>
                <a:gd name="T6" fmla="*/ 254 w 303"/>
                <a:gd name="T7" fmla="*/ 292 h 296"/>
                <a:gd name="T8" fmla="*/ 122 w 303"/>
                <a:gd name="T9" fmla="*/ 0 h 296"/>
                <a:gd name="T10" fmla="*/ 0 w 303"/>
                <a:gd name="T11" fmla="*/ 47 h 296"/>
                <a:gd name="T12" fmla="*/ 83 w 303"/>
                <a:gd name="T13" fmla="*/ 129 h 296"/>
                <a:gd name="T14" fmla="*/ 83 w 303"/>
                <a:gd name="T15" fmla="*/ 97 h 296"/>
                <a:gd name="T16" fmla="*/ 144 w 303"/>
                <a:gd name="T17" fmla="*/ 97 h 296"/>
                <a:gd name="T18" fmla="*/ 144 w 303"/>
                <a:gd name="T19" fmla="*/ 190 h 296"/>
                <a:gd name="T20" fmla="*/ 160 w 303"/>
                <a:gd name="T21" fmla="*/ 207 h 296"/>
                <a:gd name="T22" fmla="*/ 160 w 303"/>
                <a:gd name="T23" fmla="*/ 48 h 296"/>
                <a:gd name="T24" fmla="*/ 221 w 303"/>
                <a:gd name="T25" fmla="*/ 48 h 296"/>
                <a:gd name="T26" fmla="*/ 221 w 303"/>
                <a:gd name="T27" fmla="*/ 268 h 296"/>
                <a:gd name="T28" fmla="*/ 241 w 303"/>
                <a:gd name="T29" fmla="*/ 288 h 296"/>
                <a:gd name="T30" fmla="*/ 258 w 303"/>
                <a:gd name="T31" fmla="*/ 288 h 296"/>
                <a:gd name="T32" fmla="*/ 303 w 303"/>
                <a:gd name="T33" fmla="*/ 174 h 296"/>
                <a:gd name="T34" fmla="*/ 122 w 303"/>
                <a:gd name="T35"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3" h="296">
                  <a:moveTo>
                    <a:pt x="254" y="292"/>
                  </a:moveTo>
                  <a:cubicBezTo>
                    <a:pt x="246" y="292"/>
                    <a:pt x="246" y="292"/>
                    <a:pt x="246" y="292"/>
                  </a:cubicBezTo>
                  <a:cubicBezTo>
                    <a:pt x="250" y="296"/>
                    <a:pt x="250" y="296"/>
                    <a:pt x="250" y="296"/>
                  </a:cubicBezTo>
                  <a:cubicBezTo>
                    <a:pt x="252" y="295"/>
                    <a:pt x="253" y="293"/>
                    <a:pt x="254" y="292"/>
                  </a:cubicBezTo>
                  <a:moveTo>
                    <a:pt x="122" y="0"/>
                  </a:moveTo>
                  <a:cubicBezTo>
                    <a:pt x="75" y="0"/>
                    <a:pt x="32" y="17"/>
                    <a:pt x="0" y="47"/>
                  </a:cubicBezTo>
                  <a:cubicBezTo>
                    <a:pt x="83" y="129"/>
                    <a:pt x="83" y="129"/>
                    <a:pt x="83" y="129"/>
                  </a:cubicBezTo>
                  <a:cubicBezTo>
                    <a:pt x="83" y="97"/>
                    <a:pt x="83" y="97"/>
                    <a:pt x="83" y="97"/>
                  </a:cubicBezTo>
                  <a:cubicBezTo>
                    <a:pt x="144" y="97"/>
                    <a:pt x="144" y="97"/>
                    <a:pt x="144" y="97"/>
                  </a:cubicBezTo>
                  <a:cubicBezTo>
                    <a:pt x="144" y="190"/>
                    <a:pt x="144" y="190"/>
                    <a:pt x="144" y="190"/>
                  </a:cubicBezTo>
                  <a:cubicBezTo>
                    <a:pt x="160" y="207"/>
                    <a:pt x="160" y="207"/>
                    <a:pt x="160" y="207"/>
                  </a:cubicBezTo>
                  <a:cubicBezTo>
                    <a:pt x="160" y="48"/>
                    <a:pt x="160" y="48"/>
                    <a:pt x="160" y="48"/>
                  </a:cubicBezTo>
                  <a:cubicBezTo>
                    <a:pt x="221" y="48"/>
                    <a:pt x="221" y="48"/>
                    <a:pt x="221" y="48"/>
                  </a:cubicBezTo>
                  <a:cubicBezTo>
                    <a:pt x="221" y="268"/>
                    <a:pt x="221" y="268"/>
                    <a:pt x="221" y="268"/>
                  </a:cubicBezTo>
                  <a:cubicBezTo>
                    <a:pt x="241" y="288"/>
                    <a:pt x="241" y="288"/>
                    <a:pt x="241" y="288"/>
                  </a:cubicBezTo>
                  <a:cubicBezTo>
                    <a:pt x="258" y="288"/>
                    <a:pt x="258" y="288"/>
                    <a:pt x="258" y="288"/>
                  </a:cubicBezTo>
                  <a:cubicBezTo>
                    <a:pt x="285" y="257"/>
                    <a:pt x="302" y="218"/>
                    <a:pt x="303" y="174"/>
                  </a:cubicBezTo>
                  <a:cubicBezTo>
                    <a:pt x="300" y="77"/>
                    <a:pt x="220" y="0"/>
                    <a:pt x="12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9" name="Freeform 126">
              <a:extLst>
                <a:ext uri="{FF2B5EF4-FFF2-40B4-BE49-F238E27FC236}">
                  <a16:creationId xmlns:a16="http://schemas.microsoft.com/office/drawing/2014/main" id="{55107C47-953F-44C1-BFBD-39383B9DE26F}"/>
                </a:ext>
              </a:extLst>
            </p:cNvPr>
            <p:cNvSpPr>
              <a:spLocks/>
            </p:cNvSpPr>
            <p:nvPr/>
          </p:nvSpPr>
          <p:spPr bwMode="auto">
            <a:xfrm>
              <a:off x="6682" y="2593"/>
              <a:ext cx="16" cy="4"/>
            </a:xfrm>
            <a:custGeom>
              <a:avLst/>
              <a:gdLst>
                <a:gd name="T0" fmla="*/ 17 w 17"/>
                <a:gd name="T1" fmla="*/ 0 h 4"/>
                <a:gd name="T2" fmla="*/ 0 w 17"/>
                <a:gd name="T3" fmla="*/ 0 h 4"/>
                <a:gd name="T4" fmla="*/ 5 w 17"/>
                <a:gd name="T5" fmla="*/ 4 h 4"/>
                <a:gd name="T6" fmla="*/ 13 w 17"/>
                <a:gd name="T7" fmla="*/ 4 h 4"/>
                <a:gd name="T8" fmla="*/ 17 w 17"/>
                <a:gd name="T9" fmla="*/ 0 h 4"/>
              </a:gdLst>
              <a:ahLst/>
              <a:cxnLst>
                <a:cxn ang="0">
                  <a:pos x="T0" y="T1"/>
                </a:cxn>
                <a:cxn ang="0">
                  <a:pos x="T2" y="T3"/>
                </a:cxn>
                <a:cxn ang="0">
                  <a:pos x="T4" y="T5"/>
                </a:cxn>
                <a:cxn ang="0">
                  <a:pos x="T6" y="T7"/>
                </a:cxn>
                <a:cxn ang="0">
                  <a:pos x="T8" y="T9"/>
                </a:cxn>
              </a:cxnLst>
              <a:rect l="0" t="0" r="r" b="b"/>
              <a:pathLst>
                <a:path w="17" h="4">
                  <a:moveTo>
                    <a:pt x="17" y="0"/>
                  </a:moveTo>
                  <a:cubicBezTo>
                    <a:pt x="0" y="0"/>
                    <a:pt x="0" y="0"/>
                    <a:pt x="0" y="0"/>
                  </a:cubicBezTo>
                  <a:cubicBezTo>
                    <a:pt x="5" y="4"/>
                    <a:pt x="5" y="4"/>
                    <a:pt x="5" y="4"/>
                  </a:cubicBezTo>
                  <a:cubicBezTo>
                    <a:pt x="13" y="4"/>
                    <a:pt x="13" y="4"/>
                    <a:pt x="13" y="4"/>
                  </a:cubicBezTo>
                  <a:cubicBezTo>
                    <a:pt x="15" y="3"/>
                    <a:pt x="16" y="1"/>
                    <a:pt x="17" y="0"/>
                  </a:cubicBezTo>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0" name="Freeform 127">
              <a:extLst>
                <a:ext uri="{FF2B5EF4-FFF2-40B4-BE49-F238E27FC236}">
                  <a16:creationId xmlns:a16="http://schemas.microsoft.com/office/drawing/2014/main" id="{DB6C1393-9B71-4103-AE2B-492D791BE73B}"/>
                </a:ext>
              </a:extLst>
            </p:cNvPr>
            <p:cNvSpPr>
              <a:spLocks/>
            </p:cNvSpPr>
            <p:nvPr/>
          </p:nvSpPr>
          <p:spPr bwMode="auto">
            <a:xfrm>
              <a:off x="6528" y="2409"/>
              <a:ext cx="60" cy="90"/>
            </a:xfrm>
            <a:custGeom>
              <a:avLst/>
              <a:gdLst>
                <a:gd name="T0" fmla="*/ 60 w 60"/>
                <a:gd name="T1" fmla="*/ 0 h 90"/>
                <a:gd name="T2" fmla="*/ 0 w 60"/>
                <a:gd name="T3" fmla="*/ 0 h 90"/>
                <a:gd name="T4" fmla="*/ 0 w 60"/>
                <a:gd name="T5" fmla="*/ 31 h 90"/>
                <a:gd name="T6" fmla="*/ 60 w 60"/>
                <a:gd name="T7" fmla="*/ 90 h 90"/>
                <a:gd name="T8" fmla="*/ 60 w 60"/>
                <a:gd name="T9" fmla="*/ 0 h 90"/>
              </a:gdLst>
              <a:ahLst/>
              <a:cxnLst>
                <a:cxn ang="0">
                  <a:pos x="T0" y="T1"/>
                </a:cxn>
                <a:cxn ang="0">
                  <a:pos x="T2" y="T3"/>
                </a:cxn>
                <a:cxn ang="0">
                  <a:pos x="T4" y="T5"/>
                </a:cxn>
                <a:cxn ang="0">
                  <a:pos x="T6" y="T7"/>
                </a:cxn>
                <a:cxn ang="0">
                  <a:pos x="T8" y="T9"/>
                </a:cxn>
              </a:cxnLst>
              <a:rect l="0" t="0" r="r" b="b"/>
              <a:pathLst>
                <a:path w="60" h="90">
                  <a:moveTo>
                    <a:pt x="60" y="0"/>
                  </a:moveTo>
                  <a:lnTo>
                    <a:pt x="0" y="0"/>
                  </a:lnTo>
                  <a:lnTo>
                    <a:pt x="0" y="31"/>
                  </a:lnTo>
                  <a:lnTo>
                    <a:pt x="60" y="90"/>
                  </a:lnTo>
                  <a:lnTo>
                    <a:pt x="6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1" name="Freeform 128">
              <a:extLst>
                <a:ext uri="{FF2B5EF4-FFF2-40B4-BE49-F238E27FC236}">
                  <a16:creationId xmlns:a16="http://schemas.microsoft.com/office/drawing/2014/main" id="{EAD6BF12-383D-4B7A-9440-A600BF26F5C1}"/>
                </a:ext>
              </a:extLst>
            </p:cNvPr>
            <p:cNvSpPr>
              <a:spLocks/>
            </p:cNvSpPr>
            <p:nvPr/>
          </p:nvSpPr>
          <p:spPr bwMode="auto">
            <a:xfrm>
              <a:off x="6528" y="2409"/>
              <a:ext cx="60" cy="90"/>
            </a:xfrm>
            <a:custGeom>
              <a:avLst/>
              <a:gdLst>
                <a:gd name="T0" fmla="*/ 60 w 60"/>
                <a:gd name="T1" fmla="*/ 0 h 90"/>
                <a:gd name="T2" fmla="*/ 0 w 60"/>
                <a:gd name="T3" fmla="*/ 0 h 90"/>
                <a:gd name="T4" fmla="*/ 0 w 60"/>
                <a:gd name="T5" fmla="*/ 31 h 90"/>
                <a:gd name="T6" fmla="*/ 60 w 60"/>
                <a:gd name="T7" fmla="*/ 90 h 90"/>
                <a:gd name="T8" fmla="*/ 60 w 60"/>
                <a:gd name="T9" fmla="*/ 0 h 90"/>
              </a:gdLst>
              <a:ahLst/>
              <a:cxnLst>
                <a:cxn ang="0">
                  <a:pos x="T0" y="T1"/>
                </a:cxn>
                <a:cxn ang="0">
                  <a:pos x="T2" y="T3"/>
                </a:cxn>
                <a:cxn ang="0">
                  <a:pos x="T4" y="T5"/>
                </a:cxn>
                <a:cxn ang="0">
                  <a:pos x="T6" y="T7"/>
                </a:cxn>
                <a:cxn ang="0">
                  <a:pos x="T8" y="T9"/>
                </a:cxn>
              </a:cxnLst>
              <a:rect l="0" t="0" r="r" b="b"/>
              <a:pathLst>
                <a:path w="60" h="90">
                  <a:moveTo>
                    <a:pt x="60" y="0"/>
                  </a:moveTo>
                  <a:lnTo>
                    <a:pt x="0" y="0"/>
                  </a:lnTo>
                  <a:lnTo>
                    <a:pt x="0" y="31"/>
                  </a:lnTo>
                  <a:lnTo>
                    <a:pt x="60" y="90"/>
                  </a:lnTo>
                  <a:lnTo>
                    <a:pt x="6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2" name="Freeform 129">
              <a:extLst>
                <a:ext uri="{FF2B5EF4-FFF2-40B4-BE49-F238E27FC236}">
                  <a16:creationId xmlns:a16="http://schemas.microsoft.com/office/drawing/2014/main" id="{662AAEB6-E175-44E4-937E-2C3E380368D1}"/>
                </a:ext>
              </a:extLst>
            </p:cNvPr>
            <p:cNvSpPr>
              <a:spLocks/>
            </p:cNvSpPr>
            <p:nvPr/>
          </p:nvSpPr>
          <p:spPr bwMode="auto">
            <a:xfrm>
              <a:off x="6603" y="2361"/>
              <a:ext cx="59" cy="213"/>
            </a:xfrm>
            <a:custGeom>
              <a:avLst/>
              <a:gdLst>
                <a:gd name="T0" fmla="*/ 59 w 59"/>
                <a:gd name="T1" fmla="*/ 0 h 213"/>
                <a:gd name="T2" fmla="*/ 0 w 59"/>
                <a:gd name="T3" fmla="*/ 0 h 213"/>
                <a:gd name="T4" fmla="*/ 0 w 59"/>
                <a:gd name="T5" fmla="*/ 154 h 213"/>
                <a:gd name="T6" fmla="*/ 59 w 59"/>
                <a:gd name="T7" fmla="*/ 213 h 213"/>
                <a:gd name="T8" fmla="*/ 59 w 59"/>
                <a:gd name="T9" fmla="*/ 0 h 213"/>
              </a:gdLst>
              <a:ahLst/>
              <a:cxnLst>
                <a:cxn ang="0">
                  <a:pos x="T0" y="T1"/>
                </a:cxn>
                <a:cxn ang="0">
                  <a:pos x="T2" y="T3"/>
                </a:cxn>
                <a:cxn ang="0">
                  <a:pos x="T4" y="T5"/>
                </a:cxn>
                <a:cxn ang="0">
                  <a:pos x="T6" y="T7"/>
                </a:cxn>
                <a:cxn ang="0">
                  <a:pos x="T8" y="T9"/>
                </a:cxn>
              </a:cxnLst>
              <a:rect l="0" t="0" r="r" b="b"/>
              <a:pathLst>
                <a:path w="59" h="213">
                  <a:moveTo>
                    <a:pt x="59" y="0"/>
                  </a:moveTo>
                  <a:lnTo>
                    <a:pt x="0" y="0"/>
                  </a:lnTo>
                  <a:lnTo>
                    <a:pt x="0" y="154"/>
                  </a:lnTo>
                  <a:lnTo>
                    <a:pt x="59" y="213"/>
                  </a:lnTo>
                  <a:lnTo>
                    <a:pt x="59"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3" name="Freeform 130">
              <a:extLst>
                <a:ext uri="{FF2B5EF4-FFF2-40B4-BE49-F238E27FC236}">
                  <a16:creationId xmlns:a16="http://schemas.microsoft.com/office/drawing/2014/main" id="{A5074F25-6C3D-43B7-B4E5-A4E6E8062A1B}"/>
                </a:ext>
              </a:extLst>
            </p:cNvPr>
            <p:cNvSpPr>
              <a:spLocks/>
            </p:cNvSpPr>
            <p:nvPr/>
          </p:nvSpPr>
          <p:spPr bwMode="auto">
            <a:xfrm>
              <a:off x="6603" y="2361"/>
              <a:ext cx="59" cy="213"/>
            </a:xfrm>
            <a:custGeom>
              <a:avLst/>
              <a:gdLst>
                <a:gd name="T0" fmla="*/ 59 w 59"/>
                <a:gd name="T1" fmla="*/ 0 h 213"/>
                <a:gd name="T2" fmla="*/ 0 w 59"/>
                <a:gd name="T3" fmla="*/ 0 h 213"/>
                <a:gd name="T4" fmla="*/ 0 w 59"/>
                <a:gd name="T5" fmla="*/ 154 h 213"/>
                <a:gd name="T6" fmla="*/ 59 w 59"/>
                <a:gd name="T7" fmla="*/ 213 h 213"/>
                <a:gd name="T8" fmla="*/ 59 w 59"/>
                <a:gd name="T9" fmla="*/ 0 h 213"/>
              </a:gdLst>
              <a:ahLst/>
              <a:cxnLst>
                <a:cxn ang="0">
                  <a:pos x="T0" y="T1"/>
                </a:cxn>
                <a:cxn ang="0">
                  <a:pos x="T2" y="T3"/>
                </a:cxn>
                <a:cxn ang="0">
                  <a:pos x="T4" y="T5"/>
                </a:cxn>
                <a:cxn ang="0">
                  <a:pos x="T6" y="T7"/>
                </a:cxn>
                <a:cxn ang="0">
                  <a:pos x="T8" y="T9"/>
                </a:cxn>
              </a:cxnLst>
              <a:rect l="0" t="0" r="r" b="b"/>
              <a:pathLst>
                <a:path w="59" h="213">
                  <a:moveTo>
                    <a:pt x="59" y="0"/>
                  </a:moveTo>
                  <a:lnTo>
                    <a:pt x="0" y="0"/>
                  </a:lnTo>
                  <a:lnTo>
                    <a:pt x="0" y="154"/>
                  </a:lnTo>
                  <a:lnTo>
                    <a:pt x="59" y="213"/>
                  </a:lnTo>
                  <a:lnTo>
                    <a:pt x="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4" name="Freeform 131">
              <a:extLst>
                <a:ext uri="{FF2B5EF4-FFF2-40B4-BE49-F238E27FC236}">
                  <a16:creationId xmlns:a16="http://schemas.microsoft.com/office/drawing/2014/main" id="{734D688A-04BA-4C28-B282-1583D55FCE72}"/>
                </a:ext>
              </a:extLst>
            </p:cNvPr>
            <p:cNvSpPr>
              <a:spLocks/>
            </p:cNvSpPr>
            <p:nvPr/>
          </p:nvSpPr>
          <p:spPr bwMode="auto">
            <a:xfrm>
              <a:off x="6442" y="2302"/>
              <a:ext cx="300" cy="181"/>
            </a:xfrm>
            <a:custGeom>
              <a:avLst/>
              <a:gdLst>
                <a:gd name="T0" fmla="*/ 128 w 309"/>
                <a:gd name="T1" fmla="*/ 0 h 187"/>
                <a:gd name="T2" fmla="*/ 0 w 309"/>
                <a:gd name="T3" fmla="*/ 53 h 187"/>
                <a:gd name="T4" fmla="*/ 6 w 309"/>
                <a:gd name="T5" fmla="*/ 60 h 187"/>
                <a:gd name="T6" fmla="*/ 128 w 309"/>
                <a:gd name="T7" fmla="*/ 13 h 187"/>
                <a:gd name="T8" fmla="*/ 309 w 309"/>
                <a:gd name="T9" fmla="*/ 187 h 187"/>
                <a:gd name="T10" fmla="*/ 309 w 309"/>
                <a:gd name="T11" fmla="*/ 181 h 187"/>
                <a:gd name="T12" fmla="*/ 309 w 309"/>
                <a:gd name="T13" fmla="*/ 181 h 187"/>
                <a:gd name="T14" fmla="*/ 256 w 309"/>
                <a:gd name="T15" fmla="*/ 53 h 187"/>
                <a:gd name="T16" fmla="*/ 128 w 309"/>
                <a:gd name="T17"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87">
                  <a:moveTo>
                    <a:pt x="128" y="0"/>
                  </a:moveTo>
                  <a:cubicBezTo>
                    <a:pt x="82" y="0"/>
                    <a:pt x="35" y="18"/>
                    <a:pt x="0" y="53"/>
                  </a:cubicBezTo>
                  <a:cubicBezTo>
                    <a:pt x="6" y="60"/>
                    <a:pt x="6" y="60"/>
                    <a:pt x="6" y="60"/>
                  </a:cubicBezTo>
                  <a:cubicBezTo>
                    <a:pt x="38" y="30"/>
                    <a:pt x="81" y="13"/>
                    <a:pt x="128" y="13"/>
                  </a:cubicBezTo>
                  <a:cubicBezTo>
                    <a:pt x="226" y="13"/>
                    <a:pt x="306" y="90"/>
                    <a:pt x="309" y="187"/>
                  </a:cubicBezTo>
                  <a:cubicBezTo>
                    <a:pt x="309" y="185"/>
                    <a:pt x="309" y="183"/>
                    <a:pt x="309" y="181"/>
                  </a:cubicBezTo>
                  <a:cubicBezTo>
                    <a:pt x="309" y="181"/>
                    <a:pt x="309" y="181"/>
                    <a:pt x="309" y="181"/>
                  </a:cubicBezTo>
                  <a:cubicBezTo>
                    <a:pt x="309" y="135"/>
                    <a:pt x="291" y="89"/>
                    <a:pt x="256" y="53"/>
                  </a:cubicBezTo>
                  <a:cubicBezTo>
                    <a:pt x="221" y="18"/>
                    <a:pt x="174" y="0"/>
                    <a:pt x="128" y="0"/>
                  </a:cubicBezTo>
                </a:path>
              </a:pathLst>
            </a:custGeom>
            <a:solidFill>
              <a:srgbClr val="E7C8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5" name="Freeform 132">
              <a:extLst>
                <a:ext uri="{FF2B5EF4-FFF2-40B4-BE49-F238E27FC236}">
                  <a16:creationId xmlns:a16="http://schemas.microsoft.com/office/drawing/2014/main" id="{8F86E5A8-8EB7-49FA-9E12-DA0AC0861AA0}"/>
                </a:ext>
              </a:extLst>
            </p:cNvPr>
            <p:cNvSpPr>
              <a:spLocks/>
            </p:cNvSpPr>
            <p:nvPr/>
          </p:nvSpPr>
          <p:spPr bwMode="auto">
            <a:xfrm>
              <a:off x="6691" y="2477"/>
              <a:ext cx="51" cy="124"/>
            </a:xfrm>
            <a:custGeom>
              <a:avLst/>
              <a:gdLst>
                <a:gd name="T0" fmla="*/ 53 w 53"/>
                <a:gd name="T1" fmla="*/ 0 h 128"/>
                <a:gd name="T2" fmla="*/ 53 w 53"/>
                <a:gd name="T3" fmla="*/ 0 h 128"/>
                <a:gd name="T4" fmla="*/ 53 w 53"/>
                <a:gd name="T5" fmla="*/ 0 h 128"/>
                <a:gd name="T6" fmla="*/ 53 w 53"/>
                <a:gd name="T7" fmla="*/ 6 h 128"/>
                <a:gd name="T8" fmla="*/ 8 w 53"/>
                <a:gd name="T9" fmla="*/ 120 h 128"/>
                <a:gd name="T10" fmla="*/ 4 w 53"/>
                <a:gd name="T11" fmla="*/ 124 h 128"/>
                <a:gd name="T12" fmla="*/ 0 w 53"/>
                <a:gd name="T13" fmla="*/ 128 h 128"/>
                <a:gd name="T14" fmla="*/ 0 w 53"/>
                <a:gd name="T15" fmla="*/ 128 h 128"/>
                <a:gd name="T16" fmla="*/ 53 w 53"/>
                <a:gd name="T1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128">
                  <a:moveTo>
                    <a:pt x="53" y="0"/>
                  </a:moveTo>
                  <a:cubicBezTo>
                    <a:pt x="53" y="0"/>
                    <a:pt x="53" y="0"/>
                    <a:pt x="53" y="0"/>
                  </a:cubicBezTo>
                  <a:cubicBezTo>
                    <a:pt x="53" y="0"/>
                    <a:pt x="53" y="0"/>
                    <a:pt x="53" y="0"/>
                  </a:cubicBezTo>
                  <a:cubicBezTo>
                    <a:pt x="53" y="2"/>
                    <a:pt x="53" y="4"/>
                    <a:pt x="53" y="6"/>
                  </a:cubicBezTo>
                  <a:cubicBezTo>
                    <a:pt x="52" y="50"/>
                    <a:pt x="35" y="89"/>
                    <a:pt x="8" y="120"/>
                  </a:cubicBezTo>
                  <a:cubicBezTo>
                    <a:pt x="7" y="121"/>
                    <a:pt x="6" y="123"/>
                    <a:pt x="4" y="124"/>
                  </a:cubicBezTo>
                  <a:cubicBezTo>
                    <a:pt x="3" y="125"/>
                    <a:pt x="2" y="127"/>
                    <a:pt x="0" y="128"/>
                  </a:cubicBezTo>
                  <a:cubicBezTo>
                    <a:pt x="0" y="128"/>
                    <a:pt x="0" y="128"/>
                    <a:pt x="0" y="128"/>
                  </a:cubicBezTo>
                  <a:cubicBezTo>
                    <a:pt x="36" y="93"/>
                    <a:pt x="53" y="46"/>
                    <a:pt x="53" y="0"/>
                  </a:cubicBezTo>
                </a:path>
              </a:pathLst>
            </a:custGeom>
            <a:solidFill>
              <a:srgbClr val="F8D7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6" name="Freeform 134">
              <a:extLst>
                <a:ext uri="{FF2B5EF4-FFF2-40B4-BE49-F238E27FC236}">
                  <a16:creationId xmlns:a16="http://schemas.microsoft.com/office/drawing/2014/main" id="{08FDBDB2-3398-4A76-BE7D-EBE6208BA2B6}"/>
                </a:ext>
              </a:extLst>
            </p:cNvPr>
            <p:cNvSpPr>
              <a:spLocks/>
            </p:cNvSpPr>
            <p:nvPr/>
          </p:nvSpPr>
          <p:spPr bwMode="auto">
            <a:xfrm>
              <a:off x="6245" y="3090"/>
              <a:ext cx="23" cy="24"/>
            </a:xfrm>
            <a:custGeom>
              <a:avLst/>
              <a:gdLst>
                <a:gd name="T0" fmla="*/ 0 w 23"/>
                <a:gd name="T1" fmla="*/ 24 h 24"/>
                <a:gd name="T2" fmla="*/ 0 w 23"/>
                <a:gd name="T3" fmla="*/ 0 h 24"/>
                <a:gd name="T4" fmla="*/ 23 w 23"/>
                <a:gd name="T5" fmla="*/ 22 h 24"/>
              </a:gdLst>
              <a:ahLst/>
              <a:cxnLst>
                <a:cxn ang="0">
                  <a:pos x="T0" y="T1"/>
                </a:cxn>
                <a:cxn ang="0">
                  <a:pos x="T2" y="T3"/>
                </a:cxn>
                <a:cxn ang="0">
                  <a:pos x="T4" y="T5"/>
                </a:cxn>
              </a:cxnLst>
              <a:rect l="0" t="0" r="r" b="b"/>
              <a:pathLst>
                <a:path w="23" h="24">
                  <a:moveTo>
                    <a:pt x="0" y="24"/>
                  </a:moveTo>
                  <a:lnTo>
                    <a:pt x="0" y="0"/>
                  </a:lnTo>
                  <a:lnTo>
                    <a:pt x="23"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24858482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8A38E8-E6D4-4009-93DC-DF16165AC7E0}"/>
              </a:ext>
            </a:extLst>
          </p:cNvPr>
          <p:cNvSpPr>
            <a:spLocks noGrp="1"/>
          </p:cNvSpPr>
          <p:nvPr>
            <p:ph type="title"/>
          </p:nvPr>
        </p:nvSpPr>
        <p:spPr/>
        <p:txBody>
          <a:bodyPr/>
          <a:lstStyle/>
          <a:p>
            <a:r>
              <a:rPr lang="en-US" dirty="0"/>
              <a:t>Azure App Service</a:t>
            </a:r>
          </a:p>
        </p:txBody>
      </p:sp>
      <p:sp>
        <p:nvSpPr>
          <p:cNvPr id="5" name="Rectangle 4">
            <a:extLst>
              <a:ext uri="{FF2B5EF4-FFF2-40B4-BE49-F238E27FC236}">
                <a16:creationId xmlns:a16="http://schemas.microsoft.com/office/drawing/2014/main" id="{99D22171-B15D-481F-A580-CCB76E3484E1}"/>
              </a:ext>
            </a:extLst>
          </p:cNvPr>
          <p:cNvSpPr/>
          <p:nvPr/>
        </p:nvSpPr>
        <p:spPr bwMode="auto">
          <a:xfrm>
            <a:off x="5190326" y="2493784"/>
            <a:ext cx="3446800" cy="1618259"/>
          </a:xfrm>
          <a:prstGeom prst="rect">
            <a:avLst/>
          </a:prstGeom>
          <a:solidFill>
            <a:schemeClr val="tx2">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97125" tIns="146283" rIns="182854" bIns="146283" numCol="1" rtlCol="0" anchor="t"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000000">
                    <a:lumMod val="85000"/>
                    <a:lumOff val="15000"/>
                  </a:srgbClr>
                </a:solidFill>
                <a:effectLst/>
                <a:uLnTx/>
                <a:uFillTx/>
                <a:latin typeface="Segoe UI Semilight"/>
                <a:ea typeface="+mn-ea"/>
                <a:cs typeface="+mn-cs"/>
              </a:rPr>
              <a:t>Web Apps</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lumMod val="85000"/>
                  <a:lumOff val="15000"/>
                </a:srgbClr>
              </a:solidFill>
              <a:effectLst/>
              <a:uLnTx/>
              <a:uFillTx/>
              <a:latin typeface="Segoe UI Semilight"/>
              <a:ea typeface="+mn-ea"/>
              <a:cs typeface="+mn-cs"/>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solidFill>
                  <a:srgbClr val="000000">
                    <a:lumMod val="85000"/>
                    <a:lumOff val="15000"/>
                  </a:srgbClr>
                </a:solidFill>
                <a:effectLst/>
                <a:uLnTx/>
                <a:uFillTx/>
                <a:latin typeface="Segoe UI Semilight"/>
                <a:ea typeface="+mn-ea"/>
                <a:cs typeface="+mn-cs"/>
              </a:rPr>
              <a:t>Web apps that scale  with your business</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dirty="0">
              <a:ln>
                <a:noFill/>
              </a:ln>
              <a:solidFill>
                <a:srgbClr val="000000">
                  <a:lumMod val="85000"/>
                  <a:lumOff val="15000"/>
                </a:srgbClr>
              </a:solidFill>
              <a:effectLst/>
              <a:uLnTx/>
              <a:uFillTx/>
              <a:latin typeface="Segoe UI Semilight"/>
              <a:ea typeface="+mn-ea"/>
              <a:cs typeface="+mn-cs"/>
            </a:endParaRPr>
          </a:p>
        </p:txBody>
      </p:sp>
      <p:sp>
        <p:nvSpPr>
          <p:cNvPr id="6" name="Rectangle 5">
            <a:extLst>
              <a:ext uri="{FF2B5EF4-FFF2-40B4-BE49-F238E27FC236}">
                <a16:creationId xmlns:a16="http://schemas.microsoft.com/office/drawing/2014/main" id="{7434D765-6ADE-4151-8D0E-60FF1892822B}"/>
              </a:ext>
            </a:extLst>
          </p:cNvPr>
          <p:cNvSpPr/>
          <p:nvPr/>
        </p:nvSpPr>
        <p:spPr bwMode="auto">
          <a:xfrm>
            <a:off x="8766797" y="2486812"/>
            <a:ext cx="3002490" cy="1618259"/>
          </a:xfrm>
          <a:prstGeom prst="rect">
            <a:avLst/>
          </a:prstGeom>
          <a:solidFill>
            <a:schemeClr val="tx2">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97125" tIns="146283" rIns="182854" bIns="146283" numCol="1" rtlCol="0" anchor="t"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000000">
                    <a:lumMod val="75000"/>
                    <a:lumOff val="25000"/>
                  </a:srgbClr>
                </a:solidFill>
                <a:effectLst/>
                <a:uLnTx/>
                <a:uFillTx/>
                <a:latin typeface="Segoe UI Semilight"/>
                <a:ea typeface="+mn-ea"/>
                <a:cs typeface="+mn-cs"/>
              </a:rPr>
              <a:t>Mobile Apps</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lumMod val="75000"/>
                  <a:lumOff val="25000"/>
                </a:srgbClr>
              </a:solidFill>
              <a:effectLst/>
              <a:uLnTx/>
              <a:uFillTx/>
              <a:latin typeface="Segoe UI Semilight"/>
              <a:ea typeface="+mn-ea"/>
              <a:cs typeface="+mn-cs"/>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solidFill>
                  <a:srgbClr val="000000">
                    <a:lumMod val="75000"/>
                    <a:lumOff val="25000"/>
                  </a:srgbClr>
                </a:solidFill>
                <a:effectLst/>
                <a:uLnTx/>
                <a:uFillTx/>
                <a:latin typeface="Segoe UI Semilight"/>
                <a:ea typeface="+mn-ea"/>
                <a:cs typeface="+mn-cs"/>
              </a:rPr>
              <a:t>Build mobile apps </a:t>
            </a:r>
            <a:br>
              <a:rPr kumimoji="0" lang="en-US" sz="1599" b="0" i="0" u="none" strike="noStrike" kern="0" cap="none" spc="0" normalizeH="0" baseline="0" noProof="0" dirty="0">
                <a:ln>
                  <a:noFill/>
                </a:ln>
                <a:solidFill>
                  <a:srgbClr val="000000">
                    <a:lumMod val="75000"/>
                    <a:lumOff val="25000"/>
                  </a:srgbClr>
                </a:solidFill>
                <a:effectLst/>
                <a:uLnTx/>
                <a:uFillTx/>
                <a:latin typeface="Segoe UI Semilight"/>
                <a:ea typeface="+mn-ea"/>
                <a:cs typeface="+mn-cs"/>
              </a:rPr>
            </a:br>
            <a:r>
              <a:rPr kumimoji="0" lang="en-US" sz="1599" b="0" i="0" u="none" strike="noStrike" kern="0" cap="none" spc="0" normalizeH="0" baseline="0" noProof="0" dirty="0">
                <a:ln>
                  <a:noFill/>
                </a:ln>
                <a:solidFill>
                  <a:srgbClr val="000000">
                    <a:lumMod val="75000"/>
                    <a:lumOff val="25000"/>
                  </a:srgbClr>
                </a:solidFill>
                <a:effectLst/>
                <a:uLnTx/>
                <a:uFillTx/>
                <a:latin typeface="Segoe UI Semilight"/>
                <a:ea typeface="+mn-ea"/>
                <a:cs typeface="+mn-cs"/>
              </a:rPr>
              <a:t>for any device  </a:t>
            </a:r>
          </a:p>
        </p:txBody>
      </p:sp>
      <p:sp>
        <p:nvSpPr>
          <p:cNvPr id="7" name="Rectangle 6">
            <a:extLst>
              <a:ext uri="{FF2B5EF4-FFF2-40B4-BE49-F238E27FC236}">
                <a16:creationId xmlns:a16="http://schemas.microsoft.com/office/drawing/2014/main" id="{0174142F-4D5B-4E17-9DD1-F7F03544FFAA}"/>
              </a:ext>
            </a:extLst>
          </p:cNvPr>
          <p:cNvSpPr/>
          <p:nvPr/>
        </p:nvSpPr>
        <p:spPr bwMode="auto">
          <a:xfrm>
            <a:off x="8766797" y="4254473"/>
            <a:ext cx="3002490" cy="1837324"/>
          </a:xfrm>
          <a:prstGeom prst="rect">
            <a:avLst/>
          </a:prstGeom>
          <a:solidFill>
            <a:schemeClr val="tx2">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97125" tIns="146283" rIns="182854" bIns="146283" numCol="1" rtlCol="0" anchor="t"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000000">
                    <a:lumMod val="75000"/>
                    <a:lumOff val="25000"/>
                  </a:srgbClr>
                </a:solidFill>
                <a:effectLst/>
                <a:uLnTx/>
                <a:uFillTx/>
                <a:latin typeface="Segoe UI Semilight"/>
                <a:ea typeface="+mn-ea"/>
                <a:cs typeface="+mn-cs"/>
              </a:rPr>
              <a:t>API Apps</a:t>
            </a:r>
            <a:endParaRPr kumimoji="0" lang="en-US" sz="2000" b="0" i="0" u="none" strike="noStrike" kern="0" cap="none" spc="0" normalizeH="0" baseline="0" noProof="0" dirty="0">
              <a:ln>
                <a:noFill/>
              </a:ln>
              <a:solidFill>
                <a:srgbClr val="000000">
                  <a:lumMod val="75000"/>
                  <a:lumOff val="25000"/>
                </a:srgbClr>
              </a:solidFill>
              <a:effectLst/>
              <a:uLnTx/>
              <a:uFillTx/>
              <a:latin typeface="Segoe UI Semilight"/>
              <a:ea typeface="+mn-ea"/>
              <a:cs typeface="+mn-cs"/>
            </a:endParaRP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dirty="0">
              <a:ln>
                <a:noFill/>
              </a:ln>
              <a:solidFill>
                <a:srgbClr val="000000">
                  <a:lumMod val="75000"/>
                  <a:lumOff val="25000"/>
                </a:srgbClr>
              </a:solidFill>
              <a:effectLst/>
              <a:uLnTx/>
              <a:uFillTx/>
              <a:latin typeface="Segoe UI Semilight"/>
              <a:ea typeface="+mn-ea"/>
              <a:cs typeface="+mn-cs"/>
            </a:endParaRP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dirty="0">
              <a:ln>
                <a:noFill/>
              </a:ln>
              <a:solidFill>
                <a:srgbClr val="000000">
                  <a:lumMod val="75000"/>
                  <a:lumOff val="25000"/>
                </a:srgbClr>
              </a:solidFill>
              <a:effectLst/>
              <a:uLnTx/>
              <a:uFillTx/>
              <a:latin typeface="Segoe UI Semilight"/>
              <a:ea typeface="+mn-ea"/>
              <a:cs typeface="+mn-cs"/>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solidFill>
                  <a:srgbClr val="000000">
                    <a:lumMod val="75000"/>
                    <a:lumOff val="25000"/>
                  </a:srgbClr>
                </a:solidFill>
                <a:effectLst/>
                <a:uLnTx/>
                <a:uFillTx/>
                <a:latin typeface="Segoe UI Semilight"/>
                <a:ea typeface="+mn-ea"/>
                <a:cs typeface="+mn-cs"/>
              </a:rPr>
              <a:t>Easily build and consume APIs in </a:t>
            </a:r>
            <a:br>
              <a:rPr kumimoji="0" lang="en-US" sz="1599" b="0" i="0" u="none" strike="noStrike" kern="0" cap="none" spc="0" normalizeH="0" baseline="0" noProof="0" dirty="0">
                <a:ln>
                  <a:noFill/>
                </a:ln>
                <a:solidFill>
                  <a:srgbClr val="000000">
                    <a:lumMod val="75000"/>
                    <a:lumOff val="25000"/>
                  </a:srgbClr>
                </a:solidFill>
                <a:effectLst/>
                <a:uLnTx/>
                <a:uFillTx/>
                <a:latin typeface="Segoe UI Semilight"/>
                <a:ea typeface="+mn-ea"/>
                <a:cs typeface="+mn-cs"/>
              </a:rPr>
            </a:br>
            <a:r>
              <a:rPr kumimoji="0" lang="en-US" sz="1599" b="0" i="0" u="none" strike="noStrike" kern="0" cap="none" spc="0" normalizeH="0" baseline="0" noProof="0" dirty="0">
                <a:ln>
                  <a:noFill/>
                </a:ln>
                <a:solidFill>
                  <a:srgbClr val="000000">
                    <a:lumMod val="75000"/>
                    <a:lumOff val="25000"/>
                  </a:srgbClr>
                </a:solidFill>
                <a:effectLst/>
                <a:uLnTx/>
                <a:uFillTx/>
                <a:latin typeface="Segoe UI Semilight"/>
                <a:ea typeface="+mn-ea"/>
                <a:cs typeface="+mn-cs"/>
              </a:rPr>
              <a:t>the cloud</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lumMod val="75000"/>
                  <a:lumOff val="25000"/>
                </a:srgbClr>
              </a:solidFill>
              <a:effectLst/>
              <a:uLnTx/>
              <a:uFillTx/>
              <a:latin typeface="Segoe UI Semilight"/>
              <a:ea typeface="+mn-ea"/>
              <a:cs typeface="+mn-cs"/>
            </a:endParaRPr>
          </a:p>
        </p:txBody>
      </p:sp>
      <p:grpSp>
        <p:nvGrpSpPr>
          <p:cNvPr id="8" name="Group 7">
            <a:extLst>
              <a:ext uri="{FF2B5EF4-FFF2-40B4-BE49-F238E27FC236}">
                <a16:creationId xmlns:a16="http://schemas.microsoft.com/office/drawing/2014/main" id="{A2759065-0AFF-4125-9E1E-8E8279305D35}"/>
              </a:ext>
            </a:extLst>
          </p:cNvPr>
          <p:cNvGrpSpPr/>
          <p:nvPr/>
        </p:nvGrpSpPr>
        <p:grpSpPr>
          <a:xfrm>
            <a:off x="4435683" y="4024948"/>
            <a:ext cx="462445" cy="272342"/>
            <a:chOff x="4924540" y="2915646"/>
            <a:chExt cx="462708" cy="272496"/>
          </a:xfrm>
          <a:solidFill>
            <a:schemeClr val="tx1"/>
          </a:solidFill>
        </p:grpSpPr>
        <p:sp>
          <p:nvSpPr>
            <p:cNvPr id="9" name="Rectangle 8">
              <a:extLst>
                <a:ext uri="{FF2B5EF4-FFF2-40B4-BE49-F238E27FC236}">
                  <a16:creationId xmlns:a16="http://schemas.microsoft.com/office/drawing/2014/main" id="{0F7C3D87-3EB5-4ADC-88DA-CDA7F17AE8DE}"/>
                </a:ext>
              </a:extLst>
            </p:cNvPr>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sp>
          <p:nvSpPr>
            <p:cNvPr id="10" name="Rectangle 9">
              <a:extLst>
                <a:ext uri="{FF2B5EF4-FFF2-40B4-BE49-F238E27FC236}">
                  <a16:creationId xmlns:a16="http://schemas.microsoft.com/office/drawing/2014/main" id="{0A56542B-AB86-46B2-98E5-17E8BFC162BF}"/>
                </a:ext>
              </a:extLst>
            </p:cNvPr>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grpSp>
      <p:sp>
        <p:nvSpPr>
          <p:cNvPr id="14" name="Rectangle 13">
            <a:extLst>
              <a:ext uri="{FF2B5EF4-FFF2-40B4-BE49-F238E27FC236}">
                <a16:creationId xmlns:a16="http://schemas.microsoft.com/office/drawing/2014/main" id="{EAFA06CF-6659-4C21-BDB2-6D1506525E0B}"/>
              </a:ext>
            </a:extLst>
          </p:cNvPr>
          <p:cNvSpPr/>
          <p:nvPr/>
        </p:nvSpPr>
        <p:spPr bwMode="auto">
          <a:xfrm>
            <a:off x="5190326" y="4261445"/>
            <a:ext cx="3446800" cy="1830352"/>
          </a:xfrm>
          <a:prstGeom prst="rect">
            <a:avLst/>
          </a:prstGeom>
          <a:solidFill>
            <a:schemeClr val="tx2">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97125" tIns="146283" rIns="182854" bIns="146283" numCol="1" rtlCol="0" anchor="t"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000000">
                    <a:lumMod val="75000"/>
                    <a:lumOff val="25000"/>
                  </a:srgbClr>
                </a:solidFill>
                <a:effectLst/>
                <a:uLnTx/>
                <a:uFillTx/>
                <a:latin typeface="Segoe UI Semilight"/>
                <a:ea typeface="+mn-ea"/>
                <a:cs typeface="+mn-cs"/>
              </a:rPr>
              <a:t>Web App for Containers</a:t>
            </a:r>
            <a:endParaRPr kumimoji="0" lang="en-US" sz="2000" b="0" i="0" u="none" strike="noStrike" kern="0" cap="none" spc="0" normalizeH="0" baseline="0" noProof="0" dirty="0">
              <a:ln>
                <a:noFill/>
              </a:ln>
              <a:solidFill>
                <a:srgbClr val="000000">
                  <a:lumMod val="75000"/>
                  <a:lumOff val="25000"/>
                </a:srgbClr>
              </a:solidFill>
              <a:effectLst/>
              <a:uLnTx/>
              <a:uFillTx/>
              <a:latin typeface="Segoe UI Semilight"/>
              <a:ea typeface="+mn-ea"/>
              <a:cs typeface="+mn-cs"/>
            </a:endParaRP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dirty="0">
              <a:ln>
                <a:noFill/>
              </a:ln>
              <a:solidFill>
                <a:srgbClr val="000000">
                  <a:lumMod val="75000"/>
                  <a:lumOff val="25000"/>
                </a:srgbClr>
              </a:solidFill>
              <a:effectLst/>
              <a:uLnTx/>
              <a:uFillTx/>
              <a:latin typeface="Segoe UI Semilight"/>
              <a:ea typeface="+mn-ea"/>
              <a:cs typeface="+mn-cs"/>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solidFill>
                  <a:srgbClr val="000000">
                    <a:lumMod val="75000"/>
                    <a:lumOff val="25000"/>
                  </a:srgbClr>
                </a:solidFill>
                <a:effectLst/>
                <a:uLnTx/>
                <a:uFillTx/>
                <a:latin typeface="Segoe UI Semilight"/>
                <a:ea typeface="+mn-ea"/>
                <a:cs typeface="+mn-cs"/>
              </a:rPr>
              <a:t>Serverless event based development accelerator</a:t>
            </a:r>
          </a:p>
        </p:txBody>
      </p:sp>
      <p:pic>
        <p:nvPicPr>
          <p:cNvPr id="16" name="Picture 15" descr="Azure App Service icon">
            <a:extLst>
              <a:ext uri="{FF2B5EF4-FFF2-40B4-BE49-F238E27FC236}">
                <a16:creationId xmlns:a16="http://schemas.microsoft.com/office/drawing/2014/main" id="{9AFEBA8D-0075-43A5-86B3-A70D14652B68}"/>
              </a:ext>
            </a:extLst>
          </p:cNvPr>
          <p:cNvPicPr>
            <a:picLocks noChangeAspect="1"/>
          </p:cNvPicPr>
          <p:nvPr/>
        </p:nvPicPr>
        <p:blipFill>
          <a:blip r:embed="rId2"/>
          <a:stretch>
            <a:fillRect/>
          </a:stretch>
        </p:blipFill>
        <p:spPr>
          <a:xfrm>
            <a:off x="723079" y="2491560"/>
            <a:ext cx="3322781" cy="3322777"/>
          </a:xfrm>
          <a:prstGeom prst="rect">
            <a:avLst/>
          </a:prstGeom>
        </p:spPr>
      </p:pic>
      <p:pic>
        <p:nvPicPr>
          <p:cNvPr id="2" name="Picture 1" descr="Web App for Containers"/>
          <p:cNvPicPr>
            <a:picLocks noChangeAspect="1"/>
          </p:cNvPicPr>
          <p:nvPr/>
        </p:nvPicPr>
        <p:blipFill>
          <a:blip r:embed="rId3">
            <a:clrChange>
              <a:clrFrom>
                <a:srgbClr val="F4F4F4"/>
              </a:clrFrom>
              <a:clrTo>
                <a:srgbClr val="F4F4F4">
                  <a:alpha val="0"/>
                </a:srgbClr>
              </a:clrTo>
            </a:clrChange>
          </a:blip>
          <a:stretch>
            <a:fillRect/>
          </a:stretch>
        </p:blipFill>
        <p:spPr>
          <a:xfrm>
            <a:off x="5319997" y="4408370"/>
            <a:ext cx="867443" cy="643231"/>
          </a:xfrm>
          <a:prstGeom prst="rect">
            <a:avLst/>
          </a:prstGeom>
        </p:spPr>
      </p:pic>
      <p:pic>
        <p:nvPicPr>
          <p:cNvPr id="3" name="Picture 2" descr="Web Apps"/>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319997" y="2643186"/>
            <a:ext cx="780288" cy="780288"/>
          </a:xfrm>
          <a:prstGeom prst="rect">
            <a:avLst/>
          </a:prstGeom>
        </p:spPr>
      </p:pic>
      <p:pic>
        <p:nvPicPr>
          <p:cNvPr id="17" name="Picture 16" descr="API Apps"/>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8977592" y="4408370"/>
            <a:ext cx="686913" cy="686913"/>
          </a:xfrm>
          <a:prstGeom prst="rect">
            <a:avLst/>
          </a:prstGeom>
        </p:spPr>
      </p:pic>
      <p:pic>
        <p:nvPicPr>
          <p:cNvPr id="18" name="Picture 17" descr="Mobile Apps"/>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8930904" y="2643186"/>
            <a:ext cx="780288" cy="780288"/>
          </a:xfrm>
          <a:prstGeom prst="rect">
            <a:avLst/>
          </a:prstGeom>
        </p:spPr>
      </p:pic>
    </p:spTree>
    <p:extLst>
      <p:ext uri="{BB962C8B-B14F-4D97-AF65-F5344CB8AC3E}">
        <p14:creationId xmlns:p14="http://schemas.microsoft.com/office/powerpoint/2010/main" val="40663134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E60C7-6FE0-4D10-B93A-E852342D66A2}"/>
              </a:ext>
            </a:extLst>
          </p:cNvPr>
          <p:cNvSpPr>
            <a:spLocks noGrp="1"/>
          </p:cNvSpPr>
          <p:nvPr>
            <p:ph type="title"/>
          </p:nvPr>
        </p:nvSpPr>
        <p:spPr/>
        <p:txBody>
          <a:bodyPr/>
          <a:lstStyle/>
          <a:p>
            <a:r>
              <a:rPr lang="en-US" dirty="0"/>
              <a:t>Azure App Service</a:t>
            </a:r>
          </a:p>
        </p:txBody>
      </p:sp>
      <p:pic>
        <p:nvPicPr>
          <p:cNvPr id="4" name="Picture 3" descr="Windows logo">
            <a:extLst>
              <a:ext uri="{FF2B5EF4-FFF2-40B4-BE49-F238E27FC236}">
                <a16:creationId xmlns:a16="http://schemas.microsoft.com/office/drawing/2014/main" id="{E08281CC-3C5B-4D70-875A-ACE8A6B9B585}"/>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8283195" y="1182884"/>
            <a:ext cx="1415162" cy="1415162"/>
          </a:xfrm>
          <a:prstGeom prst="rect">
            <a:avLst/>
          </a:prstGeom>
        </p:spPr>
      </p:pic>
      <p:pic>
        <p:nvPicPr>
          <p:cNvPr id="5" name="Picture 4" descr="Linux Penguin">
            <a:extLst>
              <a:ext uri="{FF2B5EF4-FFF2-40B4-BE49-F238E27FC236}">
                <a16:creationId xmlns:a16="http://schemas.microsoft.com/office/drawing/2014/main" id="{5A9156EF-C676-484D-B12F-6D1525804E5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283195" y="3830995"/>
            <a:ext cx="1415162" cy="1415162"/>
          </a:xfrm>
          <a:prstGeom prst="rect">
            <a:avLst/>
          </a:prstGeom>
        </p:spPr>
      </p:pic>
      <p:sp>
        <p:nvSpPr>
          <p:cNvPr id="6" name="TextBox 14">
            <a:extLst>
              <a:ext uri="{FF2B5EF4-FFF2-40B4-BE49-F238E27FC236}">
                <a16:creationId xmlns:a16="http://schemas.microsoft.com/office/drawing/2014/main" id="{227A16E8-F6FE-4CA9-B52F-8425342A435F}"/>
              </a:ext>
            </a:extLst>
          </p:cNvPr>
          <p:cNvSpPr txBox="1"/>
          <p:nvPr/>
        </p:nvSpPr>
        <p:spPr>
          <a:xfrm>
            <a:off x="8008958" y="2592536"/>
            <a:ext cx="4645098" cy="738664"/>
          </a:xfrm>
          <a:prstGeom prst="rect">
            <a:avLst/>
          </a:prstGeom>
        </p:spPr>
        <p:txBody>
          <a:bodyPr vert="horz" wrap="square" lIns="91440" tIns="91440" rIns="91440" bIns="91440" rtlCol="0" anchor="t">
            <a:spAutoFit/>
          </a:bodyPr>
          <a:lstStyle>
            <a:defPPr>
              <a:defRPr lang="en-US"/>
            </a:defPPr>
            <a:lvl1pPr marL="0" algn="l" defTabSz="1110264" rtl="0" eaLnBrk="1" latinLnBrk="0" hangingPunct="1">
              <a:defRPr sz="2186" kern="1200">
                <a:solidFill>
                  <a:schemeClr val="tx1"/>
                </a:solidFill>
                <a:latin typeface="+mn-lt"/>
                <a:ea typeface="+mn-ea"/>
                <a:cs typeface="+mn-cs"/>
              </a:defRPr>
            </a:lvl1pPr>
            <a:lvl2pPr marL="555132" algn="l" defTabSz="1110264" rtl="0" eaLnBrk="1" latinLnBrk="0" hangingPunct="1">
              <a:defRPr sz="2186" kern="1200">
                <a:solidFill>
                  <a:schemeClr val="tx1"/>
                </a:solidFill>
                <a:latin typeface="+mn-lt"/>
                <a:ea typeface="+mn-ea"/>
                <a:cs typeface="+mn-cs"/>
              </a:defRPr>
            </a:lvl2pPr>
            <a:lvl3pPr marL="1110264" algn="l" defTabSz="1110264" rtl="0" eaLnBrk="1" latinLnBrk="0" hangingPunct="1">
              <a:defRPr sz="2186" kern="1200">
                <a:solidFill>
                  <a:schemeClr val="tx1"/>
                </a:solidFill>
                <a:latin typeface="+mn-lt"/>
                <a:ea typeface="+mn-ea"/>
                <a:cs typeface="+mn-cs"/>
              </a:defRPr>
            </a:lvl3pPr>
            <a:lvl4pPr marL="1665397" algn="l" defTabSz="1110264" rtl="0" eaLnBrk="1" latinLnBrk="0" hangingPunct="1">
              <a:defRPr sz="2186" kern="1200">
                <a:solidFill>
                  <a:schemeClr val="tx1"/>
                </a:solidFill>
                <a:latin typeface="+mn-lt"/>
                <a:ea typeface="+mn-ea"/>
                <a:cs typeface="+mn-cs"/>
              </a:defRPr>
            </a:lvl4pPr>
            <a:lvl5pPr marL="2220529" algn="l" defTabSz="1110264" rtl="0" eaLnBrk="1" latinLnBrk="0" hangingPunct="1">
              <a:defRPr sz="2186" kern="1200">
                <a:solidFill>
                  <a:schemeClr val="tx1"/>
                </a:solidFill>
                <a:latin typeface="+mn-lt"/>
                <a:ea typeface="+mn-ea"/>
                <a:cs typeface="+mn-cs"/>
              </a:defRPr>
            </a:lvl5pPr>
            <a:lvl6pPr marL="2775661" algn="l" defTabSz="1110264" rtl="0" eaLnBrk="1" latinLnBrk="0" hangingPunct="1">
              <a:defRPr sz="2186" kern="1200">
                <a:solidFill>
                  <a:schemeClr val="tx1"/>
                </a:solidFill>
                <a:latin typeface="+mn-lt"/>
                <a:ea typeface="+mn-ea"/>
                <a:cs typeface="+mn-cs"/>
              </a:defRPr>
            </a:lvl6pPr>
            <a:lvl7pPr marL="3330793" algn="l" defTabSz="1110264" rtl="0" eaLnBrk="1" latinLnBrk="0" hangingPunct="1">
              <a:defRPr sz="2186" kern="1200">
                <a:solidFill>
                  <a:schemeClr val="tx1"/>
                </a:solidFill>
                <a:latin typeface="+mn-lt"/>
                <a:ea typeface="+mn-ea"/>
                <a:cs typeface="+mn-cs"/>
              </a:defRPr>
            </a:lvl7pPr>
            <a:lvl8pPr marL="3885926" algn="l" defTabSz="1110264" rtl="0" eaLnBrk="1" latinLnBrk="0" hangingPunct="1">
              <a:defRPr sz="2186" kern="1200">
                <a:solidFill>
                  <a:schemeClr val="tx1"/>
                </a:solidFill>
                <a:latin typeface="+mn-lt"/>
                <a:ea typeface="+mn-ea"/>
                <a:cs typeface="+mn-cs"/>
              </a:defRPr>
            </a:lvl8pPr>
            <a:lvl9pPr marL="4441058" algn="l" defTabSz="1110264" rtl="0" eaLnBrk="1" latinLnBrk="0" hangingPunct="1">
              <a:defRPr sz="2186" kern="1200">
                <a:solidFill>
                  <a:schemeClr val="tx1"/>
                </a:solidFill>
                <a:latin typeface="+mn-lt"/>
                <a:ea typeface="+mn-ea"/>
                <a:cs typeface="+mn-cs"/>
              </a:defRPr>
            </a:lvl9pPr>
          </a:lstStyle>
          <a:p>
            <a:pPr marL="0" marR="0" lvl="0" indent="0" algn="l" defTabSz="1110264"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 UI" pitchFamily="34" charset="0"/>
                <a:ea typeface="Segoe UI" pitchFamily="34" charset="0"/>
                <a:cs typeface="Segoe UI" pitchFamily="34" charset="0"/>
              </a:rPr>
              <a:t>Windows</a:t>
            </a:r>
          </a:p>
        </p:txBody>
      </p:sp>
      <p:sp>
        <p:nvSpPr>
          <p:cNvPr id="7" name="TextBox 15">
            <a:extLst>
              <a:ext uri="{FF2B5EF4-FFF2-40B4-BE49-F238E27FC236}">
                <a16:creationId xmlns:a16="http://schemas.microsoft.com/office/drawing/2014/main" id="{6F573521-FD71-442B-A704-77BB7E64C1BC}"/>
              </a:ext>
            </a:extLst>
          </p:cNvPr>
          <p:cNvSpPr txBox="1"/>
          <p:nvPr/>
        </p:nvSpPr>
        <p:spPr>
          <a:xfrm>
            <a:off x="7159146" y="5195201"/>
            <a:ext cx="5277563" cy="738664"/>
          </a:xfrm>
          <a:prstGeom prst="rect">
            <a:avLst/>
          </a:prstGeom>
        </p:spPr>
        <p:txBody>
          <a:bodyPr vert="horz" wrap="square" lIns="91440" tIns="91440" rIns="91440" bIns="91440" rtlCol="0" anchor="t">
            <a:spAutoFit/>
          </a:bodyPr>
          <a:lstStyle>
            <a:defPPr>
              <a:defRPr lang="en-US"/>
            </a:defPPr>
            <a:lvl1pPr marL="0" algn="l" defTabSz="1110264" rtl="0" eaLnBrk="1" latinLnBrk="0" hangingPunct="1">
              <a:defRPr sz="2186" kern="1200">
                <a:solidFill>
                  <a:schemeClr val="tx1"/>
                </a:solidFill>
                <a:latin typeface="+mn-lt"/>
                <a:ea typeface="+mn-ea"/>
                <a:cs typeface="+mn-cs"/>
              </a:defRPr>
            </a:lvl1pPr>
            <a:lvl2pPr marL="555132" algn="l" defTabSz="1110264" rtl="0" eaLnBrk="1" latinLnBrk="0" hangingPunct="1">
              <a:defRPr sz="2186" kern="1200">
                <a:solidFill>
                  <a:schemeClr val="tx1"/>
                </a:solidFill>
                <a:latin typeface="+mn-lt"/>
                <a:ea typeface="+mn-ea"/>
                <a:cs typeface="+mn-cs"/>
              </a:defRPr>
            </a:lvl2pPr>
            <a:lvl3pPr marL="1110264" algn="l" defTabSz="1110264" rtl="0" eaLnBrk="1" latinLnBrk="0" hangingPunct="1">
              <a:defRPr sz="2186" kern="1200">
                <a:solidFill>
                  <a:schemeClr val="tx1"/>
                </a:solidFill>
                <a:latin typeface="+mn-lt"/>
                <a:ea typeface="+mn-ea"/>
                <a:cs typeface="+mn-cs"/>
              </a:defRPr>
            </a:lvl3pPr>
            <a:lvl4pPr marL="1665397" algn="l" defTabSz="1110264" rtl="0" eaLnBrk="1" latinLnBrk="0" hangingPunct="1">
              <a:defRPr sz="2186" kern="1200">
                <a:solidFill>
                  <a:schemeClr val="tx1"/>
                </a:solidFill>
                <a:latin typeface="+mn-lt"/>
                <a:ea typeface="+mn-ea"/>
                <a:cs typeface="+mn-cs"/>
              </a:defRPr>
            </a:lvl4pPr>
            <a:lvl5pPr marL="2220529" algn="l" defTabSz="1110264" rtl="0" eaLnBrk="1" latinLnBrk="0" hangingPunct="1">
              <a:defRPr sz="2186" kern="1200">
                <a:solidFill>
                  <a:schemeClr val="tx1"/>
                </a:solidFill>
                <a:latin typeface="+mn-lt"/>
                <a:ea typeface="+mn-ea"/>
                <a:cs typeface="+mn-cs"/>
              </a:defRPr>
            </a:lvl5pPr>
            <a:lvl6pPr marL="2775661" algn="l" defTabSz="1110264" rtl="0" eaLnBrk="1" latinLnBrk="0" hangingPunct="1">
              <a:defRPr sz="2186" kern="1200">
                <a:solidFill>
                  <a:schemeClr val="tx1"/>
                </a:solidFill>
                <a:latin typeface="+mn-lt"/>
                <a:ea typeface="+mn-ea"/>
                <a:cs typeface="+mn-cs"/>
              </a:defRPr>
            </a:lvl6pPr>
            <a:lvl7pPr marL="3330793" algn="l" defTabSz="1110264" rtl="0" eaLnBrk="1" latinLnBrk="0" hangingPunct="1">
              <a:defRPr sz="2186" kern="1200">
                <a:solidFill>
                  <a:schemeClr val="tx1"/>
                </a:solidFill>
                <a:latin typeface="+mn-lt"/>
                <a:ea typeface="+mn-ea"/>
                <a:cs typeface="+mn-cs"/>
              </a:defRPr>
            </a:lvl7pPr>
            <a:lvl8pPr marL="3885926" algn="l" defTabSz="1110264" rtl="0" eaLnBrk="1" latinLnBrk="0" hangingPunct="1">
              <a:defRPr sz="2186" kern="1200">
                <a:solidFill>
                  <a:schemeClr val="tx1"/>
                </a:solidFill>
                <a:latin typeface="+mn-lt"/>
                <a:ea typeface="+mn-ea"/>
                <a:cs typeface="+mn-cs"/>
              </a:defRPr>
            </a:lvl8pPr>
            <a:lvl9pPr marL="4441058" algn="l" defTabSz="1110264" rtl="0" eaLnBrk="1" latinLnBrk="0" hangingPunct="1">
              <a:defRPr sz="2186" kern="1200">
                <a:solidFill>
                  <a:schemeClr val="tx1"/>
                </a:solidFill>
                <a:latin typeface="+mn-lt"/>
                <a:ea typeface="+mn-ea"/>
                <a:cs typeface="+mn-cs"/>
              </a:defRPr>
            </a:lvl9pPr>
          </a:lstStyle>
          <a:p>
            <a:pPr marL="0" marR="0" lvl="0" indent="0" algn="l" defTabSz="1110264"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rPr>
              <a:t>Linux &amp; Containers</a:t>
            </a:r>
          </a:p>
        </p:txBody>
      </p:sp>
      <p:grpSp>
        <p:nvGrpSpPr>
          <p:cNvPr id="8" name="Group 7" descr=".NET">
            <a:extLst>
              <a:ext uri="{FF2B5EF4-FFF2-40B4-BE49-F238E27FC236}">
                <a16:creationId xmlns:a16="http://schemas.microsoft.com/office/drawing/2014/main" id="{D222887C-977C-4CBB-95A9-241D95E7D93A}"/>
              </a:ext>
            </a:extLst>
          </p:cNvPr>
          <p:cNvGrpSpPr/>
          <p:nvPr/>
        </p:nvGrpSpPr>
        <p:grpSpPr>
          <a:xfrm>
            <a:off x="890258" y="2322978"/>
            <a:ext cx="1063011" cy="901192"/>
            <a:chOff x="630873" y="3001265"/>
            <a:chExt cx="2363891" cy="2004564"/>
          </a:xfrm>
        </p:grpSpPr>
        <p:sp>
          <p:nvSpPr>
            <p:cNvPr id="9" name="Rectangle 8">
              <a:extLst>
                <a:ext uri="{FF2B5EF4-FFF2-40B4-BE49-F238E27FC236}">
                  <a16:creationId xmlns:a16="http://schemas.microsoft.com/office/drawing/2014/main" id="{EC921D24-835F-428A-B39E-87DB4380FAE6}"/>
                </a:ext>
              </a:extLst>
            </p:cNvPr>
            <p:cNvSpPr/>
            <p:nvPr/>
          </p:nvSpPr>
          <p:spPr bwMode="auto">
            <a:xfrm>
              <a:off x="702946" y="3106738"/>
              <a:ext cx="2219746" cy="150376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124347" numCol="1" rtlCol="0" anchor="b" anchorCtr="0" compatLnSpc="1">
              <a:prstTxWarp prst="textNoShape">
                <a:avLst/>
              </a:prstTxWarp>
            </a:bodyPr>
            <a:lstStyle>
              <a:defPPr>
                <a:defRPr lang="en-US"/>
              </a:defPPr>
              <a:lvl1pPr marL="0" algn="l" defTabSz="1110264" rtl="0" eaLnBrk="1" latinLnBrk="0" hangingPunct="1">
                <a:defRPr sz="2186" kern="1200">
                  <a:solidFill>
                    <a:schemeClr val="lt1"/>
                  </a:solidFill>
                  <a:latin typeface="+mn-lt"/>
                  <a:ea typeface="+mn-ea"/>
                  <a:cs typeface="+mn-cs"/>
                </a:defRPr>
              </a:lvl1pPr>
              <a:lvl2pPr marL="555132" algn="l" defTabSz="1110264" rtl="0" eaLnBrk="1" latinLnBrk="0" hangingPunct="1">
                <a:defRPr sz="2186" kern="1200">
                  <a:solidFill>
                    <a:schemeClr val="lt1"/>
                  </a:solidFill>
                  <a:latin typeface="+mn-lt"/>
                  <a:ea typeface="+mn-ea"/>
                  <a:cs typeface="+mn-cs"/>
                </a:defRPr>
              </a:lvl2pPr>
              <a:lvl3pPr marL="1110264" algn="l" defTabSz="1110264" rtl="0" eaLnBrk="1" latinLnBrk="0" hangingPunct="1">
                <a:defRPr sz="2186" kern="1200">
                  <a:solidFill>
                    <a:schemeClr val="lt1"/>
                  </a:solidFill>
                  <a:latin typeface="+mn-lt"/>
                  <a:ea typeface="+mn-ea"/>
                  <a:cs typeface="+mn-cs"/>
                </a:defRPr>
              </a:lvl3pPr>
              <a:lvl4pPr marL="1665397" algn="l" defTabSz="1110264" rtl="0" eaLnBrk="1" latinLnBrk="0" hangingPunct="1">
                <a:defRPr sz="2186" kern="1200">
                  <a:solidFill>
                    <a:schemeClr val="lt1"/>
                  </a:solidFill>
                  <a:latin typeface="+mn-lt"/>
                  <a:ea typeface="+mn-ea"/>
                  <a:cs typeface="+mn-cs"/>
                </a:defRPr>
              </a:lvl4pPr>
              <a:lvl5pPr marL="2220529" algn="l" defTabSz="1110264" rtl="0" eaLnBrk="1" latinLnBrk="0" hangingPunct="1">
                <a:defRPr sz="2186" kern="1200">
                  <a:solidFill>
                    <a:schemeClr val="lt1"/>
                  </a:solidFill>
                  <a:latin typeface="+mn-lt"/>
                  <a:ea typeface="+mn-ea"/>
                  <a:cs typeface="+mn-cs"/>
                </a:defRPr>
              </a:lvl5pPr>
              <a:lvl6pPr marL="2775661" algn="l" defTabSz="1110264" rtl="0" eaLnBrk="1" latinLnBrk="0" hangingPunct="1">
                <a:defRPr sz="2186" kern="1200">
                  <a:solidFill>
                    <a:schemeClr val="lt1"/>
                  </a:solidFill>
                  <a:latin typeface="+mn-lt"/>
                  <a:ea typeface="+mn-ea"/>
                  <a:cs typeface="+mn-cs"/>
                </a:defRPr>
              </a:lvl6pPr>
              <a:lvl7pPr marL="3330793" algn="l" defTabSz="1110264" rtl="0" eaLnBrk="1" latinLnBrk="0" hangingPunct="1">
                <a:defRPr sz="2186" kern="1200">
                  <a:solidFill>
                    <a:schemeClr val="lt1"/>
                  </a:solidFill>
                  <a:latin typeface="+mn-lt"/>
                  <a:ea typeface="+mn-ea"/>
                  <a:cs typeface="+mn-cs"/>
                </a:defRPr>
              </a:lvl7pPr>
              <a:lvl8pPr marL="3885926" algn="l" defTabSz="1110264" rtl="0" eaLnBrk="1" latinLnBrk="0" hangingPunct="1">
                <a:defRPr sz="2186" kern="1200">
                  <a:solidFill>
                    <a:schemeClr val="lt1"/>
                  </a:solidFill>
                  <a:latin typeface="+mn-lt"/>
                  <a:ea typeface="+mn-ea"/>
                  <a:cs typeface="+mn-cs"/>
                </a:defRPr>
              </a:lvl8pPr>
              <a:lvl9pPr marL="4441058" algn="l" defTabSz="1110264" rtl="0" eaLnBrk="1" latinLnBrk="0" hangingPunct="1">
                <a:defRPr sz="2186" kern="1200">
                  <a:solidFill>
                    <a:schemeClr val="lt1"/>
                  </a:solidFill>
                  <a:latin typeface="+mn-lt"/>
                  <a:ea typeface="+mn-ea"/>
                  <a:cs typeface="+mn-cs"/>
                </a:defRPr>
              </a:lvl9pPr>
            </a:lstStyle>
            <a:p>
              <a:pPr marL="0" marR="0" lvl="0" indent="0" algn="l" defTabSz="932352" rtl="0" eaLnBrk="1" fontAlgn="base" latinLnBrk="0" hangingPunct="1">
                <a:lnSpc>
                  <a:spcPct val="100000"/>
                </a:lnSpc>
                <a:spcBef>
                  <a:spcPct val="0"/>
                </a:spcBef>
                <a:spcAft>
                  <a:spcPct val="0"/>
                </a:spcAft>
                <a:buClrTx/>
                <a:buSzTx/>
                <a:buFontTx/>
                <a:buNone/>
                <a:tabLst/>
                <a:defRPr/>
              </a:pPr>
              <a:endParaRPr kumimoji="0" lang="en-US" sz="32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mn-cs"/>
              </a:endParaRPr>
            </a:p>
          </p:txBody>
        </p:sp>
        <p:pic>
          <p:nvPicPr>
            <p:cNvPr id="10" name="Picture 9">
              <a:extLst>
                <a:ext uri="{FF2B5EF4-FFF2-40B4-BE49-F238E27FC236}">
                  <a16:creationId xmlns:a16="http://schemas.microsoft.com/office/drawing/2014/main" id="{4EB783D2-1EDB-46C0-9E48-1385423DCCE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45016" y="3300124"/>
              <a:ext cx="1115596" cy="1064584"/>
            </a:xfrm>
            <a:prstGeom prst="rect">
              <a:avLst/>
            </a:prstGeom>
          </p:spPr>
        </p:pic>
        <p:sp>
          <p:nvSpPr>
            <p:cNvPr id="11" name="Freeform 88">
              <a:extLst>
                <a:ext uri="{FF2B5EF4-FFF2-40B4-BE49-F238E27FC236}">
                  <a16:creationId xmlns:a16="http://schemas.microsoft.com/office/drawing/2014/main" id="{EFB0793C-2C3B-42C1-9714-C59AC72E6A8F}"/>
                </a:ext>
              </a:extLst>
            </p:cNvPr>
            <p:cNvSpPr>
              <a:spLocks noEditPoints="1"/>
            </p:cNvSpPr>
            <p:nvPr/>
          </p:nvSpPr>
          <p:spPr bwMode="black">
            <a:xfrm>
              <a:off x="630873"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defPPr>
                <a:defRPr lang="en-US"/>
              </a:defPPr>
              <a:lvl1pPr marL="0" algn="l" defTabSz="1110264" rtl="0" eaLnBrk="1" latinLnBrk="0" hangingPunct="1">
                <a:defRPr sz="2186" kern="1200">
                  <a:solidFill>
                    <a:schemeClr val="lt1"/>
                  </a:solidFill>
                  <a:latin typeface="+mn-lt"/>
                  <a:ea typeface="+mn-ea"/>
                  <a:cs typeface="+mn-cs"/>
                </a:defRPr>
              </a:lvl1pPr>
              <a:lvl2pPr marL="555132" algn="l" defTabSz="1110264" rtl="0" eaLnBrk="1" latinLnBrk="0" hangingPunct="1">
                <a:defRPr sz="2186" kern="1200">
                  <a:solidFill>
                    <a:schemeClr val="lt1"/>
                  </a:solidFill>
                  <a:latin typeface="+mn-lt"/>
                  <a:ea typeface="+mn-ea"/>
                  <a:cs typeface="+mn-cs"/>
                </a:defRPr>
              </a:lvl2pPr>
              <a:lvl3pPr marL="1110264" algn="l" defTabSz="1110264" rtl="0" eaLnBrk="1" latinLnBrk="0" hangingPunct="1">
                <a:defRPr sz="2186" kern="1200">
                  <a:solidFill>
                    <a:schemeClr val="lt1"/>
                  </a:solidFill>
                  <a:latin typeface="+mn-lt"/>
                  <a:ea typeface="+mn-ea"/>
                  <a:cs typeface="+mn-cs"/>
                </a:defRPr>
              </a:lvl3pPr>
              <a:lvl4pPr marL="1665397" algn="l" defTabSz="1110264" rtl="0" eaLnBrk="1" latinLnBrk="0" hangingPunct="1">
                <a:defRPr sz="2186" kern="1200">
                  <a:solidFill>
                    <a:schemeClr val="lt1"/>
                  </a:solidFill>
                  <a:latin typeface="+mn-lt"/>
                  <a:ea typeface="+mn-ea"/>
                  <a:cs typeface="+mn-cs"/>
                </a:defRPr>
              </a:lvl4pPr>
              <a:lvl5pPr marL="2220529" algn="l" defTabSz="1110264" rtl="0" eaLnBrk="1" latinLnBrk="0" hangingPunct="1">
                <a:defRPr sz="2186" kern="1200">
                  <a:solidFill>
                    <a:schemeClr val="lt1"/>
                  </a:solidFill>
                  <a:latin typeface="+mn-lt"/>
                  <a:ea typeface="+mn-ea"/>
                  <a:cs typeface="+mn-cs"/>
                </a:defRPr>
              </a:lvl5pPr>
              <a:lvl6pPr marL="2775661" algn="l" defTabSz="1110264" rtl="0" eaLnBrk="1" latinLnBrk="0" hangingPunct="1">
                <a:defRPr sz="2186" kern="1200">
                  <a:solidFill>
                    <a:schemeClr val="lt1"/>
                  </a:solidFill>
                  <a:latin typeface="+mn-lt"/>
                  <a:ea typeface="+mn-ea"/>
                  <a:cs typeface="+mn-cs"/>
                </a:defRPr>
              </a:lvl6pPr>
              <a:lvl7pPr marL="3330793" algn="l" defTabSz="1110264" rtl="0" eaLnBrk="1" latinLnBrk="0" hangingPunct="1">
                <a:defRPr sz="2186" kern="1200">
                  <a:solidFill>
                    <a:schemeClr val="lt1"/>
                  </a:solidFill>
                  <a:latin typeface="+mn-lt"/>
                  <a:ea typeface="+mn-ea"/>
                  <a:cs typeface="+mn-cs"/>
                </a:defRPr>
              </a:lvl7pPr>
              <a:lvl8pPr marL="3885926" algn="l" defTabSz="1110264" rtl="0" eaLnBrk="1" latinLnBrk="0" hangingPunct="1">
                <a:defRPr sz="2186" kern="1200">
                  <a:solidFill>
                    <a:schemeClr val="lt1"/>
                  </a:solidFill>
                  <a:latin typeface="+mn-lt"/>
                  <a:ea typeface="+mn-ea"/>
                  <a:cs typeface="+mn-cs"/>
                </a:defRPr>
              </a:lvl8pPr>
              <a:lvl9pPr marL="4441058" algn="l" defTabSz="1110264" rtl="0" eaLnBrk="1" latinLnBrk="0" hangingPunct="1">
                <a:defRPr sz="2186" kern="1200">
                  <a:solidFill>
                    <a:schemeClr val="lt1"/>
                  </a:solidFill>
                  <a:latin typeface="+mn-lt"/>
                  <a:ea typeface="+mn-ea"/>
                  <a:cs typeface="+mn-cs"/>
                </a:defRPr>
              </a:lvl9pPr>
            </a:lstStyle>
            <a:p>
              <a:pPr marL="0" marR="0" lvl="0" indent="0" algn="l" defTabSz="755531"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125" normalizeH="0" baseline="0" noProof="0" dirty="0">
                <a:ln>
                  <a:noFill/>
                </a:ln>
                <a:solidFill>
                  <a:srgbClr val="FFFFFF">
                    <a:lumMod val="50000"/>
                  </a:srgbClr>
                </a:solidFill>
                <a:effectLst/>
                <a:uLnTx/>
                <a:uFillTx/>
                <a:latin typeface="Segoe Light" pitchFamily="34" charset="0"/>
                <a:ea typeface="+mn-ea"/>
                <a:cs typeface="+mn-cs"/>
              </a:endParaRPr>
            </a:p>
          </p:txBody>
        </p:sp>
      </p:grpSp>
      <p:grpSp>
        <p:nvGrpSpPr>
          <p:cNvPr id="12" name="Group 11" descr="Node.js">
            <a:extLst>
              <a:ext uri="{FF2B5EF4-FFF2-40B4-BE49-F238E27FC236}">
                <a16:creationId xmlns:a16="http://schemas.microsoft.com/office/drawing/2014/main" id="{14507B13-C076-4F8E-B3C3-E16905067202}"/>
              </a:ext>
            </a:extLst>
          </p:cNvPr>
          <p:cNvGrpSpPr/>
          <p:nvPr/>
        </p:nvGrpSpPr>
        <p:grpSpPr>
          <a:xfrm>
            <a:off x="2605599" y="4671294"/>
            <a:ext cx="1063011" cy="901192"/>
            <a:chOff x="3466112" y="3001265"/>
            <a:chExt cx="2363891" cy="2004564"/>
          </a:xfrm>
        </p:grpSpPr>
        <p:sp>
          <p:nvSpPr>
            <p:cNvPr id="13" name="Rectangle 12">
              <a:extLst>
                <a:ext uri="{FF2B5EF4-FFF2-40B4-BE49-F238E27FC236}">
                  <a16:creationId xmlns:a16="http://schemas.microsoft.com/office/drawing/2014/main" id="{0FBCFD09-5D3F-4924-9CEC-493663AC7524}"/>
                </a:ext>
              </a:extLst>
            </p:cNvPr>
            <p:cNvSpPr/>
            <p:nvPr/>
          </p:nvSpPr>
          <p:spPr bwMode="auto">
            <a:xfrm>
              <a:off x="3538186" y="3106738"/>
              <a:ext cx="2219746" cy="150376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124347" numCol="1" rtlCol="0" anchor="b" anchorCtr="0" compatLnSpc="1">
              <a:prstTxWarp prst="textNoShape">
                <a:avLst/>
              </a:prstTxWarp>
            </a:bodyPr>
            <a:lstStyle>
              <a:defPPr>
                <a:defRPr lang="en-US"/>
              </a:defPPr>
              <a:lvl1pPr marL="0" algn="l" defTabSz="1110264" rtl="0" eaLnBrk="1" latinLnBrk="0" hangingPunct="1">
                <a:defRPr sz="2186" kern="1200">
                  <a:solidFill>
                    <a:schemeClr val="lt1"/>
                  </a:solidFill>
                  <a:latin typeface="+mn-lt"/>
                  <a:ea typeface="+mn-ea"/>
                  <a:cs typeface="+mn-cs"/>
                </a:defRPr>
              </a:lvl1pPr>
              <a:lvl2pPr marL="555132" algn="l" defTabSz="1110264" rtl="0" eaLnBrk="1" latinLnBrk="0" hangingPunct="1">
                <a:defRPr sz="2186" kern="1200">
                  <a:solidFill>
                    <a:schemeClr val="lt1"/>
                  </a:solidFill>
                  <a:latin typeface="+mn-lt"/>
                  <a:ea typeface="+mn-ea"/>
                  <a:cs typeface="+mn-cs"/>
                </a:defRPr>
              </a:lvl2pPr>
              <a:lvl3pPr marL="1110264" algn="l" defTabSz="1110264" rtl="0" eaLnBrk="1" latinLnBrk="0" hangingPunct="1">
                <a:defRPr sz="2186" kern="1200">
                  <a:solidFill>
                    <a:schemeClr val="lt1"/>
                  </a:solidFill>
                  <a:latin typeface="+mn-lt"/>
                  <a:ea typeface="+mn-ea"/>
                  <a:cs typeface="+mn-cs"/>
                </a:defRPr>
              </a:lvl3pPr>
              <a:lvl4pPr marL="1665397" algn="l" defTabSz="1110264" rtl="0" eaLnBrk="1" latinLnBrk="0" hangingPunct="1">
                <a:defRPr sz="2186" kern="1200">
                  <a:solidFill>
                    <a:schemeClr val="lt1"/>
                  </a:solidFill>
                  <a:latin typeface="+mn-lt"/>
                  <a:ea typeface="+mn-ea"/>
                  <a:cs typeface="+mn-cs"/>
                </a:defRPr>
              </a:lvl4pPr>
              <a:lvl5pPr marL="2220529" algn="l" defTabSz="1110264" rtl="0" eaLnBrk="1" latinLnBrk="0" hangingPunct="1">
                <a:defRPr sz="2186" kern="1200">
                  <a:solidFill>
                    <a:schemeClr val="lt1"/>
                  </a:solidFill>
                  <a:latin typeface="+mn-lt"/>
                  <a:ea typeface="+mn-ea"/>
                  <a:cs typeface="+mn-cs"/>
                </a:defRPr>
              </a:lvl5pPr>
              <a:lvl6pPr marL="2775661" algn="l" defTabSz="1110264" rtl="0" eaLnBrk="1" latinLnBrk="0" hangingPunct="1">
                <a:defRPr sz="2186" kern="1200">
                  <a:solidFill>
                    <a:schemeClr val="lt1"/>
                  </a:solidFill>
                  <a:latin typeface="+mn-lt"/>
                  <a:ea typeface="+mn-ea"/>
                  <a:cs typeface="+mn-cs"/>
                </a:defRPr>
              </a:lvl6pPr>
              <a:lvl7pPr marL="3330793" algn="l" defTabSz="1110264" rtl="0" eaLnBrk="1" latinLnBrk="0" hangingPunct="1">
                <a:defRPr sz="2186" kern="1200">
                  <a:solidFill>
                    <a:schemeClr val="lt1"/>
                  </a:solidFill>
                  <a:latin typeface="+mn-lt"/>
                  <a:ea typeface="+mn-ea"/>
                  <a:cs typeface="+mn-cs"/>
                </a:defRPr>
              </a:lvl7pPr>
              <a:lvl8pPr marL="3885926" algn="l" defTabSz="1110264" rtl="0" eaLnBrk="1" latinLnBrk="0" hangingPunct="1">
                <a:defRPr sz="2186" kern="1200">
                  <a:solidFill>
                    <a:schemeClr val="lt1"/>
                  </a:solidFill>
                  <a:latin typeface="+mn-lt"/>
                  <a:ea typeface="+mn-ea"/>
                  <a:cs typeface="+mn-cs"/>
                </a:defRPr>
              </a:lvl8pPr>
              <a:lvl9pPr marL="4441058" algn="l" defTabSz="1110264" rtl="0" eaLnBrk="1" latinLnBrk="0" hangingPunct="1">
                <a:defRPr sz="2186" kern="1200">
                  <a:solidFill>
                    <a:schemeClr val="lt1"/>
                  </a:solidFill>
                  <a:latin typeface="+mn-lt"/>
                  <a:ea typeface="+mn-ea"/>
                  <a:cs typeface="+mn-cs"/>
                </a:defRPr>
              </a:lvl9pPr>
            </a:lstStyle>
            <a:p>
              <a:pPr marL="0" marR="0" lvl="0" indent="0" algn="l" defTabSz="932352" rtl="0" eaLnBrk="1" fontAlgn="base" latinLnBrk="0" hangingPunct="1">
                <a:lnSpc>
                  <a:spcPct val="100000"/>
                </a:lnSpc>
                <a:spcBef>
                  <a:spcPct val="0"/>
                </a:spcBef>
                <a:spcAft>
                  <a:spcPct val="0"/>
                </a:spcAft>
                <a:buClrTx/>
                <a:buSzTx/>
                <a:buFontTx/>
                <a:buNone/>
                <a:tabLst/>
                <a:defRPr/>
              </a:pPr>
              <a:endParaRPr kumimoji="0" lang="en-US" sz="32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mn-cs"/>
              </a:endParaRPr>
            </a:p>
          </p:txBody>
        </p:sp>
        <p:pic>
          <p:nvPicPr>
            <p:cNvPr id="14" name="Picture 13">
              <a:extLst>
                <a:ext uri="{FF2B5EF4-FFF2-40B4-BE49-F238E27FC236}">
                  <a16:creationId xmlns:a16="http://schemas.microsoft.com/office/drawing/2014/main" id="{409DE25C-6BC3-4146-B234-D00AEF65C34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68236" y="3626231"/>
              <a:ext cx="1730250" cy="412370"/>
            </a:xfrm>
            <a:prstGeom prst="rect">
              <a:avLst/>
            </a:prstGeom>
          </p:spPr>
        </p:pic>
        <p:sp>
          <p:nvSpPr>
            <p:cNvPr id="15" name="Freeform 88">
              <a:extLst>
                <a:ext uri="{FF2B5EF4-FFF2-40B4-BE49-F238E27FC236}">
                  <a16:creationId xmlns:a16="http://schemas.microsoft.com/office/drawing/2014/main" id="{CCCD0E60-6FD7-4F30-86E4-ADF38AC7C79E}"/>
                </a:ext>
              </a:extLst>
            </p:cNvPr>
            <p:cNvSpPr>
              <a:spLocks noEditPoints="1"/>
            </p:cNvSpPr>
            <p:nvPr/>
          </p:nvSpPr>
          <p:spPr bwMode="black">
            <a:xfrm>
              <a:off x="3466112"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defPPr>
                <a:defRPr lang="en-US"/>
              </a:defPPr>
              <a:lvl1pPr marL="0" algn="l" defTabSz="1110264" rtl="0" eaLnBrk="1" latinLnBrk="0" hangingPunct="1">
                <a:defRPr sz="2186" kern="1200">
                  <a:solidFill>
                    <a:schemeClr val="lt1"/>
                  </a:solidFill>
                  <a:latin typeface="+mn-lt"/>
                  <a:ea typeface="+mn-ea"/>
                  <a:cs typeface="+mn-cs"/>
                </a:defRPr>
              </a:lvl1pPr>
              <a:lvl2pPr marL="555132" algn="l" defTabSz="1110264" rtl="0" eaLnBrk="1" latinLnBrk="0" hangingPunct="1">
                <a:defRPr sz="2186" kern="1200">
                  <a:solidFill>
                    <a:schemeClr val="lt1"/>
                  </a:solidFill>
                  <a:latin typeface="+mn-lt"/>
                  <a:ea typeface="+mn-ea"/>
                  <a:cs typeface="+mn-cs"/>
                </a:defRPr>
              </a:lvl2pPr>
              <a:lvl3pPr marL="1110264" algn="l" defTabSz="1110264" rtl="0" eaLnBrk="1" latinLnBrk="0" hangingPunct="1">
                <a:defRPr sz="2186" kern="1200">
                  <a:solidFill>
                    <a:schemeClr val="lt1"/>
                  </a:solidFill>
                  <a:latin typeface="+mn-lt"/>
                  <a:ea typeface="+mn-ea"/>
                  <a:cs typeface="+mn-cs"/>
                </a:defRPr>
              </a:lvl3pPr>
              <a:lvl4pPr marL="1665397" algn="l" defTabSz="1110264" rtl="0" eaLnBrk="1" latinLnBrk="0" hangingPunct="1">
                <a:defRPr sz="2186" kern="1200">
                  <a:solidFill>
                    <a:schemeClr val="lt1"/>
                  </a:solidFill>
                  <a:latin typeface="+mn-lt"/>
                  <a:ea typeface="+mn-ea"/>
                  <a:cs typeface="+mn-cs"/>
                </a:defRPr>
              </a:lvl4pPr>
              <a:lvl5pPr marL="2220529" algn="l" defTabSz="1110264" rtl="0" eaLnBrk="1" latinLnBrk="0" hangingPunct="1">
                <a:defRPr sz="2186" kern="1200">
                  <a:solidFill>
                    <a:schemeClr val="lt1"/>
                  </a:solidFill>
                  <a:latin typeface="+mn-lt"/>
                  <a:ea typeface="+mn-ea"/>
                  <a:cs typeface="+mn-cs"/>
                </a:defRPr>
              </a:lvl5pPr>
              <a:lvl6pPr marL="2775661" algn="l" defTabSz="1110264" rtl="0" eaLnBrk="1" latinLnBrk="0" hangingPunct="1">
                <a:defRPr sz="2186" kern="1200">
                  <a:solidFill>
                    <a:schemeClr val="lt1"/>
                  </a:solidFill>
                  <a:latin typeface="+mn-lt"/>
                  <a:ea typeface="+mn-ea"/>
                  <a:cs typeface="+mn-cs"/>
                </a:defRPr>
              </a:lvl6pPr>
              <a:lvl7pPr marL="3330793" algn="l" defTabSz="1110264" rtl="0" eaLnBrk="1" latinLnBrk="0" hangingPunct="1">
                <a:defRPr sz="2186" kern="1200">
                  <a:solidFill>
                    <a:schemeClr val="lt1"/>
                  </a:solidFill>
                  <a:latin typeface="+mn-lt"/>
                  <a:ea typeface="+mn-ea"/>
                  <a:cs typeface="+mn-cs"/>
                </a:defRPr>
              </a:lvl7pPr>
              <a:lvl8pPr marL="3885926" algn="l" defTabSz="1110264" rtl="0" eaLnBrk="1" latinLnBrk="0" hangingPunct="1">
                <a:defRPr sz="2186" kern="1200">
                  <a:solidFill>
                    <a:schemeClr val="lt1"/>
                  </a:solidFill>
                  <a:latin typeface="+mn-lt"/>
                  <a:ea typeface="+mn-ea"/>
                  <a:cs typeface="+mn-cs"/>
                </a:defRPr>
              </a:lvl8pPr>
              <a:lvl9pPr marL="4441058" algn="l" defTabSz="1110264" rtl="0" eaLnBrk="1" latinLnBrk="0" hangingPunct="1">
                <a:defRPr sz="2186" kern="1200">
                  <a:solidFill>
                    <a:schemeClr val="lt1"/>
                  </a:solidFill>
                  <a:latin typeface="+mn-lt"/>
                  <a:ea typeface="+mn-ea"/>
                  <a:cs typeface="+mn-cs"/>
                </a:defRPr>
              </a:lvl9pPr>
            </a:lstStyle>
            <a:p>
              <a:pPr marL="0" marR="0" lvl="0" indent="0" algn="l" defTabSz="755531"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125" normalizeH="0" baseline="0" noProof="0" dirty="0">
                <a:ln>
                  <a:noFill/>
                </a:ln>
                <a:solidFill>
                  <a:srgbClr val="FFFFFF">
                    <a:lumMod val="50000"/>
                  </a:srgbClr>
                </a:solidFill>
                <a:effectLst/>
                <a:uLnTx/>
                <a:uFillTx/>
                <a:latin typeface="Segoe Light" pitchFamily="34" charset="0"/>
                <a:ea typeface="+mn-ea"/>
                <a:cs typeface="+mn-cs"/>
              </a:endParaRPr>
            </a:p>
          </p:txBody>
        </p:sp>
      </p:grpSp>
      <p:grpSp>
        <p:nvGrpSpPr>
          <p:cNvPr id="16" name="Group 15">
            <a:extLst>
              <a:ext uri="{FF2B5EF4-FFF2-40B4-BE49-F238E27FC236}">
                <a16:creationId xmlns:a16="http://schemas.microsoft.com/office/drawing/2014/main" id="{C3520783-8F72-431C-BCCC-ECCAFE9C505D}"/>
              </a:ext>
            </a:extLst>
          </p:cNvPr>
          <p:cNvGrpSpPr/>
          <p:nvPr/>
        </p:nvGrpSpPr>
        <p:grpSpPr>
          <a:xfrm>
            <a:off x="2605599" y="2322978"/>
            <a:ext cx="1063011" cy="901192"/>
            <a:chOff x="6301352" y="3001265"/>
            <a:chExt cx="2363891" cy="2004564"/>
          </a:xfrm>
        </p:grpSpPr>
        <p:pic>
          <p:nvPicPr>
            <p:cNvPr id="17" name="Picture 16">
              <a:extLst>
                <a:ext uri="{FF2B5EF4-FFF2-40B4-BE49-F238E27FC236}">
                  <a16:creationId xmlns:a16="http://schemas.microsoft.com/office/drawing/2014/main" id="{B3082E43-9C64-4600-B10D-F6C67DBDED3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01900" y="3500034"/>
              <a:ext cx="1362798" cy="717170"/>
            </a:xfrm>
            <a:prstGeom prst="rect">
              <a:avLst/>
            </a:prstGeom>
          </p:spPr>
        </p:pic>
        <p:sp>
          <p:nvSpPr>
            <p:cNvPr id="18" name="Freeform 88">
              <a:extLst>
                <a:ext uri="{FF2B5EF4-FFF2-40B4-BE49-F238E27FC236}">
                  <a16:creationId xmlns:a16="http://schemas.microsoft.com/office/drawing/2014/main" id="{AA466DF2-0E5D-4BD6-A800-0A1A008FDEE0}"/>
                </a:ext>
              </a:extLst>
            </p:cNvPr>
            <p:cNvSpPr>
              <a:spLocks noEditPoints="1"/>
            </p:cNvSpPr>
            <p:nvPr/>
          </p:nvSpPr>
          <p:spPr bwMode="black">
            <a:xfrm>
              <a:off x="6301352"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defPPr>
                <a:defRPr lang="en-US"/>
              </a:defPPr>
              <a:lvl1pPr marL="0" algn="l" defTabSz="1110264" rtl="0" eaLnBrk="1" latinLnBrk="0" hangingPunct="1">
                <a:defRPr sz="2186" kern="1200">
                  <a:solidFill>
                    <a:schemeClr val="lt1"/>
                  </a:solidFill>
                  <a:latin typeface="+mn-lt"/>
                  <a:ea typeface="+mn-ea"/>
                  <a:cs typeface="+mn-cs"/>
                </a:defRPr>
              </a:lvl1pPr>
              <a:lvl2pPr marL="555132" algn="l" defTabSz="1110264" rtl="0" eaLnBrk="1" latinLnBrk="0" hangingPunct="1">
                <a:defRPr sz="2186" kern="1200">
                  <a:solidFill>
                    <a:schemeClr val="lt1"/>
                  </a:solidFill>
                  <a:latin typeface="+mn-lt"/>
                  <a:ea typeface="+mn-ea"/>
                  <a:cs typeface="+mn-cs"/>
                </a:defRPr>
              </a:lvl2pPr>
              <a:lvl3pPr marL="1110264" algn="l" defTabSz="1110264" rtl="0" eaLnBrk="1" latinLnBrk="0" hangingPunct="1">
                <a:defRPr sz="2186" kern="1200">
                  <a:solidFill>
                    <a:schemeClr val="lt1"/>
                  </a:solidFill>
                  <a:latin typeface="+mn-lt"/>
                  <a:ea typeface="+mn-ea"/>
                  <a:cs typeface="+mn-cs"/>
                </a:defRPr>
              </a:lvl3pPr>
              <a:lvl4pPr marL="1665397" algn="l" defTabSz="1110264" rtl="0" eaLnBrk="1" latinLnBrk="0" hangingPunct="1">
                <a:defRPr sz="2186" kern="1200">
                  <a:solidFill>
                    <a:schemeClr val="lt1"/>
                  </a:solidFill>
                  <a:latin typeface="+mn-lt"/>
                  <a:ea typeface="+mn-ea"/>
                  <a:cs typeface="+mn-cs"/>
                </a:defRPr>
              </a:lvl4pPr>
              <a:lvl5pPr marL="2220529" algn="l" defTabSz="1110264" rtl="0" eaLnBrk="1" latinLnBrk="0" hangingPunct="1">
                <a:defRPr sz="2186" kern="1200">
                  <a:solidFill>
                    <a:schemeClr val="lt1"/>
                  </a:solidFill>
                  <a:latin typeface="+mn-lt"/>
                  <a:ea typeface="+mn-ea"/>
                  <a:cs typeface="+mn-cs"/>
                </a:defRPr>
              </a:lvl5pPr>
              <a:lvl6pPr marL="2775661" algn="l" defTabSz="1110264" rtl="0" eaLnBrk="1" latinLnBrk="0" hangingPunct="1">
                <a:defRPr sz="2186" kern="1200">
                  <a:solidFill>
                    <a:schemeClr val="lt1"/>
                  </a:solidFill>
                  <a:latin typeface="+mn-lt"/>
                  <a:ea typeface="+mn-ea"/>
                  <a:cs typeface="+mn-cs"/>
                </a:defRPr>
              </a:lvl6pPr>
              <a:lvl7pPr marL="3330793" algn="l" defTabSz="1110264" rtl="0" eaLnBrk="1" latinLnBrk="0" hangingPunct="1">
                <a:defRPr sz="2186" kern="1200">
                  <a:solidFill>
                    <a:schemeClr val="lt1"/>
                  </a:solidFill>
                  <a:latin typeface="+mn-lt"/>
                  <a:ea typeface="+mn-ea"/>
                  <a:cs typeface="+mn-cs"/>
                </a:defRPr>
              </a:lvl7pPr>
              <a:lvl8pPr marL="3885926" algn="l" defTabSz="1110264" rtl="0" eaLnBrk="1" latinLnBrk="0" hangingPunct="1">
                <a:defRPr sz="2186" kern="1200">
                  <a:solidFill>
                    <a:schemeClr val="lt1"/>
                  </a:solidFill>
                  <a:latin typeface="+mn-lt"/>
                  <a:ea typeface="+mn-ea"/>
                  <a:cs typeface="+mn-cs"/>
                </a:defRPr>
              </a:lvl8pPr>
              <a:lvl9pPr marL="4441058" algn="l" defTabSz="1110264" rtl="0" eaLnBrk="1" latinLnBrk="0" hangingPunct="1">
                <a:defRPr sz="2186" kern="1200">
                  <a:solidFill>
                    <a:schemeClr val="lt1"/>
                  </a:solidFill>
                  <a:latin typeface="+mn-lt"/>
                  <a:ea typeface="+mn-ea"/>
                  <a:cs typeface="+mn-cs"/>
                </a:defRPr>
              </a:lvl9pPr>
            </a:lstStyle>
            <a:p>
              <a:pPr marL="0" marR="0" lvl="0" indent="0" algn="l" defTabSz="755531"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125" normalizeH="0" baseline="0" noProof="0" dirty="0">
                <a:ln>
                  <a:noFill/>
                </a:ln>
                <a:solidFill>
                  <a:srgbClr val="FFFFFF">
                    <a:lumMod val="50000"/>
                  </a:srgbClr>
                </a:solidFill>
                <a:effectLst/>
                <a:uLnTx/>
                <a:uFillTx/>
                <a:latin typeface="Segoe Light" pitchFamily="34" charset="0"/>
                <a:ea typeface="+mn-ea"/>
                <a:cs typeface="+mn-cs"/>
              </a:endParaRPr>
            </a:p>
          </p:txBody>
        </p:sp>
      </p:grpSp>
      <p:grpSp>
        <p:nvGrpSpPr>
          <p:cNvPr id="19" name="Group 18">
            <a:extLst>
              <a:ext uri="{FF2B5EF4-FFF2-40B4-BE49-F238E27FC236}">
                <a16:creationId xmlns:a16="http://schemas.microsoft.com/office/drawing/2014/main" id="{0C058E52-5E66-410F-9560-5B5AF4E85C2F}"/>
              </a:ext>
            </a:extLst>
          </p:cNvPr>
          <p:cNvGrpSpPr/>
          <p:nvPr/>
        </p:nvGrpSpPr>
        <p:grpSpPr>
          <a:xfrm>
            <a:off x="4320940" y="2322978"/>
            <a:ext cx="1063011" cy="901192"/>
            <a:chOff x="9136594" y="3001265"/>
            <a:chExt cx="2363891" cy="2004564"/>
          </a:xfrm>
        </p:grpSpPr>
        <p:sp>
          <p:nvSpPr>
            <p:cNvPr id="20" name="Rectangle 19">
              <a:extLst>
                <a:ext uri="{FF2B5EF4-FFF2-40B4-BE49-F238E27FC236}">
                  <a16:creationId xmlns:a16="http://schemas.microsoft.com/office/drawing/2014/main" id="{1C96FF1E-DBD5-498C-A3C1-7D0CDA233E97}"/>
                </a:ext>
              </a:extLst>
            </p:cNvPr>
            <p:cNvSpPr/>
            <p:nvPr/>
          </p:nvSpPr>
          <p:spPr bwMode="auto">
            <a:xfrm>
              <a:off x="9208667" y="3106738"/>
              <a:ext cx="2219746" cy="15037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124347" numCol="1" rtlCol="0" anchor="b" anchorCtr="0" compatLnSpc="1">
              <a:prstTxWarp prst="textNoShape">
                <a:avLst/>
              </a:prstTxWarp>
            </a:bodyPr>
            <a:lstStyle>
              <a:defPPr>
                <a:defRPr lang="en-US"/>
              </a:defPPr>
              <a:lvl1pPr marL="0" algn="l" defTabSz="1110264" rtl="0" eaLnBrk="1" latinLnBrk="0" hangingPunct="1">
                <a:defRPr sz="2186" kern="1200">
                  <a:solidFill>
                    <a:schemeClr val="lt1"/>
                  </a:solidFill>
                  <a:latin typeface="+mn-lt"/>
                  <a:ea typeface="+mn-ea"/>
                  <a:cs typeface="+mn-cs"/>
                </a:defRPr>
              </a:lvl1pPr>
              <a:lvl2pPr marL="555132" algn="l" defTabSz="1110264" rtl="0" eaLnBrk="1" latinLnBrk="0" hangingPunct="1">
                <a:defRPr sz="2186" kern="1200">
                  <a:solidFill>
                    <a:schemeClr val="lt1"/>
                  </a:solidFill>
                  <a:latin typeface="+mn-lt"/>
                  <a:ea typeface="+mn-ea"/>
                  <a:cs typeface="+mn-cs"/>
                </a:defRPr>
              </a:lvl2pPr>
              <a:lvl3pPr marL="1110264" algn="l" defTabSz="1110264" rtl="0" eaLnBrk="1" latinLnBrk="0" hangingPunct="1">
                <a:defRPr sz="2186" kern="1200">
                  <a:solidFill>
                    <a:schemeClr val="lt1"/>
                  </a:solidFill>
                  <a:latin typeface="+mn-lt"/>
                  <a:ea typeface="+mn-ea"/>
                  <a:cs typeface="+mn-cs"/>
                </a:defRPr>
              </a:lvl3pPr>
              <a:lvl4pPr marL="1665397" algn="l" defTabSz="1110264" rtl="0" eaLnBrk="1" latinLnBrk="0" hangingPunct="1">
                <a:defRPr sz="2186" kern="1200">
                  <a:solidFill>
                    <a:schemeClr val="lt1"/>
                  </a:solidFill>
                  <a:latin typeface="+mn-lt"/>
                  <a:ea typeface="+mn-ea"/>
                  <a:cs typeface="+mn-cs"/>
                </a:defRPr>
              </a:lvl4pPr>
              <a:lvl5pPr marL="2220529" algn="l" defTabSz="1110264" rtl="0" eaLnBrk="1" latinLnBrk="0" hangingPunct="1">
                <a:defRPr sz="2186" kern="1200">
                  <a:solidFill>
                    <a:schemeClr val="lt1"/>
                  </a:solidFill>
                  <a:latin typeface="+mn-lt"/>
                  <a:ea typeface="+mn-ea"/>
                  <a:cs typeface="+mn-cs"/>
                </a:defRPr>
              </a:lvl5pPr>
              <a:lvl6pPr marL="2775661" algn="l" defTabSz="1110264" rtl="0" eaLnBrk="1" latinLnBrk="0" hangingPunct="1">
                <a:defRPr sz="2186" kern="1200">
                  <a:solidFill>
                    <a:schemeClr val="lt1"/>
                  </a:solidFill>
                  <a:latin typeface="+mn-lt"/>
                  <a:ea typeface="+mn-ea"/>
                  <a:cs typeface="+mn-cs"/>
                </a:defRPr>
              </a:lvl6pPr>
              <a:lvl7pPr marL="3330793" algn="l" defTabSz="1110264" rtl="0" eaLnBrk="1" latinLnBrk="0" hangingPunct="1">
                <a:defRPr sz="2186" kern="1200">
                  <a:solidFill>
                    <a:schemeClr val="lt1"/>
                  </a:solidFill>
                  <a:latin typeface="+mn-lt"/>
                  <a:ea typeface="+mn-ea"/>
                  <a:cs typeface="+mn-cs"/>
                </a:defRPr>
              </a:lvl7pPr>
              <a:lvl8pPr marL="3885926" algn="l" defTabSz="1110264" rtl="0" eaLnBrk="1" latinLnBrk="0" hangingPunct="1">
                <a:defRPr sz="2186" kern="1200">
                  <a:solidFill>
                    <a:schemeClr val="lt1"/>
                  </a:solidFill>
                  <a:latin typeface="+mn-lt"/>
                  <a:ea typeface="+mn-ea"/>
                  <a:cs typeface="+mn-cs"/>
                </a:defRPr>
              </a:lvl8pPr>
              <a:lvl9pPr marL="4441058" algn="l" defTabSz="1110264" rtl="0" eaLnBrk="1" latinLnBrk="0" hangingPunct="1">
                <a:defRPr sz="2186" kern="1200">
                  <a:solidFill>
                    <a:schemeClr val="lt1"/>
                  </a:solidFill>
                  <a:latin typeface="+mn-lt"/>
                  <a:ea typeface="+mn-ea"/>
                  <a:cs typeface="+mn-cs"/>
                </a:defRPr>
              </a:lvl9pPr>
            </a:lstStyle>
            <a:p>
              <a:pPr marL="0" marR="0" lvl="0" indent="0" algn="r" defTabSz="932352" rtl="0" eaLnBrk="1" fontAlgn="base" latinLnBrk="0" hangingPunct="1">
                <a:lnSpc>
                  <a:spcPct val="100000"/>
                </a:lnSpc>
                <a:spcBef>
                  <a:spcPct val="0"/>
                </a:spcBef>
                <a:spcAft>
                  <a:spcPct val="0"/>
                </a:spcAft>
                <a:buClrTx/>
                <a:buSzTx/>
                <a:buFontTx/>
                <a:buNone/>
                <a:tabLst/>
                <a:defRPr/>
              </a:pPr>
              <a:endParaRPr kumimoji="0" lang="en-US" sz="190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mn-cs"/>
              </a:endParaRPr>
            </a:p>
          </p:txBody>
        </p:sp>
        <p:sp>
          <p:nvSpPr>
            <p:cNvPr id="21" name="Freeform 88">
              <a:extLst>
                <a:ext uri="{FF2B5EF4-FFF2-40B4-BE49-F238E27FC236}">
                  <a16:creationId xmlns:a16="http://schemas.microsoft.com/office/drawing/2014/main" id="{07A558FD-7178-4E40-B854-C94A71255B1D}"/>
                </a:ext>
              </a:extLst>
            </p:cNvPr>
            <p:cNvSpPr>
              <a:spLocks noEditPoints="1"/>
            </p:cNvSpPr>
            <p:nvPr/>
          </p:nvSpPr>
          <p:spPr bwMode="black">
            <a:xfrm>
              <a:off x="9136594"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defPPr>
                <a:defRPr lang="en-US"/>
              </a:defPPr>
              <a:lvl1pPr marL="0" algn="l" defTabSz="1110264" rtl="0" eaLnBrk="1" latinLnBrk="0" hangingPunct="1">
                <a:defRPr sz="2186" kern="1200">
                  <a:solidFill>
                    <a:schemeClr val="lt1"/>
                  </a:solidFill>
                  <a:latin typeface="+mn-lt"/>
                  <a:ea typeface="+mn-ea"/>
                  <a:cs typeface="+mn-cs"/>
                </a:defRPr>
              </a:lvl1pPr>
              <a:lvl2pPr marL="555132" algn="l" defTabSz="1110264" rtl="0" eaLnBrk="1" latinLnBrk="0" hangingPunct="1">
                <a:defRPr sz="2186" kern="1200">
                  <a:solidFill>
                    <a:schemeClr val="lt1"/>
                  </a:solidFill>
                  <a:latin typeface="+mn-lt"/>
                  <a:ea typeface="+mn-ea"/>
                  <a:cs typeface="+mn-cs"/>
                </a:defRPr>
              </a:lvl2pPr>
              <a:lvl3pPr marL="1110264" algn="l" defTabSz="1110264" rtl="0" eaLnBrk="1" latinLnBrk="0" hangingPunct="1">
                <a:defRPr sz="2186" kern="1200">
                  <a:solidFill>
                    <a:schemeClr val="lt1"/>
                  </a:solidFill>
                  <a:latin typeface="+mn-lt"/>
                  <a:ea typeface="+mn-ea"/>
                  <a:cs typeface="+mn-cs"/>
                </a:defRPr>
              </a:lvl3pPr>
              <a:lvl4pPr marL="1665397" algn="l" defTabSz="1110264" rtl="0" eaLnBrk="1" latinLnBrk="0" hangingPunct="1">
                <a:defRPr sz="2186" kern="1200">
                  <a:solidFill>
                    <a:schemeClr val="lt1"/>
                  </a:solidFill>
                  <a:latin typeface="+mn-lt"/>
                  <a:ea typeface="+mn-ea"/>
                  <a:cs typeface="+mn-cs"/>
                </a:defRPr>
              </a:lvl4pPr>
              <a:lvl5pPr marL="2220529" algn="l" defTabSz="1110264" rtl="0" eaLnBrk="1" latinLnBrk="0" hangingPunct="1">
                <a:defRPr sz="2186" kern="1200">
                  <a:solidFill>
                    <a:schemeClr val="lt1"/>
                  </a:solidFill>
                  <a:latin typeface="+mn-lt"/>
                  <a:ea typeface="+mn-ea"/>
                  <a:cs typeface="+mn-cs"/>
                </a:defRPr>
              </a:lvl5pPr>
              <a:lvl6pPr marL="2775661" algn="l" defTabSz="1110264" rtl="0" eaLnBrk="1" latinLnBrk="0" hangingPunct="1">
                <a:defRPr sz="2186" kern="1200">
                  <a:solidFill>
                    <a:schemeClr val="lt1"/>
                  </a:solidFill>
                  <a:latin typeface="+mn-lt"/>
                  <a:ea typeface="+mn-ea"/>
                  <a:cs typeface="+mn-cs"/>
                </a:defRPr>
              </a:lvl6pPr>
              <a:lvl7pPr marL="3330793" algn="l" defTabSz="1110264" rtl="0" eaLnBrk="1" latinLnBrk="0" hangingPunct="1">
                <a:defRPr sz="2186" kern="1200">
                  <a:solidFill>
                    <a:schemeClr val="lt1"/>
                  </a:solidFill>
                  <a:latin typeface="+mn-lt"/>
                  <a:ea typeface="+mn-ea"/>
                  <a:cs typeface="+mn-cs"/>
                </a:defRPr>
              </a:lvl7pPr>
              <a:lvl8pPr marL="3885926" algn="l" defTabSz="1110264" rtl="0" eaLnBrk="1" latinLnBrk="0" hangingPunct="1">
                <a:defRPr sz="2186" kern="1200">
                  <a:solidFill>
                    <a:schemeClr val="lt1"/>
                  </a:solidFill>
                  <a:latin typeface="+mn-lt"/>
                  <a:ea typeface="+mn-ea"/>
                  <a:cs typeface="+mn-cs"/>
                </a:defRPr>
              </a:lvl8pPr>
              <a:lvl9pPr marL="4441058" algn="l" defTabSz="1110264" rtl="0" eaLnBrk="1" latinLnBrk="0" hangingPunct="1">
                <a:defRPr sz="2186" kern="1200">
                  <a:solidFill>
                    <a:schemeClr val="lt1"/>
                  </a:solidFill>
                  <a:latin typeface="+mn-lt"/>
                  <a:ea typeface="+mn-ea"/>
                  <a:cs typeface="+mn-cs"/>
                </a:defRPr>
              </a:lvl9pPr>
            </a:lstStyle>
            <a:p>
              <a:pPr marL="0" marR="0" lvl="0" indent="0" algn="r" defTabSz="755531"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125" normalizeH="0" baseline="0" noProof="0" dirty="0">
                <a:ln>
                  <a:noFill/>
                </a:ln>
                <a:solidFill>
                  <a:srgbClr val="FFFFFF">
                    <a:lumMod val="50000"/>
                  </a:srgbClr>
                </a:solidFill>
                <a:effectLst/>
                <a:uLnTx/>
                <a:uFillTx/>
                <a:latin typeface="Segoe Light" pitchFamily="34" charset="0"/>
                <a:ea typeface="+mn-ea"/>
                <a:cs typeface="+mn-cs"/>
              </a:endParaRPr>
            </a:p>
          </p:txBody>
        </p:sp>
      </p:grpSp>
      <p:grpSp>
        <p:nvGrpSpPr>
          <p:cNvPr id="22" name="Group 21">
            <a:extLst>
              <a:ext uri="{FF2B5EF4-FFF2-40B4-BE49-F238E27FC236}">
                <a16:creationId xmlns:a16="http://schemas.microsoft.com/office/drawing/2014/main" id="{FA2DF18C-075F-4A7E-8E73-1DA694DD2C23}"/>
              </a:ext>
            </a:extLst>
          </p:cNvPr>
          <p:cNvGrpSpPr/>
          <p:nvPr/>
        </p:nvGrpSpPr>
        <p:grpSpPr>
          <a:xfrm>
            <a:off x="890258" y="4671294"/>
            <a:ext cx="1063011" cy="901192"/>
            <a:chOff x="9136594" y="3001265"/>
            <a:chExt cx="2363891" cy="2004564"/>
          </a:xfrm>
        </p:grpSpPr>
        <p:sp>
          <p:nvSpPr>
            <p:cNvPr id="23" name="Rectangle 22">
              <a:extLst>
                <a:ext uri="{FF2B5EF4-FFF2-40B4-BE49-F238E27FC236}">
                  <a16:creationId xmlns:a16="http://schemas.microsoft.com/office/drawing/2014/main" id="{99BF4F95-72FE-4F90-9972-F631EAA1CE2B}"/>
                </a:ext>
              </a:extLst>
            </p:cNvPr>
            <p:cNvSpPr/>
            <p:nvPr/>
          </p:nvSpPr>
          <p:spPr bwMode="auto">
            <a:xfrm>
              <a:off x="9208667" y="3106738"/>
              <a:ext cx="2219746" cy="15037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124347" numCol="1" rtlCol="0" anchor="b" anchorCtr="0" compatLnSpc="1">
              <a:prstTxWarp prst="textNoShape">
                <a:avLst/>
              </a:prstTxWarp>
            </a:bodyPr>
            <a:lstStyle>
              <a:defPPr>
                <a:defRPr lang="en-US"/>
              </a:defPPr>
              <a:lvl1pPr marL="0" algn="l" defTabSz="1110264" rtl="0" eaLnBrk="1" latinLnBrk="0" hangingPunct="1">
                <a:defRPr sz="2186" kern="1200">
                  <a:solidFill>
                    <a:schemeClr val="lt1"/>
                  </a:solidFill>
                  <a:latin typeface="+mn-lt"/>
                  <a:ea typeface="+mn-ea"/>
                  <a:cs typeface="+mn-cs"/>
                </a:defRPr>
              </a:lvl1pPr>
              <a:lvl2pPr marL="555132" algn="l" defTabSz="1110264" rtl="0" eaLnBrk="1" latinLnBrk="0" hangingPunct="1">
                <a:defRPr sz="2186" kern="1200">
                  <a:solidFill>
                    <a:schemeClr val="lt1"/>
                  </a:solidFill>
                  <a:latin typeface="+mn-lt"/>
                  <a:ea typeface="+mn-ea"/>
                  <a:cs typeface="+mn-cs"/>
                </a:defRPr>
              </a:lvl2pPr>
              <a:lvl3pPr marL="1110264" algn="l" defTabSz="1110264" rtl="0" eaLnBrk="1" latinLnBrk="0" hangingPunct="1">
                <a:defRPr sz="2186" kern="1200">
                  <a:solidFill>
                    <a:schemeClr val="lt1"/>
                  </a:solidFill>
                  <a:latin typeface="+mn-lt"/>
                  <a:ea typeface="+mn-ea"/>
                  <a:cs typeface="+mn-cs"/>
                </a:defRPr>
              </a:lvl3pPr>
              <a:lvl4pPr marL="1665397" algn="l" defTabSz="1110264" rtl="0" eaLnBrk="1" latinLnBrk="0" hangingPunct="1">
                <a:defRPr sz="2186" kern="1200">
                  <a:solidFill>
                    <a:schemeClr val="lt1"/>
                  </a:solidFill>
                  <a:latin typeface="+mn-lt"/>
                  <a:ea typeface="+mn-ea"/>
                  <a:cs typeface="+mn-cs"/>
                </a:defRPr>
              </a:lvl4pPr>
              <a:lvl5pPr marL="2220529" algn="l" defTabSz="1110264" rtl="0" eaLnBrk="1" latinLnBrk="0" hangingPunct="1">
                <a:defRPr sz="2186" kern="1200">
                  <a:solidFill>
                    <a:schemeClr val="lt1"/>
                  </a:solidFill>
                  <a:latin typeface="+mn-lt"/>
                  <a:ea typeface="+mn-ea"/>
                  <a:cs typeface="+mn-cs"/>
                </a:defRPr>
              </a:lvl5pPr>
              <a:lvl6pPr marL="2775661" algn="l" defTabSz="1110264" rtl="0" eaLnBrk="1" latinLnBrk="0" hangingPunct="1">
                <a:defRPr sz="2186" kern="1200">
                  <a:solidFill>
                    <a:schemeClr val="lt1"/>
                  </a:solidFill>
                  <a:latin typeface="+mn-lt"/>
                  <a:ea typeface="+mn-ea"/>
                  <a:cs typeface="+mn-cs"/>
                </a:defRPr>
              </a:lvl6pPr>
              <a:lvl7pPr marL="3330793" algn="l" defTabSz="1110264" rtl="0" eaLnBrk="1" latinLnBrk="0" hangingPunct="1">
                <a:defRPr sz="2186" kern="1200">
                  <a:solidFill>
                    <a:schemeClr val="lt1"/>
                  </a:solidFill>
                  <a:latin typeface="+mn-lt"/>
                  <a:ea typeface="+mn-ea"/>
                  <a:cs typeface="+mn-cs"/>
                </a:defRPr>
              </a:lvl7pPr>
              <a:lvl8pPr marL="3885926" algn="l" defTabSz="1110264" rtl="0" eaLnBrk="1" latinLnBrk="0" hangingPunct="1">
                <a:defRPr sz="2186" kern="1200">
                  <a:solidFill>
                    <a:schemeClr val="lt1"/>
                  </a:solidFill>
                  <a:latin typeface="+mn-lt"/>
                  <a:ea typeface="+mn-ea"/>
                  <a:cs typeface="+mn-cs"/>
                </a:defRPr>
              </a:lvl8pPr>
              <a:lvl9pPr marL="4441058" algn="l" defTabSz="1110264" rtl="0" eaLnBrk="1" latinLnBrk="0" hangingPunct="1">
                <a:defRPr sz="2186" kern="1200">
                  <a:solidFill>
                    <a:schemeClr val="lt1"/>
                  </a:solidFill>
                  <a:latin typeface="+mn-lt"/>
                  <a:ea typeface="+mn-ea"/>
                  <a:cs typeface="+mn-cs"/>
                </a:defRPr>
              </a:lvl9pPr>
            </a:lstStyle>
            <a:p>
              <a:pPr marL="0" marR="0" lvl="0" indent="0" algn="r" defTabSz="932352" rtl="0" eaLnBrk="1" fontAlgn="base" latinLnBrk="0" hangingPunct="1">
                <a:lnSpc>
                  <a:spcPct val="100000"/>
                </a:lnSpc>
                <a:spcBef>
                  <a:spcPct val="0"/>
                </a:spcBef>
                <a:spcAft>
                  <a:spcPct val="0"/>
                </a:spcAft>
                <a:buClrTx/>
                <a:buSzTx/>
                <a:buFontTx/>
                <a:buNone/>
                <a:tabLst/>
                <a:defRPr/>
              </a:pPr>
              <a:endParaRPr kumimoji="0" lang="en-US" sz="190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mn-cs"/>
              </a:endParaRPr>
            </a:p>
          </p:txBody>
        </p:sp>
        <p:sp>
          <p:nvSpPr>
            <p:cNvPr id="24" name="Freeform 88">
              <a:extLst>
                <a:ext uri="{FF2B5EF4-FFF2-40B4-BE49-F238E27FC236}">
                  <a16:creationId xmlns:a16="http://schemas.microsoft.com/office/drawing/2014/main" id="{4C8F7D3E-1AD3-4F6A-91D5-89771D53DD81}"/>
                </a:ext>
              </a:extLst>
            </p:cNvPr>
            <p:cNvSpPr>
              <a:spLocks noEditPoints="1"/>
            </p:cNvSpPr>
            <p:nvPr/>
          </p:nvSpPr>
          <p:spPr bwMode="black">
            <a:xfrm>
              <a:off x="9136594"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defPPr>
                <a:defRPr lang="en-US"/>
              </a:defPPr>
              <a:lvl1pPr marL="0" algn="l" defTabSz="1110264" rtl="0" eaLnBrk="1" latinLnBrk="0" hangingPunct="1">
                <a:defRPr sz="2186" kern="1200">
                  <a:solidFill>
                    <a:schemeClr val="lt1"/>
                  </a:solidFill>
                  <a:latin typeface="+mn-lt"/>
                  <a:ea typeface="+mn-ea"/>
                  <a:cs typeface="+mn-cs"/>
                </a:defRPr>
              </a:lvl1pPr>
              <a:lvl2pPr marL="555132" algn="l" defTabSz="1110264" rtl="0" eaLnBrk="1" latinLnBrk="0" hangingPunct="1">
                <a:defRPr sz="2186" kern="1200">
                  <a:solidFill>
                    <a:schemeClr val="lt1"/>
                  </a:solidFill>
                  <a:latin typeface="+mn-lt"/>
                  <a:ea typeface="+mn-ea"/>
                  <a:cs typeface="+mn-cs"/>
                </a:defRPr>
              </a:lvl2pPr>
              <a:lvl3pPr marL="1110264" algn="l" defTabSz="1110264" rtl="0" eaLnBrk="1" latinLnBrk="0" hangingPunct="1">
                <a:defRPr sz="2186" kern="1200">
                  <a:solidFill>
                    <a:schemeClr val="lt1"/>
                  </a:solidFill>
                  <a:latin typeface="+mn-lt"/>
                  <a:ea typeface="+mn-ea"/>
                  <a:cs typeface="+mn-cs"/>
                </a:defRPr>
              </a:lvl3pPr>
              <a:lvl4pPr marL="1665397" algn="l" defTabSz="1110264" rtl="0" eaLnBrk="1" latinLnBrk="0" hangingPunct="1">
                <a:defRPr sz="2186" kern="1200">
                  <a:solidFill>
                    <a:schemeClr val="lt1"/>
                  </a:solidFill>
                  <a:latin typeface="+mn-lt"/>
                  <a:ea typeface="+mn-ea"/>
                  <a:cs typeface="+mn-cs"/>
                </a:defRPr>
              </a:lvl4pPr>
              <a:lvl5pPr marL="2220529" algn="l" defTabSz="1110264" rtl="0" eaLnBrk="1" latinLnBrk="0" hangingPunct="1">
                <a:defRPr sz="2186" kern="1200">
                  <a:solidFill>
                    <a:schemeClr val="lt1"/>
                  </a:solidFill>
                  <a:latin typeface="+mn-lt"/>
                  <a:ea typeface="+mn-ea"/>
                  <a:cs typeface="+mn-cs"/>
                </a:defRPr>
              </a:lvl5pPr>
              <a:lvl6pPr marL="2775661" algn="l" defTabSz="1110264" rtl="0" eaLnBrk="1" latinLnBrk="0" hangingPunct="1">
                <a:defRPr sz="2186" kern="1200">
                  <a:solidFill>
                    <a:schemeClr val="lt1"/>
                  </a:solidFill>
                  <a:latin typeface="+mn-lt"/>
                  <a:ea typeface="+mn-ea"/>
                  <a:cs typeface="+mn-cs"/>
                </a:defRPr>
              </a:lvl6pPr>
              <a:lvl7pPr marL="3330793" algn="l" defTabSz="1110264" rtl="0" eaLnBrk="1" latinLnBrk="0" hangingPunct="1">
                <a:defRPr sz="2186" kern="1200">
                  <a:solidFill>
                    <a:schemeClr val="lt1"/>
                  </a:solidFill>
                  <a:latin typeface="+mn-lt"/>
                  <a:ea typeface="+mn-ea"/>
                  <a:cs typeface="+mn-cs"/>
                </a:defRPr>
              </a:lvl7pPr>
              <a:lvl8pPr marL="3885926" algn="l" defTabSz="1110264" rtl="0" eaLnBrk="1" latinLnBrk="0" hangingPunct="1">
                <a:defRPr sz="2186" kern="1200">
                  <a:solidFill>
                    <a:schemeClr val="lt1"/>
                  </a:solidFill>
                  <a:latin typeface="+mn-lt"/>
                  <a:ea typeface="+mn-ea"/>
                  <a:cs typeface="+mn-cs"/>
                </a:defRPr>
              </a:lvl8pPr>
              <a:lvl9pPr marL="4441058" algn="l" defTabSz="1110264" rtl="0" eaLnBrk="1" latinLnBrk="0" hangingPunct="1">
                <a:defRPr sz="2186" kern="1200">
                  <a:solidFill>
                    <a:schemeClr val="lt1"/>
                  </a:solidFill>
                  <a:latin typeface="+mn-lt"/>
                  <a:ea typeface="+mn-ea"/>
                  <a:cs typeface="+mn-cs"/>
                </a:defRPr>
              </a:lvl9pPr>
            </a:lstStyle>
            <a:p>
              <a:pPr marL="0" marR="0" lvl="0" indent="0" algn="r" defTabSz="755531"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125" normalizeH="0" baseline="0" noProof="0" dirty="0">
                <a:ln>
                  <a:noFill/>
                </a:ln>
                <a:solidFill>
                  <a:srgbClr val="FFFFFF">
                    <a:lumMod val="50000"/>
                  </a:srgbClr>
                </a:solidFill>
                <a:effectLst/>
                <a:uLnTx/>
                <a:uFillTx/>
                <a:latin typeface="Segoe Light" pitchFamily="34" charset="0"/>
                <a:ea typeface="+mn-ea"/>
                <a:cs typeface="+mn-cs"/>
              </a:endParaRPr>
            </a:p>
          </p:txBody>
        </p:sp>
      </p:grpSp>
      <p:pic>
        <p:nvPicPr>
          <p:cNvPr id="25" name="Picture 24" descr="Python">
            <a:extLst>
              <a:ext uri="{FF2B5EF4-FFF2-40B4-BE49-F238E27FC236}">
                <a16:creationId xmlns:a16="http://schemas.microsoft.com/office/drawing/2014/main" id="{DFC555F8-F745-4457-90C0-C1D2F75D8FA0}"/>
              </a:ext>
            </a:extLst>
          </p:cNvPr>
          <p:cNvPicPr>
            <a:picLocks noChangeAspect="1"/>
          </p:cNvPicPr>
          <p:nvPr/>
        </p:nvPicPr>
        <p:blipFill>
          <a:blip r:embed="rId7"/>
          <a:stretch>
            <a:fillRect/>
          </a:stretch>
        </p:blipFill>
        <p:spPr>
          <a:xfrm>
            <a:off x="4431338" y="2575166"/>
            <a:ext cx="842214" cy="229174"/>
          </a:xfrm>
          <a:prstGeom prst="rect">
            <a:avLst/>
          </a:prstGeom>
        </p:spPr>
      </p:pic>
      <p:pic>
        <p:nvPicPr>
          <p:cNvPr id="26" name="Picture 25" descr="Java">
            <a:extLst>
              <a:ext uri="{FF2B5EF4-FFF2-40B4-BE49-F238E27FC236}">
                <a16:creationId xmlns:a16="http://schemas.microsoft.com/office/drawing/2014/main" id="{9C31FEE1-E3CF-474F-89F9-0B75C41BE93C}"/>
              </a:ext>
            </a:extLst>
          </p:cNvPr>
          <p:cNvPicPr>
            <a:picLocks noChangeAspect="1"/>
          </p:cNvPicPr>
          <p:nvPr/>
        </p:nvPicPr>
        <p:blipFill>
          <a:blip r:embed="rId8"/>
          <a:stretch>
            <a:fillRect/>
          </a:stretch>
        </p:blipFill>
        <p:spPr>
          <a:xfrm>
            <a:off x="1083125" y="4867407"/>
            <a:ext cx="684804" cy="378656"/>
          </a:xfrm>
          <a:prstGeom prst="rect">
            <a:avLst/>
          </a:prstGeom>
        </p:spPr>
      </p:pic>
      <p:pic>
        <p:nvPicPr>
          <p:cNvPr id="27" name="Picture 26" descr="PHP">
            <a:extLst>
              <a:ext uri="{FF2B5EF4-FFF2-40B4-BE49-F238E27FC236}">
                <a16:creationId xmlns:a16="http://schemas.microsoft.com/office/drawing/2014/main" id="{02FF001B-0C81-4B7E-B538-67F943F32381}"/>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2767402" y="2515220"/>
            <a:ext cx="739404" cy="386398"/>
          </a:xfrm>
          <a:prstGeom prst="rect">
            <a:avLst/>
          </a:prstGeom>
        </p:spPr>
      </p:pic>
      <p:grpSp>
        <p:nvGrpSpPr>
          <p:cNvPr id="28" name="Group 27">
            <a:extLst>
              <a:ext uri="{FF2B5EF4-FFF2-40B4-BE49-F238E27FC236}">
                <a16:creationId xmlns:a16="http://schemas.microsoft.com/office/drawing/2014/main" id="{2655F702-2F86-4592-93E7-0FF6AD680713}"/>
              </a:ext>
            </a:extLst>
          </p:cNvPr>
          <p:cNvGrpSpPr/>
          <p:nvPr/>
        </p:nvGrpSpPr>
        <p:grpSpPr>
          <a:xfrm>
            <a:off x="4320940" y="4663341"/>
            <a:ext cx="1063011" cy="901192"/>
            <a:chOff x="9136594" y="3001265"/>
            <a:chExt cx="2363891" cy="2004564"/>
          </a:xfrm>
        </p:grpSpPr>
        <p:sp>
          <p:nvSpPr>
            <p:cNvPr id="29" name="Rectangle 28">
              <a:extLst>
                <a:ext uri="{FF2B5EF4-FFF2-40B4-BE49-F238E27FC236}">
                  <a16:creationId xmlns:a16="http://schemas.microsoft.com/office/drawing/2014/main" id="{3648A19B-229C-4860-93E3-AD3B86B6A31B}"/>
                </a:ext>
              </a:extLst>
            </p:cNvPr>
            <p:cNvSpPr/>
            <p:nvPr/>
          </p:nvSpPr>
          <p:spPr bwMode="auto">
            <a:xfrm>
              <a:off x="9208667" y="3106738"/>
              <a:ext cx="2219746" cy="15037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124347" numCol="1" rtlCol="0" anchor="b" anchorCtr="0" compatLnSpc="1">
              <a:prstTxWarp prst="textNoShape">
                <a:avLst/>
              </a:prstTxWarp>
            </a:bodyPr>
            <a:lstStyle>
              <a:defPPr>
                <a:defRPr lang="en-US"/>
              </a:defPPr>
              <a:lvl1pPr marL="0" algn="l" defTabSz="1110264" rtl="0" eaLnBrk="1" latinLnBrk="0" hangingPunct="1">
                <a:defRPr sz="2186" kern="1200">
                  <a:solidFill>
                    <a:schemeClr val="lt1"/>
                  </a:solidFill>
                  <a:latin typeface="+mn-lt"/>
                  <a:ea typeface="+mn-ea"/>
                  <a:cs typeface="+mn-cs"/>
                </a:defRPr>
              </a:lvl1pPr>
              <a:lvl2pPr marL="555132" algn="l" defTabSz="1110264" rtl="0" eaLnBrk="1" latinLnBrk="0" hangingPunct="1">
                <a:defRPr sz="2186" kern="1200">
                  <a:solidFill>
                    <a:schemeClr val="lt1"/>
                  </a:solidFill>
                  <a:latin typeface="+mn-lt"/>
                  <a:ea typeface="+mn-ea"/>
                  <a:cs typeface="+mn-cs"/>
                </a:defRPr>
              </a:lvl2pPr>
              <a:lvl3pPr marL="1110264" algn="l" defTabSz="1110264" rtl="0" eaLnBrk="1" latinLnBrk="0" hangingPunct="1">
                <a:defRPr sz="2186" kern="1200">
                  <a:solidFill>
                    <a:schemeClr val="lt1"/>
                  </a:solidFill>
                  <a:latin typeface="+mn-lt"/>
                  <a:ea typeface="+mn-ea"/>
                  <a:cs typeface="+mn-cs"/>
                </a:defRPr>
              </a:lvl3pPr>
              <a:lvl4pPr marL="1665397" algn="l" defTabSz="1110264" rtl="0" eaLnBrk="1" latinLnBrk="0" hangingPunct="1">
                <a:defRPr sz="2186" kern="1200">
                  <a:solidFill>
                    <a:schemeClr val="lt1"/>
                  </a:solidFill>
                  <a:latin typeface="+mn-lt"/>
                  <a:ea typeface="+mn-ea"/>
                  <a:cs typeface="+mn-cs"/>
                </a:defRPr>
              </a:lvl4pPr>
              <a:lvl5pPr marL="2220529" algn="l" defTabSz="1110264" rtl="0" eaLnBrk="1" latinLnBrk="0" hangingPunct="1">
                <a:defRPr sz="2186" kern="1200">
                  <a:solidFill>
                    <a:schemeClr val="lt1"/>
                  </a:solidFill>
                  <a:latin typeface="+mn-lt"/>
                  <a:ea typeface="+mn-ea"/>
                  <a:cs typeface="+mn-cs"/>
                </a:defRPr>
              </a:lvl5pPr>
              <a:lvl6pPr marL="2775661" algn="l" defTabSz="1110264" rtl="0" eaLnBrk="1" latinLnBrk="0" hangingPunct="1">
                <a:defRPr sz="2186" kern="1200">
                  <a:solidFill>
                    <a:schemeClr val="lt1"/>
                  </a:solidFill>
                  <a:latin typeface="+mn-lt"/>
                  <a:ea typeface="+mn-ea"/>
                  <a:cs typeface="+mn-cs"/>
                </a:defRPr>
              </a:lvl6pPr>
              <a:lvl7pPr marL="3330793" algn="l" defTabSz="1110264" rtl="0" eaLnBrk="1" latinLnBrk="0" hangingPunct="1">
                <a:defRPr sz="2186" kern="1200">
                  <a:solidFill>
                    <a:schemeClr val="lt1"/>
                  </a:solidFill>
                  <a:latin typeface="+mn-lt"/>
                  <a:ea typeface="+mn-ea"/>
                  <a:cs typeface="+mn-cs"/>
                </a:defRPr>
              </a:lvl7pPr>
              <a:lvl8pPr marL="3885926" algn="l" defTabSz="1110264" rtl="0" eaLnBrk="1" latinLnBrk="0" hangingPunct="1">
                <a:defRPr sz="2186" kern="1200">
                  <a:solidFill>
                    <a:schemeClr val="lt1"/>
                  </a:solidFill>
                  <a:latin typeface="+mn-lt"/>
                  <a:ea typeface="+mn-ea"/>
                  <a:cs typeface="+mn-cs"/>
                </a:defRPr>
              </a:lvl8pPr>
              <a:lvl9pPr marL="4441058" algn="l" defTabSz="1110264" rtl="0" eaLnBrk="1" latinLnBrk="0" hangingPunct="1">
                <a:defRPr sz="2186" kern="1200">
                  <a:solidFill>
                    <a:schemeClr val="lt1"/>
                  </a:solidFill>
                  <a:latin typeface="+mn-lt"/>
                  <a:ea typeface="+mn-ea"/>
                  <a:cs typeface="+mn-cs"/>
                </a:defRPr>
              </a:lvl9pPr>
            </a:lstStyle>
            <a:p>
              <a:pPr marL="0" marR="0" lvl="0" indent="0" algn="r" defTabSz="932352" rtl="0" eaLnBrk="1" fontAlgn="base" latinLnBrk="0" hangingPunct="1">
                <a:lnSpc>
                  <a:spcPct val="100000"/>
                </a:lnSpc>
                <a:spcBef>
                  <a:spcPct val="0"/>
                </a:spcBef>
                <a:spcAft>
                  <a:spcPct val="0"/>
                </a:spcAft>
                <a:buClrTx/>
                <a:buSzTx/>
                <a:buFontTx/>
                <a:buNone/>
                <a:tabLst/>
                <a:defRPr/>
              </a:pPr>
              <a:endParaRPr kumimoji="0" lang="en-US" sz="190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mn-cs"/>
              </a:endParaRPr>
            </a:p>
          </p:txBody>
        </p:sp>
        <p:sp>
          <p:nvSpPr>
            <p:cNvPr id="30" name="Freeform 88">
              <a:extLst>
                <a:ext uri="{FF2B5EF4-FFF2-40B4-BE49-F238E27FC236}">
                  <a16:creationId xmlns:a16="http://schemas.microsoft.com/office/drawing/2014/main" id="{FB7FE6C3-8B1C-45A1-9F94-56E58BECE7DA}"/>
                </a:ext>
              </a:extLst>
            </p:cNvPr>
            <p:cNvSpPr>
              <a:spLocks noEditPoints="1"/>
            </p:cNvSpPr>
            <p:nvPr/>
          </p:nvSpPr>
          <p:spPr bwMode="black">
            <a:xfrm>
              <a:off x="9136594"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defPPr>
                <a:defRPr lang="en-US"/>
              </a:defPPr>
              <a:lvl1pPr marL="0" algn="l" defTabSz="1110264" rtl="0" eaLnBrk="1" latinLnBrk="0" hangingPunct="1">
                <a:defRPr sz="2186" kern="1200">
                  <a:solidFill>
                    <a:schemeClr val="lt1"/>
                  </a:solidFill>
                  <a:latin typeface="+mn-lt"/>
                  <a:ea typeface="+mn-ea"/>
                  <a:cs typeface="+mn-cs"/>
                </a:defRPr>
              </a:lvl1pPr>
              <a:lvl2pPr marL="555132" algn="l" defTabSz="1110264" rtl="0" eaLnBrk="1" latinLnBrk="0" hangingPunct="1">
                <a:defRPr sz="2186" kern="1200">
                  <a:solidFill>
                    <a:schemeClr val="lt1"/>
                  </a:solidFill>
                  <a:latin typeface="+mn-lt"/>
                  <a:ea typeface="+mn-ea"/>
                  <a:cs typeface="+mn-cs"/>
                </a:defRPr>
              </a:lvl2pPr>
              <a:lvl3pPr marL="1110264" algn="l" defTabSz="1110264" rtl="0" eaLnBrk="1" latinLnBrk="0" hangingPunct="1">
                <a:defRPr sz="2186" kern="1200">
                  <a:solidFill>
                    <a:schemeClr val="lt1"/>
                  </a:solidFill>
                  <a:latin typeface="+mn-lt"/>
                  <a:ea typeface="+mn-ea"/>
                  <a:cs typeface="+mn-cs"/>
                </a:defRPr>
              </a:lvl3pPr>
              <a:lvl4pPr marL="1665397" algn="l" defTabSz="1110264" rtl="0" eaLnBrk="1" latinLnBrk="0" hangingPunct="1">
                <a:defRPr sz="2186" kern="1200">
                  <a:solidFill>
                    <a:schemeClr val="lt1"/>
                  </a:solidFill>
                  <a:latin typeface="+mn-lt"/>
                  <a:ea typeface="+mn-ea"/>
                  <a:cs typeface="+mn-cs"/>
                </a:defRPr>
              </a:lvl4pPr>
              <a:lvl5pPr marL="2220529" algn="l" defTabSz="1110264" rtl="0" eaLnBrk="1" latinLnBrk="0" hangingPunct="1">
                <a:defRPr sz="2186" kern="1200">
                  <a:solidFill>
                    <a:schemeClr val="lt1"/>
                  </a:solidFill>
                  <a:latin typeface="+mn-lt"/>
                  <a:ea typeface="+mn-ea"/>
                  <a:cs typeface="+mn-cs"/>
                </a:defRPr>
              </a:lvl5pPr>
              <a:lvl6pPr marL="2775661" algn="l" defTabSz="1110264" rtl="0" eaLnBrk="1" latinLnBrk="0" hangingPunct="1">
                <a:defRPr sz="2186" kern="1200">
                  <a:solidFill>
                    <a:schemeClr val="lt1"/>
                  </a:solidFill>
                  <a:latin typeface="+mn-lt"/>
                  <a:ea typeface="+mn-ea"/>
                  <a:cs typeface="+mn-cs"/>
                </a:defRPr>
              </a:lvl6pPr>
              <a:lvl7pPr marL="3330793" algn="l" defTabSz="1110264" rtl="0" eaLnBrk="1" latinLnBrk="0" hangingPunct="1">
                <a:defRPr sz="2186" kern="1200">
                  <a:solidFill>
                    <a:schemeClr val="lt1"/>
                  </a:solidFill>
                  <a:latin typeface="+mn-lt"/>
                  <a:ea typeface="+mn-ea"/>
                  <a:cs typeface="+mn-cs"/>
                </a:defRPr>
              </a:lvl7pPr>
              <a:lvl8pPr marL="3885926" algn="l" defTabSz="1110264" rtl="0" eaLnBrk="1" latinLnBrk="0" hangingPunct="1">
                <a:defRPr sz="2186" kern="1200">
                  <a:solidFill>
                    <a:schemeClr val="lt1"/>
                  </a:solidFill>
                  <a:latin typeface="+mn-lt"/>
                  <a:ea typeface="+mn-ea"/>
                  <a:cs typeface="+mn-cs"/>
                </a:defRPr>
              </a:lvl8pPr>
              <a:lvl9pPr marL="4441058" algn="l" defTabSz="1110264" rtl="0" eaLnBrk="1" latinLnBrk="0" hangingPunct="1">
                <a:defRPr sz="2186" kern="1200">
                  <a:solidFill>
                    <a:schemeClr val="lt1"/>
                  </a:solidFill>
                  <a:latin typeface="+mn-lt"/>
                  <a:ea typeface="+mn-ea"/>
                  <a:cs typeface="+mn-cs"/>
                </a:defRPr>
              </a:lvl9pPr>
            </a:lstStyle>
            <a:p>
              <a:pPr marL="0" marR="0" lvl="0" indent="0" algn="r" defTabSz="755531"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125" normalizeH="0" baseline="0" noProof="0" dirty="0">
                <a:ln>
                  <a:noFill/>
                </a:ln>
                <a:solidFill>
                  <a:srgbClr val="FFFFFF">
                    <a:lumMod val="50000"/>
                  </a:srgbClr>
                </a:solidFill>
                <a:effectLst/>
                <a:uLnTx/>
                <a:uFillTx/>
                <a:latin typeface="Segoe Light" pitchFamily="34" charset="0"/>
                <a:ea typeface="+mn-ea"/>
                <a:cs typeface="+mn-cs"/>
              </a:endParaRPr>
            </a:p>
          </p:txBody>
        </p:sp>
      </p:grpSp>
      <p:pic>
        <p:nvPicPr>
          <p:cNvPr id="31" name="Picture 30" descr="Ruby">
            <a:extLst>
              <a:ext uri="{FF2B5EF4-FFF2-40B4-BE49-F238E27FC236}">
                <a16:creationId xmlns:a16="http://schemas.microsoft.com/office/drawing/2014/main" id="{2656AE64-AFA7-4D79-A51E-7CB955F8A77C}"/>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4529622" y="4771845"/>
            <a:ext cx="580356" cy="580356"/>
          </a:xfrm>
          <a:prstGeom prst="rect">
            <a:avLst/>
          </a:prstGeom>
        </p:spPr>
      </p:pic>
      <p:sp>
        <p:nvSpPr>
          <p:cNvPr id="32" name="TextBox 15">
            <a:extLst>
              <a:ext uri="{FF2B5EF4-FFF2-40B4-BE49-F238E27FC236}">
                <a16:creationId xmlns:a16="http://schemas.microsoft.com/office/drawing/2014/main" id="{10DDE16C-C481-4DC5-8484-95E28AEDCEA7}"/>
              </a:ext>
            </a:extLst>
          </p:cNvPr>
          <p:cNvSpPr txBox="1"/>
          <p:nvPr/>
        </p:nvSpPr>
        <p:spPr>
          <a:xfrm>
            <a:off x="747439" y="3539589"/>
            <a:ext cx="5277563" cy="738664"/>
          </a:xfrm>
          <a:prstGeom prst="rect">
            <a:avLst/>
          </a:prstGeom>
        </p:spPr>
        <p:txBody>
          <a:bodyPr vert="horz" wrap="square" lIns="91440" tIns="91440" rIns="91440" bIns="91440" rtlCol="0" anchor="t">
            <a:spAutoFit/>
          </a:bodyPr>
          <a:lstStyle>
            <a:defPPr>
              <a:defRPr lang="en-US"/>
            </a:defPPr>
            <a:lvl1pPr marL="0" algn="l" defTabSz="1110264" rtl="0" eaLnBrk="1" latinLnBrk="0" hangingPunct="1">
              <a:defRPr sz="2186" kern="1200">
                <a:solidFill>
                  <a:schemeClr val="tx1"/>
                </a:solidFill>
                <a:latin typeface="+mn-lt"/>
                <a:ea typeface="+mn-ea"/>
                <a:cs typeface="+mn-cs"/>
              </a:defRPr>
            </a:lvl1pPr>
            <a:lvl2pPr marL="555132" algn="l" defTabSz="1110264" rtl="0" eaLnBrk="1" latinLnBrk="0" hangingPunct="1">
              <a:defRPr sz="2186" kern="1200">
                <a:solidFill>
                  <a:schemeClr val="tx1"/>
                </a:solidFill>
                <a:latin typeface="+mn-lt"/>
                <a:ea typeface="+mn-ea"/>
                <a:cs typeface="+mn-cs"/>
              </a:defRPr>
            </a:lvl2pPr>
            <a:lvl3pPr marL="1110264" algn="l" defTabSz="1110264" rtl="0" eaLnBrk="1" latinLnBrk="0" hangingPunct="1">
              <a:defRPr sz="2186" kern="1200">
                <a:solidFill>
                  <a:schemeClr val="tx1"/>
                </a:solidFill>
                <a:latin typeface="+mn-lt"/>
                <a:ea typeface="+mn-ea"/>
                <a:cs typeface="+mn-cs"/>
              </a:defRPr>
            </a:lvl3pPr>
            <a:lvl4pPr marL="1665397" algn="l" defTabSz="1110264" rtl="0" eaLnBrk="1" latinLnBrk="0" hangingPunct="1">
              <a:defRPr sz="2186" kern="1200">
                <a:solidFill>
                  <a:schemeClr val="tx1"/>
                </a:solidFill>
                <a:latin typeface="+mn-lt"/>
                <a:ea typeface="+mn-ea"/>
                <a:cs typeface="+mn-cs"/>
              </a:defRPr>
            </a:lvl4pPr>
            <a:lvl5pPr marL="2220529" algn="l" defTabSz="1110264" rtl="0" eaLnBrk="1" latinLnBrk="0" hangingPunct="1">
              <a:defRPr sz="2186" kern="1200">
                <a:solidFill>
                  <a:schemeClr val="tx1"/>
                </a:solidFill>
                <a:latin typeface="+mn-lt"/>
                <a:ea typeface="+mn-ea"/>
                <a:cs typeface="+mn-cs"/>
              </a:defRPr>
            </a:lvl5pPr>
            <a:lvl6pPr marL="2775661" algn="l" defTabSz="1110264" rtl="0" eaLnBrk="1" latinLnBrk="0" hangingPunct="1">
              <a:defRPr sz="2186" kern="1200">
                <a:solidFill>
                  <a:schemeClr val="tx1"/>
                </a:solidFill>
                <a:latin typeface="+mn-lt"/>
                <a:ea typeface="+mn-ea"/>
                <a:cs typeface="+mn-cs"/>
              </a:defRPr>
            </a:lvl6pPr>
            <a:lvl7pPr marL="3330793" algn="l" defTabSz="1110264" rtl="0" eaLnBrk="1" latinLnBrk="0" hangingPunct="1">
              <a:defRPr sz="2186" kern="1200">
                <a:solidFill>
                  <a:schemeClr val="tx1"/>
                </a:solidFill>
                <a:latin typeface="+mn-lt"/>
                <a:ea typeface="+mn-ea"/>
                <a:cs typeface="+mn-cs"/>
              </a:defRPr>
            </a:lvl7pPr>
            <a:lvl8pPr marL="3885926" algn="l" defTabSz="1110264" rtl="0" eaLnBrk="1" latinLnBrk="0" hangingPunct="1">
              <a:defRPr sz="2186" kern="1200">
                <a:solidFill>
                  <a:schemeClr val="tx1"/>
                </a:solidFill>
                <a:latin typeface="+mn-lt"/>
                <a:ea typeface="+mn-ea"/>
                <a:cs typeface="+mn-cs"/>
              </a:defRPr>
            </a:lvl8pPr>
            <a:lvl9pPr marL="4441058" algn="l" defTabSz="1110264" rtl="0" eaLnBrk="1" latinLnBrk="0" hangingPunct="1">
              <a:defRPr sz="2186" kern="1200">
                <a:solidFill>
                  <a:schemeClr val="tx1"/>
                </a:solidFill>
                <a:latin typeface="+mn-lt"/>
                <a:ea typeface="+mn-ea"/>
                <a:cs typeface="+mn-cs"/>
              </a:defRPr>
            </a:lvl9pPr>
          </a:lstStyle>
          <a:p>
            <a:pPr marL="0" marR="0" lvl="0" indent="0" algn="l" defTabSz="1110264"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rPr>
              <a:t>Multi-Language Support</a:t>
            </a:r>
          </a:p>
        </p:txBody>
      </p:sp>
    </p:spTree>
    <p:extLst>
      <p:ext uri="{BB962C8B-B14F-4D97-AF65-F5344CB8AC3E}">
        <p14:creationId xmlns:p14="http://schemas.microsoft.com/office/powerpoint/2010/main" val="30458176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9EDDB-E6A1-492E-BE4E-BFC1ECA1EAAD}"/>
              </a:ext>
            </a:extLst>
          </p:cNvPr>
          <p:cNvSpPr>
            <a:spLocks noGrp="1"/>
          </p:cNvSpPr>
          <p:nvPr>
            <p:ph type="title"/>
          </p:nvPr>
        </p:nvSpPr>
        <p:spPr/>
        <p:txBody>
          <a:bodyPr/>
          <a:lstStyle/>
          <a:p>
            <a:r>
              <a:rPr lang="en-US" dirty="0"/>
              <a:t>Serverless</a:t>
            </a:r>
          </a:p>
        </p:txBody>
      </p:sp>
      <p:sp>
        <p:nvSpPr>
          <p:cNvPr id="6" name="Text Placeholder 5">
            <a:extLst>
              <a:ext uri="{FF2B5EF4-FFF2-40B4-BE49-F238E27FC236}">
                <a16:creationId xmlns:a16="http://schemas.microsoft.com/office/drawing/2014/main" id="{989E135F-3D5C-419E-BC7E-0946D98B489D}"/>
              </a:ext>
            </a:extLst>
          </p:cNvPr>
          <p:cNvSpPr>
            <a:spLocks noGrp="1"/>
          </p:cNvSpPr>
          <p:nvPr>
            <p:ph type="body" sz="quarter" idx="10"/>
          </p:nvPr>
        </p:nvSpPr>
        <p:spPr>
          <a:xfrm>
            <a:off x="583558" y="1439649"/>
            <a:ext cx="7921707" cy="2872581"/>
          </a:xfrm>
        </p:spPr>
        <p:txBody>
          <a:bodyPr/>
          <a:lstStyle/>
          <a:p>
            <a:pPr marL="342900" indent="-342900">
              <a:buFont typeface="Arial" panose="020B0604020202020204" pitchFamily="34" charset="0"/>
              <a:buChar char="•"/>
            </a:pPr>
            <a:r>
              <a:rPr lang="en-US" dirty="0"/>
              <a:t>Allows Developers to focus on Apps, not Infrastructure</a:t>
            </a:r>
          </a:p>
          <a:p>
            <a:pPr marL="342900" indent="-342900">
              <a:buFont typeface="Arial" panose="020B0604020202020204" pitchFamily="34" charset="0"/>
              <a:buChar char="•"/>
            </a:pPr>
            <a:r>
              <a:rPr lang="en-US" dirty="0"/>
              <a:t>Not just hardware “servers”, but software servers are also managed for you</a:t>
            </a:r>
          </a:p>
          <a:p>
            <a:pPr marL="342900" indent="-342900">
              <a:buFont typeface="Arial" panose="020B0604020202020204" pitchFamily="34" charset="0"/>
              <a:buChar char="•"/>
            </a:pPr>
            <a:r>
              <a:rPr lang="en-US" dirty="0"/>
              <a:t>Focus on business logic, not solving technical problems not core to business</a:t>
            </a:r>
          </a:p>
          <a:p>
            <a:pPr marL="342900" indent="-342900">
              <a:buFont typeface="Arial" panose="020B0604020202020204" pitchFamily="34" charset="0"/>
              <a:buChar char="•"/>
            </a:pPr>
            <a:r>
              <a:rPr lang="en-US" dirty="0"/>
              <a:t>Lower effort to get started makes it easier to experiment (bots, etc.)</a:t>
            </a:r>
          </a:p>
          <a:p>
            <a:endParaRPr lang="en-US" dirty="0"/>
          </a:p>
        </p:txBody>
      </p:sp>
      <p:pic>
        <p:nvPicPr>
          <p:cNvPr id="3" name="Picture 2" descr="Azure Functions logo">
            <a:extLst>
              <a:ext uri="{FF2B5EF4-FFF2-40B4-BE49-F238E27FC236}">
                <a16:creationId xmlns:a16="http://schemas.microsoft.com/office/drawing/2014/main" id="{5841272C-36F0-476B-9ABF-190512C7ED31}"/>
              </a:ext>
            </a:extLst>
          </p:cNvPr>
          <p:cNvPicPr>
            <a:picLocks noChangeAspect="1"/>
          </p:cNvPicPr>
          <p:nvPr/>
        </p:nvPicPr>
        <p:blipFill>
          <a:blip r:embed="rId2"/>
          <a:stretch>
            <a:fillRect/>
          </a:stretch>
        </p:blipFill>
        <p:spPr>
          <a:xfrm>
            <a:off x="8753854" y="2786606"/>
            <a:ext cx="2451631" cy="2451631"/>
          </a:xfrm>
          <a:prstGeom prst="rect">
            <a:avLst/>
          </a:prstGeom>
        </p:spPr>
      </p:pic>
    </p:spTree>
    <p:extLst>
      <p:ext uri="{BB962C8B-B14F-4D97-AF65-F5344CB8AC3E}">
        <p14:creationId xmlns:p14="http://schemas.microsoft.com/office/powerpoint/2010/main" val="182999714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Straight Connector 51">
            <a:extLst>
              <a:ext uri="{FF2B5EF4-FFF2-40B4-BE49-F238E27FC236}">
                <a16:creationId xmlns:a16="http://schemas.microsoft.com/office/drawing/2014/main" id="{B686E64D-60A0-44D6-8E54-DC2E2092F8E3}"/>
              </a:ext>
            </a:extLst>
          </p:cNvPr>
          <p:cNvCxnSpPr>
            <a:cxnSpLocks/>
          </p:cNvCxnSpPr>
          <p:nvPr/>
        </p:nvCxnSpPr>
        <p:spPr>
          <a:xfrm flipH="1">
            <a:off x="5801305" y="2138915"/>
            <a:ext cx="6139191" cy="0"/>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74AC84A-9BC4-472C-B5D0-5D6E64B3963E}"/>
              </a:ext>
            </a:extLst>
          </p:cNvPr>
          <p:cNvCxnSpPr>
            <a:cxnSpLocks/>
          </p:cNvCxnSpPr>
          <p:nvPr/>
        </p:nvCxnSpPr>
        <p:spPr>
          <a:xfrm flipH="1">
            <a:off x="5801305" y="3192401"/>
            <a:ext cx="6139191" cy="0"/>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A29E9F0-EDF9-478B-BB84-4C3E7810C750}"/>
              </a:ext>
            </a:extLst>
          </p:cNvPr>
          <p:cNvCxnSpPr>
            <a:cxnSpLocks/>
          </p:cNvCxnSpPr>
          <p:nvPr/>
        </p:nvCxnSpPr>
        <p:spPr>
          <a:xfrm flipH="1">
            <a:off x="5801305" y="4369554"/>
            <a:ext cx="6139191" cy="0"/>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DAAD6FF-5B6C-4B24-AC0F-D54FEEB2796E}"/>
              </a:ext>
            </a:extLst>
          </p:cNvPr>
          <p:cNvCxnSpPr>
            <a:cxnSpLocks/>
          </p:cNvCxnSpPr>
          <p:nvPr/>
        </p:nvCxnSpPr>
        <p:spPr>
          <a:xfrm flipH="1">
            <a:off x="5801305" y="5528775"/>
            <a:ext cx="6139191" cy="0"/>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D422C70-7582-451D-9F1F-D25531700EED}"/>
              </a:ext>
            </a:extLst>
          </p:cNvPr>
          <p:cNvSpPr txBox="1"/>
          <p:nvPr/>
        </p:nvSpPr>
        <p:spPr>
          <a:xfrm>
            <a:off x="7535221" y="1330654"/>
            <a:ext cx="3448201" cy="566656"/>
          </a:xfrm>
          <a:prstGeom prst="rect">
            <a:avLst/>
          </a:prstGeom>
          <a:noFill/>
        </p:spPr>
        <p:txBody>
          <a:bodyPr wrap="square" lIns="143428" tIns="143428" rIns="143428" bIns="143428" rtlCol="0" anchor="ctr">
            <a:spAutoFit/>
          </a:bodyPr>
          <a:lstStyle/>
          <a:p>
            <a:pPr marL="0" marR="0" lvl="0" indent="0" algn="l" defTabSz="896215"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Azure Container Instances</a:t>
            </a:r>
          </a:p>
        </p:txBody>
      </p:sp>
      <p:sp>
        <p:nvSpPr>
          <p:cNvPr id="20" name="TextBox 19">
            <a:extLst>
              <a:ext uri="{FF2B5EF4-FFF2-40B4-BE49-F238E27FC236}">
                <a16:creationId xmlns:a16="http://schemas.microsoft.com/office/drawing/2014/main" id="{83C646DB-4E44-4D98-9ECC-56517C6594C0}"/>
              </a:ext>
            </a:extLst>
          </p:cNvPr>
          <p:cNvSpPr txBox="1"/>
          <p:nvPr/>
        </p:nvSpPr>
        <p:spPr>
          <a:xfrm>
            <a:off x="7535221" y="2451264"/>
            <a:ext cx="4147124" cy="566656"/>
          </a:xfrm>
          <a:prstGeom prst="rect">
            <a:avLst/>
          </a:prstGeom>
          <a:noFill/>
        </p:spPr>
        <p:txBody>
          <a:bodyPr wrap="square" lIns="143428" tIns="143428" rIns="143428" bIns="143428" rtlCol="0" anchor="ctr">
            <a:spAutoFit/>
          </a:bodyPr>
          <a:lstStyle/>
          <a:p>
            <a:pPr marL="0" marR="0" lvl="0" indent="0" algn="l" defTabSz="896215"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Azure Kubernetes Service (AKS)</a:t>
            </a:r>
          </a:p>
        </p:txBody>
      </p:sp>
      <p:sp>
        <p:nvSpPr>
          <p:cNvPr id="14" name="Graphic 27" descr="Azure Kubernetes Service">
            <a:extLst>
              <a:ext uri="{FF2B5EF4-FFF2-40B4-BE49-F238E27FC236}">
                <a16:creationId xmlns:a16="http://schemas.microsoft.com/office/drawing/2014/main" id="{44C1B828-1D4A-416F-9A44-741B19D60270}"/>
              </a:ext>
            </a:extLst>
          </p:cNvPr>
          <p:cNvSpPr/>
          <p:nvPr/>
        </p:nvSpPr>
        <p:spPr>
          <a:xfrm>
            <a:off x="6531214" y="2380520"/>
            <a:ext cx="771891" cy="570276"/>
          </a:xfrm>
          <a:custGeom>
            <a:avLst/>
            <a:gdLst>
              <a:gd name="connsiteX0" fmla="*/ 800982 w 944903"/>
              <a:gd name="connsiteY0" fmla="*/ 232647 h 698098"/>
              <a:gd name="connsiteX1" fmla="*/ 800982 w 944903"/>
              <a:gd name="connsiteY1" fmla="*/ 463989 h 698098"/>
              <a:gd name="connsiteX2" fmla="*/ 943776 w 944903"/>
              <a:gd name="connsiteY2" fmla="*/ 409710 h 698098"/>
              <a:gd name="connsiteX3" fmla="*/ 943776 w 944903"/>
              <a:gd name="connsiteY3" fmla="*/ 284052 h 698098"/>
              <a:gd name="connsiteX4" fmla="*/ 743865 w 944903"/>
              <a:gd name="connsiteY4" fmla="*/ 432557 h 698098"/>
              <a:gd name="connsiteX5" fmla="*/ 735297 w 944903"/>
              <a:gd name="connsiteY5" fmla="*/ 429701 h 698098"/>
              <a:gd name="connsiteX6" fmla="*/ 735297 w 944903"/>
              <a:gd name="connsiteY6" fmla="*/ 266917 h 698098"/>
              <a:gd name="connsiteX7" fmla="*/ 743865 w 944903"/>
              <a:gd name="connsiteY7" fmla="*/ 264061 h 698098"/>
              <a:gd name="connsiteX8" fmla="*/ 752433 w 944903"/>
              <a:gd name="connsiteY8" fmla="*/ 261205 h 698098"/>
              <a:gd name="connsiteX9" fmla="*/ 763856 w 944903"/>
              <a:gd name="connsiteY9" fmla="*/ 258349 h 698098"/>
              <a:gd name="connsiteX10" fmla="*/ 763856 w 944903"/>
              <a:gd name="connsiteY10" fmla="*/ 438269 h 698098"/>
              <a:gd name="connsiteX11" fmla="*/ 752433 w 944903"/>
              <a:gd name="connsiteY11" fmla="*/ 432557 h 698098"/>
              <a:gd name="connsiteX12" fmla="*/ 709595 w 944903"/>
              <a:gd name="connsiteY12" fmla="*/ 421133 h 698098"/>
              <a:gd name="connsiteX13" fmla="*/ 701027 w 944903"/>
              <a:gd name="connsiteY13" fmla="*/ 418278 h 698098"/>
              <a:gd name="connsiteX14" fmla="*/ 701027 w 944903"/>
              <a:gd name="connsiteY14" fmla="*/ 278340 h 698098"/>
              <a:gd name="connsiteX15" fmla="*/ 723944 w 944903"/>
              <a:gd name="connsiteY15" fmla="*/ 272629 h 698098"/>
              <a:gd name="connsiteX16" fmla="*/ 723944 w 944903"/>
              <a:gd name="connsiteY16" fmla="*/ 426845 h 698098"/>
              <a:gd name="connsiteX17" fmla="*/ 715289 w 944903"/>
              <a:gd name="connsiteY17" fmla="*/ 423989 h 698098"/>
              <a:gd name="connsiteX18" fmla="*/ 681036 w 944903"/>
              <a:gd name="connsiteY18" fmla="*/ 409710 h 698098"/>
              <a:gd name="connsiteX19" fmla="*/ 675324 w 944903"/>
              <a:gd name="connsiteY19" fmla="*/ 409710 h 698098"/>
              <a:gd name="connsiteX20" fmla="*/ 675324 w 944903"/>
              <a:gd name="connsiteY20" fmla="*/ 284052 h 698098"/>
              <a:gd name="connsiteX21" fmla="*/ 692459 w 944903"/>
              <a:gd name="connsiteY21" fmla="*/ 278340 h 698098"/>
              <a:gd name="connsiteX22" fmla="*/ 692459 w 944903"/>
              <a:gd name="connsiteY22" fmla="*/ 415422 h 698098"/>
              <a:gd name="connsiteX23" fmla="*/ 669613 w 944903"/>
              <a:gd name="connsiteY23" fmla="*/ 269773 h 698098"/>
              <a:gd name="connsiteX24" fmla="*/ 669613 w 944903"/>
              <a:gd name="connsiteY24" fmla="*/ 421133 h 698098"/>
              <a:gd name="connsiteX25" fmla="*/ 778135 w 944903"/>
              <a:gd name="connsiteY25" fmla="*/ 463989 h 698098"/>
              <a:gd name="connsiteX26" fmla="*/ 778135 w 944903"/>
              <a:gd name="connsiteY26" fmla="*/ 232647 h 698098"/>
              <a:gd name="connsiteX27" fmla="*/ 626775 w 944903"/>
              <a:gd name="connsiteY27" fmla="*/ 1322 h 698098"/>
              <a:gd name="connsiteX28" fmla="*/ 626775 w 944903"/>
              <a:gd name="connsiteY28" fmla="*/ 235503 h 698098"/>
              <a:gd name="connsiteX29" fmla="*/ 772424 w 944903"/>
              <a:gd name="connsiteY29" fmla="*/ 178385 h 698098"/>
              <a:gd name="connsiteX30" fmla="*/ 772424 w 944903"/>
              <a:gd name="connsiteY30" fmla="*/ 49872 h 698098"/>
              <a:gd name="connsiteX31" fmla="*/ 626775 w 944903"/>
              <a:gd name="connsiteY31" fmla="*/ 463989 h 698098"/>
              <a:gd name="connsiteX32" fmla="*/ 626775 w 944903"/>
              <a:gd name="connsiteY32" fmla="*/ 698169 h 698098"/>
              <a:gd name="connsiteX33" fmla="*/ 772424 w 944903"/>
              <a:gd name="connsiteY33" fmla="*/ 641052 h 698098"/>
              <a:gd name="connsiteX34" fmla="*/ 772424 w 944903"/>
              <a:gd name="connsiteY34" fmla="*/ 515394 h 698098"/>
              <a:gd name="connsiteX35" fmla="*/ 569657 w 944903"/>
              <a:gd name="connsiteY35" fmla="*/ 198376 h 698098"/>
              <a:gd name="connsiteX36" fmla="*/ 561090 w 944903"/>
              <a:gd name="connsiteY36" fmla="*/ 195521 h 698098"/>
              <a:gd name="connsiteX37" fmla="*/ 561090 w 944903"/>
              <a:gd name="connsiteY37" fmla="*/ 35592 h 698098"/>
              <a:gd name="connsiteX38" fmla="*/ 569657 w 944903"/>
              <a:gd name="connsiteY38" fmla="*/ 32737 h 698098"/>
              <a:gd name="connsiteX39" fmla="*/ 578225 w 944903"/>
              <a:gd name="connsiteY39" fmla="*/ 29881 h 698098"/>
              <a:gd name="connsiteX40" fmla="*/ 589648 w 944903"/>
              <a:gd name="connsiteY40" fmla="*/ 27025 h 698098"/>
              <a:gd name="connsiteX41" fmla="*/ 589648 w 944903"/>
              <a:gd name="connsiteY41" fmla="*/ 206944 h 698098"/>
              <a:gd name="connsiteX42" fmla="*/ 578225 w 944903"/>
              <a:gd name="connsiteY42" fmla="*/ 204053 h 698098"/>
              <a:gd name="connsiteX43" fmla="*/ 535475 w 944903"/>
              <a:gd name="connsiteY43" fmla="*/ 189809 h 698098"/>
              <a:gd name="connsiteX44" fmla="*/ 526907 w 944903"/>
              <a:gd name="connsiteY44" fmla="*/ 186953 h 698098"/>
              <a:gd name="connsiteX45" fmla="*/ 526907 w 944903"/>
              <a:gd name="connsiteY45" fmla="*/ 44160 h 698098"/>
              <a:gd name="connsiteX46" fmla="*/ 549825 w 944903"/>
              <a:gd name="connsiteY46" fmla="*/ 38448 h 698098"/>
              <a:gd name="connsiteX47" fmla="*/ 549825 w 944903"/>
              <a:gd name="connsiteY47" fmla="*/ 192665 h 698098"/>
              <a:gd name="connsiteX48" fmla="*/ 541257 w 944903"/>
              <a:gd name="connsiteY48" fmla="*/ 189809 h 698098"/>
              <a:gd name="connsiteX49" fmla="*/ 506916 w 944903"/>
              <a:gd name="connsiteY49" fmla="*/ 181241 h 698098"/>
              <a:gd name="connsiteX50" fmla="*/ 501205 w 944903"/>
              <a:gd name="connsiteY50" fmla="*/ 178385 h 698098"/>
              <a:gd name="connsiteX51" fmla="*/ 501205 w 944903"/>
              <a:gd name="connsiteY51" fmla="*/ 52728 h 698098"/>
              <a:gd name="connsiteX52" fmla="*/ 518340 w 944903"/>
              <a:gd name="connsiteY52" fmla="*/ 47016 h 698098"/>
              <a:gd name="connsiteX53" fmla="*/ 518340 w 944903"/>
              <a:gd name="connsiteY53" fmla="*/ 184097 h 698098"/>
              <a:gd name="connsiteX54" fmla="*/ 495493 w 944903"/>
              <a:gd name="connsiteY54" fmla="*/ 38448 h 698098"/>
              <a:gd name="connsiteX55" fmla="*/ 495493 w 944903"/>
              <a:gd name="connsiteY55" fmla="*/ 189809 h 698098"/>
              <a:gd name="connsiteX56" fmla="*/ 604016 w 944903"/>
              <a:gd name="connsiteY56" fmla="*/ 232647 h 698098"/>
              <a:gd name="connsiteX57" fmla="*/ 604016 w 944903"/>
              <a:gd name="connsiteY57" fmla="*/ 1322 h 698098"/>
              <a:gd name="connsiteX58" fmla="*/ 569745 w 944903"/>
              <a:gd name="connsiteY58" fmla="*/ 663899 h 698098"/>
              <a:gd name="connsiteX59" fmla="*/ 561178 w 944903"/>
              <a:gd name="connsiteY59" fmla="*/ 661043 h 698098"/>
              <a:gd name="connsiteX60" fmla="*/ 561178 w 944903"/>
              <a:gd name="connsiteY60" fmla="*/ 501115 h 698098"/>
              <a:gd name="connsiteX61" fmla="*/ 569745 w 944903"/>
              <a:gd name="connsiteY61" fmla="*/ 498259 h 698098"/>
              <a:gd name="connsiteX62" fmla="*/ 578313 w 944903"/>
              <a:gd name="connsiteY62" fmla="*/ 495403 h 698098"/>
              <a:gd name="connsiteX63" fmla="*/ 589736 w 944903"/>
              <a:gd name="connsiteY63" fmla="*/ 492548 h 698098"/>
              <a:gd name="connsiteX64" fmla="*/ 589736 w 944903"/>
              <a:gd name="connsiteY64" fmla="*/ 672467 h 698098"/>
              <a:gd name="connsiteX65" fmla="*/ 578313 w 944903"/>
              <a:gd name="connsiteY65" fmla="*/ 669611 h 698098"/>
              <a:gd name="connsiteX66" fmla="*/ 535475 w 944903"/>
              <a:gd name="connsiteY66" fmla="*/ 652476 h 698098"/>
              <a:gd name="connsiteX67" fmla="*/ 526907 w 944903"/>
              <a:gd name="connsiteY67" fmla="*/ 649620 h 698098"/>
              <a:gd name="connsiteX68" fmla="*/ 526907 w 944903"/>
              <a:gd name="connsiteY68" fmla="*/ 506827 h 698098"/>
              <a:gd name="connsiteX69" fmla="*/ 549825 w 944903"/>
              <a:gd name="connsiteY69" fmla="*/ 501115 h 698098"/>
              <a:gd name="connsiteX70" fmla="*/ 549825 w 944903"/>
              <a:gd name="connsiteY70" fmla="*/ 655349 h 698098"/>
              <a:gd name="connsiteX71" fmla="*/ 541257 w 944903"/>
              <a:gd name="connsiteY71" fmla="*/ 652493 h 698098"/>
              <a:gd name="connsiteX72" fmla="*/ 506916 w 944903"/>
              <a:gd name="connsiteY72" fmla="*/ 643908 h 698098"/>
              <a:gd name="connsiteX73" fmla="*/ 501205 w 944903"/>
              <a:gd name="connsiteY73" fmla="*/ 641052 h 698098"/>
              <a:gd name="connsiteX74" fmla="*/ 501205 w 944903"/>
              <a:gd name="connsiteY74" fmla="*/ 515394 h 698098"/>
              <a:gd name="connsiteX75" fmla="*/ 518340 w 944903"/>
              <a:gd name="connsiteY75" fmla="*/ 509683 h 698098"/>
              <a:gd name="connsiteX76" fmla="*/ 518340 w 944903"/>
              <a:gd name="connsiteY76" fmla="*/ 646764 h 698098"/>
              <a:gd name="connsiteX77" fmla="*/ 495493 w 944903"/>
              <a:gd name="connsiteY77" fmla="*/ 503971 h 698098"/>
              <a:gd name="connsiteX78" fmla="*/ 495493 w 944903"/>
              <a:gd name="connsiteY78" fmla="*/ 655349 h 698098"/>
              <a:gd name="connsiteX79" fmla="*/ 604016 w 944903"/>
              <a:gd name="connsiteY79" fmla="*/ 695331 h 698098"/>
              <a:gd name="connsiteX80" fmla="*/ 604016 w 944903"/>
              <a:gd name="connsiteY80" fmla="*/ 463989 h 698098"/>
              <a:gd name="connsiteX81" fmla="*/ 469702 w 944903"/>
              <a:gd name="connsiteY81" fmla="*/ 232647 h 698098"/>
              <a:gd name="connsiteX82" fmla="*/ 469702 w 944903"/>
              <a:gd name="connsiteY82" fmla="*/ 463989 h 698098"/>
              <a:gd name="connsiteX83" fmla="*/ 612495 w 944903"/>
              <a:gd name="connsiteY83" fmla="*/ 409710 h 698098"/>
              <a:gd name="connsiteX84" fmla="*/ 612495 w 944903"/>
              <a:gd name="connsiteY84" fmla="*/ 284052 h 698098"/>
              <a:gd name="connsiteX85" fmla="*/ 412567 w 944903"/>
              <a:gd name="connsiteY85" fmla="*/ 432557 h 698098"/>
              <a:gd name="connsiteX86" fmla="*/ 403999 w 944903"/>
              <a:gd name="connsiteY86" fmla="*/ 429701 h 698098"/>
              <a:gd name="connsiteX87" fmla="*/ 403999 w 944903"/>
              <a:gd name="connsiteY87" fmla="*/ 266917 h 698098"/>
              <a:gd name="connsiteX88" fmla="*/ 412567 w 944903"/>
              <a:gd name="connsiteY88" fmla="*/ 264061 h 698098"/>
              <a:gd name="connsiteX89" fmla="*/ 421135 w 944903"/>
              <a:gd name="connsiteY89" fmla="*/ 261205 h 698098"/>
              <a:gd name="connsiteX90" fmla="*/ 432558 w 944903"/>
              <a:gd name="connsiteY90" fmla="*/ 258349 h 698098"/>
              <a:gd name="connsiteX91" fmla="*/ 432558 w 944903"/>
              <a:gd name="connsiteY91" fmla="*/ 438269 h 698098"/>
              <a:gd name="connsiteX92" fmla="*/ 421135 w 944903"/>
              <a:gd name="connsiteY92" fmla="*/ 435413 h 698098"/>
              <a:gd name="connsiteX93" fmla="*/ 378297 w 944903"/>
              <a:gd name="connsiteY93" fmla="*/ 421133 h 698098"/>
              <a:gd name="connsiteX94" fmla="*/ 369764 w 944903"/>
              <a:gd name="connsiteY94" fmla="*/ 418278 h 698098"/>
              <a:gd name="connsiteX95" fmla="*/ 369764 w 944903"/>
              <a:gd name="connsiteY95" fmla="*/ 278340 h 698098"/>
              <a:gd name="connsiteX96" fmla="*/ 392682 w 944903"/>
              <a:gd name="connsiteY96" fmla="*/ 272629 h 698098"/>
              <a:gd name="connsiteX97" fmla="*/ 392682 w 944903"/>
              <a:gd name="connsiteY97" fmla="*/ 426845 h 698098"/>
              <a:gd name="connsiteX98" fmla="*/ 384114 w 944903"/>
              <a:gd name="connsiteY98" fmla="*/ 423989 h 698098"/>
              <a:gd name="connsiteX99" fmla="*/ 349738 w 944903"/>
              <a:gd name="connsiteY99" fmla="*/ 409710 h 698098"/>
              <a:gd name="connsiteX100" fmla="*/ 344026 w 944903"/>
              <a:gd name="connsiteY100" fmla="*/ 409710 h 698098"/>
              <a:gd name="connsiteX101" fmla="*/ 344026 w 944903"/>
              <a:gd name="connsiteY101" fmla="*/ 284052 h 698098"/>
              <a:gd name="connsiteX102" fmla="*/ 361161 w 944903"/>
              <a:gd name="connsiteY102" fmla="*/ 278340 h 698098"/>
              <a:gd name="connsiteX103" fmla="*/ 361161 w 944903"/>
              <a:gd name="connsiteY103" fmla="*/ 415422 h 698098"/>
              <a:gd name="connsiteX104" fmla="*/ 338314 w 944903"/>
              <a:gd name="connsiteY104" fmla="*/ 269773 h 698098"/>
              <a:gd name="connsiteX105" fmla="*/ 338314 w 944903"/>
              <a:gd name="connsiteY105" fmla="*/ 421133 h 698098"/>
              <a:gd name="connsiteX106" fmla="*/ 446837 w 944903"/>
              <a:gd name="connsiteY106" fmla="*/ 463989 h 698098"/>
              <a:gd name="connsiteX107" fmla="*/ 446837 w 944903"/>
              <a:gd name="connsiteY107" fmla="*/ 232647 h 698098"/>
              <a:gd name="connsiteX108" fmla="*/ 289765 w 944903"/>
              <a:gd name="connsiteY108" fmla="*/ 1322 h 698098"/>
              <a:gd name="connsiteX109" fmla="*/ 289765 w 944903"/>
              <a:gd name="connsiteY109" fmla="*/ 235503 h 698098"/>
              <a:gd name="connsiteX110" fmla="*/ 435414 w 944903"/>
              <a:gd name="connsiteY110" fmla="*/ 178385 h 698098"/>
              <a:gd name="connsiteX111" fmla="*/ 435414 w 944903"/>
              <a:gd name="connsiteY111" fmla="*/ 49872 h 698098"/>
              <a:gd name="connsiteX112" fmla="*/ 289765 w 944903"/>
              <a:gd name="connsiteY112" fmla="*/ 463989 h 698098"/>
              <a:gd name="connsiteX113" fmla="*/ 289765 w 944903"/>
              <a:gd name="connsiteY113" fmla="*/ 698169 h 698098"/>
              <a:gd name="connsiteX114" fmla="*/ 435414 w 944903"/>
              <a:gd name="connsiteY114" fmla="*/ 641052 h 698098"/>
              <a:gd name="connsiteX115" fmla="*/ 435414 w 944903"/>
              <a:gd name="connsiteY115" fmla="*/ 515394 h 698098"/>
              <a:gd name="connsiteX116" fmla="*/ 232647 w 944903"/>
              <a:gd name="connsiteY116" fmla="*/ 198376 h 698098"/>
              <a:gd name="connsiteX117" fmla="*/ 224080 w 944903"/>
              <a:gd name="connsiteY117" fmla="*/ 195521 h 698098"/>
              <a:gd name="connsiteX118" fmla="*/ 224080 w 944903"/>
              <a:gd name="connsiteY118" fmla="*/ 35592 h 698098"/>
              <a:gd name="connsiteX119" fmla="*/ 232647 w 944903"/>
              <a:gd name="connsiteY119" fmla="*/ 32737 h 698098"/>
              <a:gd name="connsiteX120" fmla="*/ 241215 w 944903"/>
              <a:gd name="connsiteY120" fmla="*/ 29881 h 698098"/>
              <a:gd name="connsiteX121" fmla="*/ 252638 w 944903"/>
              <a:gd name="connsiteY121" fmla="*/ 27025 h 698098"/>
              <a:gd name="connsiteX122" fmla="*/ 252638 w 944903"/>
              <a:gd name="connsiteY122" fmla="*/ 206944 h 698098"/>
              <a:gd name="connsiteX123" fmla="*/ 241215 w 944903"/>
              <a:gd name="connsiteY123" fmla="*/ 201232 h 698098"/>
              <a:gd name="connsiteX124" fmla="*/ 198377 w 944903"/>
              <a:gd name="connsiteY124" fmla="*/ 189809 h 698098"/>
              <a:gd name="connsiteX125" fmla="*/ 189809 w 944903"/>
              <a:gd name="connsiteY125" fmla="*/ 186953 h 698098"/>
              <a:gd name="connsiteX126" fmla="*/ 189809 w 944903"/>
              <a:gd name="connsiteY126" fmla="*/ 44160 h 698098"/>
              <a:gd name="connsiteX127" fmla="*/ 212727 w 944903"/>
              <a:gd name="connsiteY127" fmla="*/ 38448 h 698098"/>
              <a:gd name="connsiteX128" fmla="*/ 212727 w 944903"/>
              <a:gd name="connsiteY128" fmla="*/ 192665 h 698098"/>
              <a:gd name="connsiteX129" fmla="*/ 207015 w 944903"/>
              <a:gd name="connsiteY129" fmla="*/ 192665 h 698098"/>
              <a:gd name="connsiteX130" fmla="*/ 169818 w 944903"/>
              <a:gd name="connsiteY130" fmla="*/ 181241 h 698098"/>
              <a:gd name="connsiteX131" fmla="*/ 164107 w 944903"/>
              <a:gd name="connsiteY131" fmla="*/ 178385 h 698098"/>
              <a:gd name="connsiteX132" fmla="*/ 164107 w 944903"/>
              <a:gd name="connsiteY132" fmla="*/ 52728 h 698098"/>
              <a:gd name="connsiteX133" fmla="*/ 181242 w 944903"/>
              <a:gd name="connsiteY133" fmla="*/ 47016 h 698098"/>
              <a:gd name="connsiteX134" fmla="*/ 181242 w 944903"/>
              <a:gd name="connsiteY134" fmla="*/ 184097 h 698098"/>
              <a:gd name="connsiteX135" fmla="*/ 158395 w 944903"/>
              <a:gd name="connsiteY135" fmla="*/ 38448 h 698098"/>
              <a:gd name="connsiteX136" fmla="*/ 158395 w 944903"/>
              <a:gd name="connsiteY136" fmla="*/ 189809 h 698098"/>
              <a:gd name="connsiteX137" fmla="*/ 266918 w 944903"/>
              <a:gd name="connsiteY137" fmla="*/ 232647 h 698098"/>
              <a:gd name="connsiteX138" fmla="*/ 266918 w 944903"/>
              <a:gd name="connsiteY138" fmla="*/ 1322 h 698098"/>
              <a:gd name="connsiteX139" fmla="*/ 232647 w 944903"/>
              <a:gd name="connsiteY139" fmla="*/ 663899 h 698098"/>
              <a:gd name="connsiteX140" fmla="*/ 224080 w 944903"/>
              <a:gd name="connsiteY140" fmla="*/ 661043 h 698098"/>
              <a:gd name="connsiteX141" fmla="*/ 224080 w 944903"/>
              <a:gd name="connsiteY141" fmla="*/ 501115 h 698098"/>
              <a:gd name="connsiteX142" fmla="*/ 232647 w 944903"/>
              <a:gd name="connsiteY142" fmla="*/ 498259 h 698098"/>
              <a:gd name="connsiteX143" fmla="*/ 241215 w 944903"/>
              <a:gd name="connsiteY143" fmla="*/ 495403 h 698098"/>
              <a:gd name="connsiteX144" fmla="*/ 252638 w 944903"/>
              <a:gd name="connsiteY144" fmla="*/ 492548 h 698098"/>
              <a:gd name="connsiteX145" fmla="*/ 252638 w 944903"/>
              <a:gd name="connsiteY145" fmla="*/ 672467 h 698098"/>
              <a:gd name="connsiteX146" fmla="*/ 241215 w 944903"/>
              <a:gd name="connsiteY146" fmla="*/ 669611 h 698098"/>
              <a:gd name="connsiteX147" fmla="*/ 198377 w 944903"/>
              <a:gd name="connsiteY147" fmla="*/ 652476 h 698098"/>
              <a:gd name="connsiteX148" fmla="*/ 189809 w 944903"/>
              <a:gd name="connsiteY148" fmla="*/ 649620 h 698098"/>
              <a:gd name="connsiteX149" fmla="*/ 189809 w 944903"/>
              <a:gd name="connsiteY149" fmla="*/ 506827 h 698098"/>
              <a:gd name="connsiteX150" fmla="*/ 212727 w 944903"/>
              <a:gd name="connsiteY150" fmla="*/ 501115 h 698098"/>
              <a:gd name="connsiteX151" fmla="*/ 212727 w 944903"/>
              <a:gd name="connsiteY151" fmla="*/ 655349 h 698098"/>
              <a:gd name="connsiteX152" fmla="*/ 204053 w 944903"/>
              <a:gd name="connsiteY152" fmla="*/ 652476 h 698098"/>
              <a:gd name="connsiteX153" fmla="*/ 169818 w 944903"/>
              <a:gd name="connsiteY153" fmla="*/ 643908 h 698098"/>
              <a:gd name="connsiteX154" fmla="*/ 164107 w 944903"/>
              <a:gd name="connsiteY154" fmla="*/ 641052 h 698098"/>
              <a:gd name="connsiteX155" fmla="*/ 164107 w 944903"/>
              <a:gd name="connsiteY155" fmla="*/ 515394 h 698098"/>
              <a:gd name="connsiteX156" fmla="*/ 181242 w 944903"/>
              <a:gd name="connsiteY156" fmla="*/ 509683 h 698098"/>
              <a:gd name="connsiteX157" fmla="*/ 181242 w 944903"/>
              <a:gd name="connsiteY157" fmla="*/ 646764 h 698098"/>
              <a:gd name="connsiteX158" fmla="*/ 158395 w 944903"/>
              <a:gd name="connsiteY158" fmla="*/ 503971 h 698098"/>
              <a:gd name="connsiteX159" fmla="*/ 158395 w 944903"/>
              <a:gd name="connsiteY159" fmla="*/ 655349 h 698098"/>
              <a:gd name="connsiteX160" fmla="*/ 266918 w 944903"/>
              <a:gd name="connsiteY160" fmla="*/ 695331 h 698098"/>
              <a:gd name="connsiteX161" fmla="*/ 266918 w 944903"/>
              <a:gd name="connsiteY161" fmla="*/ 463989 h 698098"/>
              <a:gd name="connsiteX162" fmla="*/ 135477 w 944903"/>
              <a:gd name="connsiteY162" fmla="*/ 232647 h 698098"/>
              <a:gd name="connsiteX163" fmla="*/ 135477 w 944903"/>
              <a:gd name="connsiteY163" fmla="*/ 463989 h 698098"/>
              <a:gd name="connsiteX164" fmla="*/ 278271 w 944903"/>
              <a:gd name="connsiteY164" fmla="*/ 409710 h 698098"/>
              <a:gd name="connsiteX165" fmla="*/ 278271 w 944903"/>
              <a:gd name="connsiteY165" fmla="*/ 284052 h 698098"/>
              <a:gd name="connsiteX166" fmla="*/ 75539 w 944903"/>
              <a:gd name="connsiteY166" fmla="*/ 432557 h 698098"/>
              <a:gd name="connsiteX167" fmla="*/ 66972 w 944903"/>
              <a:gd name="connsiteY167" fmla="*/ 426845 h 698098"/>
              <a:gd name="connsiteX168" fmla="*/ 66972 w 944903"/>
              <a:gd name="connsiteY168" fmla="*/ 266917 h 698098"/>
              <a:gd name="connsiteX169" fmla="*/ 75539 w 944903"/>
              <a:gd name="connsiteY169" fmla="*/ 266917 h 698098"/>
              <a:gd name="connsiteX170" fmla="*/ 84178 w 944903"/>
              <a:gd name="connsiteY170" fmla="*/ 263991 h 698098"/>
              <a:gd name="connsiteX171" fmla="*/ 95601 w 944903"/>
              <a:gd name="connsiteY171" fmla="*/ 258279 h 698098"/>
              <a:gd name="connsiteX172" fmla="*/ 95601 w 944903"/>
              <a:gd name="connsiteY172" fmla="*/ 438269 h 698098"/>
              <a:gd name="connsiteX173" fmla="*/ 84178 w 944903"/>
              <a:gd name="connsiteY173" fmla="*/ 435413 h 698098"/>
              <a:gd name="connsiteX174" fmla="*/ 41269 w 944903"/>
              <a:gd name="connsiteY174" fmla="*/ 421133 h 698098"/>
              <a:gd name="connsiteX175" fmla="*/ 32701 w 944903"/>
              <a:gd name="connsiteY175" fmla="*/ 418278 h 698098"/>
              <a:gd name="connsiteX176" fmla="*/ 32701 w 944903"/>
              <a:gd name="connsiteY176" fmla="*/ 278340 h 698098"/>
              <a:gd name="connsiteX177" fmla="*/ 55619 w 944903"/>
              <a:gd name="connsiteY177" fmla="*/ 272629 h 698098"/>
              <a:gd name="connsiteX178" fmla="*/ 55619 w 944903"/>
              <a:gd name="connsiteY178" fmla="*/ 426845 h 698098"/>
              <a:gd name="connsiteX179" fmla="*/ 47051 w 944903"/>
              <a:gd name="connsiteY179" fmla="*/ 423989 h 698098"/>
              <a:gd name="connsiteX180" fmla="*/ 12710 w 944903"/>
              <a:gd name="connsiteY180" fmla="*/ 409710 h 698098"/>
              <a:gd name="connsiteX181" fmla="*/ 7034 w 944903"/>
              <a:gd name="connsiteY181" fmla="*/ 409710 h 698098"/>
              <a:gd name="connsiteX182" fmla="*/ 7034 w 944903"/>
              <a:gd name="connsiteY182" fmla="*/ 284052 h 698098"/>
              <a:gd name="connsiteX183" fmla="*/ 24240 w 944903"/>
              <a:gd name="connsiteY183" fmla="*/ 278340 h 698098"/>
              <a:gd name="connsiteX184" fmla="*/ 24240 w 944903"/>
              <a:gd name="connsiteY184" fmla="*/ 415422 h 698098"/>
              <a:gd name="connsiteX185" fmla="*/ 1322 w 944903"/>
              <a:gd name="connsiteY185" fmla="*/ 269773 h 698098"/>
              <a:gd name="connsiteX186" fmla="*/ 1322 w 944903"/>
              <a:gd name="connsiteY186" fmla="*/ 421133 h 698098"/>
              <a:gd name="connsiteX187" fmla="*/ 109845 w 944903"/>
              <a:gd name="connsiteY187" fmla="*/ 463989 h 698098"/>
              <a:gd name="connsiteX188" fmla="*/ 109845 w 944903"/>
              <a:gd name="connsiteY188" fmla="*/ 232647 h 69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944903" h="698098">
                <a:moveTo>
                  <a:pt x="800982" y="232647"/>
                </a:moveTo>
                <a:lnTo>
                  <a:pt x="800982" y="463989"/>
                </a:lnTo>
                <a:lnTo>
                  <a:pt x="943776" y="409710"/>
                </a:lnTo>
                <a:lnTo>
                  <a:pt x="943776" y="284052"/>
                </a:lnTo>
                <a:close/>
                <a:moveTo>
                  <a:pt x="743865" y="432557"/>
                </a:moveTo>
                <a:lnTo>
                  <a:pt x="735297" y="429701"/>
                </a:lnTo>
                <a:lnTo>
                  <a:pt x="735297" y="266917"/>
                </a:lnTo>
                <a:lnTo>
                  <a:pt x="743865" y="264061"/>
                </a:lnTo>
                <a:lnTo>
                  <a:pt x="752433" y="261205"/>
                </a:lnTo>
                <a:lnTo>
                  <a:pt x="763856" y="258349"/>
                </a:lnTo>
                <a:lnTo>
                  <a:pt x="763856" y="438269"/>
                </a:lnTo>
                <a:lnTo>
                  <a:pt x="752433" y="432557"/>
                </a:lnTo>
                <a:close/>
                <a:moveTo>
                  <a:pt x="709595" y="421133"/>
                </a:moveTo>
                <a:lnTo>
                  <a:pt x="701027" y="418278"/>
                </a:lnTo>
                <a:lnTo>
                  <a:pt x="701027" y="278340"/>
                </a:lnTo>
                <a:lnTo>
                  <a:pt x="723944" y="272629"/>
                </a:lnTo>
                <a:lnTo>
                  <a:pt x="723944" y="426845"/>
                </a:lnTo>
                <a:lnTo>
                  <a:pt x="715289" y="423989"/>
                </a:lnTo>
                <a:close/>
                <a:moveTo>
                  <a:pt x="681036" y="409710"/>
                </a:moveTo>
                <a:lnTo>
                  <a:pt x="675324" y="409710"/>
                </a:lnTo>
                <a:lnTo>
                  <a:pt x="675324" y="284052"/>
                </a:lnTo>
                <a:lnTo>
                  <a:pt x="692459" y="278340"/>
                </a:lnTo>
                <a:lnTo>
                  <a:pt x="692459" y="415422"/>
                </a:lnTo>
                <a:close/>
                <a:moveTo>
                  <a:pt x="669613" y="269773"/>
                </a:moveTo>
                <a:lnTo>
                  <a:pt x="669613" y="421133"/>
                </a:lnTo>
                <a:lnTo>
                  <a:pt x="778135" y="463989"/>
                </a:lnTo>
                <a:lnTo>
                  <a:pt x="778135" y="232647"/>
                </a:lnTo>
                <a:close/>
                <a:moveTo>
                  <a:pt x="626775" y="1322"/>
                </a:moveTo>
                <a:lnTo>
                  <a:pt x="626775" y="235503"/>
                </a:lnTo>
                <a:lnTo>
                  <a:pt x="772424" y="178385"/>
                </a:lnTo>
                <a:lnTo>
                  <a:pt x="772424" y="49872"/>
                </a:lnTo>
                <a:close/>
                <a:moveTo>
                  <a:pt x="626775" y="463989"/>
                </a:moveTo>
                <a:lnTo>
                  <a:pt x="626775" y="698169"/>
                </a:lnTo>
                <a:lnTo>
                  <a:pt x="772424" y="641052"/>
                </a:lnTo>
                <a:lnTo>
                  <a:pt x="772424" y="515394"/>
                </a:lnTo>
                <a:close/>
                <a:moveTo>
                  <a:pt x="569657" y="198376"/>
                </a:moveTo>
                <a:lnTo>
                  <a:pt x="561090" y="195521"/>
                </a:lnTo>
                <a:lnTo>
                  <a:pt x="561090" y="35592"/>
                </a:lnTo>
                <a:lnTo>
                  <a:pt x="569657" y="32737"/>
                </a:lnTo>
                <a:lnTo>
                  <a:pt x="578225" y="29881"/>
                </a:lnTo>
                <a:lnTo>
                  <a:pt x="589648" y="27025"/>
                </a:lnTo>
                <a:lnTo>
                  <a:pt x="589648" y="206944"/>
                </a:lnTo>
                <a:lnTo>
                  <a:pt x="578225" y="204053"/>
                </a:lnTo>
                <a:close/>
                <a:moveTo>
                  <a:pt x="535475" y="189809"/>
                </a:moveTo>
                <a:lnTo>
                  <a:pt x="526907" y="186953"/>
                </a:lnTo>
                <a:lnTo>
                  <a:pt x="526907" y="44160"/>
                </a:lnTo>
                <a:lnTo>
                  <a:pt x="549825" y="38448"/>
                </a:lnTo>
                <a:lnTo>
                  <a:pt x="549825" y="192665"/>
                </a:lnTo>
                <a:lnTo>
                  <a:pt x="541257" y="189809"/>
                </a:lnTo>
                <a:close/>
                <a:moveTo>
                  <a:pt x="506916" y="181241"/>
                </a:moveTo>
                <a:lnTo>
                  <a:pt x="501205" y="178385"/>
                </a:lnTo>
                <a:lnTo>
                  <a:pt x="501205" y="52728"/>
                </a:lnTo>
                <a:lnTo>
                  <a:pt x="518340" y="47016"/>
                </a:lnTo>
                <a:lnTo>
                  <a:pt x="518340" y="184097"/>
                </a:lnTo>
                <a:close/>
                <a:moveTo>
                  <a:pt x="495493" y="38448"/>
                </a:moveTo>
                <a:lnTo>
                  <a:pt x="495493" y="189809"/>
                </a:lnTo>
                <a:lnTo>
                  <a:pt x="604016" y="232647"/>
                </a:lnTo>
                <a:lnTo>
                  <a:pt x="604016" y="1322"/>
                </a:lnTo>
                <a:close/>
                <a:moveTo>
                  <a:pt x="569745" y="663899"/>
                </a:moveTo>
                <a:lnTo>
                  <a:pt x="561178" y="661043"/>
                </a:lnTo>
                <a:lnTo>
                  <a:pt x="561178" y="501115"/>
                </a:lnTo>
                <a:lnTo>
                  <a:pt x="569745" y="498259"/>
                </a:lnTo>
                <a:lnTo>
                  <a:pt x="578313" y="495403"/>
                </a:lnTo>
                <a:lnTo>
                  <a:pt x="589736" y="492548"/>
                </a:lnTo>
                <a:lnTo>
                  <a:pt x="589736" y="672467"/>
                </a:lnTo>
                <a:lnTo>
                  <a:pt x="578313" y="669611"/>
                </a:lnTo>
                <a:close/>
                <a:moveTo>
                  <a:pt x="535475" y="652476"/>
                </a:moveTo>
                <a:lnTo>
                  <a:pt x="526907" y="649620"/>
                </a:lnTo>
                <a:lnTo>
                  <a:pt x="526907" y="506827"/>
                </a:lnTo>
                <a:lnTo>
                  <a:pt x="549825" y="501115"/>
                </a:lnTo>
                <a:lnTo>
                  <a:pt x="549825" y="655349"/>
                </a:lnTo>
                <a:lnTo>
                  <a:pt x="541257" y="652493"/>
                </a:lnTo>
                <a:close/>
                <a:moveTo>
                  <a:pt x="506916" y="643908"/>
                </a:moveTo>
                <a:lnTo>
                  <a:pt x="501205" y="641052"/>
                </a:lnTo>
                <a:lnTo>
                  <a:pt x="501205" y="515394"/>
                </a:lnTo>
                <a:lnTo>
                  <a:pt x="518340" y="509683"/>
                </a:lnTo>
                <a:lnTo>
                  <a:pt x="518340" y="646764"/>
                </a:lnTo>
                <a:close/>
                <a:moveTo>
                  <a:pt x="495493" y="503971"/>
                </a:moveTo>
                <a:lnTo>
                  <a:pt x="495493" y="655349"/>
                </a:lnTo>
                <a:lnTo>
                  <a:pt x="604016" y="695331"/>
                </a:lnTo>
                <a:lnTo>
                  <a:pt x="604016" y="463989"/>
                </a:lnTo>
                <a:close/>
                <a:moveTo>
                  <a:pt x="469702" y="232647"/>
                </a:moveTo>
                <a:lnTo>
                  <a:pt x="469702" y="463989"/>
                </a:lnTo>
                <a:lnTo>
                  <a:pt x="612495" y="409710"/>
                </a:lnTo>
                <a:lnTo>
                  <a:pt x="612495" y="284052"/>
                </a:lnTo>
                <a:close/>
                <a:moveTo>
                  <a:pt x="412567" y="432557"/>
                </a:moveTo>
                <a:lnTo>
                  <a:pt x="403999" y="429701"/>
                </a:lnTo>
                <a:lnTo>
                  <a:pt x="403999" y="266917"/>
                </a:lnTo>
                <a:lnTo>
                  <a:pt x="412567" y="264061"/>
                </a:lnTo>
                <a:lnTo>
                  <a:pt x="421135" y="261205"/>
                </a:lnTo>
                <a:lnTo>
                  <a:pt x="432558" y="258349"/>
                </a:lnTo>
                <a:lnTo>
                  <a:pt x="432558" y="438269"/>
                </a:lnTo>
                <a:lnTo>
                  <a:pt x="421135" y="435413"/>
                </a:lnTo>
                <a:close/>
                <a:moveTo>
                  <a:pt x="378297" y="421133"/>
                </a:moveTo>
                <a:lnTo>
                  <a:pt x="369764" y="418278"/>
                </a:lnTo>
                <a:lnTo>
                  <a:pt x="369764" y="278340"/>
                </a:lnTo>
                <a:lnTo>
                  <a:pt x="392682" y="272629"/>
                </a:lnTo>
                <a:lnTo>
                  <a:pt x="392682" y="426845"/>
                </a:lnTo>
                <a:lnTo>
                  <a:pt x="384114" y="423989"/>
                </a:lnTo>
                <a:close/>
                <a:moveTo>
                  <a:pt x="349738" y="409710"/>
                </a:moveTo>
                <a:lnTo>
                  <a:pt x="344026" y="409710"/>
                </a:lnTo>
                <a:lnTo>
                  <a:pt x="344026" y="284052"/>
                </a:lnTo>
                <a:lnTo>
                  <a:pt x="361161" y="278340"/>
                </a:lnTo>
                <a:lnTo>
                  <a:pt x="361161" y="415422"/>
                </a:lnTo>
                <a:close/>
                <a:moveTo>
                  <a:pt x="338314" y="269773"/>
                </a:moveTo>
                <a:lnTo>
                  <a:pt x="338314" y="421133"/>
                </a:lnTo>
                <a:lnTo>
                  <a:pt x="446837" y="463989"/>
                </a:lnTo>
                <a:lnTo>
                  <a:pt x="446837" y="232647"/>
                </a:lnTo>
                <a:close/>
                <a:moveTo>
                  <a:pt x="289765" y="1322"/>
                </a:moveTo>
                <a:lnTo>
                  <a:pt x="289765" y="235503"/>
                </a:lnTo>
                <a:lnTo>
                  <a:pt x="435414" y="178385"/>
                </a:lnTo>
                <a:lnTo>
                  <a:pt x="435414" y="49872"/>
                </a:lnTo>
                <a:close/>
                <a:moveTo>
                  <a:pt x="289765" y="463989"/>
                </a:moveTo>
                <a:lnTo>
                  <a:pt x="289765" y="698169"/>
                </a:lnTo>
                <a:lnTo>
                  <a:pt x="435414" y="641052"/>
                </a:lnTo>
                <a:lnTo>
                  <a:pt x="435414" y="515394"/>
                </a:lnTo>
                <a:close/>
                <a:moveTo>
                  <a:pt x="232647" y="198376"/>
                </a:moveTo>
                <a:lnTo>
                  <a:pt x="224080" y="195521"/>
                </a:lnTo>
                <a:lnTo>
                  <a:pt x="224080" y="35592"/>
                </a:lnTo>
                <a:lnTo>
                  <a:pt x="232647" y="32737"/>
                </a:lnTo>
                <a:lnTo>
                  <a:pt x="241215" y="29881"/>
                </a:lnTo>
                <a:lnTo>
                  <a:pt x="252638" y="27025"/>
                </a:lnTo>
                <a:lnTo>
                  <a:pt x="252638" y="206944"/>
                </a:lnTo>
                <a:lnTo>
                  <a:pt x="241215" y="201232"/>
                </a:lnTo>
                <a:close/>
                <a:moveTo>
                  <a:pt x="198377" y="189809"/>
                </a:moveTo>
                <a:lnTo>
                  <a:pt x="189809" y="186953"/>
                </a:lnTo>
                <a:lnTo>
                  <a:pt x="189809" y="44160"/>
                </a:lnTo>
                <a:lnTo>
                  <a:pt x="212727" y="38448"/>
                </a:lnTo>
                <a:lnTo>
                  <a:pt x="212727" y="192665"/>
                </a:lnTo>
                <a:lnTo>
                  <a:pt x="207015" y="192665"/>
                </a:lnTo>
                <a:close/>
                <a:moveTo>
                  <a:pt x="169818" y="181241"/>
                </a:moveTo>
                <a:lnTo>
                  <a:pt x="164107" y="178385"/>
                </a:lnTo>
                <a:lnTo>
                  <a:pt x="164107" y="52728"/>
                </a:lnTo>
                <a:lnTo>
                  <a:pt x="181242" y="47016"/>
                </a:lnTo>
                <a:lnTo>
                  <a:pt x="181242" y="184097"/>
                </a:lnTo>
                <a:close/>
                <a:moveTo>
                  <a:pt x="158395" y="38448"/>
                </a:moveTo>
                <a:lnTo>
                  <a:pt x="158395" y="189809"/>
                </a:lnTo>
                <a:lnTo>
                  <a:pt x="266918" y="232647"/>
                </a:lnTo>
                <a:lnTo>
                  <a:pt x="266918" y="1322"/>
                </a:lnTo>
                <a:close/>
                <a:moveTo>
                  <a:pt x="232647" y="663899"/>
                </a:moveTo>
                <a:lnTo>
                  <a:pt x="224080" y="661043"/>
                </a:lnTo>
                <a:lnTo>
                  <a:pt x="224080" y="501115"/>
                </a:lnTo>
                <a:lnTo>
                  <a:pt x="232647" y="498259"/>
                </a:lnTo>
                <a:lnTo>
                  <a:pt x="241215" y="495403"/>
                </a:lnTo>
                <a:lnTo>
                  <a:pt x="252638" y="492548"/>
                </a:lnTo>
                <a:lnTo>
                  <a:pt x="252638" y="672467"/>
                </a:lnTo>
                <a:lnTo>
                  <a:pt x="241215" y="669611"/>
                </a:lnTo>
                <a:close/>
                <a:moveTo>
                  <a:pt x="198377" y="652476"/>
                </a:moveTo>
                <a:lnTo>
                  <a:pt x="189809" y="649620"/>
                </a:lnTo>
                <a:lnTo>
                  <a:pt x="189809" y="506827"/>
                </a:lnTo>
                <a:lnTo>
                  <a:pt x="212727" y="501115"/>
                </a:lnTo>
                <a:lnTo>
                  <a:pt x="212727" y="655349"/>
                </a:lnTo>
                <a:lnTo>
                  <a:pt x="204053" y="652476"/>
                </a:lnTo>
                <a:close/>
                <a:moveTo>
                  <a:pt x="169818" y="643908"/>
                </a:moveTo>
                <a:lnTo>
                  <a:pt x="164107" y="641052"/>
                </a:lnTo>
                <a:lnTo>
                  <a:pt x="164107" y="515394"/>
                </a:lnTo>
                <a:lnTo>
                  <a:pt x="181242" y="509683"/>
                </a:lnTo>
                <a:lnTo>
                  <a:pt x="181242" y="646764"/>
                </a:lnTo>
                <a:close/>
                <a:moveTo>
                  <a:pt x="158395" y="503971"/>
                </a:moveTo>
                <a:lnTo>
                  <a:pt x="158395" y="655349"/>
                </a:lnTo>
                <a:lnTo>
                  <a:pt x="266918" y="695331"/>
                </a:lnTo>
                <a:lnTo>
                  <a:pt x="266918" y="463989"/>
                </a:lnTo>
                <a:close/>
                <a:moveTo>
                  <a:pt x="135477" y="232647"/>
                </a:moveTo>
                <a:lnTo>
                  <a:pt x="135477" y="463989"/>
                </a:lnTo>
                <a:lnTo>
                  <a:pt x="278271" y="409710"/>
                </a:lnTo>
                <a:lnTo>
                  <a:pt x="278271" y="284052"/>
                </a:lnTo>
                <a:close/>
                <a:moveTo>
                  <a:pt x="75539" y="432557"/>
                </a:moveTo>
                <a:lnTo>
                  <a:pt x="66972" y="426845"/>
                </a:lnTo>
                <a:lnTo>
                  <a:pt x="66972" y="266917"/>
                </a:lnTo>
                <a:lnTo>
                  <a:pt x="75539" y="266917"/>
                </a:lnTo>
                <a:lnTo>
                  <a:pt x="84178" y="263991"/>
                </a:lnTo>
                <a:lnTo>
                  <a:pt x="95601" y="258279"/>
                </a:lnTo>
                <a:lnTo>
                  <a:pt x="95601" y="438269"/>
                </a:lnTo>
                <a:lnTo>
                  <a:pt x="84178" y="435413"/>
                </a:lnTo>
                <a:close/>
                <a:moveTo>
                  <a:pt x="41269" y="421133"/>
                </a:moveTo>
                <a:lnTo>
                  <a:pt x="32701" y="418278"/>
                </a:lnTo>
                <a:lnTo>
                  <a:pt x="32701" y="278340"/>
                </a:lnTo>
                <a:lnTo>
                  <a:pt x="55619" y="272629"/>
                </a:lnTo>
                <a:lnTo>
                  <a:pt x="55619" y="426845"/>
                </a:lnTo>
                <a:lnTo>
                  <a:pt x="47051" y="423989"/>
                </a:lnTo>
                <a:close/>
                <a:moveTo>
                  <a:pt x="12710" y="409710"/>
                </a:moveTo>
                <a:lnTo>
                  <a:pt x="7034" y="409710"/>
                </a:lnTo>
                <a:lnTo>
                  <a:pt x="7034" y="284052"/>
                </a:lnTo>
                <a:lnTo>
                  <a:pt x="24240" y="278340"/>
                </a:lnTo>
                <a:lnTo>
                  <a:pt x="24240" y="415422"/>
                </a:lnTo>
                <a:close/>
                <a:moveTo>
                  <a:pt x="1322" y="269773"/>
                </a:moveTo>
                <a:lnTo>
                  <a:pt x="1322" y="421133"/>
                </a:lnTo>
                <a:lnTo>
                  <a:pt x="109845" y="463989"/>
                </a:lnTo>
                <a:lnTo>
                  <a:pt x="109845" y="232647"/>
                </a:ln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510FFEEF-65F2-425A-9D71-4CA38AD266C6}"/>
              </a:ext>
            </a:extLst>
          </p:cNvPr>
          <p:cNvSpPr txBox="1"/>
          <p:nvPr/>
        </p:nvSpPr>
        <p:spPr>
          <a:xfrm>
            <a:off x="7535221" y="3571874"/>
            <a:ext cx="3165049" cy="566656"/>
          </a:xfrm>
          <a:prstGeom prst="rect">
            <a:avLst/>
          </a:prstGeom>
          <a:noFill/>
        </p:spPr>
        <p:txBody>
          <a:bodyPr wrap="square" lIns="143428" tIns="143428" rIns="143428" bIns="143428" rtlCol="0" anchor="ctr">
            <a:spAutoFit/>
          </a:bodyPr>
          <a:lstStyle/>
          <a:p>
            <a:pPr marL="0" marR="0" lvl="0" indent="0" algn="l" defTabSz="896215"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Azure Service Fabric</a:t>
            </a:r>
            <a:endParaRPr kumimoji="0" lang="en-US" sz="1800" b="1" i="0" u="none" strike="noStrike" kern="1200" cap="none" spc="0" normalizeH="0" baseline="0" noProof="0">
              <a:ln>
                <a:noFill/>
              </a:ln>
              <a:solidFill>
                <a:srgbClr val="1A1A1A"/>
              </a:solidFill>
              <a:effectLst/>
              <a:uLnTx/>
              <a:uFillTx/>
              <a:latin typeface="Segoe UI"/>
              <a:ea typeface="+mn-ea"/>
              <a:cs typeface="Segoe UI" panose="020B0502040204020203" pitchFamily="34" charset="0"/>
            </a:endParaRPr>
          </a:p>
        </p:txBody>
      </p:sp>
      <p:grpSp>
        <p:nvGrpSpPr>
          <p:cNvPr id="13" name="Group 12" descr="Azure Service Fabric">
            <a:extLst>
              <a:ext uri="{FF2B5EF4-FFF2-40B4-BE49-F238E27FC236}">
                <a16:creationId xmlns:a16="http://schemas.microsoft.com/office/drawing/2014/main" id="{18282209-2A1F-4D58-AD3D-612F55415FC3}"/>
              </a:ext>
            </a:extLst>
          </p:cNvPr>
          <p:cNvGrpSpPr/>
          <p:nvPr/>
        </p:nvGrpSpPr>
        <p:grpSpPr>
          <a:xfrm>
            <a:off x="6562887" y="3434006"/>
            <a:ext cx="708545" cy="693943"/>
            <a:chOff x="6887815" y="2349871"/>
            <a:chExt cx="622973" cy="610136"/>
          </a:xfrm>
        </p:grpSpPr>
        <p:sp>
          <p:nvSpPr>
            <p:cNvPr id="11" name="Graphic 25">
              <a:extLst>
                <a:ext uri="{FF2B5EF4-FFF2-40B4-BE49-F238E27FC236}">
                  <a16:creationId xmlns:a16="http://schemas.microsoft.com/office/drawing/2014/main" id="{F24D1ACF-1DE9-468B-989D-B0D513FFD410}"/>
                </a:ext>
              </a:extLst>
            </p:cNvPr>
            <p:cNvSpPr/>
            <p:nvPr/>
          </p:nvSpPr>
          <p:spPr>
            <a:xfrm>
              <a:off x="6894538" y="2349871"/>
              <a:ext cx="606830" cy="606830"/>
            </a:xfrm>
            <a:custGeom>
              <a:avLst/>
              <a:gdLst>
                <a:gd name="connsiteX0" fmla="*/ 606504 w 606830"/>
                <a:gd name="connsiteY0" fmla="*/ 256435 h 606830"/>
                <a:gd name="connsiteX1" fmla="*/ 512037 w 606830"/>
                <a:gd name="connsiteY1" fmla="*/ 161753 h 606830"/>
                <a:gd name="connsiteX2" fmla="*/ 459625 w 606830"/>
                <a:gd name="connsiteY2" fmla="*/ 177534 h 606830"/>
                <a:gd name="connsiteX3" fmla="*/ 394074 w 606830"/>
                <a:gd name="connsiteY3" fmla="*/ 123310 h 606830"/>
                <a:gd name="connsiteX4" fmla="*/ 398329 w 606830"/>
                <a:gd name="connsiteY4" fmla="*/ 95592 h 606830"/>
                <a:gd name="connsiteX5" fmla="*/ 303715 w 606830"/>
                <a:gd name="connsiteY5" fmla="*/ 979 h 606830"/>
                <a:gd name="connsiteX6" fmla="*/ 209102 w 606830"/>
                <a:gd name="connsiteY6" fmla="*/ 95592 h 606830"/>
                <a:gd name="connsiteX7" fmla="*/ 213148 w 606830"/>
                <a:gd name="connsiteY7" fmla="*/ 123115 h 606830"/>
                <a:gd name="connsiteX8" fmla="*/ 142742 w 606830"/>
                <a:gd name="connsiteY8" fmla="*/ 181579 h 606830"/>
                <a:gd name="connsiteX9" fmla="*/ 95605 w 606830"/>
                <a:gd name="connsiteY9" fmla="*/ 171257 h 606830"/>
                <a:gd name="connsiteX10" fmla="*/ 979 w 606830"/>
                <a:gd name="connsiteY10" fmla="*/ 256435 h 606830"/>
                <a:gd name="connsiteX11" fmla="*/ 78875 w 606830"/>
                <a:gd name="connsiteY11" fmla="*/ 349351 h 606830"/>
                <a:gd name="connsiteX12" fmla="*/ 104362 w 606830"/>
                <a:gd name="connsiteY12" fmla="*/ 440598 h 606830"/>
                <a:gd name="connsiteX13" fmla="*/ 95062 w 606830"/>
                <a:gd name="connsiteY13" fmla="*/ 574004 h 606830"/>
                <a:gd name="connsiteX14" fmla="*/ 228468 w 606830"/>
                <a:gd name="connsiteY14" fmla="*/ 583303 h 606830"/>
                <a:gd name="connsiteX15" fmla="*/ 255091 w 606830"/>
                <a:gd name="connsiteY15" fmla="*/ 544790 h 606830"/>
                <a:gd name="connsiteX16" fmla="*/ 352392 w 606830"/>
                <a:gd name="connsiteY16" fmla="*/ 544790 h 606830"/>
                <a:gd name="connsiteX17" fmla="*/ 473937 w 606830"/>
                <a:gd name="connsiteY17" fmla="*/ 600385 h 606830"/>
                <a:gd name="connsiteX18" fmla="*/ 529532 w 606830"/>
                <a:gd name="connsiteY18" fmla="*/ 478840 h 606830"/>
                <a:gd name="connsiteX19" fmla="*/ 500694 w 606830"/>
                <a:gd name="connsiteY19" fmla="*/ 438575 h 606830"/>
                <a:gd name="connsiteX20" fmla="*/ 526794 w 606830"/>
                <a:gd name="connsiteY20" fmla="*/ 349756 h 606830"/>
                <a:gd name="connsiteX21" fmla="*/ 606504 w 606830"/>
                <a:gd name="connsiteY21" fmla="*/ 256435 h 606830"/>
                <a:gd name="connsiteX22" fmla="*/ 440768 w 606830"/>
                <a:gd name="connsiteY22" fmla="*/ 417277 h 606830"/>
                <a:gd name="connsiteX23" fmla="*/ 348112 w 606830"/>
                <a:gd name="connsiteY23" fmla="*/ 492733 h 606830"/>
                <a:gd name="connsiteX24" fmla="*/ 259136 w 606830"/>
                <a:gd name="connsiteY24" fmla="*/ 492733 h 606830"/>
                <a:gd name="connsiteX25" fmla="*/ 166480 w 606830"/>
                <a:gd name="connsiteY25" fmla="*/ 417277 h 606830"/>
                <a:gd name="connsiteX26" fmla="*/ 152125 w 606830"/>
                <a:gd name="connsiteY26" fmla="*/ 418282 h 606830"/>
                <a:gd name="connsiteX27" fmla="*/ 131480 w 606830"/>
                <a:gd name="connsiteY27" fmla="*/ 343831 h 606830"/>
                <a:gd name="connsiteX28" fmla="*/ 190205 w 606830"/>
                <a:gd name="connsiteY28" fmla="*/ 256395 h 606830"/>
                <a:gd name="connsiteX29" fmla="*/ 181070 w 606830"/>
                <a:gd name="connsiteY29" fmla="*/ 217545 h 606830"/>
                <a:gd name="connsiteX30" fmla="*/ 241962 w 606830"/>
                <a:gd name="connsiteY30" fmla="*/ 166963 h 606830"/>
                <a:gd name="connsiteX31" fmla="*/ 365573 w 606830"/>
                <a:gd name="connsiteY31" fmla="*/ 166963 h 606830"/>
                <a:gd name="connsiteX32" fmla="*/ 425864 w 606830"/>
                <a:gd name="connsiteY32" fmla="*/ 217141 h 606830"/>
                <a:gd name="connsiteX33" fmla="*/ 417369 w 606830"/>
                <a:gd name="connsiteY33" fmla="*/ 256187 h 606830"/>
                <a:gd name="connsiteX34" fmla="*/ 474424 w 606830"/>
                <a:gd name="connsiteY34" fmla="*/ 343179 h 606830"/>
                <a:gd name="connsiteX35" fmla="*/ 452369 w 606830"/>
                <a:gd name="connsiteY35" fmla="*/ 417825 h 606830"/>
                <a:gd name="connsiteX36" fmla="*/ 440768 w 606830"/>
                <a:gd name="connsiteY36" fmla="*/ 417277 h 606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6830" h="606830">
                  <a:moveTo>
                    <a:pt x="606504" y="256435"/>
                  </a:moveTo>
                  <a:cubicBezTo>
                    <a:pt x="606563" y="204203"/>
                    <a:pt x="564269" y="161812"/>
                    <a:pt x="512037" y="161753"/>
                  </a:cubicBezTo>
                  <a:cubicBezTo>
                    <a:pt x="493393" y="161733"/>
                    <a:pt x="475159" y="167223"/>
                    <a:pt x="459625" y="177534"/>
                  </a:cubicBezTo>
                  <a:lnTo>
                    <a:pt x="394074" y="123310"/>
                  </a:lnTo>
                  <a:cubicBezTo>
                    <a:pt x="396913" y="114346"/>
                    <a:pt x="398348" y="104996"/>
                    <a:pt x="398329" y="95592"/>
                  </a:cubicBezTo>
                  <a:cubicBezTo>
                    <a:pt x="398329" y="43339"/>
                    <a:pt x="355969" y="979"/>
                    <a:pt x="303715" y="979"/>
                  </a:cubicBezTo>
                  <a:cubicBezTo>
                    <a:pt x="251461" y="979"/>
                    <a:pt x="209102" y="43339"/>
                    <a:pt x="209102" y="95592"/>
                  </a:cubicBezTo>
                  <a:cubicBezTo>
                    <a:pt x="209101" y="104915"/>
                    <a:pt x="210464" y="114187"/>
                    <a:pt x="213148" y="123115"/>
                  </a:cubicBezTo>
                  <a:lnTo>
                    <a:pt x="142742" y="181579"/>
                  </a:lnTo>
                  <a:cubicBezTo>
                    <a:pt x="128008" y="174631"/>
                    <a:pt x="111895" y="171103"/>
                    <a:pt x="95605" y="171257"/>
                  </a:cubicBezTo>
                  <a:cubicBezTo>
                    <a:pt x="43261" y="171257"/>
                    <a:pt x="979" y="204038"/>
                    <a:pt x="979" y="256435"/>
                  </a:cubicBezTo>
                  <a:cubicBezTo>
                    <a:pt x="894" y="302229"/>
                    <a:pt x="33769" y="341443"/>
                    <a:pt x="78875" y="349351"/>
                  </a:cubicBezTo>
                  <a:lnTo>
                    <a:pt x="104362" y="440598"/>
                  </a:lnTo>
                  <a:cubicBezTo>
                    <a:pt x="64955" y="474869"/>
                    <a:pt x="60791" y="534596"/>
                    <a:pt x="95062" y="574004"/>
                  </a:cubicBezTo>
                  <a:cubicBezTo>
                    <a:pt x="129333" y="613411"/>
                    <a:pt x="189061" y="617574"/>
                    <a:pt x="228468" y="583303"/>
                  </a:cubicBezTo>
                  <a:cubicBezTo>
                    <a:pt x="240430" y="572900"/>
                    <a:pt x="249585" y="559657"/>
                    <a:pt x="255091" y="544790"/>
                  </a:cubicBezTo>
                  <a:lnTo>
                    <a:pt x="352392" y="544790"/>
                  </a:lnTo>
                  <a:cubicBezTo>
                    <a:pt x="370604" y="593706"/>
                    <a:pt x="425021" y="618596"/>
                    <a:pt x="473937" y="600385"/>
                  </a:cubicBezTo>
                  <a:cubicBezTo>
                    <a:pt x="522853" y="582172"/>
                    <a:pt x="547743" y="527754"/>
                    <a:pt x="529532" y="478840"/>
                  </a:cubicBezTo>
                  <a:cubicBezTo>
                    <a:pt x="523668" y="463094"/>
                    <a:pt x="513715" y="449194"/>
                    <a:pt x="500694" y="438575"/>
                  </a:cubicBezTo>
                  <a:lnTo>
                    <a:pt x="526794" y="349756"/>
                  </a:lnTo>
                  <a:cubicBezTo>
                    <a:pt x="572664" y="342423"/>
                    <a:pt x="606434" y="302886"/>
                    <a:pt x="606504" y="256435"/>
                  </a:cubicBezTo>
                  <a:close/>
                  <a:moveTo>
                    <a:pt x="440768" y="417277"/>
                  </a:moveTo>
                  <a:cubicBezTo>
                    <a:pt x="395899" y="417281"/>
                    <a:pt x="357201" y="448795"/>
                    <a:pt x="348112" y="492733"/>
                  </a:cubicBezTo>
                  <a:lnTo>
                    <a:pt x="259136" y="492733"/>
                  </a:lnTo>
                  <a:cubicBezTo>
                    <a:pt x="250042" y="448797"/>
                    <a:pt x="211347" y="417286"/>
                    <a:pt x="166480" y="417277"/>
                  </a:cubicBezTo>
                  <a:cubicBezTo>
                    <a:pt x="161679" y="417306"/>
                    <a:pt x="156885" y="417641"/>
                    <a:pt x="152125" y="418282"/>
                  </a:cubicBezTo>
                  <a:lnTo>
                    <a:pt x="131480" y="343831"/>
                  </a:lnTo>
                  <a:cubicBezTo>
                    <a:pt x="166975" y="329292"/>
                    <a:pt x="190173" y="294752"/>
                    <a:pt x="190205" y="256395"/>
                  </a:cubicBezTo>
                  <a:cubicBezTo>
                    <a:pt x="190348" y="242896"/>
                    <a:pt x="187213" y="229566"/>
                    <a:pt x="181070" y="217545"/>
                  </a:cubicBezTo>
                  <a:lnTo>
                    <a:pt x="241962" y="166963"/>
                  </a:lnTo>
                  <a:cubicBezTo>
                    <a:pt x="277430" y="197710"/>
                    <a:pt x="330105" y="197710"/>
                    <a:pt x="365573" y="166963"/>
                  </a:cubicBezTo>
                  <a:lnTo>
                    <a:pt x="425864" y="217141"/>
                  </a:lnTo>
                  <a:cubicBezTo>
                    <a:pt x="420244" y="229390"/>
                    <a:pt x="417345" y="242710"/>
                    <a:pt x="417369" y="256187"/>
                  </a:cubicBezTo>
                  <a:cubicBezTo>
                    <a:pt x="417322" y="293972"/>
                    <a:pt x="439748" y="328167"/>
                    <a:pt x="474424" y="343179"/>
                  </a:cubicBezTo>
                  <a:lnTo>
                    <a:pt x="452369" y="417825"/>
                  </a:lnTo>
                  <a:cubicBezTo>
                    <a:pt x="448515" y="417429"/>
                    <a:pt x="444642" y="417245"/>
                    <a:pt x="440768" y="417277"/>
                  </a:cubicBez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 name="Oval 11">
              <a:extLst>
                <a:ext uri="{FF2B5EF4-FFF2-40B4-BE49-F238E27FC236}">
                  <a16:creationId xmlns:a16="http://schemas.microsoft.com/office/drawing/2014/main" id="{BEA8374C-5D53-41A5-96CF-5D5DB94C1630}"/>
                </a:ext>
              </a:extLst>
            </p:cNvPr>
            <p:cNvSpPr/>
            <p:nvPr/>
          </p:nvSpPr>
          <p:spPr bwMode="auto">
            <a:xfrm>
              <a:off x="7098621" y="2349871"/>
              <a:ext cx="198664" cy="198664"/>
            </a:xfrm>
            <a:prstGeom prst="ellipse">
              <a:avLst/>
            </a:prstGeom>
            <a:solidFill>
              <a:schemeClr val="tx1">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5" name="Oval 64">
              <a:extLst>
                <a:ext uri="{FF2B5EF4-FFF2-40B4-BE49-F238E27FC236}">
                  <a16:creationId xmlns:a16="http://schemas.microsoft.com/office/drawing/2014/main" id="{DDA9F988-F231-4D50-ADAA-A50E272077C6}"/>
                </a:ext>
              </a:extLst>
            </p:cNvPr>
            <p:cNvSpPr/>
            <p:nvPr/>
          </p:nvSpPr>
          <p:spPr bwMode="auto">
            <a:xfrm>
              <a:off x="6887815" y="2502958"/>
              <a:ext cx="198664" cy="198664"/>
            </a:xfrm>
            <a:prstGeom prst="ellipse">
              <a:avLst/>
            </a:prstGeom>
            <a:solidFill>
              <a:schemeClr val="tx1">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6" name="Oval 65">
              <a:extLst>
                <a:ext uri="{FF2B5EF4-FFF2-40B4-BE49-F238E27FC236}">
                  <a16:creationId xmlns:a16="http://schemas.microsoft.com/office/drawing/2014/main" id="{3A89DD9F-F7E3-4996-B936-224CBE17D558}"/>
                </a:ext>
              </a:extLst>
            </p:cNvPr>
            <p:cNvSpPr/>
            <p:nvPr/>
          </p:nvSpPr>
          <p:spPr bwMode="auto">
            <a:xfrm>
              <a:off x="7312124" y="2502958"/>
              <a:ext cx="198664" cy="198664"/>
            </a:xfrm>
            <a:prstGeom prst="ellipse">
              <a:avLst/>
            </a:prstGeom>
            <a:solidFill>
              <a:schemeClr val="tx1">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7" name="Oval 66">
              <a:extLst>
                <a:ext uri="{FF2B5EF4-FFF2-40B4-BE49-F238E27FC236}">
                  <a16:creationId xmlns:a16="http://schemas.microsoft.com/office/drawing/2014/main" id="{43B781C6-07BF-46A8-947B-44A1EAD411BF}"/>
                </a:ext>
              </a:extLst>
            </p:cNvPr>
            <p:cNvSpPr/>
            <p:nvPr/>
          </p:nvSpPr>
          <p:spPr bwMode="auto">
            <a:xfrm>
              <a:off x="6961292" y="2761343"/>
              <a:ext cx="198664" cy="198664"/>
            </a:xfrm>
            <a:prstGeom prst="ellipse">
              <a:avLst/>
            </a:prstGeom>
            <a:solidFill>
              <a:schemeClr val="tx1">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8" name="Oval 67">
              <a:extLst>
                <a:ext uri="{FF2B5EF4-FFF2-40B4-BE49-F238E27FC236}">
                  <a16:creationId xmlns:a16="http://schemas.microsoft.com/office/drawing/2014/main" id="{07302D57-8E52-49F3-AB46-2AD6051E9A1D}"/>
                </a:ext>
              </a:extLst>
            </p:cNvPr>
            <p:cNvSpPr/>
            <p:nvPr/>
          </p:nvSpPr>
          <p:spPr bwMode="auto">
            <a:xfrm>
              <a:off x="7232031" y="2761343"/>
              <a:ext cx="198664" cy="198664"/>
            </a:xfrm>
            <a:prstGeom prst="ellipse">
              <a:avLst/>
            </a:prstGeom>
            <a:solidFill>
              <a:schemeClr val="tx1">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34" name="TextBox 33">
            <a:extLst>
              <a:ext uri="{FF2B5EF4-FFF2-40B4-BE49-F238E27FC236}">
                <a16:creationId xmlns:a16="http://schemas.microsoft.com/office/drawing/2014/main" id="{245B5E46-ADD3-4026-9117-50550838B3E2}"/>
              </a:ext>
            </a:extLst>
          </p:cNvPr>
          <p:cNvSpPr txBox="1"/>
          <p:nvPr/>
        </p:nvSpPr>
        <p:spPr>
          <a:xfrm>
            <a:off x="7535221" y="4692484"/>
            <a:ext cx="3165049" cy="566656"/>
          </a:xfrm>
          <a:prstGeom prst="rect">
            <a:avLst/>
          </a:prstGeom>
          <a:noFill/>
        </p:spPr>
        <p:txBody>
          <a:bodyPr wrap="square" lIns="143428" tIns="143428" rIns="143428" bIns="143428" rtlCol="0" anchor="ctr">
            <a:spAutoFit/>
          </a:bodyPr>
          <a:lstStyle/>
          <a:p>
            <a:pPr marL="0" marR="0" lvl="0" indent="0" algn="l" defTabSz="896215"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Azure App Service</a:t>
            </a:r>
          </a:p>
        </p:txBody>
      </p:sp>
      <p:grpSp>
        <p:nvGrpSpPr>
          <p:cNvPr id="72" name="Group 71" descr="Azure App Service">
            <a:extLst>
              <a:ext uri="{FF2B5EF4-FFF2-40B4-BE49-F238E27FC236}">
                <a16:creationId xmlns:a16="http://schemas.microsoft.com/office/drawing/2014/main" id="{CAFB32E9-D368-42E9-A2E0-81CA346ABE9E}"/>
              </a:ext>
            </a:extLst>
          </p:cNvPr>
          <p:cNvGrpSpPr/>
          <p:nvPr/>
        </p:nvGrpSpPr>
        <p:grpSpPr>
          <a:xfrm>
            <a:off x="6577849" y="4611159"/>
            <a:ext cx="678620" cy="676009"/>
            <a:chOff x="9062680" y="2295954"/>
            <a:chExt cx="716549" cy="713793"/>
          </a:xfrm>
        </p:grpSpPr>
        <p:sp>
          <p:nvSpPr>
            <p:cNvPr id="6" name="Freeform: Shape 5">
              <a:extLst>
                <a:ext uri="{FF2B5EF4-FFF2-40B4-BE49-F238E27FC236}">
                  <a16:creationId xmlns:a16="http://schemas.microsoft.com/office/drawing/2014/main" id="{AAA8903A-5270-4891-9EC8-54D83049DE95}"/>
                </a:ext>
              </a:extLst>
            </p:cNvPr>
            <p:cNvSpPr/>
            <p:nvPr/>
          </p:nvSpPr>
          <p:spPr>
            <a:xfrm>
              <a:off x="9062680" y="2673175"/>
              <a:ext cx="339316" cy="336558"/>
            </a:xfrm>
            <a:custGeom>
              <a:avLst/>
              <a:gdLst>
                <a:gd name="connsiteX0" fmla="*/ 289618 w 339315"/>
                <a:gd name="connsiteY0" fmla="*/ 287895 h 336557"/>
                <a:gd name="connsiteX1" fmla="*/ 51449 w 339315"/>
                <a:gd name="connsiteY1" fmla="*/ 287895 h 336557"/>
                <a:gd name="connsiteX2" fmla="*/ 51449 w 339315"/>
                <a:gd name="connsiteY2" fmla="*/ 51408 h 336557"/>
                <a:gd name="connsiteX3" fmla="*/ 98346 w 339315"/>
                <a:gd name="connsiteY3" fmla="*/ 51408 h 336557"/>
                <a:gd name="connsiteX4" fmla="*/ 89657 w 339315"/>
                <a:gd name="connsiteY4" fmla="*/ 4510 h 336557"/>
                <a:gd name="connsiteX5" fmla="*/ 89657 w 339315"/>
                <a:gd name="connsiteY5" fmla="*/ 1035 h 336557"/>
                <a:gd name="connsiteX6" fmla="*/ 1034 w 339315"/>
                <a:gd name="connsiteY6" fmla="*/ 1035 h 336557"/>
                <a:gd name="connsiteX7" fmla="*/ 1034 w 339315"/>
                <a:gd name="connsiteY7" fmla="*/ 336571 h 336557"/>
                <a:gd name="connsiteX8" fmla="*/ 338295 w 339315"/>
                <a:gd name="connsiteY8" fmla="*/ 336571 h 336557"/>
                <a:gd name="connsiteX9" fmla="*/ 338295 w 339315"/>
                <a:gd name="connsiteY9" fmla="*/ 138389 h 336557"/>
                <a:gd name="connsiteX10" fmla="*/ 289618 w 339315"/>
                <a:gd name="connsiteY10" fmla="*/ 138389 h 33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9315" h="336557">
                  <a:moveTo>
                    <a:pt x="289618" y="287895"/>
                  </a:moveTo>
                  <a:lnTo>
                    <a:pt x="51449" y="287895"/>
                  </a:lnTo>
                  <a:lnTo>
                    <a:pt x="51449" y="51408"/>
                  </a:lnTo>
                  <a:lnTo>
                    <a:pt x="98346" y="51408"/>
                  </a:lnTo>
                  <a:cubicBezTo>
                    <a:pt x="92641" y="36428"/>
                    <a:pt x="89697" y="20540"/>
                    <a:pt x="89657" y="4510"/>
                  </a:cubicBezTo>
                  <a:lnTo>
                    <a:pt x="89657" y="1035"/>
                  </a:lnTo>
                  <a:lnTo>
                    <a:pt x="1034" y="1035"/>
                  </a:lnTo>
                  <a:lnTo>
                    <a:pt x="1034" y="336571"/>
                  </a:lnTo>
                  <a:lnTo>
                    <a:pt x="338295" y="336571"/>
                  </a:lnTo>
                  <a:lnTo>
                    <a:pt x="338295" y="138389"/>
                  </a:lnTo>
                  <a:lnTo>
                    <a:pt x="289618" y="138389"/>
                  </a:ln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942AA832-EFCE-4AC7-B48F-FFEBDC45548B}"/>
                </a:ext>
              </a:extLst>
            </p:cNvPr>
            <p:cNvSpPr/>
            <p:nvPr/>
          </p:nvSpPr>
          <p:spPr>
            <a:xfrm>
              <a:off x="9439913" y="2673189"/>
              <a:ext cx="339316" cy="336558"/>
            </a:xfrm>
            <a:custGeom>
              <a:avLst/>
              <a:gdLst>
                <a:gd name="connsiteX0" fmla="*/ 244418 w 339315"/>
                <a:gd name="connsiteY0" fmla="*/ 47973 h 336557"/>
                <a:gd name="connsiteX1" fmla="*/ 244418 w 339315"/>
                <a:gd name="connsiteY1" fmla="*/ 51394 h 336557"/>
                <a:gd name="connsiteX2" fmla="*/ 287880 w 339315"/>
                <a:gd name="connsiteY2" fmla="*/ 51394 h 336557"/>
                <a:gd name="connsiteX3" fmla="*/ 287880 w 339315"/>
                <a:gd name="connsiteY3" fmla="*/ 287881 h 336557"/>
                <a:gd name="connsiteX4" fmla="*/ 49711 w 339315"/>
                <a:gd name="connsiteY4" fmla="*/ 287881 h 336557"/>
                <a:gd name="connsiteX5" fmla="*/ 49711 w 339315"/>
                <a:gd name="connsiteY5" fmla="*/ 138375 h 336557"/>
                <a:gd name="connsiteX6" fmla="*/ 1034 w 339315"/>
                <a:gd name="connsiteY6" fmla="*/ 138375 h 336557"/>
                <a:gd name="connsiteX7" fmla="*/ 1034 w 339315"/>
                <a:gd name="connsiteY7" fmla="*/ 336558 h 336557"/>
                <a:gd name="connsiteX8" fmla="*/ 338295 w 339315"/>
                <a:gd name="connsiteY8" fmla="*/ 336558 h 336557"/>
                <a:gd name="connsiteX9" fmla="*/ 338295 w 339315"/>
                <a:gd name="connsiteY9" fmla="*/ 1035 h 336557"/>
                <a:gd name="connsiteX10" fmla="*/ 232252 w 339315"/>
                <a:gd name="connsiteY10" fmla="*/ 1035 h 336557"/>
                <a:gd name="connsiteX11" fmla="*/ 244418 w 339315"/>
                <a:gd name="connsiteY11" fmla="*/ 47973 h 33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15" h="336557">
                  <a:moveTo>
                    <a:pt x="244418" y="47973"/>
                  </a:moveTo>
                  <a:lnTo>
                    <a:pt x="244418" y="51394"/>
                  </a:lnTo>
                  <a:lnTo>
                    <a:pt x="287880" y="51394"/>
                  </a:lnTo>
                  <a:lnTo>
                    <a:pt x="287880" y="287881"/>
                  </a:lnTo>
                  <a:lnTo>
                    <a:pt x="49711" y="287881"/>
                  </a:lnTo>
                  <a:lnTo>
                    <a:pt x="49711" y="138375"/>
                  </a:lnTo>
                  <a:lnTo>
                    <a:pt x="1034" y="138375"/>
                  </a:lnTo>
                  <a:lnTo>
                    <a:pt x="1034" y="336558"/>
                  </a:lnTo>
                  <a:lnTo>
                    <a:pt x="338295" y="336558"/>
                  </a:lnTo>
                  <a:lnTo>
                    <a:pt x="338295" y="1035"/>
                  </a:lnTo>
                  <a:lnTo>
                    <a:pt x="232252" y="1035"/>
                  </a:lnTo>
                  <a:cubicBezTo>
                    <a:pt x="240942" y="14952"/>
                    <a:pt x="244418" y="30594"/>
                    <a:pt x="244418" y="47973"/>
                  </a:cubicBez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ACAB99BE-AD3C-4CE3-B72B-99296AD79BE4}"/>
                </a:ext>
              </a:extLst>
            </p:cNvPr>
            <p:cNvSpPr/>
            <p:nvPr/>
          </p:nvSpPr>
          <p:spPr>
            <a:xfrm>
              <a:off x="9064417" y="2297692"/>
              <a:ext cx="336557" cy="336558"/>
            </a:xfrm>
            <a:custGeom>
              <a:avLst/>
              <a:gdLst>
                <a:gd name="connsiteX0" fmla="*/ 129685 w 336557"/>
                <a:gd name="connsiteY0" fmla="*/ 287881 h 336557"/>
                <a:gd name="connsiteX1" fmla="*/ 49684 w 336557"/>
                <a:gd name="connsiteY1" fmla="*/ 286143 h 336557"/>
                <a:gd name="connsiteX2" fmla="*/ 49684 w 336557"/>
                <a:gd name="connsiteY2" fmla="*/ 49711 h 336557"/>
                <a:gd name="connsiteX3" fmla="*/ 287880 w 336557"/>
                <a:gd name="connsiteY3" fmla="*/ 49711 h 336557"/>
                <a:gd name="connsiteX4" fmla="*/ 287880 w 336557"/>
                <a:gd name="connsiteY4" fmla="*/ 187052 h 336557"/>
                <a:gd name="connsiteX5" fmla="*/ 336557 w 336557"/>
                <a:gd name="connsiteY5" fmla="*/ 162706 h 336557"/>
                <a:gd name="connsiteX6" fmla="*/ 336557 w 336557"/>
                <a:gd name="connsiteY6" fmla="*/ 1035 h 336557"/>
                <a:gd name="connsiteX7" fmla="*/ 1034 w 336557"/>
                <a:gd name="connsiteY7" fmla="*/ 1035 h 336557"/>
                <a:gd name="connsiteX8" fmla="*/ 1034 w 336557"/>
                <a:gd name="connsiteY8" fmla="*/ 336558 h 336557"/>
                <a:gd name="connsiteX9" fmla="*/ 98388 w 336557"/>
                <a:gd name="connsiteY9" fmla="*/ 336558 h 336557"/>
                <a:gd name="connsiteX10" fmla="*/ 129685 w 336557"/>
                <a:gd name="connsiteY10" fmla="*/ 287881 h 33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6557" h="336557">
                  <a:moveTo>
                    <a:pt x="129685" y="287881"/>
                  </a:moveTo>
                  <a:lnTo>
                    <a:pt x="49684" y="286143"/>
                  </a:lnTo>
                  <a:lnTo>
                    <a:pt x="49684" y="49711"/>
                  </a:lnTo>
                  <a:lnTo>
                    <a:pt x="287880" y="49711"/>
                  </a:lnTo>
                  <a:lnTo>
                    <a:pt x="287880" y="187052"/>
                  </a:lnTo>
                  <a:cubicBezTo>
                    <a:pt x="303522" y="176610"/>
                    <a:pt x="319164" y="167920"/>
                    <a:pt x="336557" y="162706"/>
                  </a:cubicBezTo>
                  <a:lnTo>
                    <a:pt x="336557" y="1035"/>
                  </a:lnTo>
                  <a:lnTo>
                    <a:pt x="1034" y="1035"/>
                  </a:lnTo>
                  <a:lnTo>
                    <a:pt x="1034" y="336558"/>
                  </a:lnTo>
                  <a:lnTo>
                    <a:pt x="98388" y="336558"/>
                  </a:lnTo>
                  <a:cubicBezTo>
                    <a:pt x="105035" y="318189"/>
                    <a:pt x="115731" y="301552"/>
                    <a:pt x="129685" y="287881"/>
                  </a:cubicBez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92284F7D-44FF-4AA1-BF4C-8442CC3F59DE}"/>
                </a:ext>
              </a:extLst>
            </p:cNvPr>
            <p:cNvSpPr/>
            <p:nvPr/>
          </p:nvSpPr>
          <p:spPr>
            <a:xfrm>
              <a:off x="9439913" y="2295954"/>
              <a:ext cx="339316" cy="336558"/>
            </a:xfrm>
            <a:custGeom>
              <a:avLst/>
              <a:gdLst>
                <a:gd name="connsiteX0" fmla="*/ 1034 w 339315"/>
                <a:gd name="connsiteY0" fmla="*/ 1035 h 336557"/>
                <a:gd name="connsiteX1" fmla="*/ 1034 w 339315"/>
                <a:gd name="connsiteY1" fmla="*/ 155754 h 336557"/>
                <a:gd name="connsiteX2" fmla="*/ 13214 w 339315"/>
                <a:gd name="connsiteY2" fmla="*/ 155754 h 336557"/>
                <a:gd name="connsiteX3" fmla="*/ 49711 w 339315"/>
                <a:gd name="connsiteY3" fmla="*/ 161037 h 336557"/>
                <a:gd name="connsiteX4" fmla="*/ 49711 w 339315"/>
                <a:gd name="connsiteY4" fmla="*/ 51449 h 336557"/>
                <a:gd name="connsiteX5" fmla="*/ 287880 w 339315"/>
                <a:gd name="connsiteY5" fmla="*/ 51449 h 336557"/>
                <a:gd name="connsiteX6" fmla="*/ 287880 w 339315"/>
                <a:gd name="connsiteY6" fmla="*/ 287936 h 336557"/>
                <a:gd name="connsiteX7" fmla="*/ 185313 w 339315"/>
                <a:gd name="connsiteY7" fmla="*/ 287936 h 336557"/>
                <a:gd name="connsiteX8" fmla="*/ 192210 w 339315"/>
                <a:gd name="connsiteY8" fmla="*/ 334833 h 336557"/>
                <a:gd name="connsiteX9" fmla="*/ 192210 w 339315"/>
                <a:gd name="connsiteY9" fmla="*/ 336571 h 336557"/>
                <a:gd name="connsiteX10" fmla="*/ 338295 w 339315"/>
                <a:gd name="connsiteY10" fmla="*/ 336571 h 336557"/>
                <a:gd name="connsiteX11" fmla="*/ 338295 w 339315"/>
                <a:gd name="connsiteY11" fmla="*/ 1035 h 33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15" h="336557">
                  <a:moveTo>
                    <a:pt x="1034" y="1035"/>
                  </a:moveTo>
                  <a:lnTo>
                    <a:pt x="1034" y="155754"/>
                  </a:lnTo>
                  <a:lnTo>
                    <a:pt x="13214" y="155754"/>
                  </a:lnTo>
                  <a:cubicBezTo>
                    <a:pt x="25567" y="155803"/>
                    <a:pt x="37852" y="157581"/>
                    <a:pt x="49711" y="161037"/>
                  </a:cubicBezTo>
                  <a:lnTo>
                    <a:pt x="49711" y="51449"/>
                  </a:lnTo>
                  <a:lnTo>
                    <a:pt x="287880" y="51449"/>
                  </a:lnTo>
                  <a:lnTo>
                    <a:pt x="287880" y="287936"/>
                  </a:lnTo>
                  <a:lnTo>
                    <a:pt x="185313" y="287936"/>
                  </a:lnTo>
                  <a:cubicBezTo>
                    <a:pt x="188789" y="303578"/>
                    <a:pt x="192210" y="319219"/>
                    <a:pt x="192210" y="334833"/>
                  </a:cubicBezTo>
                  <a:lnTo>
                    <a:pt x="192210" y="336571"/>
                  </a:lnTo>
                  <a:lnTo>
                    <a:pt x="338295" y="336571"/>
                  </a:lnTo>
                  <a:lnTo>
                    <a:pt x="338295" y="1035"/>
                  </a:ln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5AB2E5C1-1DB8-4523-98BB-8E92E40A2486}"/>
                </a:ext>
              </a:extLst>
            </p:cNvPr>
            <p:cNvSpPr/>
            <p:nvPr/>
          </p:nvSpPr>
          <p:spPr>
            <a:xfrm>
              <a:off x="9191399" y="2485447"/>
              <a:ext cx="456559" cy="288281"/>
            </a:xfrm>
            <a:custGeom>
              <a:avLst/>
              <a:gdLst>
                <a:gd name="connsiteX0" fmla="*/ 261728 w 456558"/>
                <a:gd name="connsiteY0" fmla="*/ 1035 h 288280"/>
                <a:gd name="connsiteX1" fmla="*/ 127933 w 456558"/>
                <a:gd name="connsiteY1" fmla="*/ 98388 h 288280"/>
                <a:gd name="connsiteX2" fmla="*/ 96636 w 456558"/>
                <a:gd name="connsiteY2" fmla="*/ 93174 h 288280"/>
                <a:gd name="connsiteX3" fmla="*/ 1034 w 456558"/>
                <a:gd name="connsiteY3" fmla="*/ 190514 h 288280"/>
                <a:gd name="connsiteX4" fmla="*/ 96636 w 456558"/>
                <a:gd name="connsiteY4" fmla="*/ 287867 h 288280"/>
                <a:gd name="connsiteX5" fmla="*/ 409496 w 456558"/>
                <a:gd name="connsiteY5" fmla="*/ 287867 h 288280"/>
                <a:gd name="connsiteX6" fmla="*/ 456393 w 456558"/>
                <a:gd name="connsiteY6" fmla="*/ 235714 h 288280"/>
                <a:gd name="connsiteX7" fmla="*/ 404241 w 456558"/>
                <a:gd name="connsiteY7" fmla="*/ 181824 h 288280"/>
                <a:gd name="connsiteX8" fmla="*/ 397344 w 456558"/>
                <a:gd name="connsiteY8" fmla="*/ 181824 h 288280"/>
                <a:gd name="connsiteX9" fmla="*/ 402558 w 456558"/>
                <a:gd name="connsiteY9" fmla="*/ 143589 h 288280"/>
                <a:gd name="connsiteX10" fmla="*/ 261728 w 456558"/>
                <a:gd name="connsiteY10" fmla="*/ 1035 h 28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558" h="288280">
                  <a:moveTo>
                    <a:pt x="261728" y="1035"/>
                  </a:moveTo>
                  <a:cubicBezTo>
                    <a:pt x="199134" y="1035"/>
                    <a:pt x="146982" y="41035"/>
                    <a:pt x="127933" y="98388"/>
                  </a:cubicBezTo>
                  <a:cubicBezTo>
                    <a:pt x="117852" y="94969"/>
                    <a:pt x="107282" y="93209"/>
                    <a:pt x="96636" y="93174"/>
                  </a:cubicBezTo>
                  <a:cubicBezTo>
                    <a:pt x="42745" y="93174"/>
                    <a:pt x="1034" y="136623"/>
                    <a:pt x="1034" y="190514"/>
                  </a:cubicBezTo>
                  <a:cubicBezTo>
                    <a:pt x="1034" y="244404"/>
                    <a:pt x="44483" y="287867"/>
                    <a:pt x="96636" y="287867"/>
                  </a:cubicBezTo>
                  <a:lnTo>
                    <a:pt x="409496" y="287867"/>
                  </a:lnTo>
                  <a:cubicBezTo>
                    <a:pt x="435565" y="286129"/>
                    <a:pt x="456393" y="263536"/>
                    <a:pt x="456393" y="235714"/>
                  </a:cubicBezTo>
                  <a:cubicBezTo>
                    <a:pt x="456393" y="206169"/>
                    <a:pt x="432062" y="181824"/>
                    <a:pt x="404241" y="181824"/>
                  </a:cubicBezTo>
                  <a:lnTo>
                    <a:pt x="397344" y="181824"/>
                  </a:lnTo>
                  <a:cubicBezTo>
                    <a:pt x="400897" y="169393"/>
                    <a:pt x="402653" y="156517"/>
                    <a:pt x="402558" y="143589"/>
                  </a:cubicBezTo>
                  <a:cubicBezTo>
                    <a:pt x="402530" y="65339"/>
                    <a:pt x="339909" y="1035"/>
                    <a:pt x="261728" y="1035"/>
                  </a:cubicBezTo>
                  <a:close/>
                </a:path>
              </a:pathLst>
            </a:custGeom>
            <a:solidFill>
              <a:schemeClr val="accent3"/>
            </a:solidFill>
            <a:ln w="9525" cap="flat">
              <a:solidFill>
                <a:schemeClr val="accent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23" name="Rectangle 22">
            <a:extLst>
              <a:ext uri="{FF2B5EF4-FFF2-40B4-BE49-F238E27FC236}">
                <a16:creationId xmlns:a16="http://schemas.microsoft.com/office/drawing/2014/main" id="{79EE1FFB-FD62-4F0D-B58E-B51EC109BE3D}"/>
              </a:ext>
            </a:extLst>
          </p:cNvPr>
          <p:cNvSpPr/>
          <p:nvPr/>
        </p:nvSpPr>
        <p:spPr>
          <a:xfrm>
            <a:off x="584200" y="2647941"/>
            <a:ext cx="4988536"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Azure container technologies</a:t>
            </a: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30" name="Group 29" descr="Azure Container Instances">
            <a:extLst>
              <a:ext uri="{FF2B5EF4-FFF2-40B4-BE49-F238E27FC236}">
                <a16:creationId xmlns:a16="http://schemas.microsoft.com/office/drawing/2014/main" id="{1625CC10-53DB-4478-BC37-F55E1895282F}"/>
              </a:ext>
            </a:extLst>
          </p:cNvPr>
          <p:cNvGrpSpPr/>
          <p:nvPr/>
        </p:nvGrpSpPr>
        <p:grpSpPr>
          <a:xfrm>
            <a:off x="6570100" y="1272546"/>
            <a:ext cx="694118" cy="624764"/>
            <a:chOff x="3263508" y="3547167"/>
            <a:chExt cx="694118" cy="624764"/>
          </a:xfrm>
        </p:grpSpPr>
        <p:sp>
          <p:nvSpPr>
            <p:cNvPr id="31" name="Freeform: Shape 84">
              <a:extLst>
                <a:ext uri="{FF2B5EF4-FFF2-40B4-BE49-F238E27FC236}">
                  <a16:creationId xmlns:a16="http://schemas.microsoft.com/office/drawing/2014/main" id="{AED94406-FF15-4FD9-94A0-E267D318E2C3}"/>
                </a:ext>
              </a:extLst>
            </p:cNvPr>
            <p:cNvSpPr/>
            <p:nvPr/>
          </p:nvSpPr>
          <p:spPr>
            <a:xfrm>
              <a:off x="3263508" y="3547167"/>
              <a:ext cx="694118" cy="44713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solidFill>
              <a:schemeClr val="accent3"/>
            </a:solidFill>
            <a:ln w="28575" cap="rnd">
              <a:no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2" name="Freeform: Shape 85">
              <a:extLst>
                <a:ext uri="{FF2B5EF4-FFF2-40B4-BE49-F238E27FC236}">
                  <a16:creationId xmlns:a16="http://schemas.microsoft.com/office/drawing/2014/main" id="{BDFF8AD4-6505-4A3A-978C-5A7AE38E4332}"/>
                </a:ext>
              </a:extLst>
            </p:cNvPr>
            <p:cNvSpPr/>
            <p:nvPr/>
          </p:nvSpPr>
          <p:spPr>
            <a:xfrm>
              <a:off x="3551416" y="3650682"/>
              <a:ext cx="162967" cy="91877"/>
            </a:xfrm>
            <a:custGeom>
              <a:avLst/>
              <a:gdLst/>
              <a:ahLst/>
              <a:cxnLst/>
              <a:rect l="0" t="0" r="0" b="0"/>
              <a:pathLst>
                <a:path w="257175" h="142875">
                  <a:moveTo>
                    <a:pt x="237649" y="129064"/>
                  </a:moveTo>
                  <a:lnTo>
                    <a:pt x="130016" y="21431"/>
                  </a:lnTo>
                  <a:lnTo>
                    <a:pt x="21431" y="130016"/>
                  </a:lnTo>
                </a:path>
              </a:pathLst>
            </a:custGeom>
            <a:noFill/>
            <a:ln w="28575" cap="rnd">
              <a:solidFill>
                <a:schemeClr val="bg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3" name="Freeform: Shape 86">
              <a:extLst>
                <a:ext uri="{FF2B5EF4-FFF2-40B4-BE49-F238E27FC236}">
                  <a16:creationId xmlns:a16="http://schemas.microsoft.com/office/drawing/2014/main" id="{E735A76A-E4DF-48C7-840A-47FC82EF492B}"/>
                </a:ext>
              </a:extLst>
            </p:cNvPr>
            <p:cNvSpPr/>
            <p:nvPr/>
          </p:nvSpPr>
          <p:spPr>
            <a:xfrm>
              <a:off x="3620225" y="3650682"/>
              <a:ext cx="24143" cy="238880"/>
            </a:xfrm>
            <a:custGeom>
              <a:avLst/>
              <a:gdLst/>
              <a:ahLst/>
              <a:cxnLst/>
              <a:rect l="0" t="0" r="0" b="0"/>
              <a:pathLst>
                <a:path w="38100" h="371475">
                  <a:moveTo>
                    <a:pt x="21431" y="21431"/>
                  </a:moveTo>
                  <a:lnTo>
                    <a:pt x="21431" y="354806"/>
                  </a:lnTo>
                </a:path>
              </a:pathLst>
            </a:custGeom>
            <a:ln w="28575" cap="rnd">
              <a:solidFill>
                <a:schemeClr val="bg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Shape 87">
              <a:extLst>
                <a:ext uri="{FF2B5EF4-FFF2-40B4-BE49-F238E27FC236}">
                  <a16:creationId xmlns:a16="http://schemas.microsoft.com/office/drawing/2014/main" id="{83978804-0642-4990-B60A-F1167F9E8455}"/>
                </a:ext>
              </a:extLst>
            </p:cNvPr>
            <p:cNvSpPr/>
            <p:nvPr/>
          </p:nvSpPr>
          <p:spPr>
            <a:xfrm>
              <a:off x="3462086" y="3828923"/>
              <a:ext cx="338005" cy="343008"/>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28575" cap="rnd">
              <a:solidFill>
                <a:schemeClr val="accent5">
                  <a:lumMod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Shape 88">
              <a:extLst>
                <a:ext uri="{FF2B5EF4-FFF2-40B4-BE49-F238E27FC236}">
                  <a16:creationId xmlns:a16="http://schemas.microsoft.com/office/drawing/2014/main" id="{F71CBD04-6B81-4DFF-AAE7-84556582862B}"/>
                </a:ext>
              </a:extLst>
            </p:cNvPr>
            <p:cNvSpPr/>
            <p:nvPr/>
          </p:nvSpPr>
          <p:spPr>
            <a:xfrm>
              <a:off x="3620225" y="3904875"/>
              <a:ext cx="24143" cy="196004"/>
            </a:xfrm>
            <a:custGeom>
              <a:avLst/>
              <a:gdLst/>
              <a:ahLst/>
              <a:cxnLst/>
              <a:rect l="0" t="0" r="0" b="0"/>
              <a:pathLst>
                <a:path w="38100" h="304800">
                  <a:moveTo>
                    <a:pt x="21431" y="21431"/>
                  </a:moveTo>
                  <a:lnTo>
                    <a:pt x="21431" y="287179"/>
                  </a:lnTo>
                </a:path>
              </a:pathLst>
            </a:custGeom>
            <a:ln w="28575" cap="rnd">
              <a:solidFill>
                <a:schemeClr val="accent5">
                  <a:lumMod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Shape 89">
              <a:extLst>
                <a:ext uri="{FF2B5EF4-FFF2-40B4-BE49-F238E27FC236}">
                  <a16:creationId xmlns:a16="http://schemas.microsoft.com/office/drawing/2014/main" id="{17F2565B-5595-422F-908E-777DDB2B3FC6}"/>
                </a:ext>
              </a:extLst>
            </p:cNvPr>
            <p:cNvSpPr/>
            <p:nvPr/>
          </p:nvSpPr>
          <p:spPr>
            <a:xfrm>
              <a:off x="3696879" y="3904875"/>
              <a:ext cx="24143" cy="196004"/>
            </a:xfrm>
            <a:custGeom>
              <a:avLst/>
              <a:gdLst/>
              <a:ahLst/>
              <a:cxnLst/>
              <a:rect l="0" t="0" r="0" b="0"/>
              <a:pathLst>
                <a:path w="38100" h="304800">
                  <a:moveTo>
                    <a:pt x="21431" y="21431"/>
                  </a:moveTo>
                  <a:lnTo>
                    <a:pt x="21431" y="287179"/>
                  </a:lnTo>
                </a:path>
              </a:pathLst>
            </a:custGeom>
            <a:ln w="28575" cap="rnd">
              <a:solidFill>
                <a:schemeClr val="accent5">
                  <a:lumMod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Shape 90">
              <a:extLst>
                <a:ext uri="{FF2B5EF4-FFF2-40B4-BE49-F238E27FC236}">
                  <a16:creationId xmlns:a16="http://schemas.microsoft.com/office/drawing/2014/main" id="{25B82AAF-69C2-4C44-8AE6-B86E799B6BC7}"/>
                </a:ext>
              </a:extLst>
            </p:cNvPr>
            <p:cNvSpPr/>
            <p:nvPr/>
          </p:nvSpPr>
          <p:spPr>
            <a:xfrm>
              <a:off x="3533912" y="3904875"/>
              <a:ext cx="24143" cy="196004"/>
            </a:xfrm>
            <a:custGeom>
              <a:avLst/>
              <a:gdLst/>
              <a:ahLst/>
              <a:cxnLst/>
              <a:rect l="0" t="0" r="0" b="0"/>
              <a:pathLst>
                <a:path w="38100" h="304800">
                  <a:moveTo>
                    <a:pt x="21431" y="21431"/>
                  </a:moveTo>
                  <a:lnTo>
                    <a:pt x="21431" y="287179"/>
                  </a:lnTo>
                </a:path>
              </a:pathLst>
            </a:custGeom>
            <a:ln w="28575" cap="rnd">
              <a:solidFill>
                <a:schemeClr val="accent5">
                  <a:lumMod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900369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1+#ppt_w/2"/>
                                          </p:val>
                                        </p:tav>
                                        <p:tav tm="100000">
                                          <p:val>
                                            <p:strVal val="#ppt_x"/>
                                          </p:val>
                                        </p:tav>
                                      </p:tavLst>
                                    </p:anim>
                                    <p:anim calcmode="lin" valueType="num">
                                      <p:cBhvr additive="base">
                                        <p:cTn id="8" dur="500" fill="hold"/>
                                        <p:tgtEl>
                                          <p:spTgt spid="5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1+#ppt_w/2"/>
                                          </p:val>
                                        </p:tav>
                                        <p:tav tm="100000">
                                          <p:val>
                                            <p:strVal val="#ppt_x"/>
                                          </p:val>
                                        </p:tav>
                                      </p:tavLst>
                                    </p:anim>
                                    <p:anim calcmode="lin" valueType="num">
                                      <p:cBhvr additive="base">
                                        <p:cTn id="12" dur="500" fill="hold"/>
                                        <p:tgtEl>
                                          <p:spTgt spid="5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1+#ppt_w/2"/>
                                          </p:val>
                                        </p:tav>
                                        <p:tav tm="100000">
                                          <p:val>
                                            <p:strVal val="#ppt_x"/>
                                          </p:val>
                                        </p:tav>
                                      </p:tavLst>
                                    </p:anim>
                                    <p:anim calcmode="lin" valueType="num">
                                      <p:cBhvr additive="base">
                                        <p:cTn id="16" dur="500" fill="hold"/>
                                        <p:tgtEl>
                                          <p:spTgt spid="5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anim calcmode="lin" valueType="num">
                                      <p:cBhvr additive="base">
                                        <p:cTn id="19" dur="500" fill="hold"/>
                                        <p:tgtEl>
                                          <p:spTgt spid="55"/>
                                        </p:tgtEl>
                                        <p:attrNameLst>
                                          <p:attrName>ppt_x</p:attrName>
                                        </p:attrNameLst>
                                      </p:cBhvr>
                                      <p:tavLst>
                                        <p:tav tm="0">
                                          <p:val>
                                            <p:strVal val="1+#ppt_w/2"/>
                                          </p:val>
                                        </p:tav>
                                        <p:tav tm="100000">
                                          <p:val>
                                            <p:strVal val="#ppt_x"/>
                                          </p:val>
                                        </p:tav>
                                      </p:tavLst>
                                    </p:anim>
                                    <p:anim calcmode="lin" valueType="num">
                                      <p:cBhvr additive="base">
                                        <p:cTn id="20" dur="500" fill="hold"/>
                                        <p:tgtEl>
                                          <p:spTgt spid="55"/>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1+#ppt_w/2"/>
                                          </p:val>
                                        </p:tav>
                                        <p:tav tm="100000">
                                          <p:val>
                                            <p:strVal val="#ppt_x"/>
                                          </p:val>
                                        </p:tav>
                                      </p:tavLst>
                                    </p:anim>
                                    <p:anim calcmode="lin" valueType="num">
                                      <p:cBhvr additive="base">
                                        <p:cTn id="24" dur="5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1+#ppt_w/2"/>
                                          </p:val>
                                        </p:tav>
                                        <p:tav tm="100000">
                                          <p:val>
                                            <p:strVal val="#ppt_x"/>
                                          </p:val>
                                        </p:tav>
                                      </p:tavLst>
                                    </p:anim>
                                    <p:anim calcmode="lin" valueType="num">
                                      <p:cBhvr additive="base">
                                        <p:cTn id="28" dur="500" fill="hold"/>
                                        <p:tgtEl>
                                          <p:spTgt spid="2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1+#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 calcmode="lin" valueType="num">
                                      <p:cBhvr additive="base">
                                        <p:cTn id="35" dur="500" fill="hold"/>
                                        <p:tgtEl>
                                          <p:spTgt spid="35"/>
                                        </p:tgtEl>
                                        <p:attrNameLst>
                                          <p:attrName>ppt_x</p:attrName>
                                        </p:attrNameLst>
                                      </p:cBhvr>
                                      <p:tavLst>
                                        <p:tav tm="0">
                                          <p:val>
                                            <p:strVal val="1+#ppt_w/2"/>
                                          </p:val>
                                        </p:tav>
                                        <p:tav tm="100000">
                                          <p:val>
                                            <p:strVal val="#ppt_x"/>
                                          </p:val>
                                        </p:tav>
                                      </p:tavLst>
                                    </p:anim>
                                    <p:anim calcmode="lin" valueType="num">
                                      <p:cBhvr additive="base">
                                        <p:cTn id="36" dur="500" fill="hold"/>
                                        <p:tgtEl>
                                          <p:spTgt spid="35"/>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1+#ppt_w/2"/>
                                          </p:val>
                                        </p:tav>
                                        <p:tav tm="100000">
                                          <p:val>
                                            <p:strVal val="#ppt_x"/>
                                          </p:val>
                                        </p:tav>
                                      </p:tavLst>
                                    </p:anim>
                                    <p:anim calcmode="lin" valueType="num">
                                      <p:cBhvr additive="base">
                                        <p:cTn id="40" dur="500" fill="hold"/>
                                        <p:tgtEl>
                                          <p:spTgt spid="13"/>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additive="base">
                                        <p:cTn id="43" dur="500" fill="hold"/>
                                        <p:tgtEl>
                                          <p:spTgt spid="34"/>
                                        </p:tgtEl>
                                        <p:attrNameLst>
                                          <p:attrName>ppt_x</p:attrName>
                                        </p:attrNameLst>
                                      </p:cBhvr>
                                      <p:tavLst>
                                        <p:tav tm="0">
                                          <p:val>
                                            <p:strVal val="1+#ppt_w/2"/>
                                          </p:val>
                                        </p:tav>
                                        <p:tav tm="100000">
                                          <p:val>
                                            <p:strVal val="#ppt_x"/>
                                          </p:val>
                                        </p:tav>
                                      </p:tavLst>
                                    </p:anim>
                                    <p:anim calcmode="lin" valueType="num">
                                      <p:cBhvr additive="base">
                                        <p:cTn id="44" dur="500" fill="hold"/>
                                        <p:tgtEl>
                                          <p:spTgt spid="34"/>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0"/>
                                  </p:stCondLst>
                                  <p:childTnLst>
                                    <p:set>
                                      <p:cBhvr>
                                        <p:cTn id="46" dur="1" fill="hold">
                                          <p:stCondLst>
                                            <p:cond delay="0"/>
                                          </p:stCondLst>
                                        </p:cTn>
                                        <p:tgtEl>
                                          <p:spTgt spid="72"/>
                                        </p:tgtEl>
                                        <p:attrNameLst>
                                          <p:attrName>style.visibility</p:attrName>
                                        </p:attrNameLst>
                                      </p:cBhvr>
                                      <p:to>
                                        <p:strVal val="visible"/>
                                      </p:to>
                                    </p:set>
                                    <p:anim calcmode="lin" valueType="num">
                                      <p:cBhvr additive="base">
                                        <p:cTn id="47" dur="500" fill="hold"/>
                                        <p:tgtEl>
                                          <p:spTgt spid="72"/>
                                        </p:tgtEl>
                                        <p:attrNameLst>
                                          <p:attrName>ppt_x</p:attrName>
                                        </p:attrNameLst>
                                      </p:cBhvr>
                                      <p:tavLst>
                                        <p:tav tm="0">
                                          <p:val>
                                            <p:strVal val="1+#ppt_w/2"/>
                                          </p:val>
                                        </p:tav>
                                        <p:tav tm="100000">
                                          <p:val>
                                            <p:strVal val="#ppt_x"/>
                                          </p:val>
                                        </p:tav>
                                      </p:tavLst>
                                    </p:anim>
                                    <p:anim calcmode="lin" valueType="num">
                                      <p:cBhvr additive="base">
                                        <p:cTn id="48" dur="500" fill="hold"/>
                                        <p:tgtEl>
                                          <p:spTgt spid="72"/>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additive="base">
                                        <p:cTn id="51" dur="500" fill="hold"/>
                                        <p:tgtEl>
                                          <p:spTgt spid="30"/>
                                        </p:tgtEl>
                                        <p:attrNameLst>
                                          <p:attrName>ppt_x</p:attrName>
                                        </p:attrNameLst>
                                      </p:cBhvr>
                                      <p:tavLst>
                                        <p:tav tm="0">
                                          <p:val>
                                            <p:strVal val="1+#ppt_w/2"/>
                                          </p:val>
                                        </p:tav>
                                        <p:tav tm="100000">
                                          <p:val>
                                            <p:strVal val="#ppt_x"/>
                                          </p:val>
                                        </p:tav>
                                      </p:tavLst>
                                    </p:anim>
                                    <p:anim calcmode="lin" valueType="num">
                                      <p:cBhvr additive="base">
                                        <p:cTn id="52"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14" grpId="0" animBg="1"/>
      <p:bldP spid="35" grpId="0"/>
      <p:bldP spid="3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29C0-65DB-4083-ABC8-B0637C2A1A58}"/>
              </a:ext>
            </a:extLst>
          </p:cNvPr>
          <p:cNvSpPr>
            <a:spLocks noGrp="1"/>
          </p:cNvSpPr>
          <p:nvPr>
            <p:ph type="title"/>
          </p:nvPr>
        </p:nvSpPr>
        <p:spPr/>
        <p:txBody>
          <a:bodyPr/>
          <a:lstStyle/>
          <a:p>
            <a:r>
              <a:rPr lang="en-US" dirty="0"/>
              <a:t>Storage</a:t>
            </a:r>
          </a:p>
        </p:txBody>
      </p:sp>
      <p:sp>
        <p:nvSpPr>
          <p:cNvPr id="3" name="Text Placeholder 2">
            <a:extLst>
              <a:ext uri="{FF2B5EF4-FFF2-40B4-BE49-F238E27FC236}">
                <a16:creationId xmlns:a16="http://schemas.microsoft.com/office/drawing/2014/main" id="{A20BC603-45A4-42CC-925C-E61EBCA1FF5C}"/>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509701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4C9CEEC-8025-4C58-8E3E-5E6C67608F1F}"/>
              </a:ext>
            </a:extLst>
          </p:cNvPr>
          <p:cNvSpPr/>
          <p:nvPr/>
        </p:nvSpPr>
        <p:spPr bwMode="auto">
          <a:xfrm>
            <a:off x="-18254" y="2522296"/>
            <a:ext cx="12192000" cy="413848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Left Bracket 4">
            <a:extLst>
              <a:ext uri="{FF2B5EF4-FFF2-40B4-BE49-F238E27FC236}">
                <a16:creationId xmlns:a16="http://schemas.microsoft.com/office/drawing/2014/main" id="{E16A74AC-4573-4FE6-A7F0-F36D10268335}"/>
              </a:ext>
            </a:extLst>
          </p:cNvPr>
          <p:cNvSpPr/>
          <p:nvPr/>
        </p:nvSpPr>
        <p:spPr>
          <a:xfrm rot="5400000">
            <a:off x="5612018" y="-1372661"/>
            <a:ext cx="780477" cy="9486991"/>
          </a:xfrm>
          <a:prstGeom prst="leftBracket">
            <a:avLst>
              <a:gd name="adj" fmla="val 0"/>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a:endParaRPr lang="en-US" sz="1730"/>
          </a:p>
        </p:txBody>
      </p:sp>
      <p:sp>
        <p:nvSpPr>
          <p:cNvPr id="4" name="Title 2">
            <a:extLst>
              <a:ext uri="{FF2B5EF4-FFF2-40B4-BE49-F238E27FC236}">
                <a16:creationId xmlns:a16="http://schemas.microsoft.com/office/drawing/2014/main" id="{AA73F9CC-3DAA-4F5E-87FC-188C3D9774D0}"/>
              </a:ext>
            </a:extLst>
          </p:cNvPr>
          <p:cNvSpPr>
            <a:spLocks noGrp="1"/>
          </p:cNvSpPr>
          <p:nvPr>
            <p:ph type="title"/>
          </p:nvPr>
        </p:nvSpPr>
        <p:spPr/>
        <p:txBody>
          <a:bodyPr/>
          <a:lstStyle/>
          <a:p>
            <a:r>
              <a:rPr lang="en-US" dirty="0"/>
              <a:t>Cloud Platforms</a:t>
            </a:r>
          </a:p>
        </p:txBody>
      </p:sp>
      <p:sp>
        <p:nvSpPr>
          <p:cNvPr id="164" name="TextBox 163">
            <a:extLst>
              <a:ext uri="{FF2B5EF4-FFF2-40B4-BE49-F238E27FC236}">
                <a16:creationId xmlns:a16="http://schemas.microsoft.com/office/drawing/2014/main" id="{36384EAB-EF4E-46F0-91EC-91E0772300AF}"/>
              </a:ext>
            </a:extLst>
          </p:cNvPr>
          <p:cNvSpPr txBox="1"/>
          <p:nvPr/>
        </p:nvSpPr>
        <p:spPr>
          <a:xfrm>
            <a:off x="455995" y="1052648"/>
            <a:ext cx="10607300" cy="438840"/>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dirty="0">
                <a:solidFill>
                  <a:srgbClr val="0078D4"/>
                </a:solidFill>
              </a:rPr>
              <a:t>The best cloud for your applications</a:t>
            </a:r>
          </a:p>
        </p:txBody>
      </p:sp>
      <p:sp>
        <p:nvSpPr>
          <p:cNvPr id="131" name="Freeform: Shape 130">
            <a:extLst>
              <a:ext uri="{FF2B5EF4-FFF2-40B4-BE49-F238E27FC236}">
                <a16:creationId xmlns:a16="http://schemas.microsoft.com/office/drawing/2014/main" id="{E2C838B4-951A-46A4-9FA6-0056025F79B6}"/>
              </a:ext>
            </a:extLst>
          </p:cNvPr>
          <p:cNvSpPr/>
          <p:nvPr/>
        </p:nvSpPr>
        <p:spPr bwMode="auto">
          <a:xfrm>
            <a:off x="4321502" y="1906535"/>
            <a:ext cx="3361508" cy="1649900"/>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kern="0">
              <a:gradFill>
                <a:gsLst>
                  <a:gs pos="0">
                    <a:srgbClr val="FFFFFF"/>
                  </a:gs>
                  <a:gs pos="100000">
                    <a:srgbClr val="FFFFFF"/>
                  </a:gs>
                </a:gsLst>
                <a:lin ang="5400000" scaled="0"/>
              </a:gradFill>
              <a:latin typeface="Segoe UI Semilight"/>
            </a:endParaRPr>
          </a:p>
        </p:txBody>
      </p:sp>
      <p:pic>
        <p:nvPicPr>
          <p:cNvPr id="3" name="Graphic 2">
            <a:extLst>
              <a:ext uri="{FF2B5EF4-FFF2-40B4-BE49-F238E27FC236}">
                <a16:creationId xmlns:a16="http://schemas.microsoft.com/office/drawing/2014/main" id="{D8A30098-AA13-46B1-9DA4-38565D22C1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12541" y="2391405"/>
            <a:ext cx="979430" cy="979430"/>
          </a:xfrm>
          <a:prstGeom prst="rect">
            <a:avLst/>
          </a:prstGeom>
        </p:spPr>
      </p:pic>
      <p:grpSp>
        <p:nvGrpSpPr>
          <p:cNvPr id="10" name="Group 9">
            <a:extLst>
              <a:ext uri="{FF2B5EF4-FFF2-40B4-BE49-F238E27FC236}">
                <a16:creationId xmlns:a16="http://schemas.microsoft.com/office/drawing/2014/main" id="{BD25CFC3-8576-483C-83AE-14192C9EA31A}"/>
              </a:ext>
            </a:extLst>
          </p:cNvPr>
          <p:cNvGrpSpPr/>
          <p:nvPr/>
        </p:nvGrpSpPr>
        <p:grpSpPr>
          <a:xfrm>
            <a:off x="8102228" y="4071071"/>
            <a:ext cx="2817244" cy="1874677"/>
            <a:chOff x="8102228" y="4071071"/>
            <a:chExt cx="2817244" cy="1874677"/>
          </a:xfrm>
        </p:grpSpPr>
        <p:sp>
          <p:nvSpPr>
            <p:cNvPr id="167" name="Title 2">
              <a:extLst>
                <a:ext uri="{FF2B5EF4-FFF2-40B4-BE49-F238E27FC236}">
                  <a16:creationId xmlns:a16="http://schemas.microsoft.com/office/drawing/2014/main" id="{EF51878D-5025-47E9-97B5-62B444E14C19}"/>
                </a:ext>
              </a:extLst>
            </p:cNvPr>
            <p:cNvSpPr txBox="1">
              <a:spLocks/>
            </p:cNvSpPr>
            <p:nvPr/>
          </p:nvSpPr>
          <p:spPr>
            <a:xfrm>
              <a:off x="8102228" y="5406200"/>
              <a:ext cx="2817244" cy="539548"/>
            </a:xfrm>
            <a:prstGeom prst="rect">
              <a:avLst/>
            </a:prstGeom>
          </p:spPr>
          <p:txBody>
            <a:bodyPr vert="horz" wrap="square" lIns="89642" tIns="87880" rIns="89642" bIns="87880"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896354">
                <a:lnSpc>
                  <a:spcPct val="100000"/>
                </a:lnSpc>
                <a:defRPr/>
              </a:pPr>
              <a:r>
                <a:rPr lang="en-US" sz="2353" spc="-98" dirty="0">
                  <a:solidFill>
                    <a:schemeClr val="tx1"/>
                  </a:solidFill>
                </a:rPr>
                <a:t>Azure</a:t>
              </a:r>
              <a:endParaRPr sz="2353" spc="-98" dirty="0">
                <a:solidFill>
                  <a:schemeClr val="tx1"/>
                </a:solidFill>
              </a:endParaRPr>
            </a:p>
          </p:txBody>
        </p:sp>
        <p:sp>
          <p:nvSpPr>
            <p:cNvPr id="169" name="Oval 168">
              <a:extLst>
                <a:ext uri="{FF2B5EF4-FFF2-40B4-BE49-F238E27FC236}">
                  <a16:creationId xmlns:a16="http://schemas.microsoft.com/office/drawing/2014/main" id="{95E22E7A-01CB-4551-8424-A433B3004E0F}"/>
                </a:ext>
              </a:extLst>
            </p:cNvPr>
            <p:cNvSpPr/>
            <p:nvPr/>
          </p:nvSpPr>
          <p:spPr bwMode="auto">
            <a:xfrm>
              <a:off x="8902997" y="4071071"/>
              <a:ext cx="1215709" cy="1186826"/>
            </a:xfrm>
            <a:prstGeom prst="ellipse">
              <a:avLst/>
            </a:prstGeom>
            <a:solidFill>
              <a:schemeClr val="bg1"/>
            </a:solidFill>
            <a:ln w="10795" cap="flat" cmpd="sng" algn="ctr">
              <a:solidFill>
                <a:schemeClr val="tx1"/>
              </a:solidFill>
              <a:prstDash val="solid"/>
            </a:ln>
            <a:effectLst>
              <a:outerShdw blurRad="254000" dist="50800" dir="2700000" algn="tl" rotWithShape="0">
                <a:prstClr val="black">
                  <a:alpha val="24000"/>
                </a:prstClr>
              </a:outerShdw>
            </a:effectLst>
          </p:spPr>
          <p:txBody>
            <a:bodyPr vert="horz" wrap="square" lIns="0" tIns="0" rIns="0" bIns="0" numCol="1" rtlCol="0" anchor="ctr" anchorCtr="0" compatLnSpc="1">
              <a:prstTxWarp prst="textNoShape">
                <a:avLst/>
              </a:prstTxWarp>
            </a:bodyPr>
            <a:lstStyle/>
            <a:p>
              <a:pPr algn="ctr" defTabSz="913751" fontAlgn="base">
                <a:spcBef>
                  <a:spcPct val="0"/>
                </a:spcBef>
                <a:spcAft>
                  <a:spcPct val="0"/>
                </a:spcAft>
              </a:pPr>
              <a:endParaRPr lang="en-US" sz="2353" kern="0" dirty="0">
                <a:solidFill>
                  <a:schemeClr val="tx2"/>
                </a:solidFill>
                <a:latin typeface="+mj-lt"/>
              </a:endParaRPr>
            </a:p>
          </p:txBody>
        </p:sp>
        <p:pic>
          <p:nvPicPr>
            <p:cNvPr id="17" name="Picture 16">
              <a:extLst>
                <a:ext uri="{FF2B5EF4-FFF2-40B4-BE49-F238E27FC236}">
                  <a16:creationId xmlns:a16="http://schemas.microsoft.com/office/drawing/2014/main" id="{00B6D668-7636-469A-BB94-D7A436B79BFC}"/>
                </a:ext>
              </a:extLst>
            </p:cNvPr>
            <p:cNvPicPr>
              <a:picLocks noChangeAspect="1"/>
            </p:cNvPicPr>
            <p:nvPr/>
          </p:nvPicPr>
          <p:blipFill>
            <a:blip r:embed="rId5"/>
            <a:stretch>
              <a:fillRect/>
            </a:stretch>
          </p:blipFill>
          <p:spPr>
            <a:xfrm>
              <a:off x="9113971" y="4314596"/>
              <a:ext cx="793759" cy="618764"/>
            </a:xfrm>
            <a:prstGeom prst="rect">
              <a:avLst/>
            </a:prstGeom>
          </p:spPr>
        </p:pic>
      </p:grpSp>
      <p:grpSp>
        <p:nvGrpSpPr>
          <p:cNvPr id="11" name="Group 10">
            <a:extLst>
              <a:ext uri="{FF2B5EF4-FFF2-40B4-BE49-F238E27FC236}">
                <a16:creationId xmlns:a16="http://schemas.microsoft.com/office/drawing/2014/main" id="{45F78186-055B-4741-810D-AFCFE1FB8E18}"/>
              </a:ext>
            </a:extLst>
          </p:cNvPr>
          <p:cNvGrpSpPr/>
          <p:nvPr/>
        </p:nvGrpSpPr>
        <p:grpSpPr>
          <a:xfrm>
            <a:off x="1320303" y="4082987"/>
            <a:ext cx="2817244" cy="1891122"/>
            <a:chOff x="1320303" y="4082987"/>
            <a:chExt cx="2817244" cy="1891122"/>
          </a:xfrm>
        </p:grpSpPr>
        <p:sp>
          <p:nvSpPr>
            <p:cNvPr id="2" name="Oval 1">
              <a:extLst>
                <a:ext uri="{FF2B5EF4-FFF2-40B4-BE49-F238E27FC236}">
                  <a16:creationId xmlns:a16="http://schemas.microsoft.com/office/drawing/2014/main" id="{749661F8-56BC-4EED-A7E6-979C6E36FF11}"/>
                </a:ext>
              </a:extLst>
            </p:cNvPr>
            <p:cNvSpPr/>
            <p:nvPr/>
          </p:nvSpPr>
          <p:spPr bwMode="auto">
            <a:xfrm>
              <a:off x="2121071" y="4082987"/>
              <a:ext cx="1215709" cy="1186826"/>
            </a:xfrm>
            <a:prstGeom prst="ellipse">
              <a:avLst/>
            </a:prstGeom>
            <a:solidFill>
              <a:schemeClr val="bg1"/>
            </a:solidFill>
            <a:ln w="10795" cap="flat" cmpd="sng" algn="ctr">
              <a:solidFill>
                <a:schemeClr val="tx1"/>
              </a:solidFill>
              <a:prstDash val="solid"/>
            </a:ln>
            <a:effectLst>
              <a:outerShdw blurRad="254000" dist="50800" dir="2700000" algn="tl" rotWithShape="0">
                <a:prstClr val="black">
                  <a:alpha val="24000"/>
                </a:prstClr>
              </a:outerShdw>
            </a:effectLst>
          </p:spPr>
          <p:txBody>
            <a:bodyPr vert="horz" wrap="square" lIns="0" tIns="0" rIns="0" bIns="0" numCol="1" rtlCol="0" anchor="ctr" anchorCtr="0" compatLnSpc="1">
              <a:prstTxWarp prst="textNoShape">
                <a:avLst/>
              </a:prstTxWarp>
            </a:bodyPr>
            <a:lstStyle/>
            <a:p>
              <a:pPr algn="ctr" defTabSz="913751" fontAlgn="base">
                <a:spcBef>
                  <a:spcPct val="0"/>
                </a:spcBef>
                <a:spcAft>
                  <a:spcPct val="0"/>
                </a:spcAft>
              </a:pPr>
              <a:endParaRPr lang="en-US" sz="2353" kern="0" dirty="0">
                <a:solidFill>
                  <a:schemeClr val="tx2"/>
                </a:solidFill>
                <a:latin typeface="+mj-lt"/>
              </a:endParaRPr>
            </a:p>
          </p:txBody>
        </p:sp>
        <p:pic>
          <p:nvPicPr>
            <p:cNvPr id="2050" name="Picture 2" descr="Image result for power platform logo">
              <a:extLst>
                <a:ext uri="{FF2B5EF4-FFF2-40B4-BE49-F238E27FC236}">
                  <a16:creationId xmlns:a16="http://schemas.microsoft.com/office/drawing/2014/main" id="{1B5CA42D-AD8B-4939-9AED-BD789B1A88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41931" y="4377569"/>
              <a:ext cx="773988" cy="67303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a:extLst>
                <a:ext uri="{FF2B5EF4-FFF2-40B4-BE49-F238E27FC236}">
                  <a16:creationId xmlns:a16="http://schemas.microsoft.com/office/drawing/2014/main" id="{B5B51B8B-C578-4BF2-B261-902AEF723351}"/>
                </a:ext>
              </a:extLst>
            </p:cNvPr>
            <p:cNvSpPr txBox="1">
              <a:spLocks/>
            </p:cNvSpPr>
            <p:nvPr/>
          </p:nvSpPr>
          <p:spPr>
            <a:xfrm>
              <a:off x="1320303" y="5434561"/>
              <a:ext cx="2817244" cy="539548"/>
            </a:xfrm>
            <a:prstGeom prst="rect">
              <a:avLst/>
            </a:prstGeom>
          </p:spPr>
          <p:txBody>
            <a:bodyPr vert="horz" wrap="square" lIns="89642" tIns="87880" rIns="89642" bIns="87880"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896354">
                <a:lnSpc>
                  <a:spcPct val="100000"/>
                </a:lnSpc>
                <a:defRPr/>
              </a:pPr>
              <a:r>
                <a:rPr lang="en-US" sz="2353" spc="-98" dirty="0">
                  <a:solidFill>
                    <a:schemeClr val="tx1"/>
                  </a:solidFill>
                </a:rPr>
                <a:t>Power Platform</a:t>
              </a:r>
              <a:endParaRPr sz="2353" spc="-98" dirty="0">
                <a:solidFill>
                  <a:schemeClr val="tx1"/>
                </a:solidFill>
              </a:endParaRPr>
            </a:p>
          </p:txBody>
        </p:sp>
      </p:grpSp>
      <p:grpSp>
        <p:nvGrpSpPr>
          <p:cNvPr id="9" name="Group 8">
            <a:extLst>
              <a:ext uri="{FF2B5EF4-FFF2-40B4-BE49-F238E27FC236}">
                <a16:creationId xmlns:a16="http://schemas.microsoft.com/office/drawing/2014/main" id="{20020C8F-2D63-42E9-BF7F-7815638B52C1}"/>
              </a:ext>
            </a:extLst>
          </p:cNvPr>
          <p:cNvGrpSpPr/>
          <p:nvPr/>
        </p:nvGrpSpPr>
        <p:grpSpPr>
          <a:xfrm>
            <a:off x="4711265" y="4082987"/>
            <a:ext cx="2817244" cy="1902036"/>
            <a:chOff x="4711265" y="4082987"/>
            <a:chExt cx="2817244" cy="1902036"/>
          </a:xfrm>
        </p:grpSpPr>
        <p:sp>
          <p:nvSpPr>
            <p:cNvPr id="166" name="Title 2">
              <a:extLst>
                <a:ext uri="{FF2B5EF4-FFF2-40B4-BE49-F238E27FC236}">
                  <a16:creationId xmlns:a16="http://schemas.microsoft.com/office/drawing/2014/main" id="{F49C3E56-355E-4F58-AF60-875CD3B632BE}"/>
                </a:ext>
              </a:extLst>
            </p:cNvPr>
            <p:cNvSpPr txBox="1">
              <a:spLocks/>
            </p:cNvSpPr>
            <p:nvPr/>
          </p:nvSpPr>
          <p:spPr>
            <a:xfrm>
              <a:off x="4711265" y="5445475"/>
              <a:ext cx="2817244" cy="539548"/>
            </a:xfrm>
            <a:prstGeom prst="rect">
              <a:avLst/>
            </a:prstGeom>
          </p:spPr>
          <p:txBody>
            <a:bodyPr vert="horz" wrap="square" lIns="89642" tIns="87880" rIns="89642" bIns="87880"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896354">
                <a:lnSpc>
                  <a:spcPct val="100000"/>
                </a:lnSpc>
                <a:defRPr/>
              </a:pPr>
              <a:r>
                <a:rPr lang="en-US" sz="2353" spc="-98" dirty="0">
                  <a:solidFill>
                    <a:schemeClr val="tx1"/>
                  </a:solidFill>
                </a:rPr>
                <a:t>Microsoft 365</a:t>
              </a:r>
              <a:endParaRPr sz="2353" spc="-98" dirty="0">
                <a:solidFill>
                  <a:schemeClr val="tx1"/>
                </a:solidFill>
              </a:endParaRPr>
            </a:p>
          </p:txBody>
        </p:sp>
        <p:sp>
          <p:nvSpPr>
            <p:cNvPr id="7" name="Oval 6">
              <a:extLst>
                <a:ext uri="{FF2B5EF4-FFF2-40B4-BE49-F238E27FC236}">
                  <a16:creationId xmlns:a16="http://schemas.microsoft.com/office/drawing/2014/main" id="{D8ED0107-038B-4B69-AAF9-C9985E2CA5B2}"/>
                </a:ext>
              </a:extLst>
            </p:cNvPr>
            <p:cNvSpPr/>
            <p:nvPr/>
          </p:nvSpPr>
          <p:spPr bwMode="auto">
            <a:xfrm>
              <a:off x="5476105" y="4082987"/>
              <a:ext cx="1215709" cy="1186826"/>
            </a:xfrm>
            <a:prstGeom prst="ellipse">
              <a:avLst/>
            </a:prstGeom>
            <a:solidFill>
              <a:schemeClr val="bg1"/>
            </a:solidFill>
            <a:ln w="10795" cap="flat" cmpd="sng" algn="ctr">
              <a:solidFill>
                <a:schemeClr val="tx1"/>
              </a:solidFill>
              <a:prstDash val="solid"/>
            </a:ln>
            <a:effectLst>
              <a:outerShdw blurRad="254000" dist="50800" dir="2700000" algn="tl" rotWithShape="0">
                <a:prstClr val="black">
                  <a:alpha val="24000"/>
                </a:prstClr>
              </a:outerShdw>
            </a:effectLst>
          </p:spPr>
          <p:txBody>
            <a:bodyPr vert="horz" wrap="square" lIns="0" tIns="0" rIns="0" bIns="0" numCol="1" rtlCol="0" anchor="ctr" anchorCtr="0" compatLnSpc="1">
              <a:prstTxWarp prst="textNoShape">
                <a:avLst/>
              </a:prstTxWarp>
            </a:bodyPr>
            <a:lstStyle/>
            <a:p>
              <a:pPr algn="ctr" defTabSz="913751" fontAlgn="base">
                <a:spcBef>
                  <a:spcPct val="0"/>
                </a:spcBef>
                <a:spcAft>
                  <a:spcPct val="0"/>
                </a:spcAft>
              </a:pPr>
              <a:endParaRPr lang="en-US" sz="2353" kern="0" dirty="0">
                <a:solidFill>
                  <a:schemeClr val="tx2"/>
                </a:solidFill>
                <a:latin typeface="+mj-lt"/>
              </a:endParaRPr>
            </a:p>
          </p:txBody>
        </p:sp>
        <p:pic>
          <p:nvPicPr>
            <p:cNvPr id="3074" name="Picture 2" descr="Office Mobile App">
              <a:extLst>
                <a:ext uri="{FF2B5EF4-FFF2-40B4-BE49-F238E27FC236}">
                  <a16:creationId xmlns:a16="http://schemas.microsoft.com/office/drawing/2014/main" id="{28D67249-2C98-486C-8435-61B22A10E8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3443" y="4458899"/>
              <a:ext cx="470225" cy="47022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Windows icon">
              <a:extLst>
                <a:ext uri="{FF2B5EF4-FFF2-40B4-BE49-F238E27FC236}">
                  <a16:creationId xmlns:a16="http://schemas.microsoft.com/office/drawing/2014/main" id="{E6326DBF-4A11-4E74-B03A-69F3CF75115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64644" y="4494745"/>
              <a:ext cx="434379" cy="434379"/>
            </a:xfrm>
            <a:prstGeom prst="rect">
              <a:avLst/>
            </a:prstGeom>
            <a:noFill/>
            <a:extLst>
              <a:ext uri="{909E8E84-426E-40DD-AFC4-6F175D3DCCD1}">
                <a14:hiddenFill xmlns:a14="http://schemas.microsoft.com/office/drawing/2010/main">
                  <a:solidFill>
                    <a:srgbClr val="FFFFFF"/>
                  </a:solidFill>
                </a14:hiddenFill>
              </a:ext>
            </a:extLst>
          </p:spPr>
        </p:pic>
        <p:sp>
          <p:nvSpPr>
            <p:cNvPr id="8" name="Title 2">
              <a:extLst>
                <a:ext uri="{FF2B5EF4-FFF2-40B4-BE49-F238E27FC236}">
                  <a16:creationId xmlns:a16="http://schemas.microsoft.com/office/drawing/2014/main" id="{9E7FCA06-3316-4D32-84C8-4B03FD07E74B}"/>
                </a:ext>
              </a:extLst>
            </p:cNvPr>
            <p:cNvSpPr txBox="1">
              <a:spLocks/>
            </p:cNvSpPr>
            <p:nvPr/>
          </p:nvSpPr>
          <p:spPr>
            <a:xfrm>
              <a:off x="5803953" y="4409649"/>
              <a:ext cx="434379" cy="539548"/>
            </a:xfrm>
            <a:prstGeom prst="rect">
              <a:avLst/>
            </a:prstGeom>
          </p:spPr>
          <p:txBody>
            <a:bodyPr vert="horz" wrap="square" lIns="89642" tIns="87880" rIns="89642" bIns="87880"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896354">
                <a:lnSpc>
                  <a:spcPct val="100000"/>
                </a:lnSpc>
                <a:defRPr/>
              </a:pPr>
              <a:r>
                <a:rPr lang="en-US" sz="2353" spc="-98" dirty="0">
                  <a:solidFill>
                    <a:schemeClr val="tx1"/>
                  </a:solidFill>
                </a:rPr>
                <a:t>+</a:t>
              </a:r>
              <a:endParaRPr sz="2353" spc="-98" dirty="0">
                <a:solidFill>
                  <a:schemeClr val="tx1"/>
                </a:solidFill>
              </a:endParaRPr>
            </a:p>
          </p:txBody>
        </p:sp>
      </p:grpSp>
    </p:spTree>
    <p:extLst>
      <p:ext uri="{BB962C8B-B14F-4D97-AF65-F5344CB8AC3E}">
        <p14:creationId xmlns:p14="http://schemas.microsoft.com/office/powerpoint/2010/main" val="3572873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BF8ABBC-40E8-4920-AC78-4C217639E566}"/>
              </a:ext>
            </a:extLst>
          </p:cNvPr>
          <p:cNvSpPr/>
          <p:nvPr/>
        </p:nvSpPr>
        <p:spPr bwMode="auto">
          <a:xfrm>
            <a:off x="5013099" y="2477414"/>
            <a:ext cx="2331720" cy="31826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marL="0" marR="0" lvl="0" indent="0" defTabSz="856859"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a:p>
            <a:pPr marL="0" marR="0" lvl="0" indent="0" defTabSz="856764"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Fully Managed File Shares in the Cloud</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SMB and REST access</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“Lift and shift” legacy apps</a:t>
            </a:r>
          </a:p>
          <a:p>
            <a:pPr marL="0" marR="0" lvl="0" indent="0" defTabSz="856859" eaLnBrk="1" fontAlgn="base" latinLnBrk="0" hangingPunct="1">
              <a:lnSpc>
                <a:spcPct val="100000"/>
              </a:lnSpc>
              <a:spcBef>
                <a:spcPct val="0"/>
              </a:spcBef>
              <a:spcAft>
                <a:spcPct val="0"/>
              </a:spcAft>
              <a:buClrTx/>
              <a:buSzTx/>
              <a:buFontTx/>
              <a:buNone/>
              <a:tabLst/>
              <a:defRPr/>
            </a:pPr>
            <a:endParaRPr lang="en-US" sz="1400" kern="0" dirty="0">
              <a:gradFill>
                <a:gsLst>
                  <a:gs pos="0">
                    <a:srgbClr val="FFFFFF"/>
                  </a:gs>
                  <a:gs pos="100000">
                    <a:srgbClr val="FFFFFF"/>
                  </a:gs>
                </a:gsLst>
                <a:lin ang="5400000" scaled="0"/>
              </a:gradFill>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Synch with on-premises (New!)</a:t>
            </a:r>
          </a:p>
        </p:txBody>
      </p:sp>
      <p:sp>
        <p:nvSpPr>
          <p:cNvPr id="19" name="Rectangle 18">
            <a:extLst>
              <a:ext uri="{FF2B5EF4-FFF2-40B4-BE49-F238E27FC236}">
                <a16:creationId xmlns:a16="http://schemas.microsoft.com/office/drawing/2014/main" id="{594CCF56-4AB8-4A1D-817D-C6B8E5D60FBB}"/>
              </a:ext>
            </a:extLst>
          </p:cNvPr>
          <p:cNvSpPr/>
          <p:nvPr/>
        </p:nvSpPr>
        <p:spPr bwMode="auto">
          <a:xfrm>
            <a:off x="9745083" y="2477415"/>
            <a:ext cx="2331720" cy="318269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marL="0" marR="0" lvl="0" indent="0" defTabSz="856859"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Queues</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Reliable queues at scale for cloud services</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cs typeface="Segoe UI" pitchFamily="34" charset="0"/>
              </a:rPr>
              <a:t>Decouple and scale components</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cs typeface="Segoe UI" pitchFamily="34" charset="0"/>
              </a:rPr>
              <a:t>Message visibility timeout and update message to protect against unreliable dequeuers </a:t>
            </a:r>
          </a:p>
        </p:txBody>
      </p:sp>
      <p:sp>
        <p:nvSpPr>
          <p:cNvPr id="20" name="Rectangle 19">
            <a:extLst>
              <a:ext uri="{FF2B5EF4-FFF2-40B4-BE49-F238E27FC236}">
                <a16:creationId xmlns:a16="http://schemas.microsoft.com/office/drawing/2014/main" id="{1FF0C73B-73E5-480F-B56B-F7A897CD85E7}"/>
              </a:ext>
            </a:extLst>
          </p:cNvPr>
          <p:cNvSpPr/>
          <p:nvPr/>
        </p:nvSpPr>
        <p:spPr bwMode="auto">
          <a:xfrm>
            <a:off x="7371223" y="2477415"/>
            <a:ext cx="2331720" cy="318269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marL="0" marR="0" lvl="0" indent="0" defTabSz="856859"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Tables</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Massive auto-scaling NoSQL store</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Dynamic scaling based on load</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Scale to PBs of table data </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Fast key/value lookups</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EA468660-10BD-4831-BF3C-54AA8634F551}"/>
              </a:ext>
            </a:extLst>
          </p:cNvPr>
          <p:cNvSpPr>
            <a:spLocks noGrp="1"/>
          </p:cNvSpPr>
          <p:nvPr>
            <p:ph type="title"/>
          </p:nvPr>
        </p:nvSpPr>
        <p:spPr/>
        <p:txBody>
          <a:bodyPr/>
          <a:lstStyle/>
          <a:p>
            <a:r>
              <a:rPr lang="en-US" dirty="0"/>
              <a:t>Azure Storage</a:t>
            </a:r>
          </a:p>
        </p:txBody>
      </p:sp>
      <p:sp>
        <p:nvSpPr>
          <p:cNvPr id="6" name="Rectangle 5">
            <a:extLst>
              <a:ext uri="{FF2B5EF4-FFF2-40B4-BE49-F238E27FC236}">
                <a16:creationId xmlns:a16="http://schemas.microsoft.com/office/drawing/2014/main" id="{03574E7B-24AF-4714-977B-8750BB874B80}"/>
              </a:ext>
            </a:extLst>
          </p:cNvPr>
          <p:cNvSpPr/>
          <p:nvPr/>
        </p:nvSpPr>
        <p:spPr bwMode="auto">
          <a:xfrm>
            <a:off x="2654975" y="2477414"/>
            <a:ext cx="2331720" cy="31826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marL="0" marR="0" lvl="0" indent="0" defTabSz="856859"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Disks</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Persistent disks for Azure IaaS VMs</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 Disks option: SSD based, high IOPS, low latency</a:t>
            </a:r>
          </a:p>
        </p:txBody>
      </p:sp>
      <p:sp>
        <p:nvSpPr>
          <p:cNvPr id="7" name="Rectangle 6">
            <a:extLst>
              <a:ext uri="{FF2B5EF4-FFF2-40B4-BE49-F238E27FC236}">
                <a16:creationId xmlns:a16="http://schemas.microsoft.com/office/drawing/2014/main" id="{F5E876E2-33E9-4D03-BF5D-F8CB57CE1B53}"/>
              </a:ext>
            </a:extLst>
          </p:cNvPr>
          <p:cNvSpPr/>
          <p:nvPr/>
        </p:nvSpPr>
        <p:spPr bwMode="auto">
          <a:xfrm>
            <a:off x="249647" y="5715810"/>
            <a:ext cx="11827158" cy="946248"/>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ctr" anchorCtr="0" forceAA="0" compatLnSpc="1">
            <a:prstTxWarp prst="textNoShape">
              <a:avLst/>
            </a:prstTxWarp>
            <a:noAutofit/>
          </a:bodyPr>
          <a:lstStyle/>
          <a:p>
            <a:pPr marL="0" marR="0" lvl="0" indent="0" algn="ctr" defTabSz="856859"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Built on a unified Distributed Storage System</a:t>
            </a:r>
          </a:p>
          <a:p>
            <a:pPr marL="0" marR="0" lvl="0" indent="0" algn="ctr" defTabSz="85685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Durability, Encryption at Rest, Strongly Consistent Replication, Fault Tolerance, Auto Load-Balancing</a:t>
            </a: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1F90B6ED-75CE-4E1A-9E3F-FF0F1CC67967}"/>
              </a:ext>
            </a:extLst>
          </p:cNvPr>
          <p:cNvSpPr/>
          <p:nvPr/>
        </p:nvSpPr>
        <p:spPr bwMode="auto">
          <a:xfrm>
            <a:off x="270448" y="2477414"/>
            <a:ext cx="2331720" cy="31826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marL="0" marR="0" lvl="0" indent="0" defTabSz="856859"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Blobs</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Highly scalable, REST based cloud object store</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Block Blobs: Sequential file I/O</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Cool Tier Available</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Page Blobs: Random-write pattern data</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Append Blobs</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descr="Azure Blob Storage">
            <a:extLst>
              <a:ext uri="{FF2B5EF4-FFF2-40B4-BE49-F238E27FC236}">
                <a16:creationId xmlns:a16="http://schemas.microsoft.com/office/drawing/2014/main" id="{72B2245B-3D76-49DF-8554-4E7AEFD63A6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548323" y="435284"/>
            <a:ext cx="1449237" cy="1449237"/>
          </a:xfrm>
          <a:prstGeom prst="rect">
            <a:avLst/>
          </a:prstGeom>
        </p:spPr>
      </p:pic>
      <p:grpSp>
        <p:nvGrpSpPr>
          <p:cNvPr id="15" name="Group 14" descr="Azure Queues">
            <a:extLst>
              <a:ext uri="{FF2B5EF4-FFF2-40B4-BE49-F238E27FC236}">
                <a16:creationId xmlns:a16="http://schemas.microsoft.com/office/drawing/2014/main" id="{EDB3F0DD-8797-4227-A15F-F61A1CDF6861}"/>
              </a:ext>
            </a:extLst>
          </p:cNvPr>
          <p:cNvGrpSpPr/>
          <p:nvPr/>
        </p:nvGrpSpPr>
        <p:grpSpPr>
          <a:xfrm>
            <a:off x="10206744" y="558044"/>
            <a:ext cx="1464719" cy="1203716"/>
            <a:chOff x="8659813" y="3567113"/>
            <a:chExt cx="3484563" cy="3005137"/>
          </a:xfrm>
          <a:solidFill>
            <a:srgbClr val="0070C0"/>
          </a:solidFill>
        </p:grpSpPr>
        <p:sp>
          <p:nvSpPr>
            <p:cNvPr id="16" name="Freeform 5">
              <a:extLst>
                <a:ext uri="{FF2B5EF4-FFF2-40B4-BE49-F238E27FC236}">
                  <a16:creationId xmlns:a16="http://schemas.microsoft.com/office/drawing/2014/main" id="{D147DF0A-EB7D-4D10-BDC9-64EBAEEFB886}"/>
                </a:ext>
              </a:extLst>
            </p:cNvPr>
            <p:cNvSpPr>
              <a:spLocks/>
            </p:cNvSpPr>
            <p:nvPr/>
          </p:nvSpPr>
          <p:spPr bwMode="auto">
            <a:xfrm>
              <a:off x="10612438" y="4865688"/>
              <a:ext cx="757238" cy="292100"/>
            </a:xfrm>
            <a:custGeom>
              <a:avLst/>
              <a:gdLst>
                <a:gd name="T0" fmla="*/ 477 w 477"/>
                <a:gd name="T1" fmla="*/ 0 h 184"/>
                <a:gd name="T2" fmla="*/ 0 w 477"/>
                <a:gd name="T3" fmla="*/ 0 h 184"/>
                <a:gd name="T4" fmla="*/ 238 w 477"/>
                <a:gd name="T5" fmla="*/ 184 h 184"/>
                <a:gd name="T6" fmla="*/ 477 w 477"/>
                <a:gd name="T7" fmla="*/ 0 h 184"/>
              </a:gdLst>
              <a:ahLst/>
              <a:cxnLst>
                <a:cxn ang="0">
                  <a:pos x="T0" y="T1"/>
                </a:cxn>
                <a:cxn ang="0">
                  <a:pos x="T2" y="T3"/>
                </a:cxn>
                <a:cxn ang="0">
                  <a:pos x="T4" y="T5"/>
                </a:cxn>
                <a:cxn ang="0">
                  <a:pos x="T6" y="T7"/>
                </a:cxn>
              </a:cxnLst>
              <a:rect l="0" t="0" r="r" b="b"/>
              <a:pathLst>
                <a:path w="477" h="184">
                  <a:moveTo>
                    <a:pt x="477" y="0"/>
                  </a:moveTo>
                  <a:lnTo>
                    <a:pt x="0" y="0"/>
                  </a:lnTo>
                  <a:lnTo>
                    <a:pt x="238" y="184"/>
                  </a:lnTo>
                  <a:lnTo>
                    <a:pt x="4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 name="Freeform 6">
              <a:extLst>
                <a:ext uri="{FF2B5EF4-FFF2-40B4-BE49-F238E27FC236}">
                  <a16:creationId xmlns:a16="http://schemas.microsoft.com/office/drawing/2014/main" id="{B3A12F8F-83A6-4BDC-AF05-F586AEB030C3}"/>
                </a:ext>
              </a:extLst>
            </p:cNvPr>
            <p:cNvSpPr>
              <a:spLocks/>
            </p:cNvSpPr>
            <p:nvPr/>
          </p:nvSpPr>
          <p:spPr bwMode="auto">
            <a:xfrm>
              <a:off x="9458326" y="4968875"/>
              <a:ext cx="796925" cy="458787"/>
            </a:xfrm>
            <a:custGeom>
              <a:avLst/>
              <a:gdLst>
                <a:gd name="T0" fmla="*/ 66 w 139"/>
                <a:gd name="T1" fmla="*/ 52 h 80"/>
                <a:gd name="T2" fmla="*/ 61 w 139"/>
                <a:gd name="T3" fmla="*/ 50 h 80"/>
                <a:gd name="T4" fmla="*/ 0 w 139"/>
                <a:gd name="T5" fmla="*/ 1 h 80"/>
                <a:gd name="T6" fmla="*/ 0 w 139"/>
                <a:gd name="T7" fmla="*/ 80 h 80"/>
                <a:gd name="T8" fmla="*/ 139 w 139"/>
                <a:gd name="T9" fmla="*/ 80 h 80"/>
                <a:gd name="T10" fmla="*/ 139 w 139"/>
                <a:gd name="T11" fmla="*/ 0 h 80"/>
                <a:gd name="T12" fmla="*/ 73 w 139"/>
                <a:gd name="T13" fmla="*/ 50 h 80"/>
                <a:gd name="T14" fmla="*/ 66 w 139"/>
                <a:gd name="T15" fmla="*/ 52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80">
                  <a:moveTo>
                    <a:pt x="66" y="52"/>
                  </a:moveTo>
                  <a:cubicBezTo>
                    <a:pt x="64" y="52"/>
                    <a:pt x="63" y="51"/>
                    <a:pt x="61" y="50"/>
                  </a:cubicBezTo>
                  <a:lnTo>
                    <a:pt x="0" y="1"/>
                  </a:lnTo>
                  <a:lnTo>
                    <a:pt x="0" y="80"/>
                  </a:lnTo>
                  <a:lnTo>
                    <a:pt x="139" y="80"/>
                  </a:lnTo>
                  <a:lnTo>
                    <a:pt x="139" y="0"/>
                  </a:lnTo>
                  <a:lnTo>
                    <a:pt x="73" y="50"/>
                  </a:lnTo>
                  <a:cubicBezTo>
                    <a:pt x="72" y="51"/>
                    <a:pt x="68" y="52"/>
                    <a:pt x="66" y="52"/>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21" name="Freeform 7">
              <a:extLst>
                <a:ext uri="{FF2B5EF4-FFF2-40B4-BE49-F238E27FC236}">
                  <a16:creationId xmlns:a16="http://schemas.microsoft.com/office/drawing/2014/main" id="{BB0B6CC5-C933-413F-B434-ABE6467585BD}"/>
                </a:ext>
              </a:extLst>
            </p:cNvPr>
            <p:cNvSpPr>
              <a:spLocks/>
            </p:cNvSpPr>
            <p:nvPr/>
          </p:nvSpPr>
          <p:spPr bwMode="auto">
            <a:xfrm>
              <a:off x="10594976" y="4968875"/>
              <a:ext cx="803275" cy="458787"/>
            </a:xfrm>
            <a:custGeom>
              <a:avLst/>
              <a:gdLst>
                <a:gd name="T0" fmla="*/ 69 w 140"/>
                <a:gd name="T1" fmla="*/ 52 h 80"/>
                <a:gd name="T2" fmla="*/ 63 w 140"/>
                <a:gd name="T3" fmla="*/ 50 h 80"/>
                <a:gd name="T4" fmla="*/ 0 w 140"/>
                <a:gd name="T5" fmla="*/ 1 h 80"/>
                <a:gd name="T6" fmla="*/ 0 w 140"/>
                <a:gd name="T7" fmla="*/ 80 h 80"/>
                <a:gd name="T8" fmla="*/ 140 w 140"/>
                <a:gd name="T9" fmla="*/ 80 h 80"/>
                <a:gd name="T10" fmla="*/ 140 w 140"/>
                <a:gd name="T11" fmla="*/ 0 h 80"/>
                <a:gd name="T12" fmla="*/ 74 w 140"/>
                <a:gd name="T13" fmla="*/ 50 h 80"/>
                <a:gd name="T14" fmla="*/ 69 w 140"/>
                <a:gd name="T15" fmla="*/ 52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 h="80">
                  <a:moveTo>
                    <a:pt x="69" y="52"/>
                  </a:moveTo>
                  <a:cubicBezTo>
                    <a:pt x="67" y="52"/>
                    <a:pt x="65" y="51"/>
                    <a:pt x="63" y="50"/>
                  </a:cubicBezTo>
                  <a:lnTo>
                    <a:pt x="0" y="1"/>
                  </a:lnTo>
                  <a:lnTo>
                    <a:pt x="0" y="80"/>
                  </a:lnTo>
                  <a:lnTo>
                    <a:pt x="140" y="80"/>
                  </a:lnTo>
                  <a:lnTo>
                    <a:pt x="140" y="0"/>
                  </a:lnTo>
                  <a:lnTo>
                    <a:pt x="74" y="50"/>
                  </a:lnTo>
                  <a:cubicBezTo>
                    <a:pt x="73" y="51"/>
                    <a:pt x="71" y="52"/>
                    <a:pt x="69" y="52"/>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24" name="Freeform 8">
              <a:extLst>
                <a:ext uri="{FF2B5EF4-FFF2-40B4-BE49-F238E27FC236}">
                  <a16:creationId xmlns:a16="http://schemas.microsoft.com/office/drawing/2014/main" id="{E8AA86A5-D583-4E66-B85B-767DB211D448}"/>
                </a:ext>
              </a:extLst>
            </p:cNvPr>
            <p:cNvSpPr>
              <a:spLocks noEditPoints="1"/>
            </p:cNvSpPr>
            <p:nvPr/>
          </p:nvSpPr>
          <p:spPr bwMode="auto">
            <a:xfrm>
              <a:off x="8659813" y="3567113"/>
              <a:ext cx="3484563" cy="3005137"/>
            </a:xfrm>
            <a:custGeom>
              <a:avLst/>
              <a:gdLst>
                <a:gd name="T0" fmla="*/ 455 w 607"/>
                <a:gd name="T1" fmla="*/ 0 h 525"/>
                <a:gd name="T2" fmla="*/ 152 w 607"/>
                <a:gd name="T3" fmla="*/ 0 h 525"/>
                <a:gd name="T4" fmla="*/ 0 w 607"/>
                <a:gd name="T5" fmla="*/ 263 h 525"/>
                <a:gd name="T6" fmla="*/ 152 w 607"/>
                <a:gd name="T7" fmla="*/ 525 h 525"/>
                <a:gd name="T8" fmla="*/ 455 w 607"/>
                <a:gd name="T9" fmla="*/ 525 h 525"/>
                <a:gd name="T10" fmla="*/ 607 w 607"/>
                <a:gd name="T11" fmla="*/ 263 h 525"/>
                <a:gd name="T12" fmla="*/ 455 w 607"/>
                <a:gd name="T13" fmla="*/ 0 h 525"/>
                <a:gd name="T14" fmla="*/ 508 w 607"/>
                <a:gd name="T15" fmla="*/ 374 h 525"/>
                <a:gd name="T16" fmla="*/ 94 w 607"/>
                <a:gd name="T17" fmla="*/ 374 h 525"/>
                <a:gd name="T18" fmla="*/ 71 w 607"/>
                <a:gd name="T19" fmla="*/ 351 h 525"/>
                <a:gd name="T20" fmla="*/ 71 w 607"/>
                <a:gd name="T21" fmla="*/ 193 h 525"/>
                <a:gd name="T22" fmla="*/ 94 w 607"/>
                <a:gd name="T23" fmla="*/ 169 h 525"/>
                <a:gd name="T24" fmla="*/ 508 w 607"/>
                <a:gd name="T25" fmla="*/ 169 h 525"/>
                <a:gd name="T26" fmla="*/ 575 w 607"/>
                <a:gd name="T27" fmla="*/ 272 h 525"/>
                <a:gd name="T28" fmla="*/ 578 w 607"/>
                <a:gd name="T29" fmla="*/ 276 h 525"/>
                <a:gd name="T30" fmla="*/ 575 w 607"/>
                <a:gd name="T31" fmla="*/ 280 h 525"/>
                <a:gd name="T32" fmla="*/ 508 w 607"/>
                <a:gd name="T33" fmla="*/ 374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525">
                  <a:moveTo>
                    <a:pt x="455" y="0"/>
                  </a:moveTo>
                  <a:lnTo>
                    <a:pt x="152" y="0"/>
                  </a:lnTo>
                  <a:lnTo>
                    <a:pt x="0" y="263"/>
                  </a:lnTo>
                  <a:lnTo>
                    <a:pt x="152" y="525"/>
                  </a:lnTo>
                  <a:lnTo>
                    <a:pt x="455" y="525"/>
                  </a:lnTo>
                  <a:lnTo>
                    <a:pt x="607" y="263"/>
                  </a:lnTo>
                  <a:lnTo>
                    <a:pt x="455" y="0"/>
                  </a:lnTo>
                  <a:close/>
                  <a:moveTo>
                    <a:pt x="508" y="374"/>
                  </a:moveTo>
                  <a:lnTo>
                    <a:pt x="94" y="374"/>
                  </a:lnTo>
                  <a:cubicBezTo>
                    <a:pt x="81" y="374"/>
                    <a:pt x="71" y="364"/>
                    <a:pt x="71" y="351"/>
                  </a:cubicBezTo>
                  <a:lnTo>
                    <a:pt x="71" y="193"/>
                  </a:lnTo>
                  <a:cubicBezTo>
                    <a:pt x="71" y="180"/>
                    <a:pt x="81" y="169"/>
                    <a:pt x="94" y="169"/>
                  </a:cubicBezTo>
                  <a:lnTo>
                    <a:pt x="508" y="169"/>
                  </a:lnTo>
                  <a:cubicBezTo>
                    <a:pt x="513" y="169"/>
                    <a:pt x="521" y="169"/>
                    <a:pt x="575" y="272"/>
                  </a:cubicBezTo>
                  <a:lnTo>
                    <a:pt x="578" y="276"/>
                  </a:lnTo>
                  <a:lnTo>
                    <a:pt x="575" y="280"/>
                  </a:lnTo>
                  <a:cubicBezTo>
                    <a:pt x="521" y="374"/>
                    <a:pt x="513" y="374"/>
                    <a:pt x="508" y="374"/>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25" name="Freeform 9">
              <a:extLst>
                <a:ext uri="{FF2B5EF4-FFF2-40B4-BE49-F238E27FC236}">
                  <a16:creationId xmlns:a16="http://schemas.microsoft.com/office/drawing/2014/main" id="{D5761E47-0ECE-482E-889D-DF9176075959}"/>
                </a:ext>
              </a:extLst>
            </p:cNvPr>
            <p:cNvSpPr>
              <a:spLocks/>
            </p:cNvSpPr>
            <p:nvPr/>
          </p:nvSpPr>
          <p:spPr bwMode="auto">
            <a:xfrm>
              <a:off x="9458326" y="4865688"/>
              <a:ext cx="757238" cy="292100"/>
            </a:xfrm>
            <a:custGeom>
              <a:avLst/>
              <a:gdLst>
                <a:gd name="T0" fmla="*/ 477 w 477"/>
                <a:gd name="T1" fmla="*/ 0 h 184"/>
                <a:gd name="T2" fmla="*/ 0 w 477"/>
                <a:gd name="T3" fmla="*/ 0 h 184"/>
                <a:gd name="T4" fmla="*/ 238 w 477"/>
                <a:gd name="T5" fmla="*/ 184 h 184"/>
                <a:gd name="T6" fmla="*/ 477 w 477"/>
                <a:gd name="T7" fmla="*/ 0 h 184"/>
              </a:gdLst>
              <a:ahLst/>
              <a:cxnLst>
                <a:cxn ang="0">
                  <a:pos x="T0" y="T1"/>
                </a:cxn>
                <a:cxn ang="0">
                  <a:pos x="T2" y="T3"/>
                </a:cxn>
                <a:cxn ang="0">
                  <a:pos x="T4" y="T5"/>
                </a:cxn>
                <a:cxn ang="0">
                  <a:pos x="T6" y="T7"/>
                </a:cxn>
              </a:cxnLst>
              <a:rect l="0" t="0" r="r" b="b"/>
              <a:pathLst>
                <a:path w="477" h="184">
                  <a:moveTo>
                    <a:pt x="477" y="0"/>
                  </a:moveTo>
                  <a:lnTo>
                    <a:pt x="0" y="0"/>
                  </a:lnTo>
                  <a:lnTo>
                    <a:pt x="238" y="184"/>
                  </a:lnTo>
                  <a:lnTo>
                    <a:pt x="4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 name="Freeform 10">
              <a:extLst>
                <a:ext uri="{FF2B5EF4-FFF2-40B4-BE49-F238E27FC236}">
                  <a16:creationId xmlns:a16="http://schemas.microsoft.com/office/drawing/2014/main" id="{FE83ACEA-D072-42A1-975F-DCE358A618E3}"/>
                </a:ext>
              </a:extLst>
            </p:cNvPr>
            <p:cNvSpPr>
              <a:spLocks noEditPoints="1"/>
            </p:cNvSpPr>
            <p:nvPr/>
          </p:nvSpPr>
          <p:spPr bwMode="auto">
            <a:xfrm>
              <a:off x="9159876" y="4630738"/>
              <a:ext cx="2709863" cy="985837"/>
            </a:xfrm>
            <a:custGeom>
              <a:avLst/>
              <a:gdLst>
                <a:gd name="T0" fmla="*/ 7 w 472"/>
                <a:gd name="T1" fmla="*/ 0 h 172"/>
                <a:gd name="T2" fmla="*/ 0 w 472"/>
                <a:gd name="T3" fmla="*/ 7 h 172"/>
                <a:gd name="T4" fmla="*/ 0 w 472"/>
                <a:gd name="T5" fmla="*/ 165 h 172"/>
                <a:gd name="T6" fmla="*/ 7 w 472"/>
                <a:gd name="T7" fmla="*/ 172 h 172"/>
                <a:gd name="T8" fmla="*/ 418 w 472"/>
                <a:gd name="T9" fmla="*/ 172 h 172"/>
                <a:gd name="T10" fmla="*/ 472 w 472"/>
                <a:gd name="T11" fmla="*/ 89 h 172"/>
                <a:gd name="T12" fmla="*/ 418 w 472"/>
                <a:gd name="T13" fmla="*/ 0 h 172"/>
                <a:gd name="T14" fmla="*/ 7 w 472"/>
                <a:gd name="T15" fmla="*/ 0 h 172"/>
                <a:gd name="T16" fmla="*/ 7 w 472"/>
                <a:gd name="T17" fmla="*/ 0 h 172"/>
                <a:gd name="T18" fmla="*/ 208 w 472"/>
                <a:gd name="T19" fmla="*/ 147 h 172"/>
                <a:gd name="T20" fmla="*/ 197 w 472"/>
                <a:gd name="T21" fmla="*/ 156 h 172"/>
                <a:gd name="T22" fmla="*/ 41 w 472"/>
                <a:gd name="T23" fmla="*/ 156 h 172"/>
                <a:gd name="T24" fmla="*/ 35 w 472"/>
                <a:gd name="T25" fmla="*/ 147 h 172"/>
                <a:gd name="T26" fmla="*/ 35 w 472"/>
                <a:gd name="T27" fmla="*/ 30 h 172"/>
                <a:gd name="T28" fmla="*/ 41 w 472"/>
                <a:gd name="T29" fmla="*/ 24 h 172"/>
                <a:gd name="T30" fmla="*/ 197 w 472"/>
                <a:gd name="T31" fmla="*/ 24 h 172"/>
                <a:gd name="T32" fmla="*/ 208 w 472"/>
                <a:gd name="T33" fmla="*/ 30 h 172"/>
                <a:gd name="T34" fmla="*/ 208 w 472"/>
                <a:gd name="T35" fmla="*/ 147 h 172"/>
                <a:gd name="T36" fmla="*/ 406 w 472"/>
                <a:gd name="T37" fmla="*/ 147 h 172"/>
                <a:gd name="T38" fmla="*/ 398 w 472"/>
                <a:gd name="T39" fmla="*/ 156 h 172"/>
                <a:gd name="T40" fmla="*/ 242 w 472"/>
                <a:gd name="T41" fmla="*/ 156 h 172"/>
                <a:gd name="T42" fmla="*/ 234 w 472"/>
                <a:gd name="T43" fmla="*/ 147 h 172"/>
                <a:gd name="T44" fmla="*/ 234 w 472"/>
                <a:gd name="T45" fmla="*/ 30 h 172"/>
                <a:gd name="T46" fmla="*/ 242 w 472"/>
                <a:gd name="T47" fmla="*/ 24 h 172"/>
                <a:gd name="T48" fmla="*/ 398 w 472"/>
                <a:gd name="T49" fmla="*/ 24 h 172"/>
                <a:gd name="T50" fmla="*/ 406 w 472"/>
                <a:gd name="T51" fmla="*/ 30 h 172"/>
                <a:gd name="T52" fmla="*/ 406 w 472"/>
                <a:gd name="T53" fmla="*/ 147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72" h="172">
                  <a:moveTo>
                    <a:pt x="7" y="0"/>
                  </a:moveTo>
                  <a:cubicBezTo>
                    <a:pt x="3" y="0"/>
                    <a:pt x="0" y="3"/>
                    <a:pt x="0" y="7"/>
                  </a:cubicBezTo>
                  <a:lnTo>
                    <a:pt x="0" y="165"/>
                  </a:lnTo>
                  <a:cubicBezTo>
                    <a:pt x="0" y="168"/>
                    <a:pt x="3" y="172"/>
                    <a:pt x="7" y="172"/>
                  </a:cubicBezTo>
                  <a:lnTo>
                    <a:pt x="418" y="172"/>
                  </a:lnTo>
                  <a:cubicBezTo>
                    <a:pt x="426" y="165"/>
                    <a:pt x="451" y="126"/>
                    <a:pt x="472" y="89"/>
                  </a:cubicBezTo>
                  <a:cubicBezTo>
                    <a:pt x="451" y="50"/>
                    <a:pt x="426" y="8"/>
                    <a:pt x="418" y="0"/>
                  </a:cubicBezTo>
                  <a:lnTo>
                    <a:pt x="7" y="0"/>
                  </a:lnTo>
                  <a:lnTo>
                    <a:pt x="7" y="0"/>
                  </a:lnTo>
                  <a:close/>
                  <a:moveTo>
                    <a:pt x="208" y="147"/>
                  </a:moveTo>
                  <a:cubicBezTo>
                    <a:pt x="208" y="152"/>
                    <a:pt x="202" y="156"/>
                    <a:pt x="197" y="156"/>
                  </a:cubicBezTo>
                  <a:lnTo>
                    <a:pt x="41" y="156"/>
                  </a:lnTo>
                  <a:cubicBezTo>
                    <a:pt x="36" y="156"/>
                    <a:pt x="35" y="152"/>
                    <a:pt x="35" y="147"/>
                  </a:cubicBezTo>
                  <a:lnTo>
                    <a:pt x="35" y="30"/>
                  </a:lnTo>
                  <a:cubicBezTo>
                    <a:pt x="35" y="25"/>
                    <a:pt x="36" y="24"/>
                    <a:pt x="41" y="24"/>
                  </a:cubicBezTo>
                  <a:lnTo>
                    <a:pt x="197" y="24"/>
                  </a:lnTo>
                  <a:cubicBezTo>
                    <a:pt x="202" y="24"/>
                    <a:pt x="208" y="25"/>
                    <a:pt x="208" y="30"/>
                  </a:cubicBezTo>
                  <a:lnTo>
                    <a:pt x="208" y="147"/>
                  </a:lnTo>
                  <a:close/>
                  <a:moveTo>
                    <a:pt x="406" y="147"/>
                  </a:moveTo>
                  <a:cubicBezTo>
                    <a:pt x="406" y="152"/>
                    <a:pt x="403" y="156"/>
                    <a:pt x="398" y="156"/>
                  </a:cubicBezTo>
                  <a:lnTo>
                    <a:pt x="242" y="156"/>
                  </a:lnTo>
                  <a:cubicBezTo>
                    <a:pt x="237" y="156"/>
                    <a:pt x="234" y="152"/>
                    <a:pt x="234" y="147"/>
                  </a:cubicBezTo>
                  <a:lnTo>
                    <a:pt x="234" y="30"/>
                  </a:lnTo>
                  <a:cubicBezTo>
                    <a:pt x="234" y="25"/>
                    <a:pt x="237" y="24"/>
                    <a:pt x="242" y="24"/>
                  </a:cubicBezTo>
                  <a:lnTo>
                    <a:pt x="398" y="24"/>
                  </a:lnTo>
                  <a:cubicBezTo>
                    <a:pt x="403" y="24"/>
                    <a:pt x="406" y="25"/>
                    <a:pt x="406" y="30"/>
                  </a:cubicBezTo>
                  <a:lnTo>
                    <a:pt x="406" y="147"/>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30" name="Freeform 5" descr="Azure Table Storage">
            <a:extLst>
              <a:ext uri="{FF2B5EF4-FFF2-40B4-BE49-F238E27FC236}">
                <a16:creationId xmlns:a16="http://schemas.microsoft.com/office/drawing/2014/main" id="{C9ACB10A-82DA-44BB-BC40-A4DE2AA9AF1C}"/>
              </a:ext>
            </a:extLst>
          </p:cNvPr>
          <p:cNvSpPr>
            <a:spLocks noEditPoints="1"/>
          </p:cNvSpPr>
          <p:nvPr/>
        </p:nvSpPr>
        <p:spPr bwMode="auto">
          <a:xfrm>
            <a:off x="6948075" y="583074"/>
            <a:ext cx="1393112" cy="1217084"/>
          </a:xfrm>
          <a:custGeom>
            <a:avLst/>
            <a:gdLst>
              <a:gd name="T0" fmla="*/ 1692 w 2257"/>
              <a:gd name="T1" fmla="*/ 0 h 1946"/>
              <a:gd name="T2" fmla="*/ 565 w 2257"/>
              <a:gd name="T3" fmla="*/ 0 h 1946"/>
              <a:gd name="T4" fmla="*/ 0 w 2257"/>
              <a:gd name="T5" fmla="*/ 975 h 1946"/>
              <a:gd name="T6" fmla="*/ 565 w 2257"/>
              <a:gd name="T7" fmla="*/ 1946 h 1946"/>
              <a:gd name="T8" fmla="*/ 1692 w 2257"/>
              <a:gd name="T9" fmla="*/ 1946 h 1946"/>
              <a:gd name="T10" fmla="*/ 2257 w 2257"/>
              <a:gd name="T11" fmla="*/ 975 h 1946"/>
              <a:gd name="T12" fmla="*/ 1692 w 2257"/>
              <a:gd name="T13" fmla="*/ 0 h 1946"/>
              <a:gd name="T14" fmla="*/ 1074 w 2257"/>
              <a:gd name="T15" fmla="*/ 512 h 1946"/>
              <a:gd name="T16" fmla="*/ 1335 w 2257"/>
              <a:gd name="T17" fmla="*/ 512 h 1946"/>
              <a:gd name="T18" fmla="*/ 1335 w 2257"/>
              <a:gd name="T19" fmla="*/ 771 h 1946"/>
              <a:gd name="T20" fmla="*/ 1074 w 2257"/>
              <a:gd name="T21" fmla="*/ 771 h 1946"/>
              <a:gd name="T22" fmla="*/ 1074 w 2257"/>
              <a:gd name="T23" fmla="*/ 512 h 1946"/>
              <a:gd name="T24" fmla="*/ 1074 w 2257"/>
              <a:gd name="T25" fmla="*/ 838 h 1946"/>
              <a:gd name="T26" fmla="*/ 1335 w 2257"/>
              <a:gd name="T27" fmla="*/ 838 h 1946"/>
              <a:gd name="T28" fmla="*/ 1335 w 2257"/>
              <a:gd name="T29" fmla="*/ 1098 h 1946"/>
              <a:gd name="T30" fmla="*/ 1074 w 2257"/>
              <a:gd name="T31" fmla="*/ 1098 h 1946"/>
              <a:gd name="T32" fmla="*/ 1074 w 2257"/>
              <a:gd name="T33" fmla="*/ 838 h 1946"/>
              <a:gd name="T34" fmla="*/ 1074 w 2257"/>
              <a:gd name="T35" fmla="*/ 1164 h 1946"/>
              <a:gd name="T36" fmla="*/ 1335 w 2257"/>
              <a:gd name="T37" fmla="*/ 1164 h 1946"/>
              <a:gd name="T38" fmla="*/ 1335 w 2257"/>
              <a:gd name="T39" fmla="*/ 1424 h 1946"/>
              <a:gd name="T40" fmla="*/ 1074 w 2257"/>
              <a:gd name="T41" fmla="*/ 1424 h 1946"/>
              <a:gd name="T42" fmla="*/ 1074 w 2257"/>
              <a:gd name="T43" fmla="*/ 1164 h 1946"/>
              <a:gd name="T44" fmla="*/ 747 w 2257"/>
              <a:gd name="T45" fmla="*/ 512 h 1946"/>
              <a:gd name="T46" fmla="*/ 1004 w 2257"/>
              <a:gd name="T47" fmla="*/ 512 h 1946"/>
              <a:gd name="T48" fmla="*/ 1004 w 2257"/>
              <a:gd name="T49" fmla="*/ 771 h 1946"/>
              <a:gd name="T50" fmla="*/ 747 w 2257"/>
              <a:gd name="T51" fmla="*/ 771 h 1946"/>
              <a:gd name="T52" fmla="*/ 747 w 2257"/>
              <a:gd name="T53" fmla="*/ 512 h 1946"/>
              <a:gd name="T54" fmla="*/ 747 w 2257"/>
              <a:gd name="T55" fmla="*/ 838 h 1946"/>
              <a:gd name="T56" fmla="*/ 1004 w 2257"/>
              <a:gd name="T57" fmla="*/ 838 h 1946"/>
              <a:gd name="T58" fmla="*/ 1004 w 2257"/>
              <a:gd name="T59" fmla="*/ 1098 h 1946"/>
              <a:gd name="T60" fmla="*/ 747 w 2257"/>
              <a:gd name="T61" fmla="*/ 1098 h 1946"/>
              <a:gd name="T62" fmla="*/ 747 w 2257"/>
              <a:gd name="T63" fmla="*/ 838 h 1946"/>
              <a:gd name="T64" fmla="*/ 747 w 2257"/>
              <a:gd name="T65" fmla="*/ 1164 h 1946"/>
              <a:gd name="T66" fmla="*/ 1004 w 2257"/>
              <a:gd name="T67" fmla="*/ 1164 h 1946"/>
              <a:gd name="T68" fmla="*/ 1004 w 2257"/>
              <a:gd name="T69" fmla="*/ 1424 h 1946"/>
              <a:gd name="T70" fmla="*/ 747 w 2257"/>
              <a:gd name="T71" fmla="*/ 1424 h 1946"/>
              <a:gd name="T72" fmla="*/ 747 w 2257"/>
              <a:gd name="T73" fmla="*/ 1164 h 1946"/>
              <a:gd name="T74" fmla="*/ 1658 w 2257"/>
              <a:gd name="T75" fmla="*/ 1565 h 1946"/>
              <a:gd name="T76" fmla="*/ 595 w 2257"/>
              <a:gd name="T77" fmla="*/ 1565 h 1946"/>
              <a:gd name="T78" fmla="*/ 595 w 2257"/>
              <a:gd name="T79" fmla="*/ 504 h 1946"/>
              <a:gd name="T80" fmla="*/ 665 w 2257"/>
              <a:gd name="T81" fmla="*/ 504 h 1946"/>
              <a:gd name="T82" fmla="*/ 665 w 2257"/>
              <a:gd name="T83" fmla="*/ 1494 h 1946"/>
              <a:gd name="T84" fmla="*/ 665 w 2257"/>
              <a:gd name="T85" fmla="*/ 1494 h 1946"/>
              <a:gd name="T86" fmla="*/ 665 w 2257"/>
              <a:gd name="T87" fmla="*/ 1494 h 1946"/>
              <a:gd name="T88" fmla="*/ 1658 w 2257"/>
              <a:gd name="T89" fmla="*/ 1494 h 1946"/>
              <a:gd name="T90" fmla="*/ 1658 w 2257"/>
              <a:gd name="T91" fmla="*/ 1565 h 1946"/>
              <a:gd name="T92" fmla="*/ 1662 w 2257"/>
              <a:gd name="T93" fmla="*/ 1424 h 1946"/>
              <a:gd name="T94" fmla="*/ 1402 w 2257"/>
              <a:gd name="T95" fmla="*/ 1424 h 1946"/>
              <a:gd name="T96" fmla="*/ 1402 w 2257"/>
              <a:gd name="T97" fmla="*/ 1164 h 1946"/>
              <a:gd name="T98" fmla="*/ 1662 w 2257"/>
              <a:gd name="T99" fmla="*/ 1164 h 1946"/>
              <a:gd name="T100" fmla="*/ 1662 w 2257"/>
              <a:gd name="T101" fmla="*/ 1424 h 1946"/>
              <a:gd name="T102" fmla="*/ 1662 w 2257"/>
              <a:gd name="T103" fmla="*/ 1098 h 1946"/>
              <a:gd name="T104" fmla="*/ 1402 w 2257"/>
              <a:gd name="T105" fmla="*/ 1098 h 1946"/>
              <a:gd name="T106" fmla="*/ 1402 w 2257"/>
              <a:gd name="T107" fmla="*/ 838 h 1946"/>
              <a:gd name="T108" fmla="*/ 1662 w 2257"/>
              <a:gd name="T109" fmla="*/ 838 h 1946"/>
              <a:gd name="T110" fmla="*/ 1662 w 2257"/>
              <a:gd name="T111" fmla="*/ 1098 h 1946"/>
              <a:gd name="T112" fmla="*/ 1662 w 2257"/>
              <a:gd name="T113" fmla="*/ 771 h 1946"/>
              <a:gd name="T114" fmla="*/ 1402 w 2257"/>
              <a:gd name="T115" fmla="*/ 771 h 1946"/>
              <a:gd name="T116" fmla="*/ 1402 w 2257"/>
              <a:gd name="T117" fmla="*/ 512 h 1946"/>
              <a:gd name="T118" fmla="*/ 1662 w 2257"/>
              <a:gd name="T119" fmla="*/ 512 h 1946"/>
              <a:gd name="T120" fmla="*/ 1662 w 2257"/>
              <a:gd name="T121" fmla="*/ 771 h 1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57" h="1946">
                <a:moveTo>
                  <a:pt x="1692" y="0"/>
                </a:moveTo>
                <a:lnTo>
                  <a:pt x="565" y="0"/>
                </a:lnTo>
                <a:lnTo>
                  <a:pt x="0" y="975"/>
                </a:lnTo>
                <a:lnTo>
                  <a:pt x="565" y="1946"/>
                </a:lnTo>
                <a:lnTo>
                  <a:pt x="1692" y="1946"/>
                </a:lnTo>
                <a:lnTo>
                  <a:pt x="2257" y="975"/>
                </a:lnTo>
                <a:lnTo>
                  <a:pt x="1692" y="0"/>
                </a:lnTo>
                <a:close/>
                <a:moveTo>
                  <a:pt x="1074" y="512"/>
                </a:moveTo>
                <a:lnTo>
                  <a:pt x="1335" y="512"/>
                </a:lnTo>
                <a:lnTo>
                  <a:pt x="1335" y="771"/>
                </a:lnTo>
                <a:lnTo>
                  <a:pt x="1074" y="771"/>
                </a:lnTo>
                <a:lnTo>
                  <a:pt x="1074" y="512"/>
                </a:lnTo>
                <a:close/>
                <a:moveTo>
                  <a:pt x="1074" y="838"/>
                </a:moveTo>
                <a:lnTo>
                  <a:pt x="1335" y="838"/>
                </a:lnTo>
                <a:lnTo>
                  <a:pt x="1335" y="1098"/>
                </a:lnTo>
                <a:lnTo>
                  <a:pt x="1074" y="1098"/>
                </a:lnTo>
                <a:lnTo>
                  <a:pt x="1074" y="838"/>
                </a:lnTo>
                <a:close/>
                <a:moveTo>
                  <a:pt x="1074" y="1164"/>
                </a:moveTo>
                <a:lnTo>
                  <a:pt x="1335" y="1164"/>
                </a:lnTo>
                <a:lnTo>
                  <a:pt x="1335" y="1424"/>
                </a:lnTo>
                <a:lnTo>
                  <a:pt x="1074" y="1424"/>
                </a:lnTo>
                <a:lnTo>
                  <a:pt x="1074" y="1164"/>
                </a:lnTo>
                <a:close/>
                <a:moveTo>
                  <a:pt x="747" y="512"/>
                </a:moveTo>
                <a:lnTo>
                  <a:pt x="1004" y="512"/>
                </a:lnTo>
                <a:lnTo>
                  <a:pt x="1004" y="771"/>
                </a:lnTo>
                <a:lnTo>
                  <a:pt x="747" y="771"/>
                </a:lnTo>
                <a:lnTo>
                  <a:pt x="747" y="512"/>
                </a:lnTo>
                <a:close/>
                <a:moveTo>
                  <a:pt x="747" y="838"/>
                </a:moveTo>
                <a:lnTo>
                  <a:pt x="1004" y="838"/>
                </a:lnTo>
                <a:lnTo>
                  <a:pt x="1004" y="1098"/>
                </a:lnTo>
                <a:lnTo>
                  <a:pt x="747" y="1098"/>
                </a:lnTo>
                <a:lnTo>
                  <a:pt x="747" y="838"/>
                </a:lnTo>
                <a:close/>
                <a:moveTo>
                  <a:pt x="747" y="1164"/>
                </a:moveTo>
                <a:lnTo>
                  <a:pt x="1004" y="1164"/>
                </a:lnTo>
                <a:lnTo>
                  <a:pt x="1004" y="1424"/>
                </a:lnTo>
                <a:lnTo>
                  <a:pt x="747" y="1424"/>
                </a:lnTo>
                <a:lnTo>
                  <a:pt x="747" y="1164"/>
                </a:lnTo>
                <a:close/>
                <a:moveTo>
                  <a:pt x="1658" y="1565"/>
                </a:moveTo>
                <a:lnTo>
                  <a:pt x="595" y="1565"/>
                </a:lnTo>
                <a:lnTo>
                  <a:pt x="595" y="504"/>
                </a:lnTo>
                <a:lnTo>
                  <a:pt x="665" y="504"/>
                </a:lnTo>
                <a:lnTo>
                  <a:pt x="665" y="1494"/>
                </a:lnTo>
                <a:lnTo>
                  <a:pt x="665" y="1494"/>
                </a:lnTo>
                <a:lnTo>
                  <a:pt x="665" y="1494"/>
                </a:lnTo>
                <a:lnTo>
                  <a:pt x="1658" y="1494"/>
                </a:lnTo>
                <a:lnTo>
                  <a:pt x="1658" y="1565"/>
                </a:lnTo>
                <a:close/>
                <a:moveTo>
                  <a:pt x="1662" y="1424"/>
                </a:moveTo>
                <a:lnTo>
                  <a:pt x="1402" y="1424"/>
                </a:lnTo>
                <a:lnTo>
                  <a:pt x="1402" y="1164"/>
                </a:lnTo>
                <a:lnTo>
                  <a:pt x="1662" y="1164"/>
                </a:lnTo>
                <a:lnTo>
                  <a:pt x="1662" y="1424"/>
                </a:lnTo>
                <a:close/>
                <a:moveTo>
                  <a:pt x="1662" y="1098"/>
                </a:moveTo>
                <a:lnTo>
                  <a:pt x="1402" y="1098"/>
                </a:lnTo>
                <a:lnTo>
                  <a:pt x="1402" y="838"/>
                </a:lnTo>
                <a:lnTo>
                  <a:pt x="1662" y="838"/>
                </a:lnTo>
                <a:lnTo>
                  <a:pt x="1662" y="1098"/>
                </a:lnTo>
                <a:close/>
                <a:moveTo>
                  <a:pt x="1662" y="771"/>
                </a:moveTo>
                <a:lnTo>
                  <a:pt x="1402" y="771"/>
                </a:lnTo>
                <a:lnTo>
                  <a:pt x="1402" y="512"/>
                </a:lnTo>
                <a:lnTo>
                  <a:pt x="1662" y="512"/>
                </a:lnTo>
                <a:lnTo>
                  <a:pt x="1662" y="771"/>
                </a:lnTo>
                <a:close/>
              </a:path>
            </a:pathLst>
          </a:custGeom>
          <a:solidFill>
            <a:srgbClr val="0070C0"/>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9878583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D9A57-635B-45ED-B450-AA5B17A883BB}"/>
              </a:ext>
            </a:extLst>
          </p:cNvPr>
          <p:cNvSpPr>
            <a:spLocks noGrp="1"/>
          </p:cNvSpPr>
          <p:nvPr>
            <p:ph type="title"/>
          </p:nvPr>
        </p:nvSpPr>
        <p:spPr/>
        <p:txBody>
          <a:bodyPr/>
          <a:lstStyle/>
          <a:p>
            <a:r>
              <a:rPr lang="en-US" dirty="0"/>
              <a:t>VM Storage Options</a:t>
            </a:r>
          </a:p>
        </p:txBody>
      </p:sp>
      <p:sp>
        <p:nvSpPr>
          <p:cNvPr id="3" name="Rectangle 2">
            <a:extLst>
              <a:ext uri="{FF2B5EF4-FFF2-40B4-BE49-F238E27FC236}">
                <a16:creationId xmlns:a16="http://schemas.microsoft.com/office/drawing/2014/main" id="{EA6C39C8-1674-41AB-B197-A55339344408}"/>
              </a:ext>
            </a:extLst>
          </p:cNvPr>
          <p:cNvSpPr/>
          <p:nvPr/>
        </p:nvSpPr>
        <p:spPr bwMode="auto">
          <a:xfrm>
            <a:off x="2090382" y="2651962"/>
            <a:ext cx="2330374" cy="5973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b="0" i="0" u="none" strike="noStrike" kern="0" cap="none" spc="0" normalizeH="0" baseline="0" noProof="0">
                <a:ln>
                  <a:noFill/>
                </a:ln>
                <a:gradFill>
                  <a:gsLst>
                    <a:gs pos="6195">
                      <a:srgbClr val="E6E6E6">
                        <a:lumMod val="25000"/>
                      </a:srgbClr>
                    </a:gs>
                    <a:gs pos="100000">
                      <a:srgbClr val="E6E6E6">
                        <a:lumMod val="25000"/>
                      </a:srgbClr>
                    </a:gs>
                  </a:gsLst>
                  <a:lin ang="5400000" scaled="0"/>
                </a:gradFill>
                <a:effectLst/>
                <a:uLnTx/>
                <a:uFillTx/>
                <a:latin typeface="+mj-lt"/>
                <a:ea typeface="+mn-ea"/>
                <a:cs typeface="Segoe UI" panose="020B0502040204020203" pitchFamily="34" charset="0"/>
              </a:rPr>
              <a:t>Standard HDD</a:t>
            </a:r>
          </a:p>
        </p:txBody>
      </p:sp>
      <p:sp>
        <p:nvSpPr>
          <p:cNvPr id="4" name="Rectangle 3">
            <a:extLst>
              <a:ext uri="{FF2B5EF4-FFF2-40B4-BE49-F238E27FC236}">
                <a16:creationId xmlns:a16="http://schemas.microsoft.com/office/drawing/2014/main" id="{E0FFEBEE-B09C-4E3B-9769-FDF5FC3CC227}"/>
              </a:ext>
            </a:extLst>
          </p:cNvPr>
          <p:cNvSpPr/>
          <p:nvPr/>
        </p:nvSpPr>
        <p:spPr bwMode="auto">
          <a:xfrm>
            <a:off x="4207408" y="2651962"/>
            <a:ext cx="2330374" cy="5973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b="0" i="0" u="none" strike="noStrike" kern="0" cap="none" spc="0" normalizeH="0" baseline="0" noProof="0">
                <a:ln>
                  <a:noFill/>
                </a:ln>
                <a:gradFill>
                  <a:gsLst>
                    <a:gs pos="6195">
                      <a:srgbClr val="E6E6E6">
                        <a:lumMod val="25000"/>
                      </a:srgbClr>
                    </a:gs>
                    <a:gs pos="100000">
                      <a:srgbClr val="E6E6E6">
                        <a:lumMod val="25000"/>
                      </a:srgbClr>
                    </a:gs>
                  </a:gsLst>
                  <a:lin ang="5400000" scaled="0"/>
                </a:gradFill>
                <a:effectLst/>
                <a:uLnTx/>
                <a:uFillTx/>
                <a:latin typeface="+mj-lt"/>
                <a:ea typeface="+mn-ea"/>
                <a:cs typeface="Segoe UI" panose="020B0502040204020203" pitchFamily="34" charset="0"/>
              </a:rPr>
              <a:t>Standard SSD</a:t>
            </a:r>
          </a:p>
        </p:txBody>
      </p:sp>
      <p:sp>
        <p:nvSpPr>
          <p:cNvPr id="5" name="Rectangle 4">
            <a:extLst>
              <a:ext uri="{FF2B5EF4-FFF2-40B4-BE49-F238E27FC236}">
                <a16:creationId xmlns:a16="http://schemas.microsoft.com/office/drawing/2014/main" id="{139E2914-A2AC-4E18-960C-4EE9743696B2}"/>
              </a:ext>
            </a:extLst>
          </p:cNvPr>
          <p:cNvSpPr/>
          <p:nvPr/>
        </p:nvSpPr>
        <p:spPr bwMode="auto">
          <a:xfrm>
            <a:off x="6398037" y="2651962"/>
            <a:ext cx="2330374" cy="5973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fr-FR" b="0" i="0" u="none" strike="noStrike" kern="0" cap="none" spc="0" normalizeH="0" baseline="0" noProof="0">
                <a:ln>
                  <a:noFill/>
                </a:ln>
                <a:gradFill>
                  <a:gsLst>
                    <a:gs pos="6195">
                      <a:srgbClr val="E6E6E6">
                        <a:lumMod val="25000"/>
                      </a:srgbClr>
                    </a:gs>
                    <a:gs pos="100000">
                      <a:srgbClr val="E6E6E6">
                        <a:lumMod val="25000"/>
                      </a:srgbClr>
                    </a:gs>
                  </a:gsLst>
                  <a:lin ang="5400000" scaled="0"/>
                </a:gradFill>
                <a:effectLst/>
                <a:uLnTx/>
                <a:uFillTx/>
                <a:latin typeface="+mj-lt"/>
                <a:ea typeface="+mn-ea"/>
                <a:cs typeface="Segoe UI" panose="020B0502040204020203" pitchFamily="34" charset="0"/>
              </a:rPr>
              <a:t>Premium SSD</a:t>
            </a:r>
            <a:endParaRPr kumimoji="0" lang="en-US" b="0" i="0" u="none" strike="noStrike" kern="0" cap="none" spc="0" normalizeH="0" baseline="0" noProof="0">
              <a:ln>
                <a:noFill/>
              </a:ln>
              <a:gradFill>
                <a:gsLst>
                  <a:gs pos="6195">
                    <a:srgbClr val="E6E6E6">
                      <a:lumMod val="25000"/>
                    </a:srgbClr>
                  </a:gs>
                  <a:gs pos="100000">
                    <a:srgbClr val="E6E6E6">
                      <a:lumMod val="25000"/>
                    </a:srgbClr>
                  </a:gs>
                </a:gsLst>
                <a:lin ang="5400000" scaled="0"/>
              </a:gradFill>
              <a:effectLst/>
              <a:uLnTx/>
              <a:uFillTx/>
              <a:latin typeface="+mj-lt"/>
              <a:ea typeface="+mn-ea"/>
              <a:cs typeface="Segoe UI" panose="020B0502040204020203" pitchFamily="34" charset="0"/>
            </a:endParaRPr>
          </a:p>
        </p:txBody>
      </p:sp>
      <p:sp>
        <p:nvSpPr>
          <p:cNvPr id="6" name="TextBox 5">
            <a:extLst>
              <a:ext uri="{FF2B5EF4-FFF2-40B4-BE49-F238E27FC236}">
                <a16:creationId xmlns:a16="http://schemas.microsoft.com/office/drawing/2014/main" id="{69971002-2DB8-4FCD-B6CC-7AD76DAD16D1}"/>
              </a:ext>
            </a:extLst>
          </p:cNvPr>
          <p:cNvSpPr txBox="1"/>
          <p:nvPr/>
        </p:nvSpPr>
        <p:spPr>
          <a:xfrm>
            <a:off x="2557595" y="3546297"/>
            <a:ext cx="1520346" cy="677413"/>
          </a:xfrm>
          <a:prstGeom prst="rect">
            <a:avLst/>
          </a:prstGeom>
          <a:noFill/>
        </p:spPr>
        <p:txBody>
          <a:bodyPr wrap="square" lIns="179259" tIns="143407" rIns="179259" bIns="143407" rtlCol="0">
            <a:sp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6195">
                      <a:srgbClr val="E6E6E6">
                        <a:lumMod val="25000"/>
                      </a:srgbClr>
                    </a:gs>
                    <a:gs pos="100000">
                      <a:srgbClr val="E6E6E6">
                        <a:lumMod val="25000"/>
                      </a:srgbClr>
                    </a:gs>
                  </a:gsLst>
                  <a:lin ang="5400000" scaled="0"/>
                </a:gradFill>
                <a:effectLst/>
                <a:uLnTx/>
                <a:uFillTx/>
                <a:ea typeface="+mn-ea"/>
                <a:cs typeface="Segoe UI" panose="020B0502040204020203" pitchFamily="34" charset="0"/>
              </a:rPr>
              <a:t>Low-cost storage</a:t>
            </a:r>
          </a:p>
        </p:txBody>
      </p:sp>
      <p:sp>
        <p:nvSpPr>
          <p:cNvPr id="7" name="TextBox 6">
            <a:extLst>
              <a:ext uri="{FF2B5EF4-FFF2-40B4-BE49-F238E27FC236}">
                <a16:creationId xmlns:a16="http://schemas.microsoft.com/office/drawing/2014/main" id="{FE5420F1-3D42-4721-97D3-06FF76390A97}"/>
              </a:ext>
            </a:extLst>
          </p:cNvPr>
          <p:cNvSpPr txBox="1"/>
          <p:nvPr/>
        </p:nvSpPr>
        <p:spPr>
          <a:xfrm>
            <a:off x="2753014" y="4604345"/>
            <a:ext cx="1129508" cy="166199"/>
          </a:xfrm>
          <a:prstGeom prst="rect">
            <a:avLst/>
          </a:prstGeom>
          <a:noFill/>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r>
              <a:rPr lang="en-US"/>
              <a:t>32TiB</a:t>
            </a:r>
          </a:p>
        </p:txBody>
      </p:sp>
      <p:sp>
        <p:nvSpPr>
          <p:cNvPr id="8" name="TextBox 7">
            <a:extLst>
              <a:ext uri="{FF2B5EF4-FFF2-40B4-BE49-F238E27FC236}">
                <a16:creationId xmlns:a16="http://schemas.microsoft.com/office/drawing/2014/main" id="{5370B91C-B323-4FA6-B6EE-5D3B48F3C557}"/>
              </a:ext>
            </a:extLst>
          </p:cNvPr>
          <p:cNvSpPr txBox="1"/>
          <p:nvPr/>
        </p:nvSpPr>
        <p:spPr>
          <a:xfrm>
            <a:off x="2753014" y="5211195"/>
            <a:ext cx="1129508" cy="166199"/>
          </a:xfrm>
          <a:prstGeom prst="rect">
            <a:avLst/>
          </a:prstGeom>
          <a:noFill/>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r>
              <a:rPr lang="en-US" dirty="0"/>
              <a:t>2,000</a:t>
            </a:r>
          </a:p>
        </p:txBody>
      </p:sp>
      <p:sp>
        <p:nvSpPr>
          <p:cNvPr id="9" name="TextBox 8">
            <a:extLst>
              <a:ext uri="{FF2B5EF4-FFF2-40B4-BE49-F238E27FC236}">
                <a16:creationId xmlns:a16="http://schemas.microsoft.com/office/drawing/2014/main" id="{7B76A45B-AD48-4333-8F6B-55514A5A9C2A}"/>
              </a:ext>
            </a:extLst>
          </p:cNvPr>
          <p:cNvSpPr txBox="1"/>
          <p:nvPr/>
        </p:nvSpPr>
        <p:spPr>
          <a:xfrm>
            <a:off x="2530957" y="5818046"/>
            <a:ext cx="1573622" cy="166199"/>
          </a:xfrm>
          <a:prstGeom prst="rect">
            <a:avLst/>
          </a:prstGeom>
          <a:noFill/>
        </p:spPr>
        <p:txBody>
          <a:bodyPr wrap="square" lIns="0" tIns="0" rIns="0" bIns="0" rtlCol="0" anchor="ctr" anchorCtr="0">
            <a:spAutoFit/>
          </a:bodyPr>
          <a:lstStyle/>
          <a:p>
            <a:pPr marL="0" marR="0" lvl="0" indent="0" algn="ctr" defTabSz="914367" rtl="0" eaLnBrk="1" fontAlgn="base" latinLnBrk="0" hangingPunct="1">
              <a:lnSpc>
                <a:spcPct val="90000"/>
              </a:lnSpc>
              <a:spcBef>
                <a:spcPts val="0"/>
              </a:spcBef>
              <a:spcAft>
                <a:spcPts val="294"/>
              </a:spcAft>
              <a:buClrTx/>
              <a:buSzTx/>
              <a:buFontTx/>
              <a:buNone/>
              <a:tabLst/>
              <a:defRPr/>
            </a:pPr>
            <a:r>
              <a:rPr kumimoji="0" lang="en-US" sz="1200" b="0" i="0" u="none" strike="noStrike" kern="1200" cap="none" spc="0" normalizeH="0" baseline="0" noProof="0">
                <a:ln>
                  <a:noFill/>
                </a:ln>
                <a:gradFill>
                  <a:gsLst>
                    <a:gs pos="88021">
                      <a:srgbClr val="0078D7"/>
                    </a:gs>
                    <a:gs pos="78761">
                      <a:srgbClr val="0078D7"/>
                    </a:gs>
                  </a:gsLst>
                  <a:lin ang="5400000" scaled="0"/>
                </a:gradFill>
                <a:effectLst/>
                <a:uLnTx/>
                <a:uFillTx/>
                <a:latin typeface="+mj-lt"/>
                <a:ea typeface="+mn-ea"/>
                <a:cs typeface="Segoe UI" panose="020B0502040204020203" pitchFamily="34" charset="0"/>
              </a:rPr>
              <a:t>500 </a:t>
            </a:r>
            <a:r>
              <a:rPr kumimoji="0" lang="en-US" sz="1200" b="0" i="0" u="none" strike="noStrike" kern="1200" cap="none" spc="0" normalizeH="0" baseline="0" noProof="0" err="1">
                <a:ln>
                  <a:noFill/>
                </a:ln>
                <a:gradFill>
                  <a:gsLst>
                    <a:gs pos="88021">
                      <a:srgbClr val="0078D7"/>
                    </a:gs>
                    <a:gs pos="78761">
                      <a:srgbClr val="0078D7"/>
                    </a:gs>
                  </a:gsLst>
                  <a:lin ang="5400000" scaled="0"/>
                </a:gradFill>
                <a:effectLst/>
                <a:uLnTx/>
                <a:uFillTx/>
                <a:latin typeface="+mj-lt"/>
                <a:ea typeface="+mn-ea"/>
                <a:cs typeface="Segoe UI" panose="020B0502040204020203" pitchFamily="34" charset="0"/>
              </a:rPr>
              <a:t>MBps</a:t>
            </a:r>
            <a:endParaRPr kumimoji="0" lang="en-US" sz="1200" b="0" i="0" u="none" strike="noStrike" kern="1200" cap="none" spc="0" normalizeH="0" baseline="0" noProof="0">
              <a:ln>
                <a:noFill/>
              </a:ln>
              <a:gradFill>
                <a:gsLst>
                  <a:gs pos="88021">
                    <a:srgbClr val="0078D7"/>
                  </a:gs>
                  <a:gs pos="78761">
                    <a:srgbClr val="0078D7"/>
                  </a:gs>
                </a:gsLst>
                <a:lin ang="5400000" scaled="0"/>
              </a:gradFill>
              <a:effectLst/>
              <a:uLnTx/>
              <a:uFillTx/>
              <a:latin typeface="+mj-lt"/>
              <a:ea typeface="+mn-ea"/>
              <a:cs typeface="Segoe UI" panose="020B0502040204020203" pitchFamily="34" charset="0"/>
            </a:endParaRPr>
          </a:p>
        </p:txBody>
      </p:sp>
      <p:sp>
        <p:nvSpPr>
          <p:cNvPr id="10" name="TextBox 9">
            <a:extLst>
              <a:ext uri="{FF2B5EF4-FFF2-40B4-BE49-F238E27FC236}">
                <a16:creationId xmlns:a16="http://schemas.microsoft.com/office/drawing/2014/main" id="{BEA23DE0-BA3D-4C94-A41A-EC5CB59B4DC0}"/>
              </a:ext>
            </a:extLst>
          </p:cNvPr>
          <p:cNvSpPr txBox="1"/>
          <p:nvPr/>
        </p:nvSpPr>
        <p:spPr>
          <a:xfrm>
            <a:off x="4321529" y="3546297"/>
            <a:ext cx="2102132" cy="677413"/>
          </a:xfrm>
          <a:prstGeom prst="rect">
            <a:avLst/>
          </a:prstGeom>
          <a:noFill/>
        </p:spPr>
        <p:txBody>
          <a:bodyPr wrap="square" lIns="179259" tIns="143407" rIns="179259" bIns="143407" rtlCol="0">
            <a:sp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6195">
                      <a:srgbClr val="E6E6E6">
                        <a:lumMod val="25000"/>
                      </a:srgbClr>
                    </a:gs>
                    <a:gs pos="100000">
                      <a:srgbClr val="E6E6E6">
                        <a:lumMod val="25000"/>
                      </a:srgbClr>
                    </a:gs>
                  </a:gsLst>
                  <a:lin ang="5400000" scaled="0"/>
                </a:gradFill>
                <a:effectLst/>
                <a:uLnTx/>
                <a:uFillTx/>
                <a:ea typeface="+mn-ea"/>
                <a:cs typeface="Segoe UI" panose="020B0502040204020203" pitchFamily="34" charset="0"/>
              </a:rPr>
              <a:t>Consistent performance</a:t>
            </a:r>
          </a:p>
        </p:txBody>
      </p:sp>
      <p:sp>
        <p:nvSpPr>
          <p:cNvPr id="11" name="TextBox 10">
            <a:extLst>
              <a:ext uri="{FF2B5EF4-FFF2-40B4-BE49-F238E27FC236}">
                <a16:creationId xmlns:a16="http://schemas.microsoft.com/office/drawing/2014/main" id="{E710DC5B-9F32-4AC2-9EC5-E4E659700E30}"/>
              </a:ext>
            </a:extLst>
          </p:cNvPr>
          <p:cNvSpPr txBox="1"/>
          <p:nvPr/>
        </p:nvSpPr>
        <p:spPr>
          <a:xfrm>
            <a:off x="4379428" y="4604345"/>
            <a:ext cx="1986334" cy="166199"/>
          </a:xfrm>
          <a:prstGeom prst="rect">
            <a:avLst/>
          </a:prstGeom>
          <a:noFill/>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r>
              <a:rPr lang="en-US"/>
              <a:t>32TiB</a:t>
            </a:r>
          </a:p>
        </p:txBody>
      </p:sp>
      <p:sp>
        <p:nvSpPr>
          <p:cNvPr id="12" name="TextBox 11">
            <a:extLst>
              <a:ext uri="{FF2B5EF4-FFF2-40B4-BE49-F238E27FC236}">
                <a16:creationId xmlns:a16="http://schemas.microsoft.com/office/drawing/2014/main" id="{76535798-F62C-4871-8F68-41495079C647}"/>
              </a:ext>
            </a:extLst>
          </p:cNvPr>
          <p:cNvSpPr txBox="1"/>
          <p:nvPr/>
        </p:nvSpPr>
        <p:spPr>
          <a:xfrm>
            <a:off x="4379428" y="5211195"/>
            <a:ext cx="1986334" cy="166199"/>
          </a:xfrm>
          <a:prstGeom prst="rect">
            <a:avLst/>
          </a:prstGeom>
          <a:noFill/>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r>
              <a:rPr lang="en-US" dirty="0"/>
              <a:t>2,000</a:t>
            </a:r>
          </a:p>
        </p:txBody>
      </p:sp>
      <p:sp>
        <p:nvSpPr>
          <p:cNvPr id="13" name="TextBox 12">
            <a:extLst>
              <a:ext uri="{FF2B5EF4-FFF2-40B4-BE49-F238E27FC236}">
                <a16:creationId xmlns:a16="http://schemas.microsoft.com/office/drawing/2014/main" id="{DA07EE75-8EBE-48D5-A9D4-5CE573F32767}"/>
              </a:ext>
            </a:extLst>
          </p:cNvPr>
          <p:cNvSpPr txBox="1"/>
          <p:nvPr/>
        </p:nvSpPr>
        <p:spPr>
          <a:xfrm>
            <a:off x="4585784" y="5818046"/>
            <a:ext cx="1573622" cy="166199"/>
          </a:xfrm>
          <a:prstGeom prst="rect">
            <a:avLst/>
          </a:prstGeom>
          <a:noFill/>
        </p:spPr>
        <p:txBody>
          <a:bodyPr wrap="square" lIns="0" tIns="0" rIns="0" bIns="0" rtlCol="0" anchor="ctr" anchorCtr="0">
            <a:spAutoFit/>
          </a:bodyPr>
          <a:lstStyle/>
          <a:p>
            <a:pPr marL="0" marR="0" lvl="0" indent="0" algn="ctr" defTabSz="914367" rtl="0" eaLnBrk="1" fontAlgn="base" latinLnBrk="0" hangingPunct="1">
              <a:lnSpc>
                <a:spcPct val="90000"/>
              </a:lnSpc>
              <a:spcBef>
                <a:spcPts val="0"/>
              </a:spcBef>
              <a:spcAft>
                <a:spcPts val="294"/>
              </a:spcAft>
              <a:buClrTx/>
              <a:buSzTx/>
              <a:buFontTx/>
              <a:buNone/>
              <a:tabLst/>
              <a:defRPr/>
            </a:pPr>
            <a:r>
              <a:rPr kumimoji="0" lang="en-US" sz="1200" b="0" i="0" u="none" strike="noStrike" kern="1200" cap="none" spc="0" normalizeH="0" baseline="0" noProof="0">
                <a:ln>
                  <a:noFill/>
                </a:ln>
                <a:gradFill>
                  <a:gsLst>
                    <a:gs pos="88021">
                      <a:srgbClr val="0078D7"/>
                    </a:gs>
                    <a:gs pos="78761">
                      <a:srgbClr val="0078D7"/>
                    </a:gs>
                  </a:gsLst>
                  <a:lin ang="5400000" scaled="0"/>
                </a:gradFill>
                <a:effectLst/>
                <a:uLnTx/>
                <a:uFillTx/>
                <a:latin typeface="+mj-lt"/>
                <a:ea typeface="+mn-ea"/>
                <a:cs typeface="Segoe UI" panose="020B0502040204020203" pitchFamily="34" charset="0"/>
              </a:rPr>
              <a:t>500 </a:t>
            </a:r>
            <a:r>
              <a:rPr kumimoji="0" lang="en-US" sz="1200" b="0" i="0" u="none" strike="noStrike" kern="1200" cap="none" spc="0" normalizeH="0" baseline="0" noProof="0" err="1">
                <a:ln>
                  <a:noFill/>
                </a:ln>
                <a:gradFill>
                  <a:gsLst>
                    <a:gs pos="88021">
                      <a:srgbClr val="0078D7"/>
                    </a:gs>
                    <a:gs pos="78761">
                      <a:srgbClr val="0078D7"/>
                    </a:gs>
                  </a:gsLst>
                  <a:lin ang="5400000" scaled="0"/>
                </a:gradFill>
                <a:effectLst/>
                <a:uLnTx/>
                <a:uFillTx/>
                <a:latin typeface="+mj-lt"/>
                <a:ea typeface="+mn-ea"/>
                <a:cs typeface="Segoe UI" panose="020B0502040204020203" pitchFamily="34" charset="0"/>
              </a:rPr>
              <a:t>MBps</a:t>
            </a:r>
            <a:endParaRPr kumimoji="0" lang="en-US" sz="1200" b="0" i="0" u="none" strike="noStrike" kern="1200" cap="none" spc="0" normalizeH="0" baseline="0" noProof="0">
              <a:ln>
                <a:noFill/>
              </a:ln>
              <a:gradFill>
                <a:gsLst>
                  <a:gs pos="88021">
                    <a:srgbClr val="0078D7"/>
                  </a:gs>
                  <a:gs pos="78761">
                    <a:srgbClr val="0078D7"/>
                  </a:gs>
                </a:gsLst>
                <a:lin ang="5400000" scaled="0"/>
              </a:gradFill>
              <a:effectLst/>
              <a:uLnTx/>
              <a:uFillTx/>
              <a:latin typeface="+mj-lt"/>
              <a:ea typeface="+mn-ea"/>
              <a:cs typeface="Segoe UI" panose="020B0502040204020203" pitchFamily="34" charset="0"/>
            </a:endParaRPr>
          </a:p>
        </p:txBody>
      </p:sp>
      <p:sp>
        <p:nvSpPr>
          <p:cNvPr id="14" name="TextBox 13">
            <a:extLst>
              <a:ext uri="{FF2B5EF4-FFF2-40B4-BE49-F238E27FC236}">
                <a16:creationId xmlns:a16="http://schemas.microsoft.com/office/drawing/2014/main" id="{D0F80B8D-4E09-4A31-ABDA-72020344FF67}"/>
              </a:ext>
            </a:extLst>
          </p:cNvPr>
          <p:cNvSpPr txBox="1"/>
          <p:nvPr/>
        </p:nvSpPr>
        <p:spPr>
          <a:xfrm>
            <a:off x="6697979" y="3546297"/>
            <a:ext cx="1730488" cy="677413"/>
          </a:xfrm>
          <a:prstGeom prst="rect">
            <a:avLst/>
          </a:prstGeom>
          <a:noFill/>
        </p:spPr>
        <p:txBody>
          <a:bodyPr wrap="square" lIns="179259" tIns="143407" rIns="179259" bIns="143407" rtlCol="0">
            <a:sp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6195">
                      <a:srgbClr val="E6E6E6">
                        <a:lumMod val="25000"/>
                      </a:srgbClr>
                    </a:gs>
                    <a:gs pos="100000">
                      <a:srgbClr val="E6E6E6">
                        <a:lumMod val="25000"/>
                      </a:srgbClr>
                    </a:gs>
                  </a:gsLst>
                  <a:lin ang="5400000" scaled="0"/>
                </a:gradFill>
                <a:effectLst/>
                <a:uLnTx/>
                <a:uFillTx/>
                <a:ea typeface="+mn-ea"/>
                <a:cs typeface="Segoe UI" panose="020B0502040204020203" pitchFamily="34" charset="0"/>
              </a:rPr>
              <a:t>High performance</a:t>
            </a:r>
          </a:p>
        </p:txBody>
      </p:sp>
      <p:sp>
        <p:nvSpPr>
          <p:cNvPr id="15" name="TextBox 14">
            <a:extLst>
              <a:ext uri="{FF2B5EF4-FFF2-40B4-BE49-F238E27FC236}">
                <a16:creationId xmlns:a16="http://schemas.microsoft.com/office/drawing/2014/main" id="{FDDC7AEB-CA81-49D9-BDDB-A67A8005B3A1}"/>
              </a:ext>
            </a:extLst>
          </p:cNvPr>
          <p:cNvSpPr txBox="1"/>
          <p:nvPr/>
        </p:nvSpPr>
        <p:spPr>
          <a:xfrm>
            <a:off x="6570056" y="4604345"/>
            <a:ext cx="1986334" cy="166199"/>
          </a:xfrm>
          <a:prstGeom prst="rect">
            <a:avLst/>
          </a:prstGeom>
          <a:noFill/>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r>
              <a:rPr lang="en-US"/>
              <a:t>32TiB</a:t>
            </a:r>
          </a:p>
        </p:txBody>
      </p:sp>
      <p:sp>
        <p:nvSpPr>
          <p:cNvPr id="16" name="TextBox 15">
            <a:extLst>
              <a:ext uri="{FF2B5EF4-FFF2-40B4-BE49-F238E27FC236}">
                <a16:creationId xmlns:a16="http://schemas.microsoft.com/office/drawing/2014/main" id="{75B0AC93-E76C-4F3D-9368-C35CE88DFA51}"/>
              </a:ext>
            </a:extLst>
          </p:cNvPr>
          <p:cNvSpPr txBox="1"/>
          <p:nvPr/>
        </p:nvSpPr>
        <p:spPr>
          <a:xfrm>
            <a:off x="6570056" y="5211195"/>
            <a:ext cx="1986334" cy="166199"/>
          </a:xfrm>
          <a:prstGeom prst="rect">
            <a:avLst/>
          </a:prstGeom>
          <a:noFill/>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r>
              <a:rPr lang="en-US" dirty="0"/>
              <a:t>20,000</a:t>
            </a:r>
          </a:p>
        </p:txBody>
      </p:sp>
      <p:sp>
        <p:nvSpPr>
          <p:cNvPr id="17" name="TextBox 16">
            <a:extLst>
              <a:ext uri="{FF2B5EF4-FFF2-40B4-BE49-F238E27FC236}">
                <a16:creationId xmlns:a16="http://schemas.microsoft.com/office/drawing/2014/main" id="{8C255EF6-4266-4D5A-9D3F-2A7EF5BB6564}"/>
              </a:ext>
            </a:extLst>
          </p:cNvPr>
          <p:cNvSpPr txBox="1"/>
          <p:nvPr/>
        </p:nvSpPr>
        <p:spPr>
          <a:xfrm>
            <a:off x="6776412" y="5818046"/>
            <a:ext cx="1573622" cy="166199"/>
          </a:xfrm>
          <a:prstGeom prst="rect">
            <a:avLst/>
          </a:prstGeom>
          <a:noFill/>
        </p:spPr>
        <p:txBody>
          <a:bodyPr wrap="square" lIns="0" tIns="0" rIns="0" bIns="0" rtlCol="0" anchor="ctr" anchorCtr="0">
            <a:spAutoFit/>
          </a:bodyPr>
          <a:lstStyle/>
          <a:p>
            <a:pPr marL="0" marR="0" lvl="0" indent="0" algn="ctr" defTabSz="914367" rtl="0" eaLnBrk="1" fontAlgn="base" latinLnBrk="0" hangingPunct="1">
              <a:lnSpc>
                <a:spcPct val="90000"/>
              </a:lnSpc>
              <a:spcBef>
                <a:spcPts val="0"/>
              </a:spcBef>
              <a:spcAft>
                <a:spcPts val="294"/>
              </a:spcAft>
              <a:buClrTx/>
              <a:buSzTx/>
              <a:buFontTx/>
              <a:buNone/>
              <a:tabLst/>
              <a:defRPr/>
            </a:pPr>
            <a:r>
              <a:rPr kumimoji="0" lang="en-US" sz="1200" b="0" i="0" u="none" strike="noStrike" kern="1200" cap="none" spc="0" normalizeH="0" baseline="0" noProof="0">
                <a:ln>
                  <a:noFill/>
                </a:ln>
                <a:gradFill>
                  <a:gsLst>
                    <a:gs pos="88021">
                      <a:srgbClr val="0078D7"/>
                    </a:gs>
                    <a:gs pos="78761">
                      <a:srgbClr val="0078D7"/>
                    </a:gs>
                  </a:gsLst>
                  <a:lin ang="5400000" scaled="0"/>
                </a:gradFill>
                <a:effectLst/>
                <a:uLnTx/>
                <a:uFillTx/>
                <a:latin typeface="+mj-lt"/>
                <a:ea typeface="+mn-ea"/>
                <a:cs typeface="Segoe UI" panose="020B0502040204020203" pitchFamily="34" charset="0"/>
              </a:rPr>
              <a:t>750 </a:t>
            </a:r>
            <a:r>
              <a:rPr kumimoji="0" lang="en-US" sz="1200" b="0" i="0" u="none" strike="noStrike" kern="1200" cap="none" spc="0" normalizeH="0" baseline="0" noProof="0" err="1">
                <a:ln>
                  <a:noFill/>
                </a:ln>
                <a:gradFill>
                  <a:gsLst>
                    <a:gs pos="88021">
                      <a:srgbClr val="0078D7"/>
                    </a:gs>
                    <a:gs pos="78761">
                      <a:srgbClr val="0078D7"/>
                    </a:gs>
                  </a:gsLst>
                  <a:lin ang="5400000" scaled="0"/>
                </a:gradFill>
                <a:effectLst/>
                <a:uLnTx/>
                <a:uFillTx/>
                <a:latin typeface="+mj-lt"/>
                <a:ea typeface="+mn-ea"/>
                <a:cs typeface="Segoe UI" panose="020B0502040204020203" pitchFamily="34" charset="0"/>
              </a:rPr>
              <a:t>MBps</a:t>
            </a:r>
            <a:endParaRPr kumimoji="0" lang="en-US" sz="1200" b="0" i="0" u="none" strike="noStrike" kern="1200" cap="none" spc="0" normalizeH="0" baseline="0" noProof="0">
              <a:ln>
                <a:noFill/>
              </a:ln>
              <a:gradFill>
                <a:gsLst>
                  <a:gs pos="88021">
                    <a:srgbClr val="0078D7"/>
                  </a:gs>
                  <a:gs pos="78761">
                    <a:srgbClr val="0078D7"/>
                  </a:gs>
                </a:gsLst>
                <a:lin ang="5400000" scaled="0"/>
              </a:gradFill>
              <a:effectLst/>
              <a:uLnTx/>
              <a:uFillTx/>
              <a:latin typeface="+mj-lt"/>
              <a:ea typeface="+mn-ea"/>
              <a:cs typeface="Segoe UI" panose="020B0502040204020203" pitchFamily="34" charset="0"/>
            </a:endParaRPr>
          </a:p>
        </p:txBody>
      </p:sp>
      <p:sp>
        <p:nvSpPr>
          <p:cNvPr id="18" name="Rectangle 17">
            <a:extLst>
              <a:ext uri="{FF2B5EF4-FFF2-40B4-BE49-F238E27FC236}">
                <a16:creationId xmlns:a16="http://schemas.microsoft.com/office/drawing/2014/main" id="{2E5FC689-E6E0-4445-9127-60D391365B3E}"/>
              </a:ext>
            </a:extLst>
          </p:cNvPr>
          <p:cNvSpPr/>
          <p:nvPr/>
        </p:nvSpPr>
        <p:spPr>
          <a:xfrm>
            <a:off x="1210322" y="4544328"/>
            <a:ext cx="534121" cy="286232"/>
          </a:xfrm>
          <a:prstGeom prst="rect">
            <a:avLst/>
          </a:prstGeom>
        </p:spPr>
        <p:txBody>
          <a:bodyPr wrap="none">
            <a:spAutoFit/>
          </a:bodyPr>
          <a:lstStyle/>
          <a:p>
            <a:pPr marL="0" marR="0" lvl="0" indent="0" algn="l" defTabSz="914367" rtl="0" eaLnBrk="1" fontAlgn="auto" latinLnBrk="0" hangingPunct="1">
              <a:lnSpc>
                <a:spcPct val="90000"/>
              </a:lnSpc>
              <a:spcBef>
                <a:spcPts val="588"/>
              </a:spcBef>
              <a:spcAft>
                <a:spcPts val="588"/>
              </a:spcAft>
              <a:buClrTx/>
              <a:buSzTx/>
              <a:buFontTx/>
              <a:buNone/>
              <a:tabLst/>
              <a:defRPr/>
            </a:pPr>
            <a:r>
              <a:rPr kumimoji="0" lang="en-US" sz="1400" b="0" i="0" u="none" strike="noStrike" kern="1200" cap="none" spc="0" normalizeH="0" baseline="0" noProof="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SIZE</a:t>
            </a:r>
          </a:p>
        </p:txBody>
      </p:sp>
      <p:sp>
        <p:nvSpPr>
          <p:cNvPr id="19" name="Rectangle 18">
            <a:extLst>
              <a:ext uri="{FF2B5EF4-FFF2-40B4-BE49-F238E27FC236}">
                <a16:creationId xmlns:a16="http://schemas.microsoft.com/office/drawing/2014/main" id="{E5EA2A6A-9115-4A89-B6CC-D0DC1A40FF3A}"/>
              </a:ext>
            </a:extLst>
          </p:cNvPr>
          <p:cNvSpPr/>
          <p:nvPr/>
        </p:nvSpPr>
        <p:spPr>
          <a:xfrm>
            <a:off x="1210322" y="5151178"/>
            <a:ext cx="575799" cy="286232"/>
          </a:xfrm>
          <a:prstGeom prst="rect">
            <a:avLst/>
          </a:prstGeom>
        </p:spPr>
        <p:txBody>
          <a:bodyPr wrap="none">
            <a:spAutoFit/>
          </a:bodyPr>
          <a:lstStyle/>
          <a:p>
            <a:pPr marL="0" marR="0" lvl="0" indent="0" algn="l" defTabSz="914367" rtl="0" eaLnBrk="1" fontAlgn="auto" latinLnBrk="0" hangingPunct="1">
              <a:lnSpc>
                <a:spcPct val="90000"/>
              </a:lnSpc>
              <a:spcBef>
                <a:spcPts val="588"/>
              </a:spcBef>
              <a:spcAft>
                <a:spcPts val="588"/>
              </a:spcAft>
              <a:buClrTx/>
              <a:buSzTx/>
              <a:buFontTx/>
              <a:buNone/>
              <a:tabLst/>
              <a:defRPr/>
            </a:pPr>
            <a:r>
              <a:rPr kumimoji="0" lang="en-US" sz="1400" b="0" i="0" u="none" strike="noStrike" kern="1200" cap="none" spc="0" normalizeH="0" baseline="0" noProof="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IOPS</a:t>
            </a:r>
          </a:p>
        </p:txBody>
      </p:sp>
      <p:sp>
        <p:nvSpPr>
          <p:cNvPr id="20" name="Rectangle 19">
            <a:extLst>
              <a:ext uri="{FF2B5EF4-FFF2-40B4-BE49-F238E27FC236}">
                <a16:creationId xmlns:a16="http://schemas.microsoft.com/office/drawing/2014/main" id="{762AAC8F-48BC-4D21-8858-1468913CC41B}"/>
              </a:ext>
            </a:extLst>
          </p:cNvPr>
          <p:cNvSpPr/>
          <p:nvPr/>
        </p:nvSpPr>
        <p:spPr>
          <a:xfrm>
            <a:off x="1210322" y="5758029"/>
            <a:ext cx="1257845" cy="286232"/>
          </a:xfrm>
          <a:prstGeom prst="rect">
            <a:avLst/>
          </a:prstGeom>
        </p:spPr>
        <p:txBody>
          <a:bodyPr wrap="none">
            <a:spAutoFit/>
          </a:bodyPr>
          <a:lstStyle/>
          <a:p>
            <a:pPr marL="0" marR="0" lvl="0" indent="0" algn="l" defTabSz="914367" rtl="0" eaLnBrk="1" fontAlgn="auto" latinLnBrk="0" hangingPunct="1">
              <a:lnSpc>
                <a:spcPct val="90000"/>
              </a:lnSpc>
              <a:spcBef>
                <a:spcPts val="588"/>
              </a:spcBef>
              <a:spcAft>
                <a:spcPts val="588"/>
              </a:spcAft>
              <a:buClrTx/>
              <a:buSzTx/>
              <a:buFontTx/>
              <a:buNone/>
              <a:tabLst/>
              <a:defRPr/>
            </a:pPr>
            <a:r>
              <a:rPr kumimoji="0" lang="en-US" sz="1400" b="0" i="0" u="none" strike="noStrike" kern="1200" cap="none" spc="0" normalizeH="0" baseline="0" noProof="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BANDWIDTH</a:t>
            </a:r>
          </a:p>
        </p:txBody>
      </p:sp>
      <p:sp>
        <p:nvSpPr>
          <p:cNvPr id="21" name="StorageOptical_E958" descr="HDD" title="Icon of a hard disk">
            <a:extLst>
              <a:ext uri="{FF2B5EF4-FFF2-40B4-BE49-F238E27FC236}">
                <a16:creationId xmlns:a16="http://schemas.microsoft.com/office/drawing/2014/main" id="{06E55D93-43DF-4ADC-8263-82E6156674DF}"/>
              </a:ext>
            </a:extLst>
          </p:cNvPr>
          <p:cNvSpPr>
            <a:spLocks noChangeAspect="1" noEditPoints="1"/>
          </p:cNvSpPr>
          <p:nvPr/>
        </p:nvSpPr>
        <p:spPr bwMode="auto">
          <a:xfrm>
            <a:off x="2675112" y="2121034"/>
            <a:ext cx="350694" cy="35077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2F2F"/>
              </a:solidFill>
              <a:effectLst/>
              <a:uLnTx/>
              <a:uFillTx/>
              <a:latin typeface="Segoe UI"/>
              <a:ea typeface="+mn-ea"/>
              <a:cs typeface="+mn-cs"/>
            </a:endParaRPr>
          </a:p>
        </p:txBody>
      </p:sp>
      <p:sp>
        <p:nvSpPr>
          <p:cNvPr id="22" name="StorageOptical_E958" descr="HDD" title="Icon of a hard disk">
            <a:extLst>
              <a:ext uri="{FF2B5EF4-FFF2-40B4-BE49-F238E27FC236}">
                <a16:creationId xmlns:a16="http://schemas.microsoft.com/office/drawing/2014/main" id="{EEE1123E-904E-4336-89F4-9937DEC19197}"/>
              </a:ext>
            </a:extLst>
          </p:cNvPr>
          <p:cNvSpPr>
            <a:spLocks noChangeAspect="1" noEditPoints="1"/>
          </p:cNvSpPr>
          <p:nvPr/>
        </p:nvSpPr>
        <p:spPr bwMode="auto">
          <a:xfrm>
            <a:off x="3559700" y="2121034"/>
            <a:ext cx="350694" cy="35077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2F2F"/>
              </a:solidFill>
              <a:effectLst/>
              <a:uLnTx/>
              <a:uFillTx/>
              <a:latin typeface="Segoe UI"/>
              <a:ea typeface="+mn-ea"/>
              <a:cs typeface="+mn-cs"/>
            </a:endParaRPr>
          </a:p>
        </p:txBody>
      </p:sp>
      <p:sp>
        <p:nvSpPr>
          <p:cNvPr id="23" name="StorageOptical_E958" descr="HDD" title="Icon of a hard disk">
            <a:extLst>
              <a:ext uri="{FF2B5EF4-FFF2-40B4-BE49-F238E27FC236}">
                <a16:creationId xmlns:a16="http://schemas.microsoft.com/office/drawing/2014/main" id="{B59C05B6-FD5F-4F06-9B59-890F397BDBD4}"/>
              </a:ext>
            </a:extLst>
          </p:cNvPr>
          <p:cNvSpPr>
            <a:spLocks noChangeAspect="1" noEditPoints="1"/>
          </p:cNvSpPr>
          <p:nvPr/>
        </p:nvSpPr>
        <p:spPr bwMode="auto">
          <a:xfrm>
            <a:off x="3117406" y="2121034"/>
            <a:ext cx="350694" cy="35077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2F2F"/>
              </a:solidFill>
              <a:effectLst/>
              <a:uLnTx/>
              <a:uFillTx/>
              <a:latin typeface="Segoe UI"/>
              <a:ea typeface="+mn-ea"/>
              <a:cs typeface="+mn-cs"/>
            </a:endParaRPr>
          </a:p>
        </p:txBody>
      </p:sp>
      <p:grpSp>
        <p:nvGrpSpPr>
          <p:cNvPr id="24" name="Group 4" descr="SSD">
            <a:extLst>
              <a:ext uri="{FF2B5EF4-FFF2-40B4-BE49-F238E27FC236}">
                <a16:creationId xmlns:a16="http://schemas.microsoft.com/office/drawing/2014/main" id="{686E2442-89ED-4D08-A4AA-99BE76EE5B32}"/>
              </a:ext>
            </a:extLst>
          </p:cNvPr>
          <p:cNvGrpSpPr>
            <a:grpSpLocks noChangeAspect="1"/>
          </p:cNvGrpSpPr>
          <p:nvPr/>
        </p:nvGrpSpPr>
        <p:grpSpPr bwMode="auto">
          <a:xfrm>
            <a:off x="4761480" y="2102364"/>
            <a:ext cx="331500" cy="388118"/>
            <a:chOff x="2363" y="871"/>
            <a:chExt cx="527" cy="617"/>
          </a:xfrm>
        </p:grpSpPr>
        <p:sp>
          <p:nvSpPr>
            <p:cNvPr id="25" name="Freeform 5">
              <a:extLst>
                <a:ext uri="{FF2B5EF4-FFF2-40B4-BE49-F238E27FC236}">
                  <a16:creationId xmlns:a16="http://schemas.microsoft.com/office/drawing/2014/main" id="{773765DA-06FE-4463-9AE0-C7DB2646C64B}"/>
                </a:ext>
              </a:extLst>
            </p:cNvPr>
            <p:cNvSpPr>
              <a:spLocks/>
            </p:cNvSpPr>
            <p:nvPr/>
          </p:nvSpPr>
          <p:spPr bwMode="auto">
            <a:xfrm>
              <a:off x="2363" y="871"/>
              <a:ext cx="527" cy="521"/>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26" name="Freeform 6">
              <a:extLst>
                <a:ext uri="{FF2B5EF4-FFF2-40B4-BE49-F238E27FC236}">
                  <a16:creationId xmlns:a16="http://schemas.microsoft.com/office/drawing/2014/main" id="{4D36B0D2-D9E8-4545-BFEF-FB3438C3A41C}"/>
                </a:ext>
              </a:extLst>
            </p:cNvPr>
            <p:cNvSpPr>
              <a:spLocks/>
            </p:cNvSpPr>
            <p:nvPr/>
          </p:nvSpPr>
          <p:spPr bwMode="auto">
            <a:xfrm>
              <a:off x="2363" y="1339"/>
              <a:ext cx="527" cy="149"/>
            </a:xfrm>
            <a:custGeom>
              <a:avLst/>
              <a:gdLst>
                <a:gd name="T0" fmla="*/ 254 w 254"/>
                <a:gd name="T1" fmla="*/ 0 h 72"/>
                <a:gd name="T2" fmla="*/ 254 w 254"/>
                <a:gd name="T3" fmla="*/ 52 h 72"/>
                <a:gd name="T4" fmla="*/ 234 w 254"/>
                <a:gd name="T5" fmla="*/ 72 h 72"/>
                <a:gd name="T6" fmla="*/ 20 w 254"/>
                <a:gd name="T7" fmla="*/ 72 h 72"/>
                <a:gd name="T8" fmla="*/ 0 w 254"/>
                <a:gd name="T9" fmla="*/ 52 h 72"/>
                <a:gd name="T10" fmla="*/ 0 w 254"/>
                <a:gd name="T11" fmla="*/ 0 h 72"/>
              </a:gdLst>
              <a:ahLst/>
              <a:cxnLst>
                <a:cxn ang="0">
                  <a:pos x="T0" y="T1"/>
                </a:cxn>
                <a:cxn ang="0">
                  <a:pos x="T2" y="T3"/>
                </a:cxn>
                <a:cxn ang="0">
                  <a:pos x="T4" y="T5"/>
                </a:cxn>
                <a:cxn ang="0">
                  <a:pos x="T6" y="T7"/>
                </a:cxn>
                <a:cxn ang="0">
                  <a:pos x="T8" y="T9"/>
                </a:cxn>
                <a:cxn ang="0">
                  <a:pos x="T10" y="T11"/>
                </a:cxn>
              </a:cxnLst>
              <a:rect l="0" t="0" r="r" b="b"/>
              <a:pathLst>
                <a:path w="254" h="72">
                  <a:moveTo>
                    <a:pt x="254" y="0"/>
                  </a:moveTo>
                  <a:cubicBezTo>
                    <a:pt x="254" y="52"/>
                    <a:pt x="254" y="52"/>
                    <a:pt x="254" y="52"/>
                  </a:cubicBezTo>
                  <a:cubicBezTo>
                    <a:pt x="254" y="63"/>
                    <a:pt x="245" y="72"/>
                    <a:pt x="234" y="72"/>
                  </a:cubicBezTo>
                  <a:cubicBezTo>
                    <a:pt x="20" y="72"/>
                    <a:pt x="20" y="72"/>
                    <a:pt x="20" y="72"/>
                  </a:cubicBezTo>
                  <a:cubicBezTo>
                    <a:pt x="9" y="72"/>
                    <a:pt x="0" y="63"/>
                    <a:pt x="0" y="52"/>
                  </a:cubicBezTo>
                  <a:cubicBezTo>
                    <a:pt x="0" y="0"/>
                    <a:pt x="0" y="0"/>
                    <a:pt x="0" y="0"/>
                  </a:cubicBez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27" name="Line 7">
              <a:extLst>
                <a:ext uri="{FF2B5EF4-FFF2-40B4-BE49-F238E27FC236}">
                  <a16:creationId xmlns:a16="http://schemas.microsoft.com/office/drawing/2014/main" id="{1A1F6560-D6AC-41A0-B8D5-94177BC671C0}"/>
                </a:ext>
              </a:extLst>
            </p:cNvPr>
            <p:cNvSpPr>
              <a:spLocks noChangeShapeType="1"/>
            </p:cNvSpPr>
            <p:nvPr/>
          </p:nvSpPr>
          <p:spPr bwMode="auto">
            <a:xfrm>
              <a:off x="2548" y="1392"/>
              <a:ext cx="0" cy="96"/>
            </a:xfrm>
            <a:prstGeom prst="line">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28" name="Line 8">
              <a:extLst>
                <a:ext uri="{FF2B5EF4-FFF2-40B4-BE49-F238E27FC236}">
                  <a16:creationId xmlns:a16="http://schemas.microsoft.com/office/drawing/2014/main" id="{3DFB0C3E-76EF-4B4B-95BF-914A2E0EB721}"/>
                </a:ext>
              </a:extLst>
            </p:cNvPr>
            <p:cNvSpPr>
              <a:spLocks noChangeShapeType="1"/>
            </p:cNvSpPr>
            <p:nvPr/>
          </p:nvSpPr>
          <p:spPr bwMode="auto">
            <a:xfrm>
              <a:off x="2627" y="1392"/>
              <a:ext cx="0" cy="96"/>
            </a:xfrm>
            <a:prstGeom prst="line">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29" name="Line 9">
              <a:extLst>
                <a:ext uri="{FF2B5EF4-FFF2-40B4-BE49-F238E27FC236}">
                  <a16:creationId xmlns:a16="http://schemas.microsoft.com/office/drawing/2014/main" id="{B0F227D1-1340-443A-9B6A-B71AA834AAE6}"/>
                </a:ext>
              </a:extLst>
            </p:cNvPr>
            <p:cNvSpPr>
              <a:spLocks noChangeShapeType="1"/>
            </p:cNvSpPr>
            <p:nvPr/>
          </p:nvSpPr>
          <p:spPr bwMode="auto">
            <a:xfrm>
              <a:off x="2706" y="1392"/>
              <a:ext cx="0" cy="96"/>
            </a:xfrm>
            <a:prstGeom prst="line">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30" name="Freeform 10">
              <a:extLst>
                <a:ext uri="{FF2B5EF4-FFF2-40B4-BE49-F238E27FC236}">
                  <a16:creationId xmlns:a16="http://schemas.microsoft.com/office/drawing/2014/main" id="{CF1F195E-8D37-4360-9669-DCE33B7092BA}"/>
                </a:ext>
              </a:extLst>
            </p:cNvPr>
            <p:cNvSpPr>
              <a:spLocks/>
            </p:cNvSpPr>
            <p:nvPr/>
          </p:nvSpPr>
          <p:spPr bwMode="auto">
            <a:xfrm>
              <a:off x="2816" y="1318"/>
              <a:ext cx="31" cy="25"/>
            </a:xfrm>
            <a:custGeom>
              <a:avLst/>
              <a:gdLst>
                <a:gd name="T0" fmla="*/ 8 w 15"/>
                <a:gd name="T1" fmla="*/ 12 h 12"/>
                <a:gd name="T2" fmla="*/ 8 w 15"/>
                <a:gd name="T3" fmla="*/ 0 h 12"/>
                <a:gd name="T4" fmla="*/ 8 w 15"/>
                <a:gd name="T5" fmla="*/ 12 h 12"/>
              </a:gdLst>
              <a:ahLst/>
              <a:cxnLst>
                <a:cxn ang="0">
                  <a:pos x="T0" y="T1"/>
                </a:cxn>
                <a:cxn ang="0">
                  <a:pos x="T2" y="T3"/>
                </a:cxn>
                <a:cxn ang="0">
                  <a:pos x="T4" y="T5"/>
                </a:cxn>
              </a:cxnLst>
              <a:rect l="0" t="0" r="r" b="b"/>
              <a:pathLst>
                <a:path w="15" h="12">
                  <a:moveTo>
                    <a:pt x="8" y="12"/>
                  </a:moveTo>
                  <a:cubicBezTo>
                    <a:pt x="15" y="12"/>
                    <a:pt x="15" y="0"/>
                    <a:pt x="8" y="0"/>
                  </a:cubicBezTo>
                  <a:cubicBezTo>
                    <a:pt x="0" y="0"/>
                    <a:pt x="0" y="12"/>
                    <a:pt x="8"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31" name="Freeform 11">
              <a:extLst>
                <a:ext uri="{FF2B5EF4-FFF2-40B4-BE49-F238E27FC236}">
                  <a16:creationId xmlns:a16="http://schemas.microsoft.com/office/drawing/2014/main" id="{77B616E1-D775-4B11-9244-3029AA520B51}"/>
                </a:ext>
              </a:extLst>
            </p:cNvPr>
            <p:cNvSpPr>
              <a:spLocks/>
            </p:cNvSpPr>
            <p:nvPr/>
          </p:nvSpPr>
          <p:spPr bwMode="auto">
            <a:xfrm>
              <a:off x="2407" y="1318"/>
              <a:ext cx="31" cy="25"/>
            </a:xfrm>
            <a:custGeom>
              <a:avLst/>
              <a:gdLst>
                <a:gd name="T0" fmla="*/ 7 w 15"/>
                <a:gd name="T1" fmla="*/ 12 h 12"/>
                <a:gd name="T2" fmla="*/ 7 w 15"/>
                <a:gd name="T3" fmla="*/ 0 h 12"/>
                <a:gd name="T4" fmla="*/ 7 w 15"/>
                <a:gd name="T5" fmla="*/ 12 h 12"/>
              </a:gdLst>
              <a:ahLst/>
              <a:cxnLst>
                <a:cxn ang="0">
                  <a:pos x="T0" y="T1"/>
                </a:cxn>
                <a:cxn ang="0">
                  <a:pos x="T2" y="T3"/>
                </a:cxn>
                <a:cxn ang="0">
                  <a:pos x="T4" y="T5"/>
                </a:cxn>
              </a:cxnLst>
              <a:rect l="0" t="0" r="r" b="b"/>
              <a:pathLst>
                <a:path w="15" h="12">
                  <a:moveTo>
                    <a:pt x="7" y="12"/>
                  </a:moveTo>
                  <a:cubicBezTo>
                    <a:pt x="15" y="12"/>
                    <a:pt x="15" y="0"/>
                    <a:pt x="7" y="0"/>
                  </a:cubicBezTo>
                  <a:cubicBezTo>
                    <a:pt x="0" y="0"/>
                    <a:pt x="0" y="12"/>
                    <a:pt x="7"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32" name="Freeform 12">
              <a:extLst>
                <a:ext uri="{FF2B5EF4-FFF2-40B4-BE49-F238E27FC236}">
                  <a16:creationId xmlns:a16="http://schemas.microsoft.com/office/drawing/2014/main" id="{72728337-4117-4012-B350-38C88BA6DDBC}"/>
                </a:ext>
              </a:extLst>
            </p:cNvPr>
            <p:cNvSpPr>
              <a:spLocks/>
            </p:cNvSpPr>
            <p:nvPr/>
          </p:nvSpPr>
          <p:spPr bwMode="auto">
            <a:xfrm>
              <a:off x="2816" y="920"/>
              <a:ext cx="31" cy="25"/>
            </a:xfrm>
            <a:custGeom>
              <a:avLst/>
              <a:gdLst>
                <a:gd name="T0" fmla="*/ 8 w 15"/>
                <a:gd name="T1" fmla="*/ 12 h 12"/>
                <a:gd name="T2" fmla="*/ 8 w 15"/>
                <a:gd name="T3" fmla="*/ 0 h 12"/>
                <a:gd name="T4" fmla="*/ 8 w 15"/>
                <a:gd name="T5" fmla="*/ 12 h 12"/>
              </a:gdLst>
              <a:ahLst/>
              <a:cxnLst>
                <a:cxn ang="0">
                  <a:pos x="T0" y="T1"/>
                </a:cxn>
                <a:cxn ang="0">
                  <a:pos x="T2" y="T3"/>
                </a:cxn>
                <a:cxn ang="0">
                  <a:pos x="T4" y="T5"/>
                </a:cxn>
              </a:cxnLst>
              <a:rect l="0" t="0" r="r" b="b"/>
              <a:pathLst>
                <a:path w="15" h="12">
                  <a:moveTo>
                    <a:pt x="8" y="12"/>
                  </a:moveTo>
                  <a:cubicBezTo>
                    <a:pt x="15" y="12"/>
                    <a:pt x="15" y="0"/>
                    <a:pt x="8" y="0"/>
                  </a:cubicBezTo>
                  <a:cubicBezTo>
                    <a:pt x="0" y="0"/>
                    <a:pt x="0" y="12"/>
                    <a:pt x="8"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33" name="Freeform 13">
              <a:extLst>
                <a:ext uri="{FF2B5EF4-FFF2-40B4-BE49-F238E27FC236}">
                  <a16:creationId xmlns:a16="http://schemas.microsoft.com/office/drawing/2014/main" id="{E3E7D4BA-757D-4032-B649-0C6ECC080860}"/>
                </a:ext>
              </a:extLst>
            </p:cNvPr>
            <p:cNvSpPr>
              <a:spLocks/>
            </p:cNvSpPr>
            <p:nvPr/>
          </p:nvSpPr>
          <p:spPr bwMode="auto">
            <a:xfrm>
              <a:off x="2407" y="920"/>
              <a:ext cx="31" cy="25"/>
            </a:xfrm>
            <a:custGeom>
              <a:avLst/>
              <a:gdLst>
                <a:gd name="T0" fmla="*/ 7 w 15"/>
                <a:gd name="T1" fmla="*/ 12 h 12"/>
                <a:gd name="T2" fmla="*/ 7 w 15"/>
                <a:gd name="T3" fmla="*/ 0 h 12"/>
                <a:gd name="T4" fmla="*/ 7 w 15"/>
                <a:gd name="T5" fmla="*/ 12 h 12"/>
              </a:gdLst>
              <a:ahLst/>
              <a:cxnLst>
                <a:cxn ang="0">
                  <a:pos x="T0" y="T1"/>
                </a:cxn>
                <a:cxn ang="0">
                  <a:pos x="T2" y="T3"/>
                </a:cxn>
                <a:cxn ang="0">
                  <a:pos x="T4" y="T5"/>
                </a:cxn>
              </a:cxnLst>
              <a:rect l="0" t="0" r="r" b="b"/>
              <a:pathLst>
                <a:path w="15" h="12">
                  <a:moveTo>
                    <a:pt x="7" y="12"/>
                  </a:moveTo>
                  <a:cubicBezTo>
                    <a:pt x="15" y="12"/>
                    <a:pt x="15" y="0"/>
                    <a:pt x="7" y="0"/>
                  </a:cubicBezTo>
                  <a:cubicBezTo>
                    <a:pt x="0" y="0"/>
                    <a:pt x="0" y="12"/>
                    <a:pt x="7"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grpSp>
      <p:grpSp>
        <p:nvGrpSpPr>
          <p:cNvPr id="34" name="Group 4" descr="SSD">
            <a:extLst>
              <a:ext uri="{FF2B5EF4-FFF2-40B4-BE49-F238E27FC236}">
                <a16:creationId xmlns:a16="http://schemas.microsoft.com/office/drawing/2014/main" id="{9D93B7CC-162D-4657-8B69-3B36B5125E60}"/>
              </a:ext>
            </a:extLst>
          </p:cNvPr>
          <p:cNvGrpSpPr>
            <a:grpSpLocks noChangeAspect="1"/>
          </p:cNvGrpSpPr>
          <p:nvPr/>
        </p:nvGrpSpPr>
        <p:grpSpPr bwMode="auto">
          <a:xfrm>
            <a:off x="5201359" y="2102364"/>
            <a:ext cx="331500" cy="388118"/>
            <a:chOff x="2363" y="871"/>
            <a:chExt cx="527" cy="617"/>
          </a:xfrm>
        </p:grpSpPr>
        <p:sp>
          <p:nvSpPr>
            <p:cNvPr id="35" name="Freeform 5">
              <a:extLst>
                <a:ext uri="{FF2B5EF4-FFF2-40B4-BE49-F238E27FC236}">
                  <a16:creationId xmlns:a16="http://schemas.microsoft.com/office/drawing/2014/main" id="{D9B4CF1D-8253-45F1-94E4-6632F07CE03F}"/>
                </a:ext>
              </a:extLst>
            </p:cNvPr>
            <p:cNvSpPr>
              <a:spLocks/>
            </p:cNvSpPr>
            <p:nvPr/>
          </p:nvSpPr>
          <p:spPr bwMode="auto">
            <a:xfrm>
              <a:off x="2363" y="871"/>
              <a:ext cx="527" cy="521"/>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36" name="Freeform 6">
              <a:extLst>
                <a:ext uri="{FF2B5EF4-FFF2-40B4-BE49-F238E27FC236}">
                  <a16:creationId xmlns:a16="http://schemas.microsoft.com/office/drawing/2014/main" id="{0DE9C1AB-0C78-4790-A497-224C95C375AE}"/>
                </a:ext>
              </a:extLst>
            </p:cNvPr>
            <p:cNvSpPr>
              <a:spLocks/>
            </p:cNvSpPr>
            <p:nvPr/>
          </p:nvSpPr>
          <p:spPr bwMode="auto">
            <a:xfrm>
              <a:off x="2363" y="1339"/>
              <a:ext cx="527" cy="149"/>
            </a:xfrm>
            <a:custGeom>
              <a:avLst/>
              <a:gdLst>
                <a:gd name="T0" fmla="*/ 254 w 254"/>
                <a:gd name="T1" fmla="*/ 0 h 72"/>
                <a:gd name="T2" fmla="*/ 254 w 254"/>
                <a:gd name="T3" fmla="*/ 52 h 72"/>
                <a:gd name="T4" fmla="*/ 234 w 254"/>
                <a:gd name="T5" fmla="*/ 72 h 72"/>
                <a:gd name="T6" fmla="*/ 20 w 254"/>
                <a:gd name="T7" fmla="*/ 72 h 72"/>
                <a:gd name="T8" fmla="*/ 0 w 254"/>
                <a:gd name="T9" fmla="*/ 52 h 72"/>
                <a:gd name="T10" fmla="*/ 0 w 254"/>
                <a:gd name="T11" fmla="*/ 0 h 72"/>
              </a:gdLst>
              <a:ahLst/>
              <a:cxnLst>
                <a:cxn ang="0">
                  <a:pos x="T0" y="T1"/>
                </a:cxn>
                <a:cxn ang="0">
                  <a:pos x="T2" y="T3"/>
                </a:cxn>
                <a:cxn ang="0">
                  <a:pos x="T4" y="T5"/>
                </a:cxn>
                <a:cxn ang="0">
                  <a:pos x="T6" y="T7"/>
                </a:cxn>
                <a:cxn ang="0">
                  <a:pos x="T8" y="T9"/>
                </a:cxn>
                <a:cxn ang="0">
                  <a:pos x="T10" y="T11"/>
                </a:cxn>
              </a:cxnLst>
              <a:rect l="0" t="0" r="r" b="b"/>
              <a:pathLst>
                <a:path w="254" h="72">
                  <a:moveTo>
                    <a:pt x="254" y="0"/>
                  </a:moveTo>
                  <a:cubicBezTo>
                    <a:pt x="254" y="52"/>
                    <a:pt x="254" y="52"/>
                    <a:pt x="254" y="52"/>
                  </a:cubicBezTo>
                  <a:cubicBezTo>
                    <a:pt x="254" y="63"/>
                    <a:pt x="245" y="72"/>
                    <a:pt x="234" y="72"/>
                  </a:cubicBezTo>
                  <a:cubicBezTo>
                    <a:pt x="20" y="72"/>
                    <a:pt x="20" y="72"/>
                    <a:pt x="20" y="72"/>
                  </a:cubicBezTo>
                  <a:cubicBezTo>
                    <a:pt x="9" y="72"/>
                    <a:pt x="0" y="63"/>
                    <a:pt x="0" y="52"/>
                  </a:cubicBezTo>
                  <a:cubicBezTo>
                    <a:pt x="0" y="0"/>
                    <a:pt x="0" y="0"/>
                    <a:pt x="0" y="0"/>
                  </a:cubicBez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37" name="Line 7">
              <a:extLst>
                <a:ext uri="{FF2B5EF4-FFF2-40B4-BE49-F238E27FC236}">
                  <a16:creationId xmlns:a16="http://schemas.microsoft.com/office/drawing/2014/main" id="{7EBD5A7F-E304-4758-BFF9-CE7A67390753}"/>
                </a:ext>
              </a:extLst>
            </p:cNvPr>
            <p:cNvSpPr>
              <a:spLocks noChangeShapeType="1"/>
            </p:cNvSpPr>
            <p:nvPr/>
          </p:nvSpPr>
          <p:spPr bwMode="auto">
            <a:xfrm>
              <a:off x="2548" y="1392"/>
              <a:ext cx="0" cy="96"/>
            </a:xfrm>
            <a:prstGeom prst="line">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38" name="Line 8">
              <a:extLst>
                <a:ext uri="{FF2B5EF4-FFF2-40B4-BE49-F238E27FC236}">
                  <a16:creationId xmlns:a16="http://schemas.microsoft.com/office/drawing/2014/main" id="{4A8B446C-ACB5-4258-B21D-97F498A63FB6}"/>
                </a:ext>
              </a:extLst>
            </p:cNvPr>
            <p:cNvSpPr>
              <a:spLocks noChangeShapeType="1"/>
            </p:cNvSpPr>
            <p:nvPr/>
          </p:nvSpPr>
          <p:spPr bwMode="auto">
            <a:xfrm>
              <a:off x="2627" y="1392"/>
              <a:ext cx="0" cy="96"/>
            </a:xfrm>
            <a:prstGeom prst="line">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39" name="Line 9">
              <a:extLst>
                <a:ext uri="{FF2B5EF4-FFF2-40B4-BE49-F238E27FC236}">
                  <a16:creationId xmlns:a16="http://schemas.microsoft.com/office/drawing/2014/main" id="{D6DF2EA3-8041-4135-97B1-CCAB313FD156}"/>
                </a:ext>
              </a:extLst>
            </p:cNvPr>
            <p:cNvSpPr>
              <a:spLocks noChangeShapeType="1"/>
            </p:cNvSpPr>
            <p:nvPr/>
          </p:nvSpPr>
          <p:spPr bwMode="auto">
            <a:xfrm>
              <a:off x="2706" y="1392"/>
              <a:ext cx="0" cy="96"/>
            </a:xfrm>
            <a:prstGeom prst="line">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40" name="Freeform 10">
              <a:extLst>
                <a:ext uri="{FF2B5EF4-FFF2-40B4-BE49-F238E27FC236}">
                  <a16:creationId xmlns:a16="http://schemas.microsoft.com/office/drawing/2014/main" id="{E9497C77-18FB-436C-8E78-6F75B8C0C55C}"/>
                </a:ext>
              </a:extLst>
            </p:cNvPr>
            <p:cNvSpPr>
              <a:spLocks/>
            </p:cNvSpPr>
            <p:nvPr/>
          </p:nvSpPr>
          <p:spPr bwMode="auto">
            <a:xfrm>
              <a:off x="2816" y="1318"/>
              <a:ext cx="31" cy="25"/>
            </a:xfrm>
            <a:custGeom>
              <a:avLst/>
              <a:gdLst>
                <a:gd name="T0" fmla="*/ 8 w 15"/>
                <a:gd name="T1" fmla="*/ 12 h 12"/>
                <a:gd name="T2" fmla="*/ 8 w 15"/>
                <a:gd name="T3" fmla="*/ 0 h 12"/>
                <a:gd name="T4" fmla="*/ 8 w 15"/>
                <a:gd name="T5" fmla="*/ 12 h 12"/>
              </a:gdLst>
              <a:ahLst/>
              <a:cxnLst>
                <a:cxn ang="0">
                  <a:pos x="T0" y="T1"/>
                </a:cxn>
                <a:cxn ang="0">
                  <a:pos x="T2" y="T3"/>
                </a:cxn>
                <a:cxn ang="0">
                  <a:pos x="T4" y="T5"/>
                </a:cxn>
              </a:cxnLst>
              <a:rect l="0" t="0" r="r" b="b"/>
              <a:pathLst>
                <a:path w="15" h="12">
                  <a:moveTo>
                    <a:pt x="8" y="12"/>
                  </a:moveTo>
                  <a:cubicBezTo>
                    <a:pt x="15" y="12"/>
                    <a:pt x="15" y="0"/>
                    <a:pt x="8" y="0"/>
                  </a:cubicBezTo>
                  <a:cubicBezTo>
                    <a:pt x="0" y="0"/>
                    <a:pt x="0" y="12"/>
                    <a:pt x="8"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41" name="Freeform 11">
              <a:extLst>
                <a:ext uri="{FF2B5EF4-FFF2-40B4-BE49-F238E27FC236}">
                  <a16:creationId xmlns:a16="http://schemas.microsoft.com/office/drawing/2014/main" id="{802066A2-5AFA-4EBD-9E3D-778BE0059905}"/>
                </a:ext>
              </a:extLst>
            </p:cNvPr>
            <p:cNvSpPr>
              <a:spLocks/>
            </p:cNvSpPr>
            <p:nvPr/>
          </p:nvSpPr>
          <p:spPr bwMode="auto">
            <a:xfrm>
              <a:off x="2407" y="1318"/>
              <a:ext cx="31" cy="25"/>
            </a:xfrm>
            <a:custGeom>
              <a:avLst/>
              <a:gdLst>
                <a:gd name="T0" fmla="*/ 7 w 15"/>
                <a:gd name="T1" fmla="*/ 12 h 12"/>
                <a:gd name="T2" fmla="*/ 7 w 15"/>
                <a:gd name="T3" fmla="*/ 0 h 12"/>
                <a:gd name="T4" fmla="*/ 7 w 15"/>
                <a:gd name="T5" fmla="*/ 12 h 12"/>
              </a:gdLst>
              <a:ahLst/>
              <a:cxnLst>
                <a:cxn ang="0">
                  <a:pos x="T0" y="T1"/>
                </a:cxn>
                <a:cxn ang="0">
                  <a:pos x="T2" y="T3"/>
                </a:cxn>
                <a:cxn ang="0">
                  <a:pos x="T4" y="T5"/>
                </a:cxn>
              </a:cxnLst>
              <a:rect l="0" t="0" r="r" b="b"/>
              <a:pathLst>
                <a:path w="15" h="12">
                  <a:moveTo>
                    <a:pt x="7" y="12"/>
                  </a:moveTo>
                  <a:cubicBezTo>
                    <a:pt x="15" y="12"/>
                    <a:pt x="15" y="0"/>
                    <a:pt x="7" y="0"/>
                  </a:cubicBezTo>
                  <a:cubicBezTo>
                    <a:pt x="0" y="0"/>
                    <a:pt x="0" y="12"/>
                    <a:pt x="7"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42" name="Freeform 12">
              <a:extLst>
                <a:ext uri="{FF2B5EF4-FFF2-40B4-BE49-F238E27FC236}">
                  <a16:creationId xmlns:a16="http://schemas.microsoft.com/office/drawing/2014/main" id="{8A64E625-F73F-49D3-A004-4F74BC360E8F}"/>
                </a:ext>
              </a:extLst>
            </p:cNvPr>
            <p:cNvSpPr>
              <a:spLocks/>
            </p:cNvSpPr>
            <p:nvPr/>
          </p:nvSpPr>
          <p:spPr bwMode="auto">
            <a:xfrm>
              <a:off x="2816" y="920"/>
              <a:ext cx="31" cy="25"/>
            </a:xfrm>
            <a:custGeom>
              <a:avLst/>
              <a:gdLst>
                <a:gd name="T0" fmla="*/ 8 w 15"/>
                <a:gd name="T1" fmla="*/ 12 h 12"/>
                <a:gd name="T2" fmla="*/ 8 w 15"/>
                <a:gd name="T3" fmla="*/ 0 h 12"/>
                <a:gd name="T4" fmla="*/ 8 w 15"/>
                <a:gd name="T5" fmla="*/ 12 h 12"/>
              </a:gdLst>
              <a:ahLst/>
              <a:cxnLst>
                <a:cxn ang="0">
                  <a:pos x="T0" y="T1"/>
                </a:cxn>
                <a:cxn ang="0">
                  <a:pos x="T2" y="T3"/>
                </a:cxn>
                <a:cxn ang="0">
                  <a:pos x="T4" y="T5"/>
                </a:cxn>
              </a:cxnLst>
              <a:rect l="0" t="0" r="r" b="b"/>
              <a:pathLst>
                <a:path w="15" h="12">
                  <a:moveTo>
                    <a:pt x="8" y="12"/>
                  </a:moveTo>
                  <a:cubicBezTo>
                    <a:pt x="15" y="12"/>
                    <a:pt x="15" y="0"/>
                    <a:pt x="8" y="0"/>
                  </a:cubicBezTo>
                  <a:cubicBezTo>
                    <a:pt x="0" y="0"/>
                    <a:pt x="0" y="12"/>
                    <a:pt x="8"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43" name="Freeform 13">
              <a:extLst>
                <a:ext uri="{FF2B5EF4-FFF2-40B4-BE49-F238E27FC236}">
                  <a16:creationId xmlns:a16="http://schemas.microsoft.com/office/drawing/2014/main" id="{9C53D498-703D-41D8-9A7B-2D8F58A67867}"/>
                </a:ext>
              </a:extLst>
            </p:cNvPr>
            <p:cNvSpPr>
              <a:spLocks/>
            </p:cNvSpPr>
            <p:nvPr/>
          </p:nvSpPr>
          <p:spPr bwMode="auto">
            <a:xfrm>
              <a:off x="2407" y="920"/>
              <a:ext cx="31" cy="25"/>
            </a:xfrm>
            <a:custGeom>
              <a:avLst/>
              <a:gdLst>
                <a:gd name="T0" fmla="*/ 7 w 15"/>
                <a:gd name="T1" fmla="*/ 12 h 12"/>
                <a:gd name="T2" fmla="*/ 7 w 15"/>
                <a:gd name="T3" fmla="*/ 0 h 12"/>
                <a:gd name="T4" fmla="*/ 7 w 15"/>
                <a:gd name="T5" fmla="*/ 12 h 12"/>
              </a:gdLst>
              <a:ahLst/>
              <a:cxnLst>
                <a:cxn ang="0">
                  <a:pos x="T0" y="T1"/>
                </a:cxn>
                <a:cxn ang="0">
                  <a:pos x="T2" y="T3"/>
                </a:cxn>
                <a:cxn ang="0">
                  <a:pos x="T4" y="T5"/>
                </a:cxn>
              </a:cxnLst>
              <a:rect l="0" t="0" r="r" b="b"/>
              <a:pathLst>
                <a:path w="15" h="12">
                  <a:moveTo>
                    <a:pt x="7" y="12"/>
                  </a:moveTo>
                  <a:cubicBezTo>
                    <a:pt x="15" y="12"/>
                    <a:pt x="15" y="0"/>
                    <a:pt x="7" y="0"/>
                  </a:cubicBezTo>
                  <a:cubicBezTo>
                    <a:pt x="0" y="0"/>
                    <a:pt x="0" y="12"/>
                    <a:pt x="7"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grpSp>
      <p:grpSp>
        <p:nvGrpSpPr>
          <p:cNvPr id="44" name="Group 4" descr="SSD">
            <a:extLst>
              <a:ext uri="{FF2B5EF4-FFF2-40B4-BE49-F238E27FC236}">
                <a16:creationId xmlns:a16="http://schemas.microsoft.com/office/drawing/2014/main" id="{0EE883BF-72E5-4414-82A9-F593E385105A}"/>
              </a:ext>
            </a:extLst>
          </p:cNvPr>
          <p:cNvGrpSpPr>
            <a:grpSpLocks noChangeAspect="1"/>
          </p:cNvGrpSpPr>
          <p:nvPr/>
        </p:nvGrpSpPr>
        <p:grpSpPr bwMode="auto">
          <a:xfrm>
            <a:off x="5636999" y="2102364"/>
            <a:ext cx="331500" cy="388118"/>
            <a:chOff x="2363" y="871"/>
            <a:chExt cx="527" cy="617"/>
          </a:xfrm>
        </p:grpSpPr>
        <p:sp>
          <p:nvSpPr>
            <p:cNvPr id="45" name="Freeform 5">
              <a:extLst>
                <a:ext uri="{FF2B5EF4-FFF2-40B4-BE49-F238E27FC236}">
                  <a16:creationId xmlns:a16="http://schemas.microsoft.com/office/drawing/2014/main" id="{84FF262C-6C2B-4F87-B108-1A1271789160}"/>
                </a:ext>
              </a:extLst>
            </p:cNvPr>
            <p:cNvSpPr>
              <a:spLocks/>
            </p:cNvSpPr>
            <p:nvPr/>
          </p:nvSpPr>
          <p:spPr bwMode="auto">
            <a:xfrm>
              <a:off x="2363" y="871"/>
              <a:ext cx="527" cy="521"/>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46" name="Freeform 6">
              <a:extLst>
                <a:ext uri="{FF2B5EF4-FFF2-40B4-BE49-F238E27FC236}">
                  <a16:creationId xmlns:a16="http://schemas.microsoft.com/office/drawing/2014/main" id="{A41E1FC9-DD7F-4773-B826-3B56048DB3B7}"/>
                </a:ext>
              </a:extLst>
            </p:cNvPr>
            <p:cNvSpPr>
              <a:spLocks/>
            </p:cNvSpPr>
            <p:nvPr/>
          </p:nvSpPr>
          <p:spPr bwMode="auto">
            <a:xfrm>
              <a:off x="2363" y="1339"/>
              <a:ext cx="527" cy="149"/>
            </a:xfrm>
            <a:custGeom>
              <a:avLst/>
              <a:gdLst>
                <a:gd name="T0" fmla="*/ 254 w 254"/>
                <a:gd name="T1" fmla="*/ 0 h 72"/>
                <a:gd name="T2" fmla="*/ 254 w 254"/>
                <a:gd name="T3" fmla="*/ 52 h 72"/>
                <a:gd name="T4" fmla="*/ 234 w 254"/>
                <a:gd name="T5" fmla="*/ 72 h 72"/>
                <a:gd name="T6" fmla="*/ 20 w 254"/>
                <a:gd name="T7" fmla="*/ 72 h 72"/>
                <a:gd name="T8" fmla="*/ 0 w 254"/>
                <a:gd name="T9" fmla="*/ 52 h 72"/>
                <a:gd name="T10" fmla="*/ 0 w 254"/>
                <a:gd name="T11" fmla="*/ 0 h 72"/>
              </a:gdLst>
              <a:ahLst/>
              <a:cxnLst>
                <a:cxn ang="0">
                  <a:pos x="T0" y="T1"/>
                </a:cxn>
                <a:cxn ang="0">
                  <a:pos x="T2" y="T3"/>
                </a:cxn>
                <a:cxn ang="0">
                  <a:pos x="T4" y="T5"/>
                </a:cxn>
                <a:cxn ang="0">
                  <a:pos x="T6" y="T7"/>
                </a:cxn>
                <a:cxn ang="0">
                  <a:pos x="T8" y="T9"/>
                </a:cxn>
                <a:cxn ang="0">
                  <a:pos x="T10" y="T11"/>
                </a:cxn>
              </a:cxnLst>
              <a:rect l="0" t="0" r="r" b="b"/>
              <a:pathLst>
                <a:path w="254" h="72">
                  <a:moveTo>
                    <a:pt x="254" y="0"/>
                  </a:moveTo>
                  <a:cubicBezTo>
                    <a:pt x="254" y="52"/>
                    <a:pt x="254" y="52"/>
                    <a:pt x="254" y="52"/>
                  </a:cubicBezTo>
                  <a:cubicBezTo>
                    <a:pt x="254" y="63"/>
                    <a:pt x="245" y="72"/>
                    <a:pt x="234" y="72"/>
                  </a:cubicBezTo>
                  <a:cubicBezTo>
                    <a:pt x="20" y="72"/>
                    <a:pt x="20" y="72"/>
                    <a:pt x="20" y="72"/>
                  </a:cubicBezTo>
                  <a:cubicBezTo>
                    <a:pt x="9" y="72"/>
                    <a:pt x="0" y="63"/>
                    <a:pt x="0" y="52"/>
                  </a:cubicBezTo>
                  <a:cubicBezTo>
                    <a:pt x="0" y="0"/>
                    <a:pt x="0" y="0"/>
                    <a:pt x="0" y="0"/>
                  </a:cubicBez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47" name="Line 7">
              <a:extLst>
                <a:ext uri="{FF2B5EF4-FFF2-40B4-BE49-F238E27FC236}">
                  <a16:creationId xmlns:a16="http://schemas.microsoft.com/office/drawing/2014/main" id="{9FD92896-3DC8-4C84-83D8-5D04FB4FDD04}"/>
                </a:ext>
              </a:extLst>
            </p:cNvPr>
            <p:cNvSpPr>
              <a:spLocks noChangeShapeType="1"/>
            </p:cNvSpPr>
            <p:nvPr/>
          </p:nvSpPr>
          <p:spPr bwMode="auto">
            <a:xfrm>
              <a:off x="2548" y="1392"/>
              <a:ext cx="0" cy="96"/>
            </a:xfrm>
            <a:prstGeom prst="line">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48" name="Line 8">
              <a:extLst>
                <a:ext uri="{FF2B5EF4-FFF2-40B4-BE49-F238E27FC236}">
                  <a16:creationId xmlns:a16="http://schemas.microsoft.com/office/drawing/2014/main" id="{1F0CD9DD-1021-4E57-8D64-7250376EDF45}"/>
                </a:ext>
              </a:extLst>
            </p:cNvPr>
            <p:cNvSpPr>
              <a:spLocks noChangeShapeType="1"/>
            </p:cNvSpPr>
            <p:nvPr/>
          </p:nvSpPr>
          <p:spPr bwMode="auto">
            <a:xfrm>
              <a:off x="2627" y="1392"/>
              <a:ext cx="0" cy="96"/>
            </a:xfrm>
            <a:prstGeom prst="line">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49" name="Line 9">
              <a:extLst>
                <a:ext uri="{FF2B5EF4-FFF2-40B4-BE49-F238E27FC236}">
                  <a16:creationId xmlns:a16="http://schemas.microsoft.com/office/drawing/2014/main" id="{24A97137-3D05-4BA0-9462-DE63D45200EC}"/>
                </a:ext>
              </a:extLst>
            </p:cNvPr>
            <p:cNvSpPr>
              <a:spLocks noChangeShapeType="1"/>
            </p:cNvSpPr>
            <p:nvPr/>
          </p:nvSpPr>
          <p:spPr bwMode="auto">
            <a:xfrm>
              <a:off x="2706" y="1392"/>
              <a:ext cx="0" cy="96"/>
            </a:xfrm>
            <a:prstGeom prst="line">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50" name="Freeform 10">
              <a:extLst>
                <a:ext uri="{FF2B5EF4-FFF2-40B4-BE49-F238E27FC236}">
                  <a16:creationId xmlns:a16="http://schemas.microsoft.com/office/drawing/2014/main" id="{68984013-7321-4D96-9F13-C0BF8B353456}"/>
                </a:ext>
              </a:extLst>
            </p:cNvPr>
            <p:cNvSpPr>
              <a:spLocks/>
            </p:cNvSpPr>
            <p:nvPr/>
          </p:nvSpPr>
          <p:spPr bwMode="auto">
            <a:xfrm>
              <a:off x="2816" y="1318"/>
              <a:ext cx="31" cy="25"/>
            </a:xfrm>
            <a:custGeom>
              <a:avLst/>
              <a:gdLst>
                <a:gd name="T0" fmla="*/ 8 w 15"/>
                <a:gd name="T1" fmla="*/ 12 h 12"/>
                <a:gd name="T2" fmla="*/ 8 w 15"/>
                <a:gd name="T3" fmla="*/ 0 h 12"/>
                <a:gd name="T4" fmla="*/ 8 w 15"/>
                <a:gd name="T5" fmla="*/ 12 h 12"/>
              </a:gdLst>
              <a:ahLst/>
              <a:cxnLst>
                <a:cxn ang="0">
                  <a:pos x="T0" y="T1"/>
                </a:cxn>
                <a:cxn ang="0">
                  <a:pos x="T2" y="T3"/>
                </a:cxn>
                <a:cxn ang="0">
                  <a:pos x="T4" y="T5"/>
                </a:cxn>
              </a:cxnLst>
              <a:rect l="0" t="0" r="r" b="b"/>
              <a:pathLst>
                <a:path w="15" h="12">
                  <a:moveTo>
                    <a:pt x="8" y="12"/>
                  </a:moveTo>
                  <a:cubicBezTo>
                    <a:pt x="15" y="12"/>
                    <a:pt x="15" y="0"/>
                    <a:pt x="8" y="0"/>
                  </a:cubicBezTo>
                  <a:cubicBezTo>
                    <a:pt x="0" y="0"/>
                    <a:pt x="0" y="12"/>
                    <a:pt x="8"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51" name="Freeform 11">
              <a:extLst>
                <a:ext uri="{FF2B5EF4-FFF2-40B4-BE49-F238E27FC236}">
                  <a16:creationId xmlns:a16="http://schemas.microsoft.com/office/drawing/2014/main" id="{E4A9B7B3-F2C1-450E-A36A-757208765336}"/>
                </a:ext>
              </a:extLst>
            </p:cNvPr>
            <p:cNvSpPr>
              <a:spLocks/>
            </p:cNvSpPr>
            <p:nvPr/>
          </p:nvSpPr>
          <p:spPr bwMode="auto">
            <a:xfrm>
              <a:off x="2407" y="1318"/>
              <a:ext cx="31" cy="25"/>
            </a:xfrm>
            <a:custGeom>
              <a:avLst/>
              <a:gdLst>
                <a:gd name="T0" fmla="*/ 7 w 15"/>
                <a:gd name="T1" fmla="*/ 12 h 12"/>
                <a:gd name="T2" fmla="*/ 7 w 15"/>
                <a:gd name="T3" fmla="*/ 0 h 12"/>
                <a:gd name="T4" fmla="*/ 7 w 15"/>
                <a:gd name="T5" fmla="*/ 12 h 12"/>
              </a:gdLst>
              <a:ahLst/>
              <a:cxnLst>
                <a:cxn ang="0">
                  <a:pos x="T0" y="T1"/>
                </a:cxn>
                <a:cxn ang="0">
                  <a:pos x="T2" y="T3"/>
                </a:cxn>
                <a:cxn ang="0">
                  <a:pos x="T4" y="T5"/>
                </a:cxn>
              </a:cxnLst>
              <a:rect l="0" t="0" r="r" b="b"/>
              <a:pathLst>
                <a:path w="15" h="12">
                  <a:moveTo>
                    <a:pt x="7" y="12"/>
                  </a:moveTo>
                  <a:cubicBezTo>
                    <a:pt x="15" y="12"/>
                    <a:pt x="15" y="0"/>
                    <a:pt x="7" y="0"/>
                  </a:cubicBezTo>
                  <a:cubicBezTo>
                    <a:pt x="0" y="0"/>
                    <a:pt x="0" y="12"/>
                    <a:pt x="7"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52" name="Freeform 12">
              <a:extLst>
                <a:ext uri="{FF2B5EF4-FFF2-40B4-BE49-F238E27FC236}">
                  <a16:creationId xmlns:a16="http://schemas.microsoft.com/office/drawing/2014/main" id="{DCF130BA-5279-4B46-B60D-DD75CD49C1C6}"/>
                </a:ext>
              </a:extLst>
            </p:cNvPr>
            <p:cNvSpPr>
              <a:spLocks/>
            </p:cNvSpPr>
            <p:nvPr/>
          </p:nvSpPr>
          <p:spPr bwMode="auto">
            <a:xfrm>
              <a:off x="2816" y="920"/>
              <a:ext cx="31" cy="25"/>
            </a:xfrm>
            <a:custGeom>
              <a:avLst/>
              <a:gdLst>
                <a:gd name="T0" fmla="*/ 8 w 15"/>
                <a:gd name="T1" fmla="*/ 12 h 12"/>
                <a:gd name="T2" fmla="*/ 8 w 15"/>
                <a:gd name="T3" fmla="*/ 0 h 12"/>
                <a:gd name="T4" fmla="*/ 8 w 15"/>
                <a:gd name="T5" fmla="*/ 12 h 12"/>
              </a:gdLst>
              <a:ahLst/>
              <a:cxnLst>
                <a:cxn ang="0">
                  <a:pos x="T0" y="T1"/>
                </a:cxn>
                <a:cxn ang="0">
                  <a:pos x="T2" y="T3"/>
                </a:cxn>
                <a:cxn ang="0">
                  <a:pos x="T4" y="T5"/>
                </a:cxn>
              </a:cxnLst>
              <a:rect l="0" t="0" r="r" b="b"/>
              <a:pathLst>
                <a:path w="15" h="12">
                  <a:moveTo>
                    <a:pt x="8" y="12"/>
                  </a:moveTo>
                  <a:cubicBezTo>
                    <a:pt x="15" y="12"/>
                    <a:pt x="15" y="0"/>
                    <a:pt x="8" y="0"/>
                  </a:cubicBezTo>
                  <a:cubicBezTo>
                    <a:pt x="0" y="0"/>
                    <a:pt x="0" y="12"/>
                    <a:pt x="8"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53" name="Freeform 13">
              <a:extLst>
                <a:ext uri="{FF2B5EF4-FFF2-40B4-BE49-F238E27FC236}">
                  <a16:creationId xmlns:a16="http://schemas.microsoft.com/office/drawing/2014/main" id="{3F3E44F7-8A87-461C-AA33-C500AFD98E8B}"/>
                </a:ext>
              </a:extLst>
            </p:cNvPr>
            <p:cNvSpPr>
              <a:spLocks/>
            </p:cNvSpPr>
            <p:nvPr/>
          </p:nvSpPr>
          <p:spPr bwMode="auto">
            <a:xfrm>
              <a:off x="2407" y="920"/>
              <a:ext cx="31" cy="25"/>
            </a:xfrm>
            <a:custGeom>
              <a:avLst/>
              <a:gdLst>
                <a:gd name="T0" fmla="*/ 7 w 15"/>
                <a:gd name="T1" fmla="*/ 12 h 12"/>
                <a:gd name="T2" fmla="*/ 7 w 15"/>
                <a:gd name="T3" fmla="*/ 0 h 12"/>
                <a:gd name="T4" fmla="*/ 7 w 15"/>
                <a:gd name="T5" fmla="*/ 12 h 12"/>
              </a:gdLst>
              <a:ahLst/>
              <a:cxnLst>
                <a:cxn ang="0">
                  <a:pos x="T0" y="T1"/>
                </a:cxn>
                <a:cxn ang="0">
                  <a:pos x="T2" y="T3"/>
                </a:cxn>
                <a:cxn ang="0">
                  <a:pos x="T4" y="T5"/>
                </a:cxn>
              </a:cxnLst>
              <a:rect l="0" t="0" r="r" b="b"/>
              <a:pathLst>
                <a:path w="15" h="12">
                  <a:moveTo>
                    <a:pt x="7" y="12"/>
                  </a:moveTo>
                  <a:cubicBezTo>
                    <a:pt x="15" y="12"/>
                    <a:pt x="15" y="0"/>
                    <a:pt x="7" y="0"/>
                  </a:cubicBezTo>
                  <a:cubicBezTo>
                    <a:pt x="0" y="0"/>
                    <a:pt x="0" y="12"/>
                    <a:pt x="7"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grpSp>
      <p:grpSp>
        <p:nvGrpSpPr>
          <p:cNvPr id="54" name="Graphic 23" descr="Premium SSD">
            <a:extLst>
              <a:ext uri="{FF2B5EF4-FFF2-40B4-BE49-F238E27FC236}">
                <a16:creationId xmlns:a16="http://schemas.microsoft.com/office/drawing/2014/main" id="{639B6240-C411-4359-AED8-948846592E06}"/>
              </a:ext>
            </a:extLst>
          </p:cNvPr>
          <p:cNvGrpSpPr/>
          <p:nvPr/>
        </p:nvGrpSpPr>
        <p:grpSpPr>
          <a:xfrm>
            <a:off x="6887004" y="2083866"/>
            <a:ext cx="416033" cy="512041"/>
            <a:chOff x="6197131" y="1505301"/>
            <a:chExt cx="742950" cy="914400"/>
          </a:xfrm>
        </p:grpSpPr>
        <p:sp>
          <p:nvSpPr>
            <p:cNvPr id="55" name="Freeform: Shape 54">
              <a:extLst>
                <a:ext uri="{FF2B5EF4-FFF2-40B4-BE49-F238E27FC236}">
                  <a16:creationId xmlns:a16="http://schemas.microsoft.com/office/drawing/2014/main" id="{57FBB443-93E6-4BBA-8507-F0C4ED9D34B3}"/>
                </a:ext>
              </a:extLst>
            </p:cNvPr>
            <p:cNvSpPr/>
            <p:nvPr/>
          </p:nvSpPr>
          <p:spPr>
            <a:xfrm>
              <a:off x="6187606" y="1495776"/>
              <a:ext cx="657225" cy="657225"/>
            </a:xfrm>
            <a:custGeom>
              <a:avLst/>
              <a:gdLst>
                <a:gd name="connsiteX0" fmla="*/ 555308 w 657225"/>
                <a:gd name="connsiteY0" fmla="*/ 629603 h 657225"/>
                <a:gd name="connsiteX1" fmla="*/ 76200 w 657225"/>
                <a:gd name="connsiteY1" fmla="*/ 629603 h 657225"/>
                <a:gd name="connsiteX2" fmla="*/ 28575 w 657225"/>
                <a:gd name="connsiteY2" fmla="*/ 581978 h 657225"/>
                <a:gd name="connsiteX3" fmla="*/ 28575 w 657225"/>
                <a:gd name="connsiteY3" fmla="*/ 76200 h 657225"/>
                <a:gd name="connsiteX4" fmla="*/ 76200 w 657225"/>
                <a:gd name="connsiteY4" fmla="*/ 28575 h 657225"/>
                <a:gd name="connsiteX5" fmla="*/ 584835 w 657225"/>
                <a:gd name="connsiteY5" fmla="*/ 28575 h 657225"/>
                <a:gd name="connsiteX6" fmla="*/ 632460 w 657225"/>
                <a:gd name="connsiteY6" fmla="*/ 76200 h 657225"/>
                <a:gd name="connsiteX7" fmla="*/ 632460 w 657225"/>
                <a:gd name="connsiteY7" fmla="*/ 566738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225" h="657225">
                  <a:moveTo>
                    <a:pt x="555308" y="629603"/>
                  </a:moveTo>
                  <a:lnTo>
                    <a:pt x="76200" y="629603"/>
                  </a:lnTo>
                  <a:cubicBezTo>
                    <a:pt x="49530" y="629603"/>
                    <a:pt x="28575" y="608648"/>
                    <a:pt x="28575" y="581978"/>
                  </a:cubicBezTo>
                  <a:lnTo>
                    <a:pt x="28575" y="76200"/>
                  </a:lnTo>
                  <a:cubicBezTo>
                    <a:pt x="28575" y="49530"/>
                    <a:pt x="49530" y="28575"/>
                    <a:pt x="76200" y="28575"/>
                  </a:cubicBezTo>
                  <a:lnTo>
                    <a:pt x="584835" y="28575"/>
                  </a:lnTo>
                  <a:cubicBezTo>
                    <a:pt x="611505" y="28575"/>
                    <a:pt x="632460" y="49530"/>
                    <a:pt x="632460" y="76200"/>
                  </a:cubicBezTo>
                  <a:lnTo>
                    <a:pt x="632460" y="566738"/>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56" name="Freeform: Shape 55">
              <a:extLst>
                <a:ext uri="{FF2B5EF4-FFF2-40B4-BE49-F238E27FC236}">
                  <a16:creationId xmlns:a16="http://schemas.microsoft.com/office/drawing/2014/main" id="{E1CE43CD-52CE-4EC7-988B-BEDD59047048}"/>
                </a:ext>
              </a:extLst>
            </p:cNvPr>
            <p:cNvSpPr/>
            <p:nvPr/>
          </p:nvSpPr>
          <p:spPr>
            <a:xfrm>
              <a:off x="6187606" y="2033939"/>
              <a:ext cx="571500" cy="228600"/>
            </a:xfrm>
            <a:custGeom>
              <a:avLst/>
              <a:gdLst>
                <a:gd name="connsiteX0" fmla="*/ 545783 w 571500"/>
                <a:gd name="connsiteY0" fmla="*/ 200025 h 228600"/>
                <a:gd name="connsiteX1" fmla="*/ 76200 w 571500"/>
                <a:gd name="connsiteY1" fmla="*/ 200025 h 228600"/>
                <a:gd name="connsiteX2" fmla="*/ 28575 w 571500"/>
                <a:gd name="connsiteY2" fmla="*/ 152400 h 228600"/>
                <a:gd name="connsiteX3" fmla="*/ 28575 w 571500"/>
                <a:gd name="connsiteY3" fmla="*/ 28575 h 228600"/>
              </a:gdLst>
              <a:ahLst/>
              <a:cxnLst>
                <a:cxn ang="0">
                  <a:pos x="connsiteX0" y="connsiteY0"/>
                </a:cxn>
                <a:cxn ang="0">
                  <a:pos x="connsiteX1" y="connsiteY1"/>
                </a:cxn>
                <a:cxn ang="0">
                  <a:pos x="connsiteX2" y="connsiteY2"/>
                </a:cxn>
                <a:cxn ang="0">
                  <a:pos x="connsiteX3" y="connsiteY3"/>
                </a:cxn>
              </a:cxnLst>
              <a:rect l="l" t="t" r="r" b="b"/>
              <a:pathLst>
                <a:path w="571500" h="228600">
                  <a:moveTo>
                    <a:pt x="545783" y="200025"/>
                  </a:moveTo>
                  <a:lnTo>
                    <a:pt x="76200" y="200025"/>
                  </a:lnTo>
                  <a:cubicBezTo>
                    <a:pt x="49530" y="200025"/>
                    <a:pt x="28575" y="179070"/>
                    <a:pt x="28575" y="152400"/>
                  </a:cubicBez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57" name="Freeform: Shape 56">
              <a:extLst>
                <a:ext uri="{FF2B5EF4-FFF2-40B4-BE49-F238E27FC236}">
                  <a16:creationId xmlns:a16="http://schemas.microsoft.com/office/drawing/2014/main" id="{95842B61-C1C6-4777-9089-4C3D1B0A6318}"/>
                </a:ext>
              </a:extLst>
            </p:cNvPr>
            <p:cNvSpPr/>
            <p:nvPr/>
          </p:nvSpPr>
          <p:spPr>
            <a:xfrm>
              <a:off x="6399061" y="2096804"/>
              <a:ext cx="57150" cy="161925"/>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58" name="Freeform: Shape 57">
              <a:extLst>
                <a:ext uri="{FF2B5EF4-FFF2-40B4-BE49-F238E27FC236}">
                  <a16:creationId xmlns:a16="http://schemas.microsoft.com/office/drawing/2014/main" id="{7D35F066-0EFA-4B4A-8830-D03087EB9DC9}"/>
                </a:ext>
              </a:extLst>
            </p:cNvPr>
            <p:cNvSpPr/>
            <p:nvPr/>
          </p:nvSpPr>
          <p:spPr>
            <a:xfrm>
              <a:off x="6489549" y="2096804"/>
              <a:ext cx="57150" cy="161925"/>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59" name="Freeform: Shape 58">
              <a:extLst>
                <a:ext uri="{FF2B5EF4-FFF2-40B4-BE49-F238E27FC236}">
                  <a16:creationId xmlns:a16="http://schemas.microsoft.com/office/drawing/2014/main" id="{A3543021-4571-4ACF-9272-9E408694CEBD}"/>
                </a:ext>
              </a:extLst>
            </p:cNvPr>
            <p:cNvSpPr/>
            <p:nvPr/>
          </p:nvSpPr>
          <p:spPr>
            <a:xfrm>
              <a:off x="6580036" y="2096804"/>
              <a:ext cx="57150" cy="161925"/>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60" name="Freeform: Shape 59">
              <a:extLst>
                <a:ext uri="{FF2B5EF4-FFF2-40B4-BE49-F238E27FC236}">
                  <a16:creationId xmlns:a16="http://schemas.microsoft.com/office/drawing/2014/main" id="{BE773EA1-0BCE-4AB2-9B7A-3ACD31331773}"/>
                </a:ext>
              </a:extLst>
            </p:cNvPr>
            <p:cNvSpPr/>
            <p:nvPr/>
          </p:nvSpPr>
          <p:spPr>
            <a:xfrm>
              <a:off x="6262377" y="2031557"/>
              <a:ext cx="38100" cy="38100"/>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61" name="Freeform: Shape 60">
              <a:extLst>
                <a:ext uri="{FF2B5EF4-FFF2-40B4-BE49-F238E27FC236}">
                  <a16:creationId xmlns:a16="http://schemas.microsoft.com/office/drawing/2014/main" id="{4093B4B7-D040-41F0-81CC-9DDC5DE47462}"/>
                </a:ext>
              </a:extLst>
            </p:cNvPr>
            <p:cNvSpPr/>
            <p:nvPr/>
          </p:nvSpPr>
          <p:spPr>
            <a:xfrm>
              <a:off x="6731960" y="1574357"/>
              <a:ext cx="38100" cy="38100"/>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62" name="Freeform: Shape 61">
              <a:extLst>
                <a:ext uri="{FF2B5EF4-FFF2-40B4-BE49-F238E27FC236}">
                  <a16:creationId xmlns:a16="http://schemas.microsoft.com/office/drawing/2014/main" id="{ADC17E4D-46AC-463E-A5E3-03AB23EA24F8}"/>
                </a:ext>
              </a:extLst>
            </p:cNvPr>
            <p:cNvSpPr/>
            <p:nvPr/>
          </p:nvSpPr>
          <p:spPr>
            <a:xfrm>
              <a:off x="6262377" y="1574357"/>
              <a:ext cx="38100" cy="38100"/>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63" name="Freeform: Shape 62">
              <a:extLst>
                <a:ext uri="{FF2B5EF4-FFF2-40B4-BE49-F238E27FC236}">
                  <a16:creationId xmlns:a16="http://schemas.microsoft.com/office/drawing/2014/main" id="{A3B5F4EB-63E5-4583-8315-72C62B429978}"/>
                </a:ext>
              </a:extLst>
            </p:cNvPr>
            <p:cNvSpPr/>
            <p:nvPr/>
          </p:nvSpPr>
          <p:spPr>
            <a:xfrm>
              <a:off x="6663856" y="2036796"/>
              <a:ext cx="266700" cy="342900"/>
            </a:xfrm>
            <a:custGeom>
              <a:avLst/>
              <a:gdLst>
                <a:gd name="connsiteX0" fmla="*/ 240030 w 266700"/>
                <a:gd name="connsiteY0" fmla="*/ 120015 h 342900"/>
                <a:gd name="connsiteX1" fmla="*/ 157163 w 266700"/>
                <a:gd name="connsiteY1" fmla="*/ 120015 h 342900"/>
                <a:gd name="connsiteX2" fmla="*/ 216217 w 266700"/>
                <a:gd name="connsiteY2" fmla="*/ 28575 h 342900"/>
                <a:gd name="connsiteX3" fmla="*/ 106680 w 266700"/>
                <a:gd name="connsiteY3" fmla="*/ 28575 h 342900"/>
                <a:gd name="connsiteX4" fmla="*/ 28575 w 266700"/>
                <a:gd name="connsiteY4" fmla="*/ 197168 h 342900"/>
                <a:gd name="connsiteX5" fmla="*/ 106680 w 266700"/>
                <a:gd name="connsiteY5" fmla="*/ 197168 h 342900"/>
                <a:gd name="connsiteX6" fmla="*/ 106680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030" y="120015"/>
                  </a:moveTo>
                  <a:lnTo>
                    <a:pt x="157163" y="120015"/>
                  </a:lnTo>
                  <a:lnTo>
                    <a:pt x="216217" y="28575"/>
                  </a:lnTo>
                  <a:lnTo>
                    <a:pt x="106680" y="28575"/>
                  </a:lnTo>
                  <a:lnTo>
                    <a:pt x="28575" y="197168"/>
                  </a:lnTo>
                  <a:lnTo>
                    <a:pt x="106680" y="197168"/>
                  </a:lnTo>
                  <a:lnTo>
                    <a:pt x="106680" y="321945"/>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grpSp>
      <p:grpSp>
        <p:nvGrpSpPr>
          <p:cNvPr id="64" name="Graphic 23" descr="Premium SSD">
            <a:extLst>
              <a:ext uri="{FF2B5EF4-FFF2-40B4-BE49-F238E27FC236}">
                <a16:creationId xmlns:a16="http://schemas.microsoft.com/office/drawing/2014/main" id="{929219BB-D7D8-46C0-AAE6-878635A98449}"/>
              </a:ext>
            </a:extLst>
          </p:cNvPr>
          <p:cNvGrpSpPr/>
          <p:nvPr/>
        </p:nvGrpSpPr>
        <p:grpSpPr>
          <a:xfrm>
            <a:off x="7355704" y="2084398"/>
            <a:ext cx="416033" cy="512041"/>
            <a:chOff x="6197131" y="1505301"/>
            <a:chExt cx="742950" cy="914400"/>
          </a:xfrm>
        </p:grpSpPr>
        <p:sp>
          <p:nvSpPr>
            <p:cNvPr id="65" name="Freeform: Shape 64">
              <a:extLst>
                <a:ext uri="{FF2B5EF4-FFF2-40B4-BE49-F238E27FC236}">
                  <a16:creationId xmlns:a16="http://schemas.microsoft.com/office/drawing/2014/main" id="{2BD3A9AD-E1AD-4E57-B3E2-031D6DB87432}"/>
                </a:ext>
              </a:extLst>
            </p:cNvPr>
            <p:cNvSpPr/>
            <p:nvPr/>
          </p:nvSpPr>
          <p:spPr>
            <a:xfrm>
              <a:off x="6187606" y="1495776"/>
              <a:ext cx="657225" cy="657225"/>
            </a:xfrm>
            <a:custGeom>
              <a:avLst/>
              <a:gdLst>
                <a:gd name="connsiteX0" fmla="*/ 555308 w 657225"/>
                <a:gd name="connsiteY0" fmla="*/ 629603 h 657225"/>
                <a:gd name="connsiteX1" fmla="*/ 76200 w 657225"/>
                <a:gd name="connsiteY1" fmla="*/ 629603 h 657225"/>
                <a:gd name="connsiteX2" fmla="*/ 28575 w 657225"/>
                <a:gd name="connsiteY2" fmla="*/ 581978 h 657225"/>
                <a:gd name="connsiteX3" fmla="*/ 28575 w 657225"/>
                <a:gd name="connsiteY3" fmla="*/ 76200 h 657225"/>
                <a:gd name="connsiteX4" fmla="*/ 76200 w 657225"/>
                <a:gd name="connsiteY4" fmla="*/ 28575 h 657225"/>
                <a:gd name="connsiteX5" fmla="*/ 584835 w 657225"/>
                <a:gd name="connsiteY5" fmla="*/ 28575 h 657225"/>
                <a:gd name="connsiteX6" fmla="*/ 632460 w 657225"/>
                <a:gd name="connsiteY6" fmla="*/ 76200 h 657225"/>
                <a:gd name="connsiteX7" fmla="*/ 632460 w 657225"/>
                <a:gd name="connsiteY7" fmla="*/ 566738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225" h="657225">
                  <a:moveTo>
                    <a:pt x="555308" y="629603"/>
                  </a:moveTo>
                  <a:lnTo>
                    <a:pt x="76200" y="629603"/>
                  </a:lnTo>
                  <a:cubicBezTo>
                    <a:pt x="49530" y="629603"/>
                    <a:pt x="28575" y="608648"/>
                    <a:pt x="28575" y="581978"/>
                  </a:cubicBezTo>
                  <a:lnTo>
                    <a:pt x="28575" y="76200"/>
                  </a:lnTo>
                  <a:cubicBezTo>
                    <a:pt x="28575" y="49530"/>
                    <a:pt x="49530" y="28575"/>
                    <a:pt x="76200" y="28575"/>
                  </a:cubicBezTo>
                  <a:lnTo>
                    <a:pt x="584835" y="28575"/>
                  </a:lnTo>
                  <a:cubicBezTo>
                    <a:pt x="611505" y="28575"/>
                    <a:pt x="632460" y="49530"/>
                    <a:pt x="632460" y="76200"/>
                  </a:cubicBezTo>
                  <a:lnTo>
                    <a:pt x="632460" y="566738"/>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66" name="Freeform: Shape 65">
              <a:extLst>
                <a:ext uri="{FF2B5EF4-FFF2-40B4-BE49-F238E27FC236}">
                  <a16:creationId xmlns:a16="http://schemas.microsoft.com/office/drawing/2014/main" id="{C5EC400A-887F-4C92-8C33-304416F9D850}"/>
                </a:ext>
              </a:extLst>
            </p:cNvPr>
            <p:cNvSpPr/>
            <p:nvPr/>
          </p:nvSpPr>
          <p:spPr>
            <a:xfrm>
              <a:off x="6187606" y="2033939"/>
              <a:ext cx="571500" cy="228600"/>
            </a:xfrm>
            <a:custGeom>
              <a:avLst/>
              <a:gdLst>
                <a:gd name="connsiteX0" fmla="*/ 545783 w 571500"/>
                <a:gd name="connsiteY0" fmla="*/ 200025 h 228600"/>
                <a:gd name="connsiteX1" fmla="*/ 76200 w 571500"/>
                <a:gd name="connsiteY1" fmla="*/ 200025 h 228600"/>
                <a:gd name="connsiteX2" fmla="*/ 28575 w 571500"/>
                <a:gd name="connsiteY2" fmla="*/ 152400 h 228600"/>
                <a:gd name="connsiteX3" fmla="*/ 28575 w 571500"/>
                <a:gd name="connsiteY3" fmla="*/ 28575 h 228600"/>
              </a:gdLst>
              <a:ahLst/>
              <a:cxnLst>
                <a:cxn ang="0">
                  <a:pos x="connsiteX0" y="connsiteY0"/>
                </a:cxn>
                <a:cxn ang="0">
                  <a:pos x="connsiteX1" y="connsiteY1"/>
                </a:cxn>
                <a:cxn ang="0">
                  <a:pos x="connsiteX2" y="connsiteY2"/>
                </a:cxn>
                <a:cxn ang="0">
                  <a:pos x="connsiteX3" y="connsiteY3"/>
                </a:cxn>
              </a:cxnLst>
              <a:rect l="l" t="t" r="r" b="b"/>
              <a:pathLst>
                <a:path w="571500" h="228600">
                  <a:moveTo>
                    <a:pt x="545783" y="200025"/>
                  </a:moveTo>
                  <a:lnTo>
                    <a:pt x="76200" y="200025"/>
                  </a:lnTo>
                  <a:cubicBezTo>
                    <a:pt x="49530" y="200025"/>
                    <a:pt x="28575" y="179070"/>
                    <a:pt x="28575" y="152400"/>
                  </a:cubicBez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67" name="Freeform: Shape 66">
              <a:extLst>
                <a:ext uri="{FF2B5EF4-FFF2-40B4-BE49-F238E27FC236}">
                  <a16:creationId xmlns:a16="http://schemas.microsoft.com/office/drawing/2014/main" id="{91D84303-3D1D-4C63-B91C-21DE557024F3}"/>
                </a:ext>
              </a:extLst>
            </p:cNvPr>
            <p:cNvSpPr/>
            <p:nvPr/>
          </p:nvSpPr>
          <p:spPr>
            <a:xfrm>
              <a:off x="6399061" y="2096804"/>
              <a:ext cx="57150" cy="161925"/>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68" name="Freeform: Shape 67">
              <a:extLst>
                <a:ext uri="{FF2B5EF4-FFF2-40B4-BE49-F238E27FC236}">
                  <a16:creationId xmlns:a16="http://schemas.microsoft.com/office/drawing/2014/main" id="{F279309F-19AE-46C0-8B0D-AFA7933B4A96}"/>
                </a:ext>
              </a:extLst>
            </p:cNvPr>
            <p:cNvSpPr/>
            <p:nvPr/>
          </p:nvSpPr>
          <p:spPr>
            <a:xfrm>
              <a:off x="6489549" y="2096804"/>
              <a:ext cx="57150" cy="161925"/>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69" name="Freeform: Shape 68">
              <a:extLst>
                <a:ext uri="{FF2B5EF4-FFF2-40B4-BE49-F238E27FC236}">
                  <a16:creationId xmlns:a16="http://schemas.microsoft.com/office/drawing/2014/main" id="{2AABB95B-33DF-4DC6-BF86-28075EFFFAA8}"/>
                </a:ext>
              </a:extLst>
            </p:cNvPr>
            <p:cNvSpPr/>
            <p:nvPr/>
          </p:nvSpPr>
          <p:spPr>
            <a:xfrm>
              <a:off x="6580036" y="2096804"/>
              <a:ext cx="57150" cy="161925"/>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70" name="Freeform: Shape 69">
              <a:extLst>
                <a:ext uri="{FF2B5EF4-FFF2-40B4-BE49-F238E27FC236}">
                  <a16:creationId xmlns:a16="http://schemas.microsoft.com/office/drawing/2014/main" id="{C2E95017-51C4-45F3-8DC2-A9970C7067B3}"/>
                </a:ext>
              </a:extLst>
            </p:cNvPr>
            <p:cNvSpPr/>
            <p:nvPr/>
          </p:nvSpPr>
          <p:spPr>
            <a:xfrm>
              <a:off x="6262377" y="2031557"/>
              <a:ext cx="38100" cy="38100"/>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71" name="Freeform: Shape 70">
              <a:extLst>
                <a:ext uri="{FF2B5EF4-FFF2-40B4-BE49-F238E27FC236}">
                  <a16:creationId xmlns:a16="http://schemas.microsoft.com/office/drawing/2014/main" id="{8D3C83BB-597C-4351-8968-A257B9D9C063}"/>
                </a:ext>
              </a:extLst>
            </p:cNvPr>
            <p:cNvSpPr/>
            <p:nvPr/>
          </p:nvSpPr>
          <p:spPr>
            <a:xfrm>
              <a:off x="6731960" y="1574357"/>
              <a:ext cx="38100" cy="38100"/>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72" name="Freeform: Shape 71">
              <a:extLst>
                <a:ext uri="{FF2B5EF4-FFF2-40B4-BE49-F238E27FC236}">
                  <a16:creationId xmlns:a16="http://schemas.microsoft.com/office/drawing/2014/main" id="{5653D78C-F8C5-444E-ADB7-31165689112A}"/>
                </a:ext>
              </a:extLst>
            </p:cNvPr>
            <p:cNvSpPr/>
            <p:nvPr/>
          </p:nvSpPr>
          <p:spPr>
            <a:xfrm>
              <a:off x="6262377" y="1574357"/>
              <a:ext cx="38100" cy="38100"/>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73" name="Freeform: Shape 72">
              <a:extLst>
                <a:ext uri="{FF2B5EF4-FFF2-40B4-BE49-F238E27FC236}">
                  <a16:creationId xmlns:a16="http://schemas.microsoft.com/office/drawing/2014/main" id="{5BD75623-C283-4225-97C0-97B2785FBF47}"/>
                </a:ext>
              </a:extLst>
            </p:cNvPr>
            <p:cNvSpPr/>
            <p:nvPr/>
          </p:nvSpPr>
          <p:spPr>
            <a:xfrm>
              <a:off x="6663856" y="2036796"/>
              <a:ext cx="266700" cy="342900"/>
            </a:xfrm>
            <a:custGeom>
              <a:avLst/>
              <a:gdLst>
                <a:gd name="connsiteX0" fmla="*/ 240030 w 266700"/>
                <a:gd name="connsiteY0" fmla="*/ 120015 h 342900"/>
                <a:gd name="connsiteX1" fmla="*/ 157163 w 266700"/>
                <a:gd name="connsiteY1" fmla="*/ 120015 h 342900"/>
                <a:gd name="connsiteX2" fmla="*/ 216217 w 266700"/>
                <a:gd name="connsiteY2" fmla="*/ 28575 h 342900"/>
                <a:gd name="connsiteX3" fmla="*/ 106680 w 266700"/>
                <a:gd name="connsiteY3" fmla="*/ 28575 h 342900"/>
                <a:gd name="connsiteX4" fmla="*/ 28575 w 266700"/>
                <a:gd name="connsiteY4" fmla="*/ 197168 h 342900"/>
                <a:gd name="connsiteX5" fmla="*/ 106680 w 266700"/>
                <a:gd name="connsiteY5" fmla="*/ 197168 h 342900"/>
                <a:gd name="connsiteX6" fmla="*/ 106680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030" y="120015"/>
                  </a:moveTo>
                  <a:lnTo>
                    <a:pt x="157163" y="120015"/>
                  </a:lnTo>
                  <a:lnTo>
                    <a:pt x="216217" y="28575"/>
                  </a:lnTo>
                  <a:lnTo>
                    <a:pt x="106680" y="28575"/>
                  </a:lnTo>
                  <a:lnTo>
                    <a:pt x="28575" y="197168"/>
                  </a:lnTo>
                  <a:lnTo>
                    <a:pt x="106680" y="197168"/>
                  </a:lnTo>
                  <a:lnTo>
                    <a:pt x="106680" y="321945"/>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grpSp>
      <p:grpSp>
        <p:nvGrpSpPr>
          <p:cNvPr id="74" name="Graphic 23" descr="Premium SSD">
            <a:extLst>
              <a:ext uri="{FF2B5EF4-FFF2-40B4-BE49-F238E27FC236}">
                <a16:creationId xmlns:a16="http://schemas.microsoft.com/office/drawing/2014/main" id="{B96F7E33-EBB1-4DF0-BF95-3F56308D6C52}"/>
              </a:ext>
            </a:extLst>
          </p:cNvPr>
          <p:cNvGrpSpPr/>
          <p:nvPr/>
        </p:nvGrpSpPr>
        <p:grpSpPr>
          <a:xfrm>
            <a:off x="7837009" y="2084064"/>
            <a:ext cx="416033" cy="512041"/>
            <a:chOff x="6197131" y="1505301"/>
            <a:chExt cx="742950" cy="914400"/>
          </a:xfrm>
        </p:grpSpPr>
        <p:sp>
          <p:nvSpPr>
            <p:cNvPr id="75" name="Freeform: Shape 74">
              <a:extLst>
                <a:ext uri="{FF2B5EF4-FFF2-40B4-BE49-F238E27FC236}">
                  <a16:creationId xmlns:a16="http://schemas.microsoft.com/office/drawing/2014/main" id="{656A0B31-3AAB-416B-ADC3-78C468D52FEB}"/>
                </a:ext>
              </a:extLst>
            </p:cNvPr>
            <p:cNvSpPr/>
            <p:nvPr/>
          </p:nvSpPr>
          <p:spPr>
            <a:xfrm>
              <a:off x="6187606" y="1495776"/>
              <a:ext cx="657225" cy="657225"/>
            </a:xfrm>
            <a:custGeom>
              <a:avLst/>
              <a:gdLst>
                <a:gd name="connsiteX0" fmla="*/ 555308 w 657225"/>
                <a:gd name="connsiteY0" fmla="*/ 629603 h 657225"/>
                <a:gd name="connsiteX1" fmla="*/ 76200 w 657225"/>
                <a:gd name="connsiteY1" fmla="*/ 629603 h 657225"/>
                <a:gd name="connsiteX2" fmla="*/ 28575 w 657225"/>
                <a:gd name="connsiteY2" fmla="*/ 581978 h 657225"/>
                <a:gd name="connsiteX3" fmla="*/ 28575 w 657225"/>
                <a:gd name="connsiteY3" fmla="*/ 76200 h 657225"/>
                <a:gd name="connsiteX4" fmla="*/ 76200 w 657225"/>
                <a:gd name="connsiteY4" fmla="*/ 28575 h 657225"/>
                <a:gd name="connsiteX5" fmla="*/ 584835 w 657225"/>
                <a:gd name="connsiteY5" fmla="*/ 28575 h 657225"/>
                <a:gd name="connsiteX6" fmla="*/ 632460 w 657225"/>
                <a:gd name="connsiteY6" fmla="*/ 76200 h 657225"/>
                <a:gd name="connsiteX7" fmla="*/ 632460 w 657225"/>
                <a:gd name="connsiteY7" fmla="*/ 566738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225" h="657225">
                  <a:moveTo>
                    <a:pt x="555308" y="629603"/>
                  </a:moveTo>
                  <a:lnTo>
                    <a:pt x="76200" y="629603"/>
                  </a:lnTo>
                  <a:cubicBezTo>
                    <a:pt x="49530" y="629603"/>
                    <a:pt x="28575" y="608648"/>
                    <a:pt x="28575" y="581978"/>
                  </a:cubicBezTo>
                  <a:lnTo>
                    <a:pt x="28575" y="76200"/>
                  </a:lnTo>
                  <a:cubicBezTo>
                    <a:pt x="28575" y="49530"/>
                    <a:pt x="49530" y="28575"/>
                    <a:pt x="76200" y="28575"/>
                  </a:cubicBezTo>
                  <a:lnTo>
                    <a:pt x="584835" y="28575"/>
                  </a:lnTo>
                  <a:cubicBezTo>
                    <a:pt x="611505" y="28575"/>
                    <a:pt x="632460" y="49530"/>
                    <a:pt x="632460" y="76200"/>
                  </a:cubicBezTo>
                  <a:lnTo>
                    <a:pt x="632460" y="566738"/>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76" name="Freeform: Shape 75">
              <a:extLst>
                <a:ext uri="{FF2B5EF4-FFF2-40B4-BE49-F238E27FC236}">
                  <a16:creationId xmlns:a16="http://schemas.microsoft.com/office/drawing/2014/main" id="{6F7A8C00-C556-4F81-B511-A728C9DCD0E3}"/>
                </a:ext>
              </a:extLst>
            </p:cNvPr>
            <p:cNvSpPr/>
            <p:nvPr/>
          </p:nvSpPr>
          <p:spPr>
            <a:xfrm>
              <a:off x="6187606" y="2033939"/>
              <a:ext cx="571500" cy="228600"/>
            </a:xfrm>
            <a:custGeom>
              <a:avLst/>
              <a:gdLst>
                <a:gd name="connsiteX0" fmla="*/ 545783 w 571500"/>
                <a:gd name="connsiteY0" fmla="*/ 200025 h 228600"/>
                <a:gd name="connsiteX1" fmla="*/ 76200 w 571500"/>
                <a:gd name="connsiteY1" fmla="*/ 200025 h 228600"/>
                <a:gd name="connsiteX2" fmla="*/ 28575 w 571500"/>
                <a:gd name="connsiteY2" fmla="*/ 152400 h 228600"/>
                <a:gd name="connsiteX3" fmla="*/ 28575 w 571500"/>
                <a:gd name="connsiteY3" fmla="*/ 28575 h 228600"/>
              </a:gdLst>
              <a:ahLst/>
              <a:cxnLst>
                <a:cxn ang="0">
                  <a:pos x="connsiteX0" y="connsiteY0"/>
                </a:cxn>
                <a:cxn ang="0">
                  <a:pos x="connsiteX1" y="connsiteY1"/>
                </a:cxn>
                <a:cxn ang="0">
                  <a:pos x="connsiteX2" y="connsiteY2"/>
                </a:cxn>
                <a:cxn ang="0">
                  <a:pos x="connsiteX3" y="connsiteY3"/>
                </a:cxn>
              </a:cxnLst>
              <a:rect l="l" t="t" r="r" b="b"/>
              <a:pathLst>
                <a:path w="571500" h="228600">
                  <a:moveTo>
                    <a:pt x="545783" y="200025"/>
                  </a:moveTo>
                  <a:lnTo>
                    <a:pt x="76200" y="200025"/>
                  </a:lnTo>
                  <a:cubicBezTo>
                    <a:pt x="49530" y="200025"/>
                    <a:pt x="28575" y="179070"/>
                    <a:pt x="28575" y="152400"/>
                  </a:cubicBez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77" name="Freeform: Shape 76">
              <a:extLst>
                <a:ext uri="{FF2B5EF4-FFF2-40B4-BE49-F238E27FC236}">
                  <a16:creationId xmlns:a16="http://schemas.microsoft.com/office/drawing/2014/main" id="{C38B6DF4-B376-42D6-B4CF-352138BD0976}"/>
                </a:ext>
              </a:extLst>
            </p:cNvPr>
            <p:cNvSpPr/>
            <p:nvPr/>
          </p:nvSpPr>
          <p:spPr>
            <a:xfrm>
              <a:off x="6399061" y="2096804"/>
              <a:ext cx="57150" cy="161925"/>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78" name="Freeform: Shape 77">
              <a:extLst>
                <a:ext uri="{FF2B5EF4-FFF2-40B4-BE49-F238E27FC236}">
                  <a16:creationId xmlns:a16="http://schemas.microsoft.com/office/drawing/2014/main" id="{ACE00E45-E6D8-4164-8366-D15DBC05804F}"/>
                </a:ext>
              </a:extLst>
            </p:cNvPr>
            <p:cNvSpPr/>
            <p:nvPr/>
          </p:nvSpPr>
          <p:spPr>
            <a:xfrm>
              <a:off x="6489549" y="2096804"/>
              <a:ext cx="57150" cy="161925"/>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79" name="Freeform: Shape 78">
              <a:extLst>
                <a:ext uri="{FF2B5EF4-FFF2-40B4-BE49-F238E27FC236}">
                  <a16:creationId xmlns:a16="http://schemas.microsoft.com/office/drawing/2014/main" id="{84D37B72-BB42-4777-81F6-D4168E3E9CDD}"/>
                </a:ext>
              </a:extLst>
            </p:cNvPr>
            <p:cNvSpPr/>
            <p:nvPr/>
          </p:nvSpPr>
          <p:spPr>
            <a:xfrm>
              <a:off x="6580036" y="2096804"/>
              <a:ext cx="57150" cy="161925"/>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80" name="Freeform: Shape 79">
              <a:extLst>
                <a:ext uri="{FF2B5EF4-FFF2-40B4-BE49-F238E27FC236}">
                  <a16:creationId xmlns:a16="http://schemas.microsoft.com/office/drawing/2014/main" id="{3108ECC6-BA7E-4A90-8AF8-97B49327E376}"/>
                </a:ext>
              </a:extLst>
            </p:cNvPr>
            <p:cNvSpPr/>
            <p:nvPr/>
          </p:nvSpPr>
          <p:spPr>
            <a:xfrm>
              <a:off x="6262377" y="2031557"/>
              <a:ext cx="38100" cy="38100"/>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81" name="Freeform: Shape 80">
              <a:extLst>
                <a:ext uri="{FF2B5EF4-FFF2-40B4-BE49-F238E27FC236}">
                  <a16:creationId xmlns:a16="http://schemas.microsoft.com/office/drawing/2014/main" id="{B5CCDEBD-9D8B-403F-9A05-2925EDA08FC1}"/>
                </a:ext>
              </a:extLst>
            </p:cNvPr>
            <p:cNvSpPr/>
            <p:nvPr/>
          </p:nvSpPr>
          <p:spPr>
            <a:xfrm>
              <a:off x="6731960" y="1574357"/>
              <a:ext cx="38100" cy="38100"/>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82" name="Freeform: Shape 81">
              <a:extLst>
                <a:ext uri="{FF2B5EF4-FFF2-40B4-BE49-F238E27FC236}">
                  <a16:creationId xmlns:a16="http://schemas.microsoft.com/office/drawing/2014/main" id="{183D9BC7-CCBB-45F5-A2D4-549DE7DE77FD}"/>
                </a:ext>
              </a:extLst>
            </p:cNvPr>
            <p:cNvSpPr/>
            <p:nvPr/>
          </p:nvSpPr>
          <p:spPr>
            <a:xfrm>
              <a:off x="6262377" y="1574357"/>
              <a:ext cx="38100" cy="38100"/>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83" name="Freeform: Shape 82">
              <a:extLst>
                <a:ext uri="{FF2B5EF4-FFF2-40B4-BE49-F238E27FC236}">
                  <a16:creationId xmlns:a16="http://schemas.microsoft.com/office/drawing/2014/main" id="{AED4BB3A-E9C8-47D3-AA32-4D772CD75EB6}"/>
                </a:ext>
              </a:extLst>
            </p:cNvPr>
            <p:cNvSpPr/>
            <p:nvPr/>
          </p:nvSpPr>
          <p:spPr>
            <a:xfrm>
              <a:off x="6663856" y="2036796"/>
              <a:ext cx="266700" cy="342900"/>
            </a:xfrm>
            <a:custGeom>
              <a:avLst/>
              <a:gdLst>
                <a:gd name="connsiteX0" fmla="*/ 240030 w 266700"/>
                <a:gd name="connsiteY0" fmla="*/ 120015 h 342900"/>
                <a:gd name="connsiteX1" fmla="*/ 157163 w 266700"/>
                <a:gd name="connsiteY1" fmla="*/ 120015 h 342900"/>
                <a:gd name="connsiteX2" fmla="*/ 216217 w 266700"/>
                <a:gd name="connsiteY2" fmla="*/ 28575 h 342900"/>
                <a:gd name="connsiteX3" fmla="*/ 106680 w 266700"/>
                <a:gd name="connsiteY3" fmla="*/ 28575 h 342900"/>
                <a:gd name="connsiteX4" fmla="*/ 28575 w 266700"/>
                <a:gd name="connsiteY4" fmla="*/ 197168 h 342900"/>
                <a:gd name="connsiteX5" fmla="*/ 106680 w 266700"/>
                <a:gd name="connsiteY5" fmla="*/ 197168 h 342900"/>
                <a:gd name="connsiteX6" fmla="*/ 106680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030" y="120015"/>
                  </a:moveTo>
                  <a:lnTo>
                    <a:pt x="157163" y="120015"/>
                  </a:lnTo>
                  <a:lnTo>
                    <a:pt x="216217" y="28575"/>
                  </a:lnTo>
                  <a:lnTo>
                    <a:pt x="106680" y="28575"/>
                  </a:lnTo>
                  <a:lnTo>
                    <a:pt x="28575" y="197168"/>
                  </a:lnTo>
                  <a:lnTo>
                    <a:pt x="106680" y="197168"/>
                  </a:lnTo>
                  <a:lnTo>
                    <a:pt x="106680" y="321945"/>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grpSp>
      <p:sp>
        <p:nvSpPr>
          <p:cNvPr id="84" name="Rectangle 83">
            <a:extLst>
              <a:ext uri="{FF2B5EF4-FFF2-40B4-BE49-F238E27FC236}">
                <a16:creationId xmlns:a16="http://schemas.microsoft.com/office/drawing/2014/main" id="{AE01922C-5363-49D0-8205-7723A5217C4C}"/>
              </a:ext>
            </a:extLst>
          </p:cNvPr>
          <p:cNvSpPr/>
          <p:nvPr/>
        </p:nvSpPr>
        <p:spPr bwMode="auto">
          <a:xfrm>
            <a:off x="584200" y="3385988"/>
            <a:ext cx="495429" cy="288305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Single disk max value</a:t>
            </a:r>
          </a:p>
        </p:txBody>
      </p:sp>
      <p:cxnSp>
        <p:nvCxnSpPr>
          <p:cNvPr id="85" name="Straight Connector 84">
            <a:extLst>
              <a:ext uri="{FF2B5EF4-FFF2-40B4-BE49-F238E27FC236}">
                <a16:creationId xmlns:a16="http://schemas.microsoft.com/office/drawing/2014/main" id="{76BC1356-E019-4BDA-AEF7-FE338E1CFE1B}"/>
              </a:ext>
            </a:extLst>
          </p:cNvPr>
          <p:cNvCxnSpPr>
            <a:cxnSpLocks/>
          </p:cNvCxnSpPr>
          <p:nvPr/>
        </p:nvCxnSpPr>
        <p:spPr>
          <a:xfrm>
            <a:off x="1231900" y="4384019"/>
            <a:ext cx="7385214" cy="0"/>
          </a:xfrm>
          <a:prstGeom prst="line">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D843EE6-E679-4670-8420-70E540747A1E}"/>
              </a:ext>
            </a:extLst>
          </p:cNvPr>
          <p:cNvCxnSpPr>
            <a:cxnSpLocks/>
          </p:cNvCxnSpPr>
          <p:nvPr/>
        </p:nvCxnSpPr>
        <p:spPr>
          <a:xfrm>
            <a:off x="1231900" y="5597719"/>
            <a:ext cx="7385214" cy="0"/>
          </a:xfrm>
          <a:prstGeom prst="line">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5C9FC4A-55FF-4DB5-8795-D17A9C2DD20A}"/>
              </a:ext>
            </a:extLst>
          </p:cNvPr>
          <p:cNvCxnSpPr>
            <a:cxnSpLocks/>
          </p:cNvCxnSpPr>
          <p:nvPr/>
        </p:nvCxnSpPr>
        <p:spPr>
          <a:xfrm>
            <a:off x="1231900" y="4990869"/>
            <a:ext cx="7385214" cy="0"/>
          </a:xfrm>
          <a:prstGeom prst="line">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DC5EEB3-4F8D-4A01-8694-CD5276BD5271}"/>
              </a:ext>
            </a:extLst>
          </p:cNvPr>
          <p:cNvCxnSpPr>
            <a:cxnSpLocks/>
          </p:cNvCxnSpPr>
          <p:nvPr/>
        </p:nvCxnSpPr>
        <p:spPr>
          <a:xfrm>
            <a:off x="1231900" y="3385988"/>
            <a:ext cx="7385214" cy="0"/>
          </a:xfrm>
          <a:prstGeom prst="line">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67B08199-FE29-454A-91C7-466C66DA556E}"/>
              </a:ext>
            </a:extLst>
          </p:cNvPr>
          <p:cNvSpPr/>
          <p:nvPr/>
        </p:nvSpPr>
        <p:spPr bwMode="auto">
          <a:xfrm>
            <a:off x="4756779" y="1653932"/>
            <a:ext cx="1211719" cy="3472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b="1" dirty="0">
                <a:gradFill>
                  <a:gsLst>
                    <a:gs pos="0">
                      <a:srgbClr val="FFFFFF"/>
                    </a:gs>
                    <a:gs pos="100000">
                      <a:srgbClr val="FFFFFF"/>
                    </a:gs>
                  </a:gsLst>
                  <a:lin ang="5400000" scaled="0"/>
                </a:gradFill>
                <a:ea typeface="Segoe UI" pitchFamily="34" charset="0"/>
                <a:cs typeface="Segoe UI" pitchFamily="34" charset="0"/>
              </a:rPr>
              <a:t>Now GA</a:t>
            </a:r>
          </a:p>
        </p:txBody>
      </p:sp>
      <p:cxnSp>
        <p:nvCxnSpPr>
          <p:cNvPr id="90" name="Straight Connector 89">
            <a:extLst>
              <a:ext uri="{FF2B5EF4-FFF2-40B4-BE49-F238E27FC236}">
                <a16:creationId xmlns:a16="http://schemas.microsoft.com/office/drawing/2014/main" id="{5FD7A05D-A5AA-49E3-B25C-DD159949699B}"/>
              </a:ext>
            </a:extLst>
          </p:cNvPr>
          <p:cNvCxnSpPr>
            <a:cxnSpLocks/>
          </p:cNvCxnSpPr>
          <p:nvPr/>
        </p:nvCxnSpPr>
        <p:spPr>
          <a:xfrm>
            <a:off x="8779120" y="4384019"/>
            <a:ext cx="2468880" cy="0"/>
          </a:xfrm>
          <a:prstGeom prst="line">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9FABF5C-07F6-47F6-8D5D-DE34BDD8927D}"/>
              </a:ext>
            </a:extLst>
          </p:cNvPr>
          <p:cNvCxnSpPr>
            <a:cxnSpLocks/>
          </p:cNvCxnSpPr>
          <p:nvPr/>
        </p:nvCxnSpPr>
        <p:spPr>
          <a:xfrm>
            <a:off x="8779120" y="5597719"/>
            <a:ext cx="2468880" cy="0"/>
          </a:xfrm>
          <a:prstGeom prst="line">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CBFAFA4-4949-4A90-AA37-B921BA7DF49B}"/>
              </a:ext>
            </a:extLst>
          </p:cNvPr>
          <p:cNvCxnSpPr>
            <a:cxnSpLocks/>
          </p:cNvCxnSpPr>
          <p:nvPr/>
        </p:nvCxnSpPr>
        <p:spPr>
          <a:xfrm>
            <a:off x="8779120" y="4990869"/>
            <a:ext cx="2468880" cy="0"/>
          </a:xfrm>
          <a:prstGeom prst="line">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3F245BA-112E-474F-A6C5-E2D75EC60D64}"/>
              </a:ext>
            </a:extLst>
          </p:cNvPr>
          <p:cNvCxnSpPr>
            <a:cxnSpLocks/>
          </p:cNvCxnSpPr>
          <p:nvPr/>
        </p:nvCxnSpPr>
        <p:spPr>
          <a:xfrm>
            <a:off x="8779120" y="3390713"/>
            <a:ext cx="2468880" cy="0"/>
          </a:xfrm>
          <a:prstGeom prst="line">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4" name="Group 93" descr="Ultra SSDs">
            <a:extLst>
              <a:ext uri="{FF2B5EF4-FFF2-40B4-BE49-F238E27FC236}">
                <a16:creationId xmlns:a16="http://schemas.microsoft.com/office/drawing/2014/main" id="{8BD1E016-6913-43D8-B7CF-78A1A39D6CBB}"/>
              </a:ext>
            </a:extLst>
          </p:cNvPr>
          <p:cNvGrpSpPr/>
          <p:nvPr/>
        </p:nvGrpSpPr>
        <p:grpSpPr>
          <a:xfrm>
            <a:off x="9361271" y="2084064"/>
            <a:ext cx="1304579" cy="462723"/>
            <a:chOff x="2795796" y="1253723"/>
            <a:chExt cx="1436713" cy="509590"/>
          </a:xfrm>
        </p:grpSpPr>
        <p:grpSp>
          <p:nvGrpSpPr>
            <p:cNvPr id="95" name="Graphic 3">
              <a:extLst>
                <a:ext uri="{FF2B5EF4-FFF2-40B4-BE49-F238E27FC236}">
                  <a16:creationId xmlns:a16="http://schemas.microsoft.com/office/drawing/2014/main" id="{8FB1C46C-7184-4583-B181-A249BA1FD651}"/>
                </a:ext>
              </a:extLst>
            </p:cNvPr>
            <p:cNvGrpSpPr/>
            <p:nvPr/>
          </p:nvGrpSpPr>
          <p:grpSpPr>
            <a:xfrm>
              <a:off x="3301348" y="1253809"/>
              <a:ext cx="428247" cy="509504"/>
              <a:chOff x="5715004" y="2962270"/>
              <a:chExt cx="742955" cy="883925"/>
            </a:xfrm>
          </p:grpSpPr>
          <p:sp>
            <p:nvSpPr>
              <p:cNvPr id="118" name="Freeform: Shape 117">
                <a:extLst>
                  <a:ext uri="{FF2B5EF4-FFF2-40B4-BE49-F238E27FC236}">
                    <a16:creationId xmlns:a16="http://schemas.microsoft.com/office/drawing/2014/main" id="{B97016FE-22EB-479F-BD84-F4B551B5C05D}"/>
                  </a:ext>
                </a:extLst>
              </p:cNvPr>
              <p:cNvSpPr/>
              <p:nvPr/>
            </p:nvSpPr>
            <p:spPr>
              <a:xfrm>
                <a:off x="5715004" y="2962270"/>
                <a:ext cx="657225" cy="657224"/>
              </a:xfrm>
              <a:custGeom>
                <a:avLst/>
                <a:gdLst>
                  <a:gd name="connsiteX0" fmla="*/ 303848 w 657225"/>
                  <a:gd name="connsiteY0" fmla="*/ 629603 h 657225"/>
                  <a:gd name="connsiteX1" fmla="*/ 76200 w 657225"/>
                  <a:gd name="connsiteY1" fmla="*/ 629603 h 657225"/>
                  <a:gd name="connsiteX2" fmla="*/ 28575 w 657225"/>
                  <a:gd name="connsiteY2" fmla="*/ 581978 h 657225"/>
                  <a:gd name="connsiteX3" fmla="*/ 28575 w 657225"/>
                  <a:gd name="connsiteY3" fmla="*/ 76200 h 657225"/>
                  <a:gd name="connsiteX4" fmla="*/ 76200 w 657225"/>
                  <a:gd name="connsiteY4" fmla="*/ 28575 h 657225"/>
                  <a:gd name="connsiteX5" fmla="*/ 584835 w 657225"/>
                  <a:gd name="connsiteY5" fmla="*/ 28575 h 657225"/>
                  <a:gd name="connsiteX6" fmla="*/ 632460 w 657225"/>
                  <a:gd name="connsiteY6" fmla="*/ 76200 h 657225"/>
                  <a:gd name="connsiteX7" fmla="*/ 632460 w 657225"/>
                  <a:gd name="connsiteY7" fmla="*/ 566738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225" h="657225">
                    <a:moveTo>
                      <a:pt x="303848" y="629603"/>
                    </a:moveTo>
                    <a:lnTo>
                      <a:pt x="76200" y="629603"/>
                    </a:lnTo>
                    <a:cubicBezTo>
                      <a:pt x="49530" y="629603"/>
                      <a:pt x="28575" y="608648"/>
                      <a:pt x="28575" y="581978"/>
                    </a:cubicBezTo>
                    <a:lnTo>
                      <a:pt x="28575" y="76200"/>
                    </a:lnTo>
                    <a:cubicBezTo>
                      <a:pt x="28575" y="49530"/>
                      <a:pt x="49530" y="28575"/>
                      <a:pt x="76200" y="28575"/>
                    </a:cubicBezTo>
                    <a:lnTo>
                      <a:pt x="584835" y="28575"/>
                    </a:lnTo>
                    <a:cubicBezTo>
                      <a:pt x="611505" y="28575"/>
                      <a:pt x="632460" y="49530"/>
                      <a:pt x="632460" y="76200"/>
                    </a:cubicBezTo>
                    <a:lnTo>
                      <a:pt x="632460" y="566738"/>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19" name="Freeform: Shape 118">
                <a:extLst>
                  <a:ext uri="{FF2B5EF4-FFF2-40B4-BE49-F238E27FC236}">
                    <a16:creationId xmlns:a16="http://schemas.microsoft.com/office/drawing/2014/main" id="{38C17D4F-C96E-4461-B956-41F482C876F1}"/>
                  </a:ext>
                </a:extLst>
              </p:cNvPr>
              <p:cNvSpPr/>
              <p:nvPr/>
            </p:nvSpPr>
            <p:spPr>
              <a:xfrm>
                <a:off x="6089338" y="3563298"/>
                <a:ext cx="209550" cy="57150"/>
              </a:xfrm>
              <a:custGeom>
                <a:avLst/>
                <a:gdLst>
                  <a:gd name="connsiteX0" fmla="*/ 180975 w 209550"/>
                  <a:gd name="connsiteY0" fmla="*/ 28575 h 57150"/>
                  <a:gd name="connsiteX1" fmla="*/ 28575 w 209550"/>
                  <a:gd name="connsiteY1" fmla="*/ 28575 h 57150"/>
                </a:gdLst>
                <a:ahLst/>
                <a:cxnLst>
                  <a:cxn ang="0">
                    <a:pos x="connsiteX0" y="connsiteY0"/>
                  </a:cxn>
                  <a:cxn ang="0">
                    <a:pos x="connsiteX1" y="connsiteY1"/>
                  </a:cxn>
                </a:cxnLst>
                <a:rect l="l" t="t" r="r" b="b"/>
                <a:pathLst>
                  <a:path w="209550" h="57150">
                    <a:moveTo>
                      <a:pt x="180975" y="28575"/>
                    </a:move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20" name="Freeform: Shape 119">
                <a:extLst>
                  <a:ext uri="{FF2B5EF4-FFF2-40B4-BE49-F238E27FC236}">
                    <a16:creationId xmlns:a16="http://schemas.microsoft.com/office/drawing/2014/main" id="{A76DE38A-8AEC-49E5-97CE-5BCCB6FF8975}"/>
                  </a:ext>
                </a:extLst>
              </p:cNvPr>
              <p:cNvSpPr/>
              <p:nvPr/>
            </p:nvSpPr>
            <p:spPr>
              <a:xfrm>
                <a:off x="5715007" y="3500433"/>
                <a:ext cx="276225" cy="228599"/>
              </a:xfrm>
              <a:custGeom>
                <a:avLst/>
                <a:gdLst>
                  <a:gd name="connsiteX0" fmla="*/ 253365 w 276225"/>
                  <a:gd name="connsiteY0" fmla="*/ 200025 h 228600"/>
                  <a:gd name="connsiteX1" fmla="*/ 76200 w 276225"/>
                  <a:gd name="connsiteY1" fmla="*/ 200025 h 228600"/>
                  <a:gd name="connsiteX2" fmla="*/ 28575 w 276225"/>
                  <a:gd name="connsiteY2" fmla="*/ 152400 h 228600"/>
                  <a:gd name="connsiteX3" fmla="*/ 28575 w 276225"/>
                  <a:gd name="connsiteY3" fmla="*/ 28575 h 228600"/>
                </a:gdLst>
                <a:ahLst/>
                <a:cxnLst>
                  <a:cxn ang="0">
                    <a:pos x="connsiteX0" y="connsiteY0"/>
                  </a:cxn>
                  <a:cxn ang="0">
                    <a:pos x="connsiteX1" y="connsiteY1"/>
                  </a:cxn>
                  <a:cxn ang="0">
                    <a:pos x="connsiteX2" y="connsiteY2"/>
                  </a:cxn>
                  <a:cxn ang="0">
                    <a:pos x="connsiteX3" y="connsiteY3"/>
                  </a:cxn>
                </a:cxnLst>
                <a:rect l="l" t="t" r="r" b="b"/>
                <a:pathLst>
                  <a:path w="276225" h="228600">
                    <a:moveTo>
                      <a:pt x="253365" y="200025"/>
                    </a:moveTo>
                    <a:lnTo>
                      <a:pt x="76200" y="200025"/>
                    </a:lnTo>
                    <a:cubicBezTo>
                      <a:pt x="49530" y="200025"/>
                      <a:pt x="28575" y="179070"/>
                      <a:pt x="28575" y="152400"/>
                    </a:cubicBez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21" name="Freeform: Shape 120">
                <a:extLst>
                  <a:ext uri="{FF2B5EF4-FFF2-40B4-BE49-F238E27FC236}">
                    <a16:creationId xmlns:a16="http://schemas.microsoft.com/office/drawing/2014/main" id="{37952102-5141-46DF-B60E-D60A4287D7C4}"/>
                  </a:ext>
                </a:extLst>
              </p:cNvPr>
              <p:cNvSpPr/>
              <p:nvPr/>
            </p:nvSpPr>
            <p:spPr>
              <a:xfrm>
                <a:off x="6100770" y="3671884"/>
                <a:ext cx="180975" cy="57150"/>
              </a:xfrm>
              <a:custGeom>
                <a:avLst/>
                <a:gdLst>
                  <a:gd name="connsiteX0" fmla="*/ 160020 w 180975"/>
                  <a:gd name="connsiteY0" fmla="*/ 28575 h 57150"/>
                  <a:gd name="connsiteX1" fmla="*/ 28575 w 180975"/>
                  <a:gd name="connsiteY1" fmla="*/ 28575 h 57150"/>
                </a:gdLst>
                <a:ahLst/>
                <a:cxnLst>
                  <a:cxn ang="0">
                    <a:pos x="connsiteX0" y="connsiteY0"/>
                  </a:cxn>
                  <a:cxn ang="0">
                    <a:pos x="connsiteX1" y="connsiteY1"/>
                  </a:cxn>
                </a:cxnLst>
                <a:rect l="l" t="t" r="r" b="b"/>
                <a:pathLst>
                  <a:path w="180975" h="57150">
                    <a:moveTo>
                      <a:pt x="160020" y="28575"/>
                    </a:move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22" name="Freeform: Shape 121">
                <a:extLst>
                  <a:ext uri="{FF2B5EF4-FFF2-40B4-BE49-F238E27FC236}">
                    <a16:creationId xmlns:a16="http://schemas.microsoft.com/office/drawing/2014/main" id="{A067FFCA-B9E4-405E-A772-F04477C76E63}"/>
                  </a:ext>
                </a:extLst>
              </p:cNvPr>
              <p:cNvSpPr/>
              <p:nvPr/>
            </p:nvSpPr>
            <p:spPr>
              <a:xfrm>
                <a:off x="5926462" y="3563298"/>
                <a:ext cx="57150" cy="161926"/>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23" name="Freeform: Shape 122">
                <a:extLst>
                  <a:ext uri="{FF2B5EF4-FFF2-40B4-BE49-F238E27FC236}">
                    <a16:creationId xmlns:a16="http://schemas.microsoft.com/office/drawing/2014/main" id="{0DECA1A0-BAC3-4908-9889-9EB243ECF9C2}"/>
                  </a:ext>
                </a:extLst>
              </p:cNvPr>
              <p:cNvSpPr/>
              <p:nvPr/>
            </p:nvSpPr>
            <p:spPr>
              <a:xfrm>
                <a:off x="5789778" y="3498051"/>
                <a:ext cx="38101" cy="38101"/>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24" name="Freeform: Shape 123">
                <a:extLst>
                  <a:ext uri="{FF2B5EF4-FFF2-40B4-BE49-F238E27FC236}">
                    <a16:creationId xmlns:a16="http://schemas.microsoft.com/office/drawing/2014/main" id="{660C2DAF-4C3B-411E-A67A-AD08DB5646FB}"/>
                  </a:ext>
                </a:extLst>
              </p:cNvPr>
              <p:cNvSpPr/>
              <p:nvPr/>
            </p:nvSpPr>
            <p:spPr>
              <a:xfrm>
                <a:off x="6259362" y="3040853"/>
                <a:ext cx="38101" cy="38101"/>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25" name="Freeform: Shape 124">
                <a:extLst>
                  <a:ext uri="{FF2B5EF4-FFF2-40B4-BE49-F238E27FC236}">
                    <a16:creationId xmlns:a16="http://schemas.microsoft.com/office/drawing/2014/main" id="{0DE47CF6-473C-4C59-9973-727F923851A6}"/>
                  </a:ext>
                </a:extLst>
              </p:cNvPr>
              <p:cNvSpPr/>
              <p:nvPr/>
            </p:nvSpPr>
            <p:spPr>
              <a:xfrm>
                <a:off x="5789778" y="3040856"/>
                <a:ext cx="38100" cy="38101"/>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26" name="Freeform: Shape 125">
                <a:extLst>
                  <a:ext uri="{FF2B5EF4-FFF2-40B4-BE49-F238E27FC236}">
                    <a16:creationId xmlns:a16="http://schemas.microsoft.com/office/drawing/2014/main" id="{CA6798E2-B447-46C9-94B4-C9C57114BB86}"/>
                  </a:ext>
                </a:extLst>
              </p:cNvPr>
              <p:cNvSpPr/>
              <p:nvPr/>
            </p:nvSpPr>
            <p:spPr>
              <a:xfrm>
                <a:off x="6191258" y="3503290"/>
                <a:ext cx="266701" cy="342898"/>
              </a:xfrm>
              <a:custGeom>
                <a:avLst/>
                <a:gdLst>
                  <a:gd name="connsiteX0" fmla="*/ 240030 w 266700"/>
                  <a:gd name="connsiteY0" fmla="*/ 120015 h 342900"/>
                  <a:gd name="connsiteX1" fmla="*/ 157163 w 266700"/>
                  <a:gd name="connsiteY1" fmla="*/ 120015 h 342900"/>
                  <a:gd name="connsiteX2" fmla="*/ 216217 w 266700"/>
                  <a:gd name="connsiteY2" fmla="*/ 28575 h 342900"/>
                  <a:gd name="connsiteX3" fmla="*/ 106680 w 266700"/>
                  <a:gd name="connsiteY3" fmla="*/ 28575 h 342900"/>
                  <a:gd name="connsiteX4" fmla="*/ 28575 w 266700"/>
                  <a:gd name="connsiteY4" fmla="*/ 197168 h 342900"/>
                  <a:gd name="connsiteX5" fmla="*/ 106680 w 266700"/>
                  <a:gd name="connsiteY5" fmla="*/ 197168 h 342900"/>
                  <a:gd name="connsiteX6" fmla="*/ 106680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030" y="120015"/>
                    </a:moveTo>
                    <a:lnTo>
                      <a:pt x="157163" y="120015"/>
                    </a:lnTo>
                    <a:lnTo>
                      <a:pt x="216217" y="28575"/>
                    </a:lnTo>
                    <a:lnTo>
                      <a:pt x="106680" y="28575"/>
                    </a:lnTo>
                    <a:lnTo>
                      <a:pt x="28575" y="197168"/>
                    </a:lnTo>
                    <a:lnTo>
                      <a:pt x="106680" y="197168"/>
                    </a:lnTo>
                    <a:lnTo>
                      <a:pt x="106680" y="321945"/>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27" name="Freeform: Shape 126">
                <a:extLst>
                  <a:ext uri="{FF2B5EF4-FFF2-40B4-BE49-F238E27FC236}">
                    <a16:creationId xmlns:a16="http://schemas.microsoft.com/office/drawing/2014/main" id="{2BCAD102-6A6C-4C2B-8548-1B878FF77070}"/>
                  </a:ext>
                </a:extLst>
              </p:cNvPr>
              <p:cNvSpPr/>
              <p:nvPr/>
            </p:nvSpPr>
            <p:spPr>
              <a:xfrm>
                <a:off x="5939791" y="3503297"/>
                <a:ext cx="266701" cy="342898"/>
              </a:xfrm>
              <a:custGeom>
                <a:avLst/>
                <a:gdLst>
                  <a:gd name="connsiteX0" fmla="*/ 240983 w 266700"/>
                  <a:gd name="connsiteY0" fmla="*/ 120015 h 342900"/>
                  <a:gd name="connsiteX1" fmla="*/ 157162 w 266700"/>
                  <a:gd name="connsiteY1" fmla="*/ 120015 h 342900"/>
                  <a:gd name="connsiteX2" fmla="*/ 216217 w 266700"/>
                  <a:gd name="connsiteY2" fmla="*/ 28575 h 342900"/>
                  <a:gd name="connsiteX3" fmla="*/ 107633 w 266700"/>
                  <a:gd name="connsiteY3" fmla="*/ 28575 h 342900"/>
                  <a:gd name="connsiteX4" fmla="*/ 28575 w 266700"/>
                  <a:gd name="connsiteY4" fmla="*/ 197168 h 342900"/>
                  <a:gd name="connsiteX5" fmla="*/ 107633 w 266700"/>
                  <a:gd name="connsiteY5" fmla="*/ 197168 h 342900"/>
                  <a:gd name="connsiteX6" fmla="*/ 107633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983" y="120015"/>
                    </a:moveTo>
                    <a:lnTo>
                      <a:pt x="157162" y="120015"/>
                    </a:lnTo>
                    <a:lnTo>
                      <a:pt x="216217" y="28575"/>
                    </a:lnTo>
                    <a:lnTo>
                      <a:pt x="107633" y="28575"/>
                    </a:lnTo>
                    <a:lnTo>
                      <a:pt x="28575" y="197168"/>
                    </a:lnTo>
                    <a:lnTo>
                      <a:pt x="107633" y="197168"/>
                    </a:lnTo>
                    <a:lnTo>
                      <a:pt x="107633" y="321945"/>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grpSp>
        <p:grpSp>
          <p:nvGrpSpPr>
            <p:cNvPr id="96" name="Graphic 3">
              <a:extLst>
                <a:ext uri="{FF2B5EF4-FFF2-40B4-BE49-F238E27FC236}">
                  <a16:creationId xmlns:a16="http://schemas.microsoft.com/office/drawing/2014/main" id="{6E125817-5691-4667-9849-BEE32FC5C5ED}"/>
                </a:ext>
              </a:extLst>
            </p:cNvPr>
            <p:cNvGrpSpPr/>
            <p:nvPr/>
          </p:nvGrpSpPr>
          <p:grpSpPr>
            <a:xfrm>
              <a:off x="2795796" y="1253723"/>
              <a:ext cx="428247" cy="509504"/>
              <a:chOff x="5715004" y="2962270"/>
              <a:chExt cx="742955" cy="883925"/>
            </a:xfrm>
          </p:grpSpPr>
          <p:sp>
            <p:nvSpPr>
              <p:cNvPr id="108" name="Freeform: Shape 107">
                <a:extLst>
                  <a:ext uri="{FF2B5EF4-FFF2-40B4-BE49-F238E27FC236}">
                    <a16:creationId xmlns:a16="http://schemas.microsoft.com/office/drawing/2014/main" id="{89E7749D-AE21-4F92-AC9C-AD246856AC23}"/>
                  </a:ext>
                </a:extLst>
              </p:cNvPr>
              <p:cNvSpPr/>
              <p:nvPr/>
            </p:nvSpPr>
            <p:spPr>
              <a:xfrm>
                <a:off x="5715004" y="2962270"/>
                <a:ext cx="657225" cy="657224"/>
              </a:xfrm>
              <a:custGeom>
                <a:avLst/>
                <a:gdLst>
                  <a:gd name="connsiteX0" fmla="*/ 303848 w 657225"/>
                  <a:gd name="connsiteY0" fmla="*/ 629603 h 657225"/>
                  <a:gd name="connsiteX1" fmla="*/ 76200 w 657225"/>
                  <a:gd name="connsiteY1" fmla="*/ 629603 h 657225"/>
                  <a:gd name="connsiteX2" fmla="*/ 28575 w 657225"/>
                  <a:gd name="connsiteY2" fmla="*/ 581978 h 657225"/>
                  <a:gd name="connsiteX3" fmla="*/ 28575 w 657225"/>
                  <a:gd name="connsiteY3" fmla="*/ 76200 h 657225"/>
                  <a:gd name="connsiteX4" fmla="*/ 76200 w 657225"/>
                  <a:gd name="connsiteY4" fmla="*/ 28575 h 657225"/>
                  <a:gd name="connsiteX5" fmla="*/ 584835 w 657225"/>
                  <a:gd name="connsiteY5" fmla="*/ 28575 h 657225"/>
                  <a:gd name="connsiteX6" fmla="*/ 632460 w 657225"/>
                  <a:gd name="connsiteY6" fmla="*/ 76200 h 657225"/>
                  <a:gd name="connsiteX7" fmla="*/ 632460 w 657225"/>
                  <a:gd name="connsiteY7" fmla="*/ 566738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225" h="657225">
                    <a:moveTo>
                      <a:pt x="303848" y="629603"/>
                    </a:moveTo>
                    <a:lnTo>
                      <a:pt x="76200" y="629603"/>
                    </a:lnTo>
                    <a:cubicBezTo>
                      <a:pt x="49530" y="629603"/>
                      <a:pt x="28575" y="608648"/>
                      <a:pt x="28575" y="581978"/>
                    </a:cubicBezTo>
                    <a:lnTo>
                      <a:pt x="28575" y="76200"/>
                    </a:lnTo>
                    <a:cubicBezTo>
                      <a:pt x="28575" y="49530"/>
                      <a:pt x="49530" y="28575"/>
                      <a:pt x="76200" y="28575"/>
                    </a:cubicBezTo>
                    <a:lnTo>
                      <a:pt x="584835" y="28575"/>
                    </a:lnTo>
                    <a:cubicBezTo>
                      <a:pt x="611505" y="28575"/>
                      <a:pt x="632460" y="49530"/>
                      <a:pt x="632460" y="76200"/>
                    </a:cubicBezTo>
                    <a:lnTo>
                      <a:pt x="632460" y="566738"/>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09" name="Freeform: Shape 108">
                <a:extLst>
                  <a:ext uri="{FF2B5EF4-FFF2-40B4-BE49-F238E27FC236}">
                    <a16:creationId xmlns:a16="http://schemas.microsoft.com/office/drawing/2014/main" id="{B057937B-7883-4779-A116-43898C1B3FD7}"/>
                  </a:ext>
                </a:extLst>
              </p:cNvPr>
              <p:cNvSpPr/>
              <p:nvPr/>
            </p:nvSpPr>
            <p:spPr>
              <a:xfrm>
                <a:off x="6089338" y="3563298"/>
                <a:ext cx="209550" cy="57150"/>
              </a:xfrm>
              <a:custGeom>
                <a:avLst/>
                <a:gdLst>
                  <a:gd name="connsiteX0" fmla="*/ 180975 w 209550"/>
                  <a:gd name="connsiteY0" fmla="*/ 28575 h 57150"/>
                  <a:gd name="connsiteX1" fmla="*/ 28575 w 209550"/>
                  <a:gd name="connsiteY1" fmla="*/ 28575 h 57150"/>
                </a:gdLst>
                <a:ahLst/>
                <a:cxnLst>
                  <a:cxn ang="0">
                    <a:pos x="connsiteX0" y="connsiteY0"/>
                  </a:cxn>
                  <a:cxn ang="0">
                    <a:pos x="connsiteX1" y="connsiteY1"/>
                  </a:cxn>
                </a:cxnLst>
                <a:rect l="l" t="t" r="r" b="b"/>
                <a:pathLst>
                  <a:path w="209550" h="57150">
                    <a:moveTo>
                      <a:pt x="180975" y="28575"/>
                    </a:move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10" name="Freeform: Shape 109">
                <a:extLst>
                  <a:ext uri="{FF2B5EF4-FFF2-40B4-BE49-F238E27FC236}">
                    <a16:creationId xmlns:a16="http://schemas.microsoft.com/office/drawing/2014/main" id="{DF90C26F-D308-45E0-87DA-AD0EDE4BEB0B}"/>
                  </a:ext>
                </a:extLst>
              </p:cNvPr>
              <p:cNvSpPr/>
              <p:nvPr/>
            </p:nvSpPr>
            <p:spPr>
              <a:xfrm>
                <a:off x="5715007" y="3500433"/>
                <a:ext cx="276225" cy="228599"/>
              </a:xfrm>
              <a:custGeom>
                <a:avLst/>
                <a:gdLst>
                  <a:gd name="connsiteX0" fmla="*/ 253365 w 276225"/>
                  <a:gd name="connsiteY0" fmla="*/ 200025 h 228600"/>
                  <a:gd name="connsiteX1" fmla="*/ 76200 w 276225"/>
                  <a:gd name="connsiteY1" fmla="*/ 200025 h 228600"/>
                  <a:gd name="connsiteX2" fmla="*/ 28575 w 276225"/>
                  <a:gd name="connsiteY2" fmla="*/ 152400 h 228600"/>
                  <a:gd name="connsiteX3" fmla="*/ 28575 w 276225"/>
                  <a:gd name="connsiteY3" fmla="*/ 28575 h 228600"/>
                </a:gdLst>
                <a:ahLst/>
                <a:cxnLst>
                  <a:cxn ang="0">
                    <a:pos x="connsiteX0" y="connsiteY0"/>
                  </a:cxn>
                  <a:cxn ang="0">
                    <a:pos x="connsiteX1" y="connsiteY1"/>
                  </a:cxn>
                  <a:cxn ang="0">
                    <a:pos x="connsiteX2" y="connsiteY2"/>
                  </a:cxn>
                  <a:cxn ang="0">
                    <a:pos x="connsiteX3" y="connsiteY3"/>
                  </a:cxn>
                </a:cxnLst>
                <a:rect l="l" t="t" r="r" b="b"/>
                <a:pathLst>
                  <a:path w="276225" h="228600">
                    <a:moveTo>
                      <a:pt x="253365" y="200025"/>
                    </a:moveTo>
                    <a:lnTo>
                      <a:pt x="76200" y="200025"/>
                    </a:lnTo>
                    <a:cubicBezTo>
                      <a:pt x="49530" y="200025"/>
                      <a:pt x="28575" y="179070"/>
                      <a:pt x="28575" y="152400"/>
                    </a:cubicBez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11" name="Freeform: Shape 110">
                <a:extLst>
                  <a:ext uri="{FF2B5EF4-FFF2-40B4-BE49-F238E27FC236}">
                    <a16:creationId xmlns:a16="http://schemas.microsoft.com/office/drawing/2014/main" id="{C470CFAA-9F74-4C92-B52B-D4E176731E87}"/>
                  </a:ext>
                </a:extLst>
              </p:cNvPr>
              <p:cNvSpPr/>
              <p:nvPr/>
            </p:nvSpPr>
            <p:spPr>
              <a:xfrm>
                <a:off x="6100770" y="3671884"/>
                <a:ext cx="180975" cy="57150"/>
              </a:xfrm>
              <a:custGeom>
                <a:avLst/>
                <a:gdLst>
                  <a:gd name="connsiteX0" fmla="*/ 160020 w 180975"/>
                  <a:gd name="connsiteY0" fmla="*/ 28575 h 57150"/>
                  <a:gd name="connsiteX1" fmla="*/ 28575 w 180975"/>
                  <a:gd name="connsiteY1" fmla="*/ 28575 h 57150"/>
                </a:gdLst>
                <a:ahLst/>
                <a:cxnLst>
                  <a:cxn ang="0">
                    <a:pos x="connsiteX0" y="connsiteY0"/>
                  </a:cxn>
                  <a:cxn ang="0">
                    <a:pos x="connsiteX1" y="connsiteY1"/>
                  </a:cxn>
                </a:cxnLst>
                <a:rect l="l" t="t" r="r" b="b"/>
                <a:pathLst>
                  <a:path w="180975" h="57150">
                    <a:moveTo>
                      <a:pt x="160020" y="28575"/>
                    </a:move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12" name="Freeform: Shape 111">
                <a:extLst>
                  <a:ext uri="{FF2B5EF4-FFF2-40B4-BE49-F238E27FC236}">
                    <a16:creationId xmlns:a16="http://schemas.microsoft.com/office/drawing/2014/main" id="{BDF7E218-10FD-432A-8B1E-2F0D4CECC6F2}"/>
                  </a:ext>
                </a:extLst>
              </p:cNvPr>
              <p:cNvSpPr/>
              <p:nvPr/>
            </p:nvSpPr>
            <p:spPr>
              <a:xfrm>
                <a:off x="5926462" y="3563298"/>
                <a:ext cx="57150" cy="161926"/>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13" name="Freeform: Shape 112">
                <a:extLst>
                  <a:ext uri="{FF2B5EF4-FFF2-40B4-BE49-F238E27FC236}">
                    <a16:creationId xmlns:a16="http://schemas.microsoft.com/office/drawing/2014/main" id="{3711D70C-7E17-48CE-82FF-DB97CF2BA299}"/>
                  </a:ext>
                </a:extLst>
              </p:cNvPr>
              <p:cNvSpPr/>
              <p:nvPr/>
            </p:nvSpPr>
            <p:spPr>
              <a:xfrm>
                <a:off x="5789778" y="3498051"/>
                <a:ext cx="38101" cy="38101"/>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14" name="Freeform: Shape 113">
                <a:extLst>
                  <a:ext uri="{FF2B5EF4-FFF2-40B4-BE49-F238E27FC236}">
                    <a16:creationId xmlns:a16="http://schemas.microsoft.com/office/drawing/2014/main" id="{5A06B17B-C9B5-4711-8E97-40AA01B5E486}"/>
                  </a:ext>
                </a:extLst>
              </p:cNvPr>
              <p:cNvSpPr/>
              <p:nvPr/>
            </p:nvSpPr>
            <p:spPr>
              <a:xfrm>
                <a:off x="6259362" y="3040853"/>
                <a:ext cx="38101" cy="38101"/>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15" name="Freeform: Shape 114">
                <a:extLst>
                  <a:ext uri="{FF2B5EF4-FFF2-40B4-BE49-F238E27FC236}">
                    <a16:creationId xmlns:a16="http://schemas.microsoft.com/office/drawing/2014/main" id="{4C7F3C86-385E-4786-B664-71E312451FFF}"/>
                  </a:ext>
                </a:extLst>
              </p:cNvPr>
              <p:cNvSpPr/>
              <p:nvPr/>
            </p:nvSpPr>
            <p:spPr>
              <a:xfrm>
                <a:off x="5789778" y="3040856"/>
                <a:ext cx="38100" cy="38101"/>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16" name="Freeform: Shape 115">
                <a:extLst>
                  <a:ext uri="{FF2B5EF4-FFF2-40B4-BE49-F238E27FC236}">
                    <a16:creationId xmlns:a16="http://schemas.microsoft.com/office/drawing/2014/main" id="{C478C279-25B9-4DD3-9F48-16A7B0E79BFE}"/>
                  </a:ext>
                </a:extLst>
              </p:cNvPr>
              <p:cNvSpPr/>
              <p:nvPr/>
            </p:nvSpPr>
            <p:spPr>
              <a:xfrm>
                <a:off x="6191258" y="3503290"/>
                <a:ext cx="266701" cy="342898"/>
              </a:xfrm>
              <a:custGeom>
                <a:avLst/>
                <a:gdLst>
                  <a:gd name="connsiteX0" fmla="*/ 240030 w 266700"/>
                  <a:gd name="connsiteY0" fmla="*/ 120015 h 342900"/>
                  <a:gd name="connsiteX1" fmla="*/ 157163 w 266700"/>
                  <a:gd name="connsiteY1" fmla="*/ 120015 h 342900"/>
                  <a:gd name="connsiteX2" fmla="*/ 216217 w 266700"/>
                  <a:gd name="connsiteY2" fmla="*/ 28575 h 342900"/>
                  <a:gd name="connsiteX3" fmla="*/ 106680 w 266700"/>
                  <a:gd name="connsiteY3" fmla="*/ 28575 h 342900"/>
                  <a:gd name="connsiteX4" fmla="*/ 28575 w 266700"/>
                  <a:gd name="connsiteY4" fmla="*/ 197168 h 342900"/>
                  <a:gd name="connsiteX5" fmla="*/ 106680 w 266700"/>
                  <a:gd name="connsiteY5" fmla="*/ 197168 h 342900"/>
                  <a:gd name="connsiteX6" fmla="*/ 106680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030" y="120015"/>
                    </a:moveTo>
                    <a:lnTo>
                      <a:pt x="157163" y="120015"/>
                    </a:lnTo>
                    <a:lnTo>
                      <a:pt x="216217" y="28575"/>
                    </a:lnTo>
                    <a:lnTo>
                      <a:pt x="106680" y="28575"/>
                    </a:lnTo>
                    <a:lnTo>
                      <a:pt x="28575" y="197168"/>
                    </a:lnTo>
                    <a:lnTo>
                      <a:pt x="106680" y="197168"/>
                    </a:lnTo>
                    <a:lnTo>
                      <a:pt x="106680" y="321945"/>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17" name="Freeform: Shape 116">
                <a:extLst>
                  <a:ext uri="{FF2B5EF4-FFF2-40B4-BE49-F238E27FC236}">
                    <a16:creationId xmlns:a16="http://schemas.microsoft.com/office/drawing/2014/main" id="{44EC9AEA-7600-4F7E-AC6D-07717737A758}"/>
                  </a:ext>
                </a:extLst>
              </p:cNvPr>
              <p:cNvSpPr/>
              <p:nvPr/>
            </p:nvSpPr>
            <p:spPr>
              <a:xfrm>
                <a:off x="5939791" y="3503297"/>
                <a:ext cx="266701" cy="342898"/>
              </a:xfrm>
              <a:custGeom>
                <a:avLst/>
                <a:gdLst>
                  <a:gd name="connsiteX0" fmla="*/ 240983 w 266700"/>
                  <a:gd name="connsiteY0" fmla="*/ 120015 h 342900"/>
                  <a:gd name="connsiteX1" fmla="*/ 157162 w 266700"/>
                  <a:gd name="connsiteY1" fmla="*/ 120015 h 342900"/>
                  <a:gd name="connsiteX2" fmla="*/ 216217 w 266700"/>
                  <a:gd name="connsiteY2" fmla="*/ 28575 h 342900"/>
                  <a:gd name="connsiteX3" fmla="*/ 107633 w 266700"/>
                  <a:gd name="connsiteY3" fmla="*/ 28575 h 342900"/>
                  <a:gd name="connsiteX4" fmla="*/ 28575 w 266700"/>
                  <a:gd name="connsiteY4" fmla="*/ 197168 h 342900"/>
                  <a:gd name="connsiteX5" fmla="*/ 107633 w 266700"/>
                  <a:gd name="connsiteY5" fmla="*/ 197168 h 342900"/>
                  <a:gd name="connsiteX6" fmla="*/ 107633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983" y="120015"/>
                    </a:moveTo>
                    <a:lnTo>
                      <a:pt x="157162" y="120015"/>
                    </a:lnTo>
                    <a:lnTo>
                      <a:pt x="216217" y="28575"/>
                    </a:lnTo>
                    <a:lnTo>
                      <a:pt x="107633" y="28575"/>
                    </a:lnTo>
                    <a:lnTo>
                      <a:pt x="28575" y="197168"/>
                    </a:lnTo>
                    <a:lnTo>
                      <a:pt x="107633" y="197168"/>
                    </a:lnTo>
                    <a:lnTo>
                      <a:pt x="107633" y="321945"/>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grpSp>
        <p:grpSp>
          <p:nvGrpSpPr>
            <p:cNvPr id="97" name="Graphic 3">
              <a:extLst>
                <a:ext uri="{FF2B5EF4-FFF2-40B4-BE49-F238E27FC236}">
                  <a16:creationId xmlns:a16="http://schemas.microsoft.com/office/drawing/2014/main" id="{E55DF274-DC1B-4A76-8BA6-EB67346B4137}"/>
                </a:ext>
              </a:extLst>
            </p:cNvPr>
            <p:cNvGrpSpPr/>
            <p:nvPr/>
          </p:nvGrpSpPr>
          <p:grpSpPr>
            <a:xfrm>
              <a:off x="3804262" y="1253723"/>
              <a:ext cx="428247" cy="509504"/>
              <a:chOff x="5715004" y="2962270"/>
              <a:chExt cx="742955" cy="883925"/>
            </a:xfrm>
          </p:grpSpPr>
          <p:sp>
            <p:nvSpPr>
              <p:cNvPr id="98" name="Freeform: Shape 97">
                <a:extLst>
                  <a:ext uri="{FF2B5EF4-FFF2-40B4-BE49-F238E27FC236}">
                    <a16:creationId xmlns:a16="http://schemas.microsoft.com/office/drawing/2014/main" id="{15484B17-60BD-4965-A319-AFA299899C4B}"/>
                  </a:ext>
                </a:extLst>
              </p:cNvPr>
              <p:cNvSpPr/>
              <p:nvPr/>
            </p:nvSpPr>
            <p:spPr>
              <a:xfrm>
                <a:off x="5715004" y="2962270"/>
                <a:ext cx="657225" cy="657224"/>
              </a:xfrm>
              <a:custGeom>
                <a:avLst/>
                <a:gdLst>
                  <a:gd name="connsiteX0" fmla="*/ 303848 w 657225"/>
                  <a:gd name="connsiteY0" fmla="*/ 629603 h 657225"/>
                  <a:gd name="connsiteX1" fmla="*/ 76200 w 657225"/>
                  <a:gd name="connsiteY1" fmla="*/ 629603 h 657225"/>
                  <a:gd name="connsiteX2" fmla="*/ 28575 w 657225"/>
                  <a:gd name="connsiteY2" fmla="*/ 581978 h 657225"/>
                  <a:gd name="connsiteX3" fmla="*/ 28575 w 657225"/>
                  <a:gd name="connsiteY3" fmla="*/ 76200 h 657225"/>
                  <a:gd name="connsiteX4" fmla="*/ 76200 w 657225"/>
                  <a:gd name="connsiteY4" fmla="*/ 28575 h 657225"/>
                  <a:gd name="connsiteX5" fmla="*/ 584835 w 657225"/>
                  <a:gd name="connsiteY5" fmla="*/ 28575 h 657225"/>
                  <a:gd name="connsiteX6" fmla="*/ 632460 w 657225"/>
                  <a:gd name="connsiteY6" fmla="*/ 76200 h 657225"/>
                  <a:gd name="connsiteX7" fmla="*/ 632460 w 657225"/>
                  <a:gd name="connsiteY7" fmla="*/ 566738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225" h="657225">
                    <a:moveTo>
                      <a:pt x="303848" y="629603"/>
                    </a:moveTo>
                    <a:lnTo>
                      <a:pt x="76200" y="629603"/>
                    </a:lnTo>
                    <a:cubicBezTo>
                      <a:pt x="49530" y="629603"/>
                      <a:pt x="28575" y="608648"/>
                      <a:pt x="28575" y="581978"/>
                    </a:cubicBezTo>
                    <a:lnTo>
                      <a:pt x="28575" y="76200"/>
                    </a:lnTo>
                    <a:cubicBezTo>
                      <a:pt x="28575" y="49530"/>
                      <a:pt x="49530" y="28575"/>
                      <a:pt x="76200" y="28575"/>
                    </a:cubicBezTo>
                    <a:lnTo>
                      <a:pt x="584835" y="28575"/>
                    </a:lnTo>
                    <a:cubicBezTo>
                      <a:pt x="611505" y="28575"/>
                      <a:pt x="632460" y="49530"/>
                      <a:pt x="632460" y="76200"/>
                    </a:cubicBezTo>
                    <a:lnTo>
                      <a:pt x="632460" y="566738"/>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99" name="Freeform: Shape 98">
                <a:extLst>
                  <a:ext uri="{FF2B5EF4-FFF2-40B4-BE49-F238E27FC236}">
                    <a16:creationId xmlns:a16="http://schemas.microsoft.com/office/drawing/2014/main" id="{2648DCED-3943-4DC4-BF1E-F659BB60EDC7}"/>
                  </a:ext>
                </a:extLst>
              </p:cNvPr>
              <p:cNvSpPr/>
              <p:nvPr/>
            </p:nvSpPr>
            <p:spPr>
              <a:xfrm>
                <a:off x="6089338" y="3563298"/>
                <a:ext cx="209550" cy="57150"/>
              </a:xfrm>
              <a:custGeom>
                <a:avLst/>
                <a:gdLst>
                  <a:gd name="connsiteX0" fmla="*/ 180975 w 209550"/>
                  <a:gd name="connsiteY0" fmla="*/ 28575 h 57150"/>
                  <a:gd name="connsiteX1" fmla="*/ 28575 w 209550"/>
                  <a:gd name="connsiteY1" fmla="*/ 28575 h 57150"/>
                </a:gdLst>
                <a:ahLst/>
                <a:cxnLst>
                  <a:cxn ang="0">
                    <a:pos x="connsiteX0" y="connsiteY0"/>
                  </a:cxn>
                  <a:cxn ang="0">
                    <a:pos x="connsiteX1" y="connsiteY1"/>
                  </a:cxn>
                </a:cxnLst>
                <a:rect l="l" t="t" r="r" b="b"/>
                <a:pathLst>
                  <a:path w="209550" h="57150">
                    <a:moveTo>
                      <a:pt x="180975" y="28575"/>
                    </a:move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00" name="Freeform: Shape 99">
                <a:extLst>
                  <a:ext uri="{FF2B5EF4-FFF2-40B4-BE49-F238E27FC236}">
                    <a16:creationId xmlns:a16="http://schemas.microsoft.com/office/drawing/2014/main" id="{8FF08AF7-F212-418C-970B-D725DC47DD3D}"/>
                  </a:ext>
                </a:extLst>
              </p:cNvPr>
              <p:cNvSpPr/>
              <p:nvPr/>
            </p:nvSpPr>
            <p:spPr>
              <a:xfrm>
                <a:off x="5715007" y="3500433"/>
                <a:ext cx="276225" cy="228599"/>
              </a:xfrm>
              <a:custGeom>
                <a:avLst/>
                <a:gdLst>
                  <a:gd name="connsiteX0" fmla="*/ 253365 w 276225"/>
                  <a:gd name="connsiteY0" fmla="*/ 200025 h 228600"/>
                  <a:gd name="connsiteX1" fmla="*/ 76200 w 276225"/>
                  <a:gd name="connsiteY1" fmla="*/ 200025 h 228600"/>
                  <a:gd name="connsiteX2" fmla="*/ 28575 w 276225"/>
                  <a:gd name="connsiteY2" fmla="*/ 152400 h 228600"/>
                  <a:gd name="connsiteX3" fmla="*/ 28575 w 276225"/>
                  <a:gd name="connsiteY3" fmla="*/ 28575 h 228600"/>
                </a:gdLst>
                <a:ahLst/>
                <a:cxnLst>
                  <a:cxn ang="0">
                    <a:pos x="connsiteX0" y="connsiteY0"/>
                  </a:cxn>
                  <a:cxn ang="0">
                    <a:pos x="connsiteX1" y="connsiteY1"/>
                  </a:cxn>
                  <a:cxn ang="0">
                    <a:pos x="connsiteX2" y="connsiteY2"/>
                  </a:cxn>
                  <a:cxn ang="0">
                    <a:pos x="connsiteX3" y="connsiteY3"/>
                  </a:cxn>
                </a:cxnLst>
                <a:rect l="l" t="t" r="r" b="b"/>
                <a:pathLst>
                  <a:path w="276225" h="228600">
                    <a:moveTo>
                      <a:pt x="253365" y="200025"/>
                    </a:moveTo>
                    <a:lnTo>
                      <a:pt x="76200" y="200025"/>
                    </a:lnTo>
                    <a:cubicBezTo>
                      <a:pt x="49530" y="200025"/>
                      <a:pt x="28575" y="179070"/>
                      <a:pt x="28575" y="152400"/>
                    </a:cubicBez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01" name="Freeform: Shape 100">
                <a:extLst>
                  <a:ext uri="{FF2B5EF4-FFF2-40B4-BE49-F238E27FC236}">
                    <a16:creationId xmlns:a16="http://schemas.microsoft.com/office/drawing/2014/main" id="{9A0103F6-2BD6-4B03-ACA1-4D8DA010D748}"/>
                  </a:ext>
                </a:extLst>
              </p:cNvPr>
              <p:cNvSpPr/>
              <p:nvPr/>
            </p:nvSpPr>
            <p:spPr>
              <a:xfrm>
                <a:off x="6100770" y="3671884"/>
                <a:ext cx="180975" cy="57150"/>
              </a:xfrm>
              <a:custGeom>
                <a:avLst/>
                <a:gdLst>
                  <a:gd name="connsiteX0" fmla="*/ 160020 w 180975"/>
                  <a:gd name="connsiteY0" fmla="*/ 28575 h 57150"/>
                  <a:gd name="connsiteX1" fmla="*/ 28575 w 180975"/>
                  <a:gd name="connsiteY1" fmla="*/ 28575 h 57150"/>
                </a:gdLst>
                <a:ahLst/>
                <a:cxnLst>
                  <a:cxn ang="0">
                    <a:pos x="connsiteX0" y="connsiteY0"/>
                  </a:cxn>
                  <a:cxn ang="0">
                    <a:pos x="connsiteX1" y="connsiteY1"/>
                  </a:cxn>
                </a:cxnLst>
                <a:rect l="l" t="t" r="r" b="b"/>
                <a:pathLst>
                  <a:path w="180975" h="57150">
                    <a:moveTo>
                      <a:pt x="160020" y="28575"/>
                    </a:move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02" name="Freeform: Shape 101">
                <a:extLst>
                  <a:ext uri="{FF2B5EF4-FFF2-40B4-BE49-F238E27FC236}">
                    <a16:creationId xmlns:a16="http://schemas.microsoft.com/office/drawing/2014/main" id="{8DEE455A-8C71-48B1-B45F-4335377C557B}"/>
                  </a:ext>
                </a:extLst>
              </p:cNvPr>
              <p:cNvSpPr/>
              <p:nvPr/>
            </p:nvSpPr>
            <p:spPr>
              <a:xfrm>
                <a:off x="5926462" y="3563298"/>
                <a:ext cx="57150" cy="161926"/>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03" name="Freeform: Shape 102">
                <a:extLst>
                  <a:ext uri="{FF2B5EF4-FFF2-40B4-BE49-F238E27FC236}">
                    <a16:creationId xmlns:a16="http://schemas.microsoft.com/office/drawing/2014/main" id="{8133DED6-C8DD-4511-9A2E-73140BCD60FD}"/>
                  </a:ext>
                </a:extLst>
              </p:cNvPr>
              <p:cNvSpPr/>
              <p:nvPr/>
            </p:nvSpPr>
            <p:spPr>
              <a:xfrm>
                <a:off x="5789778" y="3498051"/>
                <a:ext cx="38101" cy="38101"/>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04" name="Freeform: Shape 103">
                <a:extLst>
                  <a:ext uri="{FF2B5EF4-FFF2-40B4-BE49-F238E27FC236}">
                    <a16:creationId xmlns:a16="http://schemas.microsoft.com/office/drawing/2014/main" id="{20BC1EDC-8EE2-4DA3-A69D-801B75D4F74A}"/>
                  </a:ext>
                </a:extLst>
              </p:cNvPr>
              <p:cNvSpPr/>
              <p:nvPr/>
            </p:nvSpPr>
            <p:spPr>
              <a:xfrm>
                <a:off x="6259362" y="3040853"/>
                <a:ext cx="38101" cy="38101"/>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05" name="Freeform: Shape 104">
                <a:extLst>
                  <a:ext uri="{FF2B5EF4-FFF2-40B4-BE49-F238E27FC236}">
                    <a16:creationId xmlns:a16="http://schemas.microsoft.com/office/drawing/2014/main" id="{807BFEEA-3758-4047-940E-8020E407E4BD}"/>
                  </a:ext>
                </a:extLst>
              </p:cNvPr>
              <p:cNvSpPr/>
              <p:nvPr/>
            </p:nvSpPr>
            <p:spPr>
              <a:xfrm>
                <a:off x="5789778" y="3040856"/>
                <a:ext cx="38100" cy="38101"/>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06" name="Freeform: Shape 105">
                <a:extLst>
                  <a:ext uri="{FF2B5EF4-FFF2-40B4-BE49-F238E27FC236}">
                    <a16:creationId xmlns:a16="http://schemas.microsoft.com/office/drawing/2014/main" id="{9ED858C5-17A2-49DD-AB8D-0FD2466D837D}"/>
                  </a:ext>
                </a:extLst>
              </p:cNvPr>
              <p:cNvSpPr/>
              <p:nvPr/>
            </p:nvSpPr>
            <p:spPr>
              <a:xfrm>
                <a:off x="6191258" y="3503290"/>
                <a:ext cx="266701" cy="342898"/>
              </a:xfrm>
              <a:custGeom>
                <a:avLst/>
                <a:gdLst>
                  <a:gd name="connsiteX0" fmla="*/ 240030 w 266700"/>
                  <a:gd name="connsiteY0" fmla="*/ 120015 h 342900"/>
                  <a:gd name="connsiteX1" fmla="*/ 157163 w 266700"/>
                  <a:gd name="connsiteY1" fmla="*/ 120015 h 342900"/>
                  <a:gd name="connsiteX2" fmla="*/ 216217 w 266700"/>
                  <a:gd name="connsiteY2" fmla="*/ 28575 h 342900"/>
                  <a:gd name="connsiteX3" fmla="*/ 106680 w 266700"/>
                  <a:gd name="connsiteY3" fmla="*/ 28575 h 342900"/>
                  <a:gd name="connsiteX4" fmla="*/ 28575 w 266700"/>
                  <a:gd name="connsiteY4" fmla="*/ 197168 h 342900"/>
                  <a:gd name="connsiteX5" fmla="*/ 106680 w 266700"/>
                  <a:gd name="connsiteY5" fmla="*/ 197168 h 342900"/>
                  <a:gd name="connsiteX6" fmla="*/ 106680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030" y="120015"/>
                    </a:moveTo>
                    <a:lnTo>
                      <a:pt x="157163" y="120015"/>
                    </a:lnTo>
                    <a:lnTo>
                      <a:pt x="216217" y="28575"/>
                    </a:lnTo>
                    <a:lnTo>
                      <a:pt x="106680" y="28575"/>
                    </a:lnTo>
                    <a:lnTo>
                      <a:pt x="28575" y="197168"/>
                    </a:lnTo>
                    <a:lnTo>
                      <a:pt x="106680" y="197168"/>
                    </a:lnTo>
                    <a:lnTo>
                      <a:pt x="106680" y="321945"/>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07" name="Freeform: Shape 106">
                <a:extLst>
                  <a:ext uri="{FF2B5EF4-FFF2-40B4-BE49-F238E27FC236}">
                    <a16:creationId xmlns:a16="http://schemas.microsoft.com/office/drawing/2014/main" id="{884783A1-DBE6-4C78-8F36-92D6D3410AF0}"/>
                  </a:ext>
                </a:extLst>
              </p:cNvPr>
              <p:cNvSpPr/>
              <p:nvPr/>
            </p:nvSpPr>
            <p:spPr>
              <a:xfrm>
                <a:off x="5939791" y="3503297"/>
                <a:ext cx="266701" cy="342898"/>
              </a:xfrm>
              <a:custGeom>
                <a:avLst/>
                <a:gdLst>
                  <a:gd name="connsiteX0" fmla="*/ 240983 w 266700"/>
                  <a:gd name="connsiteY0" fmla="*/ 120015 h 342900"/>
                  <a:gd name="connsiteX1" fmla="*/ 157162 w 266700"/>
                  <a:gd name="connsiteY1" fmla="*/ 120015 h 342900"/>
                  <a:gd name="connsiteX2" fmla="*/ 216217 w 266700"/>
                  <a:gd name="connsiteY2" fmla="*/ 28575 h 342900"/>
                  <a:gd name="connsiteX3" fmla="*/ 107633 w 266700"/>
                  <a:gd name="connsiteY3" fmla="*/ 28575 h 342900"/>
                  <a:gd name="connsiteX4" fmla="*/ 28575 w 266700"/>
                  <a:gd name="connsiteY4" fmla="*/ 197168 h 342900"/>
                  <a:gd name="connsiteX5" fmla="*/ 107633 w 266700"/>
                  <a:gd name="connsiteY5" fmla="*/ 197168 h 342900"/>
                  <a:gd name="connsiteX6" fmla="*/ 107633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983" y="120015"/>
                    </a:moveTo>
                    <a:lnTo>
                      <a:pt x="157162" y="120015"/>
                    </a:lnTo>
                    <a:lnTo>
                      <a:pt x="216217" y="28575"/>
                    </a:lnTo>
                    <a:lnTo>
                      <a:pt x="107633" y="28575"/>
                    </a:lnTo>
                    <a:lnTo>
                      <a:pt x="28575" y="197168"/>
                    </a:lnTo>
                    <a:lnTo>
                      <a:pt x="107633" y="197168"/>
                    </a:lnTo>
                    <a:lnTo>
                      <a:pt x="107633" y="321945"/>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grpSp>
      </p:grpSp>
      <p:sp>
        <p:nvSpPr>
          <p:cNvPr id="128" name="Rectangle 127">
            <a:extLst>
              <a:ext uri="{FF2B5EF4-FFF2-40B4-BE49-F238E27FC236}">
                <a16:creationId xmlns:a16="http://schemas.microsoft.com/office/drawing/2014/main" id="{7A793DEE-BDD4-4E68-B7E4-D46ADF05C506}"/>
              </a:ext>
            </a:extLst>
          </p:cNvPr>
          <p:cNvSpPr/>
          <p:nvPr/>
        </p:nvSpPr>
        <p:spPr bwMode="auto">
          <a:xfrm>
            <a:off x="8915821" y="2651962"/>
            <a:ext cx="2195479" cy="5627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r>
              <a:rPr lang="fr-FR" kern="0">
                <a:gradFill>
                  <a:gsLst>
                    <a:gs pos="6195">
                      <a:srgbClr val="E6E6E6">
                        <a:lumMod val="25000"/>
                      </a:srgbClr>
                    </a:gs>
                    <a:gs pos="100000">
                      <a:srgbClr val="E6E6E6">
                        <a:lumMod val="25000"/>
                      </a:srgbClr>
                    </a:gs>
                  </a:gsLst>
                  <a:lin ang="5400000" scaled="0"/>
                </a:gradFill>
                <a:latin typeface="+mj-lt"/>
                <a:cs typeface="Segoe UI" panose="020B0502040204020203" pitchFamily="34" charset="0"/>
              </a:rPr>
              <a:t>Ultra SSD</a:t>
            </a:r>
            <a:endParaRPr lang="en-US" kern="0">
              <a:gradFill>
                <a:gsLst>
                  <a:gs pos="6195">
                    <a:srgbClr val="E6E6E6">
                      <a:lumMod val="25000"/>
                    </a:srgbClr>
                  </a:gs>
                  <a:gs pos="100000">
                    <a:srgbClr val="E6E6E6">
                      <a:lumMod val="25000"/>
                    </a:srgbClr>
                  </a:gs>
                </a:gsLst>
                <a:lin ang="5400000" scaled="0"/>
              </a:gradFill>
              <a:latin typeface="+mj-lt"/>
              <a:cs typeface="Segoe UI" panose="020B0502040204020203" pitchFamily="34" charset="0"/>
            </a:endParaRPr>
          </a:p>
        </p:txBody>
      </p:sp>
      <p:sp>
        <p:nvSpPr>
          <p:cNvPr id="129" name="TextBox 128">
            <a:extLst>
              <a:ext uri="{FF2B5EF4-FFF2-40B4-BE49-F238E27FC236}">
                <a16:creationId xmlns:a16="http://schemas.microsoft.com/office/drawing/2014/main" id="{79DCF22E-FC92-443A-9293-0BE52A4DDB04}"/>
              </a:ext>
            </a:extLst>
          </p:cNvPr>
          <p:cNvSpPr txBox="1"/>
          <p:nvPr/>
        </p:nvSpPr>
        <p:spPr>
          <a:xfrm>
            <a:off x="9040418" y="3550810"/>
            <a:ext cx="1946284" cy="677413"/>
          </a:xfrm>
          <a:prstGeom prst="rect">
            <a:avLst/>
          </a:prstGeom>
          <a:noFill/>
        </p:spPr>
        <p:txBody>
          <a:bodyPr wrap="square" lIns="179259" tIns="143407" rIns="179259" bIns="143407" rtlCol="0">
            <a:spAutoFit/>
          </a:bodyPr>
          <a:lstStyle>
            <a:defPPr>
              <a:defRPr lang="en-US"/>
            </a:defPPr>
            <a:lvl1pPr marR="0" lvl="0" indent="0" algn="ctr" defTabSz="913751" fontAlgn="base">
              <a:lnSpc>
                <a:spcPct val="90000"/>
              </a:lnSpc>
              <a:spcBef>
                <a:spcPct val="0"/>
              </a:spcBef>
              <a:spcAft>
                <a:spcPct val="0"/>
              </a:spcAft>
              <a:buClrTx/>
              <a:buSzTx/>
              <a:buFontTx/>
              <a:buNone/>
              <a:tabLst/>
              <a:defRPr kumimoji="0" sz="1400" b="0" i="0" u="none" strike="noStrike" kern="0" cap="none" spc="0" normalizeH="0" baseline="0">
                <a:ln>
                  <a:noFill/>
                </a:ln>
                <a:gradFill>
                  <a:gsLst>
                    <a:gs pos="6195">
                      <a:srgbClr val="E6E6E6">
                        <a:lumMod val="25000"/>
                      </a:srgbClr>
                    </a:gs>
                    <a:gs pos="100000">
                      <a:srgbClr val="E6E6E6">
                        <a:lumMod val="25000"/>
                      </a:srgbClr>
                    </a:gs>
                  </a:gsLst>
                  <a:lin ang="5400000" scaled="0"/>
                </a:gradFill>
                <a:effectLst/>
                <a:uLnTx/>
                <a:uFillTx/>
                <a:cs typeface="Segoe UI" panose="020B0502040204020203" pitchFamily="34" charset="0"/>
              </a:defRPr>
            </a:lvl1pPr>
          </a:lstStyle>
          <a:p>
            <a:r>
              <a:rPr lang="en-US"/>
              <a:t>Sub-millisecond latency</a:t>
            </a:r>
          </a:p>
        </p:txBody>
      </p:sp>
      <p:sp>
        <p:nvSpPr>
          <p:cNvPr id="130" name="TextBox 129">
            <a:extLst>
              <a:ext uri="{FF2B5EF4-FFF2-40B4-BE49-F238E27FC236}">
                <a16:creationId xmlns:a16="http://schemas.microsoft.com/office/drawing/2014/main" id="{50657DC8-A4D5-48DC-9713-F407D7852BCD}"/>
              </a:ext>
            </a:extLst>
          </p:cNvPr>
          <p:cNvSpPr txBox="1"/>
          <p:nvPr/>
        </p:nvSpPr>
        <p:spPr>
          <a:xfrm>
            <a:off x="9077884" y="4604345"/>
            <a:ext cx="1871353" cy="166199"/>
          </a:xfrm>
          <a:prstGeom prst="rect">
            <a:avLst/>
          </a:prstGeom>
          <a:noFill/>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r>
              <a:rPr lang="en-US"/>
              <a:t>64TiB</a:t>
            </a:r>
          </a:p>
        </p:txBody>
      </p:sp>
      <p:sp>
        <p:nvSpPr>
          <p:cNvPr id="131" name="TextBox 130">
            <a:extLst>
              <a:ext uri="{FF2B5EF4-FFF2-40B4-BE49-F238E27FC236}">
                <a16:creationId xmlns:a16="http://schemas.microsoft.com/office/drawing/2014/main" id="{D4CE0D1F-893F-4A8F-9AB4-A119B5FE8B5E}"/>
              </a:ext>
            </a:extLst>
          </p:cNvPr>
          <p:cNvSpPr txBox="1"/>
          <p:nvPr/>
        </p:nvSpPr>
        <p:spPr>
          <a:xfrm>
            <a:off x="9077884" y="5211195"/>
            <a:ext cx="1871353" cy="166199"/>
          </a:xfrm>
          <a:prstGeom prst="rect">
            <a:avLst/>
          </a:prstGeom>
          <a:noFill/>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r>
              <a:rPr lang="en-US" dirty="0"/>
              <a:t>80,000 – 160,000</a:t>
            </a:r>
          </a:p>
        </p:txBody>
      </p:sp>
      <p:sp>
        <p:nvSpPr>
          <p:cNvPr id="132" name="TextBox 131">
            <a:extLst>
              <a:ext uri="{FF2B5EF4-FFF2-40B4-BE49-F238E27FC236}">
                <a16:creationId xmlns:a16="http://schemas.microsoft.com/office/drawing/2014/main" id="{DF067683-9678-48E0-ABC4-78587A904E9B}"/>
              </a:ext>
            </a:extLst>
          </p:cNvPr>
          <p:cNvSpPr txBox="1"/>
          <p:nvPr/>
        </p:nvSpPr>
        <p:spPr>
          <a:xfrm>
            <a:off x="9077884" y="5818046"/>
            <a:ext cx="1871353" cy="166199"/>
          </a:xfrm>
          <a:prstGeom prst="rect">
            <a:avLst/>
          </a:prstGeom>
          <a:noFill/>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r>
              <a:rPr lang="en-US" dirty="0"/>
              <a:t>2,000 </a:t>
            </a:r>
            <a:r>
              <a:rPr lang="en-US" dirty="0" err="1"/>
              <a:t>MBps</a:t>
            </a:r>
            <a:endParaRPr lang="en-US" dirty="0"/>
          </a:p>
        </p:txBody>
      </p:sp>
      <p:sp>
        <p:nvSpPr>
          <p:cNvPr id="133" name="Rectangle 132">
            <a:extLst>
              <a:ext uri="{FF2B5EF4-FFF2-40B4-BE49-F238E27FC236}">
                <a16:creationId xmlns:a16="http://schemas.microsoft.com/office/drawing/2014/main" id="{86DB4C4E-178D-4616-9215-3958556CC550}"/>
              </a:ext>
            </a:extLst>
          </p:cNvPr>
          <p:cNvSpPr/>
          <p:nvPr/>
        </p:nvSpPr>
        <p:spPr bwMode="auto">
          <a:xfrm>
            <a:off x="9214554" y="1653932"/>
            <a:ext cx="1710087" cy="3550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b="1" dirty="0">
                <a:gradFill>
                  <a:gsLst>
                    <a:gs pos="0">
                      <a:srgbClr val="FFFFFF"/>
                    </a:gs>
                    <a:gs pos="100000">
                      <a:srgbClr val="FFFFFF"/>
                    </a:gs>
                  </a:gsLst>
                  <a:lin ang="5400000" scaled="0"/>
                </a:gradFill>
                <a:ea typeface="Segoe UI" pitchFamily="34" charset="0"/>
                <a:cs typeface="Segoe UI" pitchFamily="34" charset="0"/>
              </a:rPr>
              <a:t>Preview (NEW)</a:t>
            </a:r>
          </a:p>
        </p:txBody>
      </p:sp>
    </p:spTree>
    <p:extLst>
      <p:ext uri="{BB962C8B-B14F-4D97-AF65-F5344CB8AC3E}">
        <p14:creationId xmlns:p14="http://schemas.microsoft.com/office/powerpoint/2010/main" val="19863859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29C0-65DB-4083-ABC8-B0637C2A1A58}"/>
              </a:ext>
            </a:extLst>
          </p:cNvPr>
          <p:cNvSpPr>
            <a:spLocks noGrp="1"/>
          </p:cNvSpPr>
          <p:nvPr>
            <p:ph type="title"/>
          </p:nvPr>
        </p:nvSpPr>
        <p:spPr/>
        <p:txBody>
          <a:bodyPr/>
          <a:lstStyle/>
          <a:p>
            <a:r>
              <a:rPr lang="en-US" dirty="0"/>
              <a:t>Networking</a:t>
            </a:r>
          </a:p>
        </p:txBody>
      </p:sp>
      <p:sp>
        <p:nvSpPr>
          <p:cNvPr id="3" name="Text Placeholder 2">
            <a:extLst>
              <a:ext uri="{FF2B5EF4-FFF2-40B4-BE49-F238E27FC236}">
                <a16:creationId xmlns:a16="http://schemas.microsoft.com/office/drawing/2014/main" id="{031969BE-F152-4E38-B02E-D0707B876ADE}"/>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67584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9818D-1FAB-4E86-BFC0-7865E9DA684B}"/>
              </a:ext>
            </a:extLst>
          </p:cNvPr>
          <p:cNvSpPr>
            <a:spLocks noGrp="1"/>
          </p:cNvSpPr>
          <p:nvPr>
            <p:ph type="title"/>
          </p:nvPr>
        </p:nvSpPr>
        <p:spPr/>
        <p:txBody>
          <a:bodyPr/>
          <a:lstStyle/>
          <a:p>
            <a:r>
              <a:rPr lang="en-US" dirty="0"/>
              <a:t>Azure Networking Services</a:t>
            </a:r>
          </a:p>
        </p:txBody>
      </p:sp>
      <p:sp>
        <p:nvSpPr>
          <p:cNvPr id="3" name="Text Placeholder 2">
            <a:extLst>
              <a:ext uri="{FF2B5EF4-FFF2-40B4-BE49-F238E27FC236}">
                <a16:creationId xmlns:a16="http://schemas.microsoft.com/office/drawing/2014/main" id="{65F2A7FF-E608-47E0-8DDC-2F49190D1E8F}"/>
              </a:ext>
            </a:extLst>
          </p:cNvPr>
          <p:cNvSpPr txBox="1">
            <a:spLocks/>
          </p:cNvSpPr>
          <p:nvPr/>
        </p:nvSpPr>
        <p:spPr>
          <a:xfrm>
            <a:off x="2635305" y="2544232"/>
            <a:ext cx="2943895" cy="37988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tx1">
                    <a:lumMod val="90000"/>
                    <a:lumOff val="10000"/>
                  </a:schemeClr>
                </a:solidFill>
              </a:rPr>
              <a:t>Load Balancer</a:t>
            </a:r>
          </a:p>
        </p:txBody>
      </p:sp>
      <p:pic>
        <p:nvPicPr>
          <p:cNvPr id="4" name="Picture 3" descr="Load Balancer">
            <a:extLst>
              <a:ext uri="{FF2B5EF4-FFF2-40B4-BE49-F238E27FC236}">
                <a16:creationId xmlns:a16="http://schemas.microsoft.com/office/drawing/2014/main" id="{3279C2CB-018D-4F2B-8EF7-B5EBE4ED919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93471" y="2426108"/>
            <a:ext cx="679227" cy="679227"/>
          </a:xfrm>
          <a:prstGeom prst="rect">
            <a:avLst/>
          </a:prstGeom>
        </p:spPr>
      </p:pic>
      <p:pic>
        <p:nvPicPr>
          <p:cNvPr id="5" name="Picture 4" descr="Application Gateway with WAF">
            <a:extLst>
              <a:ext uri="{FF2B5EF4-FFF2-40B4-BE49-F238E27FC236}">
                <a16:creationId xmlns:a16="http://schemas.microsoft.com/office/drawing/2014/main" id="{92921387-3FA5-47A2-B915-C01B41B4AB0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93471" y="3619994"/>
            <a:ext cx="679227" cy="679227"/>
          </a:xfrm>
          <a:prstGeom prst="rect">
            <a:avLst/>
          </a:prstGeom>
        </p:spPr>
      </p:pic>
      <p:pic>
        <p:nvPicPr>
          <p:cNvPr id="6" name="Picture 5" descr="Traffic Manager">
            <a:extLst>
              <a:ext uri="{FF2B5EF4-FFF2-40B4-BE49-F238E27FC236}">
                <a16:creationId xmlns:a16="http://schemas.microsoft.com/office/drawing/2014/main" id="{A71BCD81-C645-48D7-BBE3-1A98384CE8D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26601" y="4663363"/>
            <a:ext cx="635654" cy="635654"/>
          </a:xfrm>
          <a:prstGeom prst="rect">
            <a:avLst/>
          </a:prstGeom>
        </p:spPr>
      </p:pic>
      <p:pic>
        <p:nvPicPr>
          <p:cNvPr id="7" name="Picture 6" descr="3rd Party Marketplace">
            <a:extLst>
              <a:ext uri="{FF2B5EF4-FFF2-40B4-BE49-F238E27FC236}">
                <a16:creationId xmlns:a16="http://schemas.microsoft.com/office/drawing/2014/main" id="{0DBF9454-1E6D-40D1-8C4B-EE4378B0B2F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932064" y="5692436"/>
            <a:ext cx="657441" cy="657441"/>
          </a:xfrm>
          <a:prstGeom prst="rect">
            <a:avLst/>
          </a:prstGeom>
        </p:spPr>
      </p:pic>
      <p:sp>
        <p:nvSpPr>
          <p:cNvPr id="8" name="Text Placeholder 2">
            <a:extLst>
              <a:ext uri="{FF2B5EF4-FFF2-40B4-BE49-F238E27FC236}">
                <a16:creationId xmlns:a16="http://schemas.microsoft.com/office/drawing/2014/main" id="{0066873B-9D06-467D-92E5-A82C1AC9BAF6}"/>
              </a:ext>
            </a:extLst>
          </p:cNvPr>
          <p:cNvSpPr txBox="1">
            <a:spLocks/>
          </p:cNvSpPr>
          <p:nvPr/>
        </p:nvSpPr>
        <p:spPr>
          <a:xfrm>
            <a:off x="2635305" y="3737836"/>
            <a:ext cx="4571683" cy="7536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tx1">
                    <a:lumMod val="90000"/>
                    <a:lumOff val="10000"/>
                  </a:schemeClr>
                </a:solidFill>
              </a:rPr>
              <a:t>Application Gateway with WAF </a:t>
            </a:r>
          </a:p>
        </p:txBody>
      </p:sp>
      <p:sp>
        <p:nvSpPr>
          <p:cNvPr id="9" name="Text Placeholder 2">
            <a:extLst>
              <a:ext uri="{FF2B5EF4-FFF2-40B4-BE49-F238E27FC236}">
                <a16:creationId xmlns:a16="http://schemas.microsoft.com/office/drawing/2014/main" id="{F5ABBA65-BAE0-4C3C-9694-4CAC33F4488C}"/>
              </a:ext>
            </a:extLst>
          </p:cNvPr>
          <p:cNvSpPr txBox="1">
            <a:spLocks/>
          </p:cNvSpPr>
          <p:nvPr/>
        </p:nvSpPr>
        <p:spPr>
          <a:xfrm>
            <a:off x="2621568" y="4846232"/>
            <a:ext cx="2957632" cy="7536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tx1">
                    <a:lumMod val="90000"/>
                    <a:lumOff val="10000"/>
                  </a:schemeClr>
                </a:solidFill>
              </a:rPr>
              <a:t>Traffic Manager</a:t>
            </a:r>
          </a:p>
        </p:txBody>
      </p:sp>
      <p:sp>
        <p:nvSpPr>
          <p:cNvPr id="10" name="Text Placeholder 2">
            <a:extLst>
              <a:ext uri="{FF2B5EF4-FFF2-40B4-BE49-F238E27FC236}">
                <a16:creationId xmlns:a16="http://schemas.microsoft.com/office/drawing/2014/main" id="{B33EA886-21A8-418A-A1B8-C596B3F28DA7}"/>
              </a:ext>
            </a:extLst>
          </p:cNvPr>
          <p:cNvSpPr txBox="1">
            <a:spLocks/>
          </p:cNvSpPr>
          <p:nvPr/>
        </p:nvSpPr>
        <p:spPr>
          <a:xfrm>
            <a:off x="4660158" y="5907477"/>
            <a:ext cx="4889572" cy="37989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tx1">
                    <a:lumMod val="90000"/>
                    <a:lumOff val="10000"/>
                  </a:schemeClr>
                </a:solidFill>
              </a:rPr>
              <a:t>3</a:t>
            </a:r>
            <a:r>
              <a:rPr lang="en-US" sz="2000" baseline="30000" dirty="0">
                <a:solidFill>
                  <a:schemeClr val="tx1">
                    <a:lumMod val="90000"/>
                    <a:lumOff val="10000"/>
                  </a:schemeClr>
                </a:solidFill>
              </a:rPr>
              <a:t>rd</a:t>
            </a:r>
            <a:r>
              <a:rPr lang="en-US" sz="2000" dirty="0">
                <a:solidFill>
                  <a:schemeClr val="tx1">
                    <a:lumMod val="90000"/>
                    <a:lumOff val="10000"/>
                  </a:schemeClr>
                </a:solidFill>
              </a:rPr>
              <a:t> Party Solutions from Marketplace</a:t>
            </a:r>
          </a:p>
        </p:txBody>
      </p:sp>
      <p:pic>
        <p:nvPicPr>
          <p:cNvPr id="11" name="Picture 10" descr="Firewall">
            <a:extLst>
              <a:ext uri="{FF2B5EF4-FFF2-40B4-BE49-F238E27FC236}">
                <a16:creationId xmlns:a16="http://schemas.microsoft.com/office/drawing/2014/main" id="{0E4A0711-4A35-4AA3-BF8B-1A617335CA3F}"/>
              </a:ext>
            </a:extLst>
          </p:cNvPr>
          <p:cNvPicPr>
            <a:picLocks noChangeAspect="1"/>
          </p:cNvPicPr>
          <p:nvPr/>
        </p:nvPicPr>
        <p:blipFill>
          <a:blip r:embed="rId6"/>
          <a:stretch>
            <a:fillRect/>
          </a:stretch>
        </p:blipFill>
        <p:spPr>
          <a:xfrm>
            <a:off x="7390282" y="2460109"/>
            <a:ext cx="590550" cy="581025"/>
          </a:xfrm>
          <a:prstGeom prst="rect">
            <a:avLst/>
          </a:prstGeom>
        </p:spPr>
      </p:pic>
      <p:sp>
        <p:nvSpPr>
          <p:cNvPr id="12" name="Text Placeholder 2">
            <a:extLst>
              <a:ext uri="{FF2B5EF4-FFF2-40B4-BE49-F238E27FC236}">
                <a16:creationId xmlns:a16="http://schemas.microsoft.com/office/drawing/2014/main" id="{F3C3070B-9191-4545-8424-E461E5649433}"/>
              </a:ext>
            </a:extLst>
          </p:cNvPr>
          <p:cNvSpPr txBox="1">
            <a:spLocks/>
          </p:cNvSpPr>
          <p:nvPr/>
        </p:nvSpPr>
        <p:spPr>
          <a:xfrm>
            <a:off x="8235847" y="2578043"/>
            <a:ext cx="2943895" cy="37988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tx1">
                    <a:lumMod val="90000"/>
                    <a:lumOff val="10000"/>
                  </a:schemeClr>
                </a:solidFill>
              </a:rPr>
              <a:t>Firewall</a:t>
            </a:r>
          </a:p>
        </p:txBody>
      </p:sp>
      <p:pic>
        <p:nvPicPr>
          <p:cNvPr id="13" name="Picture 12" descr="Front Door">
            <a:extLst>
              <a:ext uri="{FF2B5EF4-FFF2-40B4-BE49-F238E27FC236}">
                <a16:creationId xmlns:a16="http://schemas.microsoft.com/office/drawing/2014/main" id="{39562159-FBF9-4431-AB49-3CF4FB36670F}"/>
              </a:ext>
            </a:extLst>
          </p:cNvPr>
          <p:cNvPicPr>
            <a:picLocks noChangeAspect="1"/>
          </p:cNvPicPr>
          <p:nvPr/>
        </p:nvPicPr>
        <p:blipFill>
          <a:blip r:embed="rId7"/>
          <a:stretch>
            <a:fillRect/>
          </a:stretch>
        </p:blipFill>
        <p:spPr>
          <a:xfrm>
            <a:off x="7399807" y="3618523"/>
            <a:ext cx="581025" cy="561975"/>
          </a:xfrm>
          <a:prstGeom prst="rect">
            <a:avLst/>
          </a:prstGeom>
        </p:spPr>
      </p:pic>
      <p:sp>
        <p:nvSpPr>
          <p:cNvPr id="14" name="Text Placeholder 2">
            <a:extLst>
              <a:ext uri="{FF2B5EF4-FFF2-40B4-BE49-F238E27FC236}">
                <a16:creationId xmlns:a16="http://schemas.microsoft.com/office/drawing/2014/main" id="{E589A63B-4979-456C-B32A-5FDECA51232B}"/>
              </a:ext>
            </a:extLst>
          </p:cNvPr>
          <p:cNvSpPr txBox="1">
            <a:spLocks/>
          </p:cNvSpPr>
          <p:nvPr/>
        </p:nvSpPr>
        <p:spPr>
          <a:xfrm>
            <a:off x="8235847" y="3687854"/>
            <a:ext cx="2943895" cy="37988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tx1">
                    <a:lumMod val="90000"/>
                    <a:lumOff val="10000"/>
                  </a:schemeClr>
                </a:solidFill>
              </a:rPr>
              <a:t>Front Door</a:t>
            </a:r>
          </a:p>
        </p:txBody>
      </p:sp>
      <p:pic>
        <p:nvPicPr>
          <p:cNvPr id="15" name="Picture 14" descr="Content Delivery Network">
            <a:extLst>
              <a:ext uri="{FF2B5EF4-FFF2-40B4-BE49-F238E27FC236}">
                <a16:creationId xmlns:a16="http://schemas.microsoft.com/office/drawing/2014/main" id="{7A429348-91A6-4193-9C19-78820C7B8BD6}"/>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7319783" y="4581268"/>
            <a:ext cx="780290" cy="780290"/>
          </a:xfrm>
          <a:prstGeom prst="rect">
            <a:avLst/>
          </a:prstGeom>
        </p:spPr>
      </p:pic>
      <p:sp>
        <p:nvSpPr>
          <p:cNvPr id="16" name="Text Placeholder 2">
            <a:extLst>
              <a:ext uri="{FF2B5EF4-FFF2-40B4-BE49-F238E27FC236}">
                <a16:creationId xmlns:a16="http://schemas.microsoft.com/office/drawing/2014/main" id="{AA7F277F-CE34-4D4B-A10B-D407E4A92EC3}"/>
              </a:ext>
            </a:extLst>
          </p:cNvPr>
          <p:cNvSpPr txBox="1">
            <a:spLocks/>
          </p:cNvSpPr>
          <p:nvPr/>
        </p:nvSpPr>
        <p:spPr>
          <a:xfrm>
            <a:off x="8235848" y="4778005"/>
            <a:ext cx="3375128" cy="37988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tx1">
                    <a:lumMod val="90000"/>
                    <a:lumOff val="10000"/>
                  </a:schemeClr>
                </a:solidFill>
              </a:rPr>
              <a:t>Content Delivery Network</a:t>
            </a:r>
          </a:p>
        </p:txBody>
      </p:sp>
      <p:pic>
        <p:nvPicPr>
          <p:cNvPr id="18" name="Picture 17" descr="Virtual Network">
            <a:extLst>
              <a:ext uri="{FF2B5EF4-FFF2-40B4-BE49-F238E27FC236}">
                <a16:creationId xmlns:a16="http://schemas.microsoft.com/office/drawing/2014/main" id="{C0CB703B-B79D-4595-BED6-DFC6C7E6C7CC}"/>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642939" y="1377606"/>
            <a:ext cx="780290" cy="780290"/>
          </a:xfrm>
          <a:prstGeom prst="rect">
            <a:avLst/>
          </a:prstGeom>
        </p:spPr>
      </p:pic>
      <p:sp>
        <p:nvSpPr>
          <p:cNvPr id="19" name="Text Placeholder 2">
            <a:extLst>
              <a:ext uri="{FF2B5EF4-FFF2-40B4-BE49-F238E27FC236}">
                <a16:creationId xmlns:a16="http://schemas.microsoft.com/office/drawing/2014/main" id="{02090FBB-9FFC-4F8D-8DCD-ED9676E0D807}"/>
              </a:ext>
            </a:extLst>
          </p:cNvPr>
          <p:cNvSpPr txBox="1">
            <a:spLocks/>
          </p:cNvSpPr>
          <p:nvPr/>
        </p:nvSpPr>
        <p:spPr>
          <a:xfrm>
            <a:off x="2621568" y="1604666"/>
            <a:ext cx="2943895" cy="37988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tx1">
                    <a:lumMod val="90000"/>
                    <a:lumOff val="10000"/>
                  </a:schemeClr>
                </a:solidFill>
              </a:rPr>
              <a:t>Virtual Network</a:t>
            </a:r>
          </a:p>
        </p:txBody>
      </p:sp>
      <p:pic>
        <p:nvPicPr>
          <p:cNvPr id="21" name="Picture 20" descr="ExpressRoute">
            <a:extLst>
              <a:ext uri="{FF2B5EF4-FFF2-40B4-BE49-F238E27FC236}">
                <a16:creationId xmlns:a16="http://schemas.microsoft.com/office/drawing/2014/main" id="{26D8845E-059F-466A-B0B2-7F7EA1F89F6C}"/>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7295412" y="1377606"/>
            <a:ext cx="780290" cy="780290"/>
          </a:xfrm>
          <a:prstGeom prst="rect">
            <a:avLst/>
          </a:prstGeom>
        </p:spPr>
      </p:pic>
      <p:sp>
        <p:nvSpPr>
          <p:cNvPr id="22" name="Text Placeholder 2">
            <a:extLst>
              <a:ext uri="{FF2B5EF4-FFF2-40B4-BE49-F238E27FC236}">
                <a16:creationId xmlns:a16="http://schemas.microsoft.com/office/drawing/2014/main" id="{CF19B7A9-C01B-4ECB-8AC1-3C0CB9841D14}"/>
              </a:ext>
            </a:extLst>
          </p:cNvPr>
          <p:cNvSpPr txBox="1">
            <a:spLocks/>
          </p:cNvSpPr>
          <p:nvPr/>
        </p:nvSpPr>
        <p:spPr>
          <a:xfrm>
            <a:off x="8235848" y="1700106"/>
            <a:ext cx="2943895" cy="37988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tx1">
                    <a:lumMod val="90000"/>
                    <a:lumOff val="10000"/>
                  </a:schemeClr>
                </a:solidFill>
              </a:rPr>
              <a:t>ExpressRoute</a:t>
            </a:r>
          </a:p>
        </p:txBody>
      </p:sp>
    </p:spTree>
    <p:extLst>
      <p:ext uri="{BB962C8B-B14F-4D97-AF65-F5344CB8AC3E}">
        <p14:creationId xmlns:p14="http://schemas.microsoft.com/office/powerpoint/2010/main" val="11366630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E79D08-7C0E-479E-8284-2195510339C4}"/>
              </a:ext>
            </a:extLst>
          </p:cNvPr>
          <p:cNvSpPr>
            <a:spLocks noGrp="1"/>
          </p:cNvSpPr>
          <p:nvPr>
            <p:ph type="title"/>
          </p:nvPr>
        </p:nvSpPr>
        <p:spPr/>
        <p:txBody>
          <a:bodyPr/>
          <a:lstStyle/>
          <a:p>
            <a:r>
              <a:rPr lang="en-US" dirty="0"/>
              <a:t>Hybrid Cloud?</a:t>
            </a:r>
          </a:p>
        </p:txBody>
      </p:sp>
      <p:sp>
        <p:nvSpPr>
          <p:cNvPr id="5" name="Rectangle 4">
            <a:extLst>
              <a:ext uri="{FF2B5EF4-FFF2-40B4-BE49-F238E27FC236}">
                <a16:creationId xmlns:a16="http://schemas.microsoft.com/office/drawing/2014/main" id="{35B92372-499A-4A31-BFAA-9E3855531268}"/>
              </a:ext>
            </a:extLst>
          </p:cNvPr>
          <p:cNvSpPr/>
          <p:nvPr/>
        </p:nvSpPr>
        <p:spPr bwMode="auto">
          <a:xfrm>
            <a:off x="4183990" y="4571223"/>
            <a:ext cx="4174179" cy="183177"/>
          </a:xfrm>
          <a:prstGeom prst="rect">
            <a:avLst/>
          </a:prstGeom>
          <a:solidFill>
            <a:srgbClr val="EC652E"/>
          </a:solidFill>
          <a:ln w="9525" cap="flat" cmpd="sng" algn="ctr">
            <a:solidFill>
              <a:srgbClr val="EC652E"/>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a:extLst>
              <a:ext uri="{FF2B5EF4-FFF2-40B4-BE49-F238E27FC236}">
                <a16:creationId xmlns:a16="http://schemas.microsoft.com/office/drawing/2014/main" id="{FDF321D0-F003-4F45-84CE-B64ED92BD6F1}"/>
              </a:ext>
            </a:extLst>
          </p:cNvPr>
          <p:cNvPicPr>
            <a:picLocks noChangeAspect="1"/>
          </p:cNvPicPr>
          <p:nvPr/>
        </p:nvPicPr>
        <p:blipFill>
          <a:blip r:embed="rId2">
            <a:biLevel thresh="75000"/>
          </a:blip>
          <a:stretch>
            <a:fillRect/>
          </a:stretch>
        </p:blipFill>
        <p:spPr>
          <a:xfrm>
            <a:off x="519249" y="3575988"/>
            <a:ext cx="1772909" cy="1772909"/>
          </a:xfrm>
          <a:prstGeom prst="rect">
            <a:avLst/>
          </a:prstGeom>
          <a:ln>
            <a:noFill/>
          </a:ln>
        </p:spPr>
      </p:pic>
      <p:sp>
        <p:nvSpPr>
          <p:cNvPr id="7" name="Rectangle 6">
            <a:extLst>
              <a:ext uri="{FF2B5EF4-FFF2-40B4-BE49-F238E27FC236}">
                <a16:creationId xmlns:a16="http://schemas.microsoft.com/office/drawing/2014/main" id="{A73173DF-6057-4D3C-9315-B8124CEF344A}"/>
              </a:ext>
            </a:extLst>
          </p:cNvPr>
          <p:cNvSpPr/>
          <p:nvPr/>
        </p:nvSpPr>
        <p:spPr bwMode="auto">
          <a:xfrm>
            <a:off x="8376108" y="3321025"/>
            <a:ext cx="2599604" cy="2378813"/>
          </a:xfrm>
          <a:prstGeom prst="rect">
            <a:avLst/>
          </a:prstGeom>
          <a:noFill/>
          <a:ln w="38100" cap="flat" cmpd="sng" algn="ctr">
            <a:solidFill>
              <a:srgbClr val="00ABEB"/>
            </a:solidFill>
            <a:prstDash val="lgDashDot"/>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1CF26A5B-05C2-4EB6-93CB-852FEF4AEEC9}"/>
              </a:ext>
            </a:extLst>
          </p:cNvPr>
          <p:cNvSpPr/>
          <p:nvPr/>
        </p:nvSpPr>
        <p:spPr bwMode="auto">
          <a:xfrm>
            <a:off x="700666" y="3291030"/>
            <a:ext cx="3493885" cy="2378813"/>
          </a:xfrm>
          <a:prstGeom prst="rect">
            <a:avLst/>
          </a:prstGeom>
          <a:noFill/>
          <a:ln w="38100" cap="flat" cmpd="sng" algn="ctr">
            <a:solidFill>
              <a:srgbClr val="292929"/>
            </a:solidFill>
            <a:prstDash val="sys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60AAECFF-FA6C-4AB1-9A67-C6E1632D251D}"/>
              </a:ext>
            </a:extLst>
          </p:cNvPr>
          <p:cNvSpPr txBox="1"/>
          <p:nvPr/>
        </p:nvSpPr>
        <p:spPr>
          <a:xfrm>
            <a:off x="384491" y="5792648"/>
            <a:ext cx="4126233" cy="669832"/>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2745" b="0" i="0" u="none" strike="noStrike" kern="0" cap="none" spc="0" normalizeH="0" baseline="0" noProof="0" dirty="0">
                <a:ln>
                  <a:noFill/>
                </a:ln>
                <a:solidFill>
                  <a:srgbClr val="5F5F5F"/>
                </a:solidFill>
                <a:effectLst/>
                <a:uLnTx/>
                <a:uFillTx/>
                <a:latin typeface="Segoe UI"/>
                <a:ea typeface="+mn-ea"/>
                <a:cs typeface="+mn-cs"/>
              </a:rPr>
              <a:t>On-Premises Datacenter</a:t>
            </a:r>
          </a:p>
        </p:txBody>
      </p:sp>
      <p:pic>
        <p:nvPicPr>
          <p:cNvPr id="14" name="Picture 13">
            <a:extLst>
              <a:ext uri="{FF2B5EF4-FFF2-40B4-BE49-F238E27FC236}">
                <a16:creationId xmlns:a16="http://schemas.microsoft.com/office/drawing/2014/main" id="{AFEE09E9-913A-43D4-B940-275645C757D2}"/>
              </a:ext>
            </a:extLst>
          </p:cNvPr>
          <p:cNvPicPr>
            <a:picLocks noChangeAspect="1"/>
          </p:cNvPicPr>
          <p:nvPr/>
        </p:nvPicPr>
        <p:blipFill>
          <a:blip r:embed="rId3" cstate="hqprint">
            <a:duotone>
              <a:srgbClr val="DDDDDD">
                <a:shade val="45000"/>
                <a:satMod val="135000"/>
              </a:srgbClr>
              <a:prstClr val="white"/>
            </a:duotone>
            <a:extLst>
              <a:ext uri="{28A0092B-C50C-407E-A947-70E740481C1C}">
                <a14:useLocalDpi xmlns:a14="http://schemas.microsoft.com/office/drawing/2010/main"/>
              </a:ext>
            </a:extLst>
          </a:blip>
          <a:stretch>
            <a:fillRect/>
          </a:stretch>
        </p:blipFill>
        <p:spPr>
          <a:xfrm>
            <a:off x="2128133" y="4571223"/>
            <a:ext cx="764951" cy="764951"/>
          </a:xfrm>
          <a:prstGeom prst="rect">
            <a:avLst/>
          </a:prstGeom>
        </p:spPr>
      </p:pic>
      <p:pic>
        <p:nvPicPr>
          <p:cNvPr id="15" name="Picture 14">
            <a:extLst>
              <a:ext uri="{FF2B5EF4-FFF2-40B4-BE49-F238E27FC236}">
                <a16:creationId xmlns:a16="http://schemas.microsoft.com/office/drawing/2014/main" id="{67A226A3-8CC1-40EE-80BC-D5EDFBF0E387}"/>
              </a:ext>
            </a:extLst>
          </p:cNvPr>
          <p:cNvPicPr>
            <a:picLocks noChangeAspect="1"/>
          </p:cNvPicPr>
          <p:nvPr/>
        </p:nvPicPr>
        <p:blipFill>
          <a:blip r:embed="rId3" cstate="hqprint">
            <a:duotone>
              <a:srgbClr val="DDDDDD">
                <a:shade val="45000"/>
                <a:satMod val="135000"/>
              </a:srgbClr>
              <a:prstClr val="white"/>
            </a:duotone>
            <a:extLst>
              <a:ext uri="{28A0092B-C50C-407E-A947-70E740481C1C}">
                <a14:useLocalDpi xmlns:a14="http://schemas.microsoft.com/office/drawing/2010/main"/>
              </a:ext>
            </a:extLst>
          </a:blip>
          <a:stretch>
            <a:fillRect/>
          </a:stretch>
        </p:blipFill>
        <p:spPr>
          <a:xfrm>
            <a:off x="3074500" y="4571223"/>
            <a:ext cx="764951" cy="764951"/>
          </a:xfrm>
          <a:prstGeom prst="rect">
            <a:avLst/>
          </a:prstGeom>
        </p:spPr>
      </p:pic>
      <p:sp>
        <p:nvSpPr>
          <p:cNvPr id="17" name="TextBox 16">
            <a:extLst>
              <a:ext uri="{FF2B5EF4-FFF2-40B4-BE49-F238E27FC236}">
                <a16:creationId xmlns:a16="http://schemas.microsoft.com/office/drawing/2014/main" id="{7CE8DD84-BD9A-4AA9-A2B6-B6D091DA6694}"/>
              </a:ext>
            </a:extLst>
          </p:cNvPr>
          <p:cNvSpPr txBox="1"/>
          <p:nvPr/>
        </p:nvSpPr>
        <p:spPr>
          <a:xfrm>
            <a:off x="4292389" y="3196646"/>
            <a:ext cx="3768062" cy="855453"/>
          </a:xfrm>
          <a:prstGeom prst="rect">
            <a:avLst/>
          </a:prstGeom>
          <a:noFill/>
        </p:spPr>
        <p:txBody>
          <a:bodyPr wrap="squar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800" b="0" i="0" u="none" strike="noStrike" kern="0" cap="none" spc="0" normalizeH="0" baseline="0" noProof="0" dirty="0">
                <a:ln>
                  <a:noFill/>
                </a:ln>
                <a:gradFill>
                  <a:gsLst>
                    <a:gs pos="2917">
                      <a:srgbClr val="292929"/>
                    </a:gs>
                    <a:gs pos="30000">
                      <a:srgbClr val="292929"/>
                    </a:gs>
                  </a:gsLst>
                  <a:lin ang="5400000" scaled="0"/>
                </a:gradFill>
                <a:effectLst/>
                <a:uLnTx/>
                <a:uFillTx/>
                <a:latin typeface="Segoe UI"/>
                <a:ea typeface="+mn-ea"/>
                <a:cs typeface="+mn-cs"/>
              </a:rPr>
              <a:t>Secure connectivity </a:t>
            </a:r>
          </a:p>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800" b="0" i="0" u="none" strike="noStrike" kern="0" cap="none" spc="0" normalizeH="0" baseline="0" noProof="0" dirty="0">
                <a:ln>
                  <a:noFill/>
                </a:ln>
                <a:gradFill>
                  <a:gsLst>
                    <a:gs pos="2917">
                      <a:srgbClr val="292929"/>
                    </a:gs>
                    <a:gs pos="30000">
                      <a:srgbClr val="292929"/>
                    </a:gs>
                  </a:gsLst>
                  <a:lin ang="5400000" scaled="0"/>
                </a:gradFill>
                <a:effectLst/>
                <a:uLnTx/>
                <a:uFillTx/>
                <a:latin typeface="Segoe UI"/>
                <a:ea typeface="+mn-ea"/>
                <a:cs typeface="+mn-cs"/>
              </a:rPr>
              <a:t>with VPN</a:t>
            </a:r>
          </a:p>
        </p:txBody>
      </p:sp>
      <p:sp>
        <p:nvSpPr>
          <p:cNvPr id="18" name="TextBox 17">
            <a:extLst>
              <a:ext uri="{FF2B5EF4-FFF2-40B4-BE49-F238E27FC236}">
                <a16:creationId xmlns:a16="http://schemas.microsoft.com/office/drawing/2014/main" id="{B085B266-77F7-4348-A9FD-C160B5E6075C}"/>
              </a:ext>
            </a:extLst>
          </p:cNvPr>
          <p:cNvSpPr txBox="1"/>
          <p:nvPr/>
        </p:nvSpPr>
        <p:spPr>
          <a:xfrm>
            <a:off x="8310125" y="5792654"/>
            <a:ext cx="2665587" cy="669826"/>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2745" b="0" i="0" u="none" strike="noStrike" kern="0" cap="none" spc="0" normalizeH="0" baseline="0" noProof="0" dirty="0">
                <a:ln>
                  <a:noFill/>
                </a:ln>
                <a:solidFill>
                  <a:srgbClr val="5F5F5F"/>
                </a:solidFill>
                <a:effectLst/>
                <a:uLnTx/>
                <a:uFillTx/>
                <a:latin typeface="Segoe UI"/>
                <a:ea typeface="+mn-ea"/>
                <a:cs typeface="+mn-cs"/>
              </a:rPr>
              <a:t>Cloud Provider</a:t>
            </a:r>
          </a:p>
        </p:txBody>
      </p:sp>
      <p:sp>
        <p:nvSpPr>
          <p:cNvPr id="21" name="Content Placeholder 5">
            <a:extLst>
              <a:ext uri="{FF2B5EF4-FFF2-40B4-BE49-F238E27FC236}">
                <a16:creationId xmlns:a16="http://schemas.microsoft.com/office/drawing/2014/main" id="{E131382B-B1E1-4F12-885B-A92EDCF999F8}"/>
              </a:ext>
            </a:extLst>
          </p:cNvPr>
          <p:cNvSpPr txBox="1">
            <a:spLocks/>
          </p:cNvSpPr>
          <p:nvPr/>
        </p:nvSpPr>
        <p:spPr>
          <a:xfrm>
            <a:off x="409582" y="1392704"/>
            <a:ext cx="10972800" cy="926136"/>
          </a:xfrm>
          <a:prstGeom prst="rect">
            <a:avLst/>
          </a:prstGeom>
        </p:spPr>
        <p:txBody>
          <a:bodyPr vert="horz" wrap="square" lIns="0" tIns="0" rIns="0" bIns="0" rtlCol="0">
            <a:normAutofit lnSpcReduction="1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137"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Running workloads in the public cloud and on-premises with a secure network connection between </a:t>
            </a:r>
          </a:p>
        </p:txBody>
      </p:sp>
      <p:pic>
        <p:nvPicPr>
          <p:cNvPr id="31" name="Graphic 30">
            <a:extLst>
              <a:ext uri="{FF2B5EF4-FFF2-40B4-BE49-F238E27FC236}">
                <a16:creationId xmlns:a16="http://schemas.microsoft.com/office/drawing/2014/main" id="{17A6CA18-F4AB-46B8-A9C9-EE83B25ABC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08714" y="3642287"/>
            <a:ext cx="773807" cy="773807"/>
          </a:xfrm>
          <a:prstGeom prst="rect">
            <a:avLst/>
          </a:prstGeom>
        </p:spPr>
      </p:pic>
      <p:pic>
        <p:nvPicPr>
          <p:cNvPr id="33" name="Graphic 32">
            <a:extLst>
              <a:ext uri="{FF2B5EF4-FFF2-40B4-BE49-F238E27FC236}">
                <a16:creationId xmlns:a16="http://schemas.microsoft.com/office/drawing/2014/main" id="{500485A5-4385-4E94-A95E-CFB634D223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08714" y="4642504"/>
            <a:ext cx="773807" cy="773807"/>
          </a:xfrm>
          <a:prstGeom prst="rect">
            <a:avLst/>
          </a:prstGeom>
        </p:spPr>
      </p:pic>
      <p:pic>
        <p:nvPicPr>
          <p:cNvPr id="34" name="Graphic 33">
            <a:extLst>
              <a:ext uri="{FF2B5EF4-FFF2-40B4-BE49-F238E27FC236}">
                <a16:creationId xmlns:a16="http://schemas.microsoft.com/office/drawing/2014/main" id="{9546CD61-AEC2-4F8B-AACB-E9956098EC2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02708" y="4691489"/>
            <a:ext cx="773807" cy="773807"/>
          </a:xfrm>
          <a:prstGeom prst="rect">
            <a:avLst/>
          </a:prstGeom>
        </p:spPr>
      </p:pic>
      <p:pic>
        <p:nvPicPr>
          <p:cNvPr id="35" name="Graphic 34">
            <a:extLst>
              <a:ext uri="{FF2B5EF4-FFF2-40B4-BE49-F238E27FC236}">
                <a16:creationId xmlns:a16="http://schemas.microsoft.com/office/drawing/2014/main" id="{ABEC9D8C-335C-462C-90FB-1ED10EAD58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02707" y="3642287"/>
            <a:ext cx="773807" cy="773807"/>
          </a:xfrm>
          <a:prstGeom prst="rect">
            <a:avLst/>
          </a:prstGeom>
        </p:spPr>
      </p:pic>
      <p:pic>
        <p:nvPicPr>
          <p:cNvPr id="39" name="Graphic 38">
            <a:extLst>
              <a:ext uri="{FF2B5EF4-FFF2-40B4-BE49-F238E27FC236}">
                <a16:creationId xmlns:a16="http://schemas.microsoft.com/office/drawing/2014/main" id="{94334BF2-D880-45B5-99E7-214681C1067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38295" y="3981764"/>
            <a:ext cx="476250" cy="476250"/>
          </a:xfrm>
          <a:prstGeom prst="rect">
            <a:avLst/>
          </a:prstGeom>
        </p:spPr>
      </p:pic>
    </p:spTree>
    <p:extLst>
      <p:ext uri="{BB962C8B-B14F-4D97-AF65-F5344CB8AC3E}">
        <p14:creationId xmlns:p14="http://schemas.microsoft.com/office/powerpoint/2010/main" val="263501840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aphic 2" descr="Global map">
            <a:extLst>
              <a:ext uri="{FF2B5EF4-FFF2-40B4-BE49-F238E27FC236}">
                <a16:creationId xmlns:a16="http://schemas.microsoft.com/office/drawing/2014/main" id="{ADB7BBC2-64F3-45AB-A09C-C31337FDD08C}"/>
              </a:ext>
            </a:extLst>
          </p:cNvPr>
          <p:cNvGrpSpPr/>
          <p:nvPr/>
        </p:nvGrpSpPr>
        <p:grpSpPr>
          <a:xfrm>
            <a:off x="1277776" y="68954"/>
            <a:ext cx="10365837" cy="6586989"/>
            <a:chOff x="536335" y="1235801"/>
            <a:chExt cx="5191832" cy="3054545"/>
          </a:xfrm>
          <a:solidFill>
            <a:schemeClr val="accent6">
              <a:lumMod val="90000"/>
            </a:schemeClr>
          </a:solidFill>
        </p:grpSpPr>
        <p:sp>
          <p:nvSpPr>
            <p:cNvPr id="3" name="Freeform: Shape 2">
              <a:extLst>
                <a:ext uri="{FF2B5EF4-FFF2-40B4-BE49-F238E27FC236}">
                  <a16:creationId xmlns:a16="http://schemas.microsoft.com/office/drawing/2014/main" id="{82E0EC1E-247D-4BC3-B8C8-5CA826507753}"/>
                </a:ext>
              </a:extLst>
            </p:cNvPr>
            <p:cNvSpPr/>
            <p:nvPr/>
          </p:nvSpPr>
          <p:spPr>
            <a:xfrm>
              <a:off x="2712297" y="1433112"/>
              <a:ext cx="2705581" cy="2397744"/>
            </a:xfrm>
            <a:custGeom>
              <a:avLst/>
              <a:gdLst/>
              <a:ahLst/>
              <a:cxnLst/>
              <a:rect l="0" t="0" r="0" b="0"/>
              <a:pathLst>
                <a:path w="2705740" h="2397845">
                  <a:moveTo>
                    <a:pt x="1807131" y="1547403"/>
                  </a:moveTo>
                  <a:cubicBezTo>
                    <a:pt x="1808064" y="1546937"/>
                    <a:pt x="1809930" y="1546470"/>
                    <a:pt x="1810397" y="1546937"/>
                  </a:cubicBezTo>
                  <a:cubicBezTo>
                    <a:pt x="1814129" y="1550669"/>
                    <a:pt x="1818794" y="1553001"/>
                    <a:pt x="1819727" y="1558600"/>
                  </a:cubicBezTo>
                  <a:cubicBezTo>
                    <a:pt x="1820660" y="1562798"/>
                    <a:pt x="1821593" y="1567463"/>
                    <a:pt x="1822993" y="1571662"/>
                  </a:cubicBezTo>
                  <a:cubicBezTo>
                    <a:pt x="1826258" y="1582391"/>
                    <a:pt x="1828124" y="1594054"/>
                    <a:pt x="1835122" y="1603851"/>
                  </a:cubicBezTo>
                  <a:cubicBezTo>
                    <a:pt x="1836521" y="1605717"/>
                    <a:pt x="1836988" y="1608516"/>
                    <a:pt x="1837921" y="1610848"/>
                  </a:cubicBezTo>
                  <a:cubicBezTo>
                    <a:pt x="1838387" y="1613181"/>
                    <a:pt x="1838854" y="1615980"/>
                    <a:pt x="1839320" y="1618312"/>
                  </a:cubicBezTo>
                  <a:cubicBezTo>
                    <a:pt x="1842586" y="1627643"/>
                    <a:pt x="1842586" y="1636973"/>
                    <a:pt x="1839787" y="1646769"/>
                  </a:cubicBezTo>
                  <a:cubicBezTo>
                    <a:pt x="1839320" y="1649102"/>
                    <a:pt x="1838387" y="1651901"/>
                    <a:pt x="1838854" y="1654233"/>
                  </a:cubicBezTo>
                  <a:cubicBezTo>
                    <a:pt x="1841186" y="1661231"/>
                    <a:pt x="1839787" y="1668229"/>
                    <a:pt x="1837454" y="1674760"/>
                  </a:cubicBezTo>
                  <a:cubicBezTo>
                    <a:pt x="1834655" y="1682690"/>
                    <a:pt x="1835588" y="1688755"/>
                    <a:pt x="1844452" y="1692020"/>
                  </a:cubicBezTo>
                  <a:cubicBezTo>
                    <a:pt x="1844918" y="1692020"/>
                    <a:pt x="1845851" y="1692487"/>
                    <a:pt x="1845851" y="1692954"/>
                  </a:cubicBezTo>
                  <a:cubicBezTo>
                    <a:pt x="1853315" y="1702284"/>
                    <a:pt x="1861246" y="1712080"/>
                    <a:pt x="1868244" y="1721410"/>
                  </a:cubicBezTo>
                  <a:cubicBezTo>
                    <a:pt x="1871976" y="1726076"/>
                    <a:pt x="1871509" y="1732140"/>
                    <a:pt x="1871976" y="1738205"/>
                  </a:cubicBezTo>
                  <a:cubicBezTo>
                    <a:pt x="1871976" y="1739604"/>
                    <a:pt x="1872909" y="1740537"/>
                    <a:pt x="1873375" y="1741937"/>
                  </a:cubicBezTo>
                  <a:cubicBezTo>
                    <a:pt x="1875241" y="1745202"/>
                    <a:pt x="1875708" y="1748934"/>
                    <a:pt x="1875708" y="1753133"/>
                  </a:cubicBezTo>
                  <a:cubicBezTo>
                    <a:pt x="1875241" y="1757331"/>
                    <a:pt x="1877107" y="1760597"/>
                    <a:pt x="1879906" y="1763396"/>
                  </a:cubicBezTo>
                  <a:cubicBezTo>
                    <a:pt x="1884105" y="1767595"/>
                    <a:pt x="1887837" y="1771327"/>
                    <a:pt x="1889237" y="1777391"/>
                  </a:cubicBezTo>
                  <a:cubicBezTo>
                    <a:pt x="1889703" y="1779257"/>
                    <a:pt x="1891569" y="1780190"/>
                    <a:pt x="1892969" y="1781590"/>
                  </a:cubicBezTo>
                  <a:cubicBezTo>
                    <a:pt x="1894834" y="1783456"/>
                    <a:pt x="1897634" y="1784389"/>
                    <a:pt x="1898567" y="1786721"/>
                  </a:cubicBezTo>
                  <a:cubicBezTo>
                    <a:pt x="1901832" y="1792319"/>
                    <a:pt x="1906964" y="1794652"/>
                    <a:pt x="1912095" y="1796984"/>
                  </a:cubicBezTo>
                  <a:cubicBezTo>
                    <a:pt x="1918626" y="1800250"/>
                    <a:pt x="1924691" y="1803516"/>
                    <a:pt x="1930756" y="1806781"/>
                  </a:cubicBezTo>
                  <a:lnTo>
                    <a:pt x="1930289" y="1807248"/>
                  </a:lnTo>
                  <a:cubicBezTo>
                    <a:pt x="1930756" y="1807248"/>
                    <a:pt x="1931222" y="1807248"/>
                    <a:pt x="1931689" y="1807248"/>
                  </a:cubicBezTo>
                  <a:cubicBezTo>
                    <a:pt x="1931222" y="1807248"/>
                    <a:pt x="1931222" y="1806781"/>
                    <a:pt x="1930756" y="1806781"/>
                  </a:cubicBezTo>
                  <a:cubicBezTo>
                    <a:pt x="1932155" y="1805848"/>
                    <a:pt x="1933088" y="1804449"/>
                    <a:pt x="1934488" y="1803516"/>
                  </a:cubicBezTo>
                  <a:cubicBezTo>
                    <a:pt x="1936820" y="1801650"/>
                    <a:pt x="1937753" y="1799317"/>
                    <a:pt x="1936354" y="1796984"/>
                  </a:cubicBezTo>
                  <a:cubicBezTo>
                    <a:pt x="1934021" y="1791853"/>
                    <a:pt x="1932622" y="1785788"/>
                    <a:pt x="1928890" y="1781590"/>
                  </a:cubicBezTo>
                  <a:cubicBezTo>
                    <a:pt x="1924225" y="1775992"/>
                    <a:pt x="1923292" y="1770394"/>
                    <a:pt x="1923292" y="1763863"/>
                  </a:cubicBezTo>
                  <a:cubicBezTo>
                    <a:pt x="1923292" y="1760130"/>
                    <a:pt x="1923292" y="1756398"/>
                    <a:pt x="1923292" y="1752666"/>
                  </a:cubicBezTo>
                  <a:cubicBezTo>
                    <a:pt x="1923292" y="1748001"/>
                    <a:pt x="1922358" y="1743336"/>
                    <a:pt x="1919093" y="1740071"/>
                  </a:cubicBezTo>
                  <a:cubicBezTo>
                    <a:pt x="1914428" y="1734473"/>
                    <a:pt x="1908830" y="1728875"/>
                    <a:pt x="1903232" y="1723743"/>
                  </a:cubicBezTo>
                  <a:cubicBezTo>
                    <a:pt x="1895301" y="1720944"/>
                    <a:pt x="1890636" y="1713480"/>
                    <a:pt x="1882705" y="1710214"/>
                  </a:cubicBezTo>
                  <a:cubicBezTo>
                    <a:pt x="1877574" y="1707882"/>
                    <a:pt x="1873842" y="1703217"/>
                    <a:pt x="1873842" y="1696685"/>
                  </a:cubicBezTo>
                  <a:cubicBezTo>
                    <a:pt x="1873842" y="1692954"/>
                    <a:pt x="1872442" y="1689222"/>
                    <a:pt x="1869643" y="1686422"/>
                  </a:cubicBezTo>
                  <a:cubicBezTo>
                    <a:pt x="1865445" y="1682224"/>
                    <a:pt x="1863579" y="1677092"/>
                    <a:pt x="1861246" y="1671961"/>
                  </a:cubicBezTo>
                  <a:cubicBezTo>
                    <a:pt x="1855648" y="1671028"/>
                    <a:pt x="1852382" y="1667296"/>
                    <a:pt x="1851916" y="1661697"/>
                  </a:cubicBezTo>
                  <a:cubicBezTo>
                    <a:pt x="1851449" y="1657965"/>
                    <a:pt x="1851449" y="1654233"/>
                    <a:pt x="1852849" y="1650501"/>
                  </a:cubicBezTo>
                  <a:cubicBezTo>
                    <a:pt x="1857514" y="1636506"/>
                    <a:pt x="1862179" y="1622511"/>
                    <a:pt x="1863112" y="1607583"/>
                  </a:cubicBezTo>
                  <a:cubicBezTo>
                    <a:pt x="1863112" y="1607116"/>
                    <a:pt x="1863579" y="1606183"/>
                    <a:pt x="1864045" y="1605717"/>
                  </a:cubicBezTo>
                  <a:cubicBezTo>
                    <a:pt x="1864978" y="1604784"/>
                    <a:pt x="1865911" y="1604317"/>
                    <a:pt x="1867311" y="1603851"/>
                  </a:cubicBezTo>
                  <a:cubicBezTo>
                    <a:pt x="1868244" y="1603851"/>
                    <a:pt x="1870110" y="1604317"/>
                    <a:pt x="1870576" y="1604784"/>
                  </a:cubicBezTo>
                  <a:cubicBezTo>
                    <a:pt x="1871509" y="1605717"/>
                    <a:pt x="1872442" y="1606650"/>
                    <a:pt x="1872442" y="1608049"/>
                  </a:cubicBezTo>
                  <a:cubicBezTo>
                    <a:pt x="1873375" y="1615047"/>
                    <a:pt x="1877107" y="1617846"/>
                    <a:pt x="1884105" y="1617846"/>
                  </a:cubicBezTo>
                  <a:cubicBezTo>
                    <a:pt x="1885971" y="1617846"/>
                    <a:pt x="1888303" y="1617846"/>
                    <a:pt x="1889703" y="1618779"/>
                  </a:cubicBezTo>
                  <a:cubicBezTo>
                    <a:pt x="1896234" y="1623444"/>
                    <a:pt x="1904165" y="1626709"/>
                    <a:pt x="1907897" y="1635107"/>
                  </a:cubicBezTo>
                  <a:cubicBezTo>
                    <a:pt x="1912095" y="1644437"/>
                    <a:pt x="1920959" y="1650501"/>
                    <a:pt x="1928423" y="1657032"/>
                  </a:cubicBezTo>
                  <a:cubicBezTo>
                    <a:pt x="1930289" y="1656099"/>
                    <a:pt x="1932622" y="1654700"/>
                    <a:pt x="1933555" y="1655166"/>
                  </a:cubicBezTo>
                  <a:cubicBezTo>
                    <a:pt x="1937287" y="1657499"/>
                    <a:pt x="1941485" y="1659365"/>
                    <a:pt x="1941019" y="1664963"/>
                  </a:cubicBezTo>
                  <a:cubicBezTo>
                    <a:pt x="1940552" y="1670095"/>
                    <a:pt x="1941019" y="1675226"/>
                    <a:pt x="1941485" y="1680358"/>
                  </a:cubicBezTo>
                  <a:cubicBezTo>
                    <a:pt x="1941485" y="1681757"/>
                    <a:pt x="1944751" y="1683157"/>
                    <a:pt x="1946150" y="1682224"/>
                  </a:cubicBezTo>
                  <a:cubicBezTo>
                    <a:pt x="1946617" y="1681757"/>
                    <a:pt x="1947550" y="1681757"/>
                    <a:pt x="1948016" y="1681291"/>
                  </a:cubicBezTo>
                  <a:cubicBezTo>
                    <a:pt x="1955480" y="1674293"/>
                    <a:pt x="1962945" y="1667296"/>
                    <a:pt x="1969942" y="1659831"/>
                  </a:cubicBezTo>
                  <a:cubicBezTo>
                    <a:pt x="1971808" y="1657965"/>
                    <a:pt x="1973208" y="1656099"/>
                    <a:pt x="1976007" y="1655633"/>
                  </a:cubicBezTo>
                  <a:cubicBezTo>
                    <a:pt x="1985803" y="1653767"/>
                    <a:pt x="1993268" y="1646769"/>
                    <a:pt x="2000265" y="1640705"/>
                  </a:cubicBezTo>
                  <a:cubicBezTo>
                    <a:pt x="2004464" y="1636973"/>
                    <a:pt x="2006796" y="1631841"/>
                    <a:pt x="2008662" y="1625777"/>
                  </a:cubicBezTo>
                  <a:cubicBezTo>
                    <a:pt x="2010995" y="1616913"/>
                    <a:pt x="2012394" y="1608516"/>
                    <a:pt x="2008662" y="1599652"/>
                  </a:cubicBezTo>
                  <a:cubicBezTo>
                    <a:pt x="2008196" y="1599186"/>
                    <a:pt x="2008662" y="1598253"/>
                    <a:pt x="2008662" y="1597786"/>
                  </a:cubicBezTo>
                  <a:cubicBezTo>
                    <a:pt x="2007263" y="1586123"/>
                    <a:pt x="2002598" y="1575394"/>
                    <a:pt x="1997466" y="1565131"/>
                  </a:cubicBezTo>
                  <a:cubicBezTo>
                    <a:pt x="1995600" y="1560932"/>
                    <a:pt x="1992334" y="1557667"/>
                    <a:pt x="1989536" y="1554401"/>
                  </a:cubicBezTo>
                  <a:cubicBezTo>
                    <a:pt x="1983471" y="1547870"/>
                    <a:pt x="1975540" y="1543205"/>
                    <a:pt x="1968076" y="1538073"/>
                  </a:cubicBezTo>
                  <a:cubicBezTo>
                    <a:pt x="1963411" y="1534808"/>
                    <a:pt x="1958746" y="1531076"/>
                    <a:pt x="1957346" y="1525011"/>
                  </a:cubicBezTo>
                  <a:cubicBezTo>
                    <a:pt x="1956880" y="1521745"/>
                    <a:pt x="1954081" y="1519413"/>
                    <a:pt x="1951748" y="1517547"/>
                  </a:cubicBezTo>
                  <a:cubicBezTo>
                    <a:pt x="1949882" y="1515681"/>
                    <a:pt x="1948016" y="1514281"/>
                    <a:pt x="1946150" y="1512415"/>
                  </a:cubicBezTo>
                  <a:cubicBezTo>
                    <a:pt x="1945217" y="1511482"/>
                    <a:pt x="1944284" y="1510083"/>
                    <a:pt x="1944284" y="1509150"/>
                  </a:cubicBezTo>
                  <a:cubicBezTo>
                    <a:pt x="1944284" y="1502152"/>
                    <a:pt x="1941952" y="1495155"/>
                    <a:pt x="1948949" y="1489556"/>
                  </a:cubicBezTo>
                  <a:cubicBezTo>
                    <a:pt x="1952215" y="1487224"/>
                    <a:pt x="1953614" y="1483492"/>
                    <a:pt x="1954548" y="1479760"/>
                  </a:cubicBezTo>
                  <a:cubicBezTo>
                    <a:pt x="1955014" y="1476961"/>
                    <a:pt x="1956413" y="1474628"/>
                    <a:pt x="1958746" y="1473695"/>
                  </a:cubicBezTo>
                  <a:cubicBezTo>
                    <a:pt x="1966210" y="1469497"/>
                    <a:pt x="1973208" y="1465298"/>
                    <a:pt x="1980672" y="1461566"/>
                  </a:cubicBezTo>
                  <a:cubicBezTo>
                    <a:pt x="1982071" y="1460633"/>
                    <a:pt x="1984404" y="1460633"/>
                    <a:pt x="1986270" y="1461100"/>
                  </a:cubicBezTo>
                  <a:cubicBezTo>
                    <a:pt x="1988136" y="1461566"/>
                    <a:pt x="1990002" y="1462499"/>
                    <a:pt x="1991868" y="1462966"/>
                  </a:cubicBezTo>
                  <a:cubicBezTo>
                    <a:pt x="1996533" y="1463899"/>
                    <a:pt x="1999798" y="1465765"/>
                    <a:pt x="2000732" y="1471363"/>
                  </a:cubicBezTo>
                  <a:cubicBezTo>
                    <a:pt x="2001198" y="1475095"/>
                    <a:pt x="2003997" y="1478360"/>
                    <a:pt x="2007263" y="1480693"/>
                  </a:cubicBezTo>
                  <a:cubicBezTo>
                    <a:pt x="2010528" y="1483025"/>
                    <a:pt x="2015660" y="1481626"/>
                    <a:pt x="2016126" y="1477427"/>
                  </a:cubicBezTo>
                  <a:cubicBezTo>
                    <a:pt x="2016593" y="1475561"/>
                    <a:pt x="2016126" y="1473695"/>
                    <a:pt x="2016126" y="1471829"/>
                  </a:cubicBezTo>
                  <a:lnTo>
                    <a:pt x="2016593" y="1472296"/>
                  </a:lnTo>
                  <a:lnTo>
                    <a:pt x="2017059" y="1471363"/>
                  </a:lnTo>
                  <a:lnTo>
                    <a:pt x="2016593" y="1471829"/>
                  </a:lnTo>
                  <a:cubicBezTo>
                    <a:pt x="2016126" y="1470896"/>
                    <a:pt x="2015193" y="1469963"/>
                    <a:pt x="2015193" y="1469030"/>
                  </a:cubicBezTo>
                  <a:cubicBezTo>
                    <a:pt x="2015193" y="1468097"/>
                    <a:pt x="2016593" y="1466698"/>
                    <a:pt x="2017526" y="1466231"/>
                  </a:cubicBezTo>
                  <a:cubicBezTo>
                    <a:pt x="2026389" y="1464832"/>
                    <a:pt x="2033854" y="1459700"/>
                    <a:pt x="2042717" y="1457368"/>
                  </a:cubicBezTo>
                  <a:cubicBezTo>
                    <a:pt x="2049715" y="1455502"/>
                    <a:pt x="2056712" y="1450836"/>
                    <a:pt x="2059978" y="1443372"/>
                  </a:cubicBezTo>
                  <a:cubicBezTo>
                    <a:pt x="2060911" y="1441040"/>
                    <a:pt x="2062777" y="1441040"/>
                    <a:pt x="2064177" y="1442439"/>
                  </a:cubicBezTo>
                  <a:cubicBezTo>
                    <a:pt x="2066509" y="1443839"/>
                    <a:pt x="2068375" y="1445705"/>
                    <a:pt x="2071174" y="1444305"/>
                  </a:cubicBezTo>
                  <a:cubicBezTo>
                    <a:pt x="2076306" y="1441973"/>
                    <a:pt x="2081904" y="1440107"/>
                    <a:pt x="2087502" y="1439640"/>
                  </a:cubicBezTo>
                  <a:cubicBezTo>
                    <a:pt x="2091700" y="1439174"/>
                    <a:pt x="2095899" y="1437308"/>
                    <a:pt x="2100098" y="1435442"/>
                  </a:cubicBezTo>
                  <a:cubicBezTo>
                    <a:pt x="2104296" y="1434042"/>
                    <a:pt x="2108028" y="1431243"/>
                    <a:pt x="2109428" y="1426578"/>
                  </a:cubicBezTo>
                  <a:cubicBezTo>
                    <a:pt x="2109894" y="1424712"/>
                    <a:pt x="2111760" y="1424246"/>
                    <a:pt x="2113626" y="1423313"/>
                  </a:cubicBezTo>
                  <a:cubicBezTo>
                    <a:pt x="2119691" y="1419114"/>
                    <a:pt x="2126688" y="1415382"/>
                    <a:pt x="2129488" y="1407451"/>
                  </a:cubicBezTo>
                  <a:cubicBezTo>
                    <a:pt x="2129488" y="1406985"/>
                    <a:pt x="2129954" y="1406052"/>
                    <a:pt x="2130420" y="1406052"/>
                  </a:cubicBezTo>
                  <a:cubicBezTo>
                    <a:pt x="2136019" y="1403253"/>
                    <a:pt x="2138351" y="1398121"/>
                    <a:pt x="2140217" y="1392523"/>
                  </a:cubicBezTo>
                  <a:cubicBezTo>
                    <a:pt x="2141150" y="1390657"/>
                    <a:pt x="2143016" y="1390657"/>
                    <a:pt x="2144882" y="1389724"/>
                  </a:cubicBezTo>
                  <a:cubicBezTo>
                    <a:pt x="2148148" y="1388325"/>
                    <a:pt x="2149081" y="1386925"/>
                    <a:pt x="2148148" y="1383660"/>
                  </a:cubicBezTo>
                  <a:cubicBezTo>
                    <a:pt x="2146748" y="1378528"/>
                    <a:pt x="2146748" y="1373863"/>
                    <a:pt x="2147215" y="1368731"/>
                  </a:cubicBezTo>
                  <a:cubicBezTo>
                    <a:pt x="2147215" y="1365466"/>
                    <a:pt x="2145815" y="1363133"/>
                    <a:pt x="2150014" y="1360801"/>
                  </a:cubicBezTo>
                  <a:cubicBezTo>
                    <a:pt x="2156078" y="1357535"/>
                    <a:pt x="2158878" y="1351937"/>
                    <a:pt x="2159811" y="1344939"/>
                  </a:cubicBezTo>
                  <a:cubicBezTo>
                    <a:pt x="2160277" y="1340741"/>
                    <a:pt x="2161676" y="1337475"/>
                    <a:pt x="2164476" y="1334676"/>
                  </a:cubicBezTo>
                  <a:cubicBezTo>
                    <a:pt x="2169141" y="1331411"/>
                    <a:pt x="2170540" y="1326746"/>
                    <a:pt x="2170540" y="1321147"/>
                  </a:cubicBezTo>
                  <a:cubicBezTo>
                    <a:pt x="2170540" y="1317882"/>
                    <a:pt x="2171007" y="1314616"/>
                    <a:pt x="2172873" y="1311817"/>
                  </a:cubicBezTo>
                  <a:cubicBezTo>
                    <a:pt x="2176138" y="1306219"/>
                    <a:pt x="2173806" y="1302021"/>
                    <a:pt x="2170540" y="1297822"/>
                  </a:cubicBezTo>
                  <a:cubicBezTo>
                    <a:pt x="2168674" y="1295490"/>
                    <a:pt x="2165875" y="1293624"/>
                    <a:pt x="2163543" y="1291291"/>
                  </a:cubicBezTo>
                  <a:cubicBezTo>
                    <a:pt x="2161676" y="1289892"/>
                    <a:pt x="2159344" y="1289892"/>
                    <a:pt x="2156545" y="1289892"/>
                  </a:cubicBezTo>
                  <a:cubicBezTo>
                    <a:pt x="2156545" y="1289892"/>
                    <a:pt x="2156545" y="1290358"/>
                    <a:pt x="2156545" y="1290358"/>
                  </a:cubicBezTo>
                  <a:lnTo>
                    <a:pt x="2155612" y="1290358"/>
                  </a:lnTo>
                  <a:lnTo>
                    <a:pt x="2156078" y="1289892"/>
                  </a:lnTo>
                  <a:cubicBezTo>
                    <a:pt x="2156078" y="1289892"/>
                    <a:pt x="2156545" y="1289892"/>
                    <a:pt x="2156545" y="1289892"/>
                  </a:cubicBezTo>
                  <a:cubicBezTo>
                    <a:pt x="2157011" y="1288026"/>
                    <a:pt x="2157011" y="1286159"/>
                    <a:pt x="2157944" y="1285227"/>
                  </a:cubicBezTo>
                  <a:cubicBezTo>
                    <a:pt x="2159811" y="1282894"/>
                    <a:pt x="2162610" y="1281028"/>
                    <a:pt x="2164942" y="1278695"/>
                  </a:cubicBezTo>
                  <a:cubicBezTo>
                    <a:pt x="2166808" y="1276829"/>
                    <a:pt x="2166808" y="1274497"/>
                    <a:pt x="2165408" y="1272164"/>
                  </a:cubicBezTo>
                  <a:cubicBezTo>
                    <a:pt x="2163543" y="1267966"/>
                    <a:pt x="2159344" y="1266100"/>
                    <a:pt x="2156545" y="1263301"/>
                  </a:cubicBezTo>
                  <a:cubicBezTo>
                    <a:pt x="2156545" y="1263301"/>
                    <a:pt x="2156078" y="1263301"/>
                    <a:pt x="2156078" y="1263301"/>
                  </a:cubicBezTo>
                  <a:lnTo>
                    <a:pt x="2155146" y="1262368"/>
                  </a:lnTo>
                  <a:lnTo>
                    <a:pt x="2156545" y="1262834"/>
                  </a:lnTo>
                  <a:cubicBezTo>
                    <a:pt x="2156545" y="1262834"/>
                    <a:pt x="2156545" y="1262834"/>
                    <a:pt x="2156545" y="1262834"/>
                  </a:cubicBezTo>
                  <a:cubicBezTo>
                    <a:pt x="2157478" y="1262834"/>
                    <a:pt x="2158878" y="1262368"/>
                    <a:pt x="2159811" y="1261901"/>
                  </a:cubicBezTo>
                  <a:cubicBezTo>
                    <a:pt x="2164009" y="1259569"/>
                    <a:pt x="2164942" y="1255837"/>
                    <a:pt x="2162143" y="1252571"/>
                  </a:cubicBezTo>
                  <a:cubicBezTo>
                    <a:pt x="2159811" y="1250239"/>
                    <a:pt x="2157944" y="1247439"/>
                    <a:pt x="2155146" y="1246040"/>
                  </a:cubicBezTo>
                  <a:cubicBezTo>
                    <a:pt x="2150480" y="1243241"/>
                    <a:pt x="2147215" y="1239509"/>
                    <a:pt x="2144882" y="1234844"/>
                  </a:cubicBezTo>
                  <a:cubicBezTo>
                    <a:pt x="2142083" y="1228313"/>
                    <a:pt x="2138351" y="1222248"/>
                    <a:pt x="2135086" y="1216183"/>
                  </a:cubicBezTo>
                  <a:cubicBezTo>
                    <a:pt x="2133220" y="1211985"/>
                    <a:pt x="2130420" y="1208719"/>
                    <a:pt x="2126222" y="1206853"/>
                  </a:cubicBezTo>
                  <a:cubicBezTo>
                    <a:pt x="2123890" y="1205920"/>
                    <a:pt x="2121557" y="1204521"/>
                    <a:pt x="2119224" y="1203121"/>
                  </a:cubicBezTo>
                  <a:cubicBezTo>
                    <a:pt x="2114093" y="1200322"/>
                    <a:pt x="2112227" y="1195657"/>
                    <a:pt x="2112693" y="1190059"/>
                  </a:cubicBezTo>
                  <a:cubicBezTo>
                    <a:pt x="2113160" y="1186327"/>
                    <a:pt x="2113160" y="1182595"/>
                    <a:pt x="2115959" y="1179329"/>
                  </a:cubicBezTo>
                  <a:cubicBezTo>
                    <a:pt x="2117825" y="1176997"/>
                    <a:pt x="2120158" y="1174198"/>
                    <a:pt x="2121090" y="1171399"/>
                  </a:cubicBezTo>
                  <a:cubicBezTo>
                    <a:pt x="2123423" y="1165801"/>
                    <a:pt x="2127622" y="1162069"/>
                    <a:pt x="2132753" y="1158803"/>
                  </a:cubicBezTo>
                  <a:cubicBezTo>
                    <a:pt x="2137418" y="1155538"/>
                    <a:pt x="2143016" y="1153672"/>
                    <a:pt x="2149081" y="1153205"/>
                  </a:cubicBezTo>
                  <a:cubicBezTo>
                    <a:pt x="2151413" y="1153205"/>
                    <a:pt x="2152346" y="1151339"/>
                    <a:pt x="2152813" y="1149473"/>
                  </a:cubicBezTo>
                  <a:cubicBezTo>
                    <a:pt x="2153279" y="1147607"/>
                    <a:pt x="2153279" y="1145741"/>
                    <a:pt x="2153279" y="1143875"/>
                  </a:cubicBezTo>
                  <a:cubicBezTo>
                    <a:pt x="2153279" y="1140609"/>
                    <a:pt x="2150480" y="1137344"/>
                    <a:pt x="2147681" y="1136877"/>
                  </a:cubicBezTo>
                  <a:cubicBezTo>
                    <a:pt x="2144416" y="1136877"/>
                    <a:pt x="2141150" y="1137344"/>
                    <a:pt x="2138351" y="1136877"/>
                  </a:cubicBezTo>
                  <a:cubicBezTo>
                    <a:pt x="2136019" y="1136877"/>
                    <a:pt x="2133220" y="1136877"/>
                    <a:pt x="2130887" y="1135944"/>
                  </a:cubicBezTo>
                  <a:cubicBezTo>
                    <a:pt x="2128555" y="1135011"/>
                    <a:pt x="2126222" y="1133612"/>
                    <a:pt x="2124356" y="1132212"/>
                  </a:cubicBezTo>
                  <a:cubicBezTo>
                    <a:pt x="2122023" y="1130813"/>
                    <a:pt x="2119224" y="1131746"/>
                    <a:pt x="2116892" y="1132679"/>
                  </a:cubicBezTo>
                  <a:cubicBezTo>
                    <a:pt x="2112227" y="1135011"/>
                    <a:pt x="2109428" y="1139676"/>
                    <a:pt x="2105696" y="1143408"/>
                  </a:cubicBezTo>
                  <a:cubicBezTo>
                    <a:pt x="2104296" y="1144808"/>
                    <a:pt x="2102430" y="1145274"/>
                    <a:pt x="2100564" y="1145741"/>
                  </a:cubicBezTo>
                  <a:cubicBezTo>
                    <a:pt x="2097765" y="1146674"/>
                    <a:pt x="2094500" y="1145274"/>
                    <a:pt x="2092633" y="1141542"/>
                  </a:cubicBezTo>
                  <a:cubicBezTo>
                    <a:pt x="2090767" y="1136411"/>
                    <a:pt x="2088435" y="1132679"/>
                    <a:pt x="2082370" y="1131279"/>
                  </a:cubicBezTo>
                  <a:cubicBezTo>
                    <a:pt x="2076772" y="1129880"/>
                    <a:pt x="2072574" y="1125215"/>
                    <a:pt x="2068842" y="1120550"/>
                  </a:cubicBezTo>
                  <a:cubicBezTo>
                    <a:pt x="2065576" y="1116818"/>
                    <a:pt x="2068375" y="1108887"/>
                    <a:pt x="2073040" y="1107954"/>
                  </a:cubicBezTo>
                  <a:cubicBezTo>
                    <a:pt x="2074906" y="1107487"/>
                    <a:pt x="2076772" y="1107487"/>
                    <a:pt x="2078638" y="1107487"/>
                  </a:cubicBezTo>
                  <a:cubicBezTo>
                    <a:pt x="2082837" y="1107021"/>
                    <a:pt x="2086102" y="1105155"/>
                    <a:pt x="2087035" y="1100956"/>
                  </a:cubicBezTo>
                  <a:cubicBezTo>
                    <a:pt x="2088901" y="1093492"/>
                    <a:pt x="2090301" y="1086028"/>
                    <a:pt x="2098698" y="1082296"/>
                  </a:cubicBezTo>
                  <a:cubicBezTo>
                    <a:pt x="2100564" y="1081363"/>
                    <a:pt x="2101497" y="1078098"/>
                    <a:pt x="2102897" y="1076231"/>
                  </a:cubicBezTo>
                  <a:cubicBezTo>
                    <a:pt x="2104763" y="1072966"/>
                    <a:pt x="2106162" y="1069234"/>
                    <a:pt x="2108495" y="1065968"/>
                  </a:cubicBezTo>
                  <a:cubicBezTo>
                    <a:pt x="2109428" y="1064569"/>
                    <a:pt x="2111294" y="1063169"/>
                    <a:pt x="2113160" y="1063169"/>
                  </a:cubicBezTo>
                  <a:cubicBezTo>
                    <a:pt x="2118291" y="1061770"/>
                    <a:pt x="2121557" y="1064569"/>
                    <a:pt x="2124823" y="1067834"/>
                  </a:cubicBezTo>
                  <a:cubicBezTo>
                    <a:pt x="2127622" y="1070633"/>
                    <a:pt x="2126688" y="1073899"/>
                    <a:pt x="2124823" y="1076698"/>
                  </a:cubicBezTo>
                  <a:cubicBezTo>
                    <a:pt x="2124356" y="1077631"/>
                    <a:pt x="2123890" y="1079030"/>
                    <a:pt x="2122956" y="1079964"/>
                  </a:cubicBezTo>
                  <a:cubicBezTo>
                    <a:pt x="2120624" y="1084162"/>
                    <a:pt x="2119691" y="1088361"/>
                    <a:pt x="2122023" y="1092559"/>
                  </a:cubicBezTo>
                  <a:cubicBezTo>
                    <a:pt x="2122956" y="1094425"/>
                    <a:pt x="2122956" y="1096291"/>
                    <a:pt x="2123890" y="1098157"/>
                  </a:cubicBezTo>
                  <a:cubicBezTo>
                    <a:pt x="2125289" y="1100956"/>
                    <a:pt x="2122956" y="1102822"/>
                    <a:pt x="2121557" y="1104688"/>
                  </a:cubicBezTo>
                  <a:cubicBezTo>
                    <a:pt x="2121090" y="1105155"/>
                    <a:pt x="2120624" y="1106088"/>
                    <a:pt x="2120624" y="1106554"/>
                  </a:cubicBezTo>
                  <a:cubicBezTo>
                    <a:pt x="2120624" y="1107487"/>
                    <a:pt x="2121090" y="1108887"/>
                    <a:pt x="2121557" y="1109820"/>
                  </a:cubicBezTo>
                  <a:cubicBezTo>
                    <a:pt x="2122490" y="1110286"/>
                    <a:pt x="2123890" y="1110753"/>
                    <a:pt x="2124823" y="1110286"/>
                  </a:cubicBezTo>
                  <a:cubicBezTo>
                    <a:pt x="2129021" y="1108420"/>
                    <a:pt x="2132287" y="1105155"/>
                    <a:pt x="2134619" y="1101423"/>
                  </a:cubicBezTo>
                  <a:cubicBezTo>
                    <a:pt x="2141150" y="1091626"/>
                    <a:pt x="2151413" y="1087894"/>
                    <a:pt x="2162143" y="1086028"/>
                  </a:cubicBezTo>
                  <a:cubicBezTo>
                    <a:pt x="2164009" y="1085561"/>
                    <a:pt x="2165875" y="1086495"/>
                    <a:pt x="2167741" y="1086961"/>
                  </a:cubicBezTo>
                  <a:cubicBezTo>
                    <a:pt x="2169607" y="1087428"/>
                    <a:pt x="2171473" y="1088361"/>
                    <a:pt x="2173339" y="1088827"/>
                  </a:cubicBezTo>
                  <a:cubicBezTo>
                    <a:pt x="2181270" y="1091160"/>
                    <a:pt x="2181270" y="1091160"/>
                    <a:pt x="2180803" y="1099090"/>
                  </a:cubicBezTo>
                  <a:cubicBezTo>
                    <a:pt x="2180803" y="1105621"/>
                    <a:pt x="2180803" y="1111686"/>
                    <a:pt x="2180803" y="1118217"/>
                  </a:cubicBezTo>
                  <a:cubicBezTo>
                    <a:pt x="2180803" y="1121483"/>
                    <a:pt x="2182203" y="1124282"/>
                    <a:pt x="2184535" y="1126614"/>
                  </a:cubicBezTo>
                  <a:cubicBezTo>
                    <a:pt x="2186401" y="1128480"/>
                    <a:pt x="2188267" y="1129880"/>
                    <a:pt x="2191066" y="1128947"/>
                  </a:cubicBezTo>
                  <a:cubicBezTo>
                    <a:pt x="2192933" y="1128480"/>
                    <a:pt x="2194799" y="1127547"/>
                    <a:pt x="2196665" y="1127547"/>
                  </a:cubicBezTo>
                  <a:cubicBezTo>
                    <a:pt x="2199930" y="1127081"/>
                    <a:pt x="2203196" y="1127547"/>
                    <a:pt x="2205528" y="1129880"/>
                  </a:cubicBezTo>
                  <a:cubicBezTo>
                    <a:pt x="2207861" y="1131746"/>
                    <a:pt x="2210193" y="1134545"/>
                    <a:pt x="2212059" y="1136877"/>
                  </a:cubicBezTo>
                  <a:cubicBezTo>
                    <a:pt x="2213925" y="1139210"/>
                    <a:pt x="2213925" y="1141076"/>
                    <a:pt x="2210660" y="1144808"/>
                  </a:cubicBezTo>
                  <a:cubicBezTo>
                    <a:pt x="2208327" y="1148074"/>
                    <a:pt x="2207861" y="1149006"/>
                    <a:pt x="2209727" y="1151339"/>
                  </a:cubicBezTo>
                  <a:cubicBezTo>
                    <a:pt x="2216724" y="1158337"/>
                    <a:pt x="2218590" y="1166267"/>
                    <a:pt x="2217657" y="1176064"/>
                  </a:cubicBezTo>
                  <a:cubicBezTo>
                    <a:pt x="2217191" y="1178396"/>
                    <a:pt x="2217191" y="1181195"/>
                    <a:pt x="2217191" y="1183528"/>
                  </a:cubicBezTo>
                  <a:cubicBezTo>
                    <a:pt x="2217191" y="1188660"/>
                    <a:pt x="2220457" y="1192858"/>
                    <a:pt x="2222789" y="1197523"/>
                  </a:cubicBezTo>
                  <a:cubicBezTo>
                    <a:pt x="2222789" y="1197990"/>
                    <a:pt x="2224189" y="1197990"/>
                    <a:pt x="2224655" y="1197990"/>
                  </a:cubicBezTo>
                  <a:cubicBezTo>
                    <a:pt x="2227921" y="1197523"/>
                    <a:pt x="2230719" y="1195657"/>
                    <a:pt x="2233052" y="1193325"/>
                  </a:cubicBezTo>
                  <a:cubicBezTo>
                    <a:pt x="2236318" y="1190059"/>
                    <a:pt x="2240516" y="1188193"/>
                    <a:pt x="2245181" y="1188660"/>
                  </a:cubicBezTo>
                  <a:cubicBezTo>
                    <a:pt x="2247047" y="1188660"/>
                    <a:pt x="2248913" y="1188660"/>
                    <a:pt x="2250779" y="1188660"/>
                  </a:cubicBezTo>
                  <a:cubicBezTo>
                    <a:pt x="2255445" y="1189593"/>
                    <a:pt x="2257777" y="1186794"/>
                    <a:pt x="2260110" y="1183528"/>
                  </a:cubicBezTo>
                  <a:cubicBezTo>
                    <a:pt x="2265241" y="1176997"/>
                    <a:pt x="2267107" y="1169999"/>
                    <a:pt x="2264308" y="1162069"/>
                  </a:cubicBezTo>
                  <a:cubicBezTo>
                    <a:pt x="2262909" y="1158337"/>
                    <a:pt x="2262442" y="1154605"/>
                    <a:pt x="2261042" y="1150872"/>
                  </a:cubicBezTo>
                  <a:cubicBezTo>
                    <a:pt x="2256377" y="1135944"/>
                    <a:pt x="2256844" y="1135944"/>
                    <a:pt x="2246581" y="1124282"/>
                  </a:cubicBezTo>
                  <a:cubicBezTo>
                    <a:pt x="2242849" y="1120083"/>
                    <a:pt x="2239117" y="1115418"/>
                    <a:pt x="2236318" y="1110286"/>
                  </a:cubicBezTo>
                  <a:cubicBezTo>
                    <a:pt x="2233985" y="1105621"/>
                    <a:pt x="2230253" y="1101889"/>
                    <a:pt x="2226054" y="1099090"/>
                  </a:cubicBezTo>
                  <a:cubicBezTo>
                    <a:pt x="2222789" y="1097224"/>
                    <a:pt x="2219523" y="1094892"/>
                    <a:pt x="2216724" y="1092559"/>
                  </a:cubicBezTo>
                  <a:cubicBezTo>
                    <a:pt x="2213459" y="1090227"/>
                    <a:pt x="2212526" y="1083696"/>
                    <a:pt x="2214858" y="1080430"/>
                  </a:cubicBezTo>
                  <a:cubicBezTo>
                    <a:pt x="2216258" y="1078564"/>
                    <a:pt x="2217657" y="1076231"/>
                    <a:pt x="2219990" y="1074832"/>
                  </a:cubicBezTo>
                  <a:cubicBezTo>
                    <a:pt x="2223722" y="1072033"/>
                    <a:pt x="2226054" y="1068767"/>
                    <a:pt x="2229320" y="1065502"/>
                  </a:cubicBezTo>
                  <a:cubicBezTo>
                    <a:pt x="2236784" y="1057105"/>
                    <a:pt x="2240050" y="1048707"/>
                    <a:pt x="2235851" y="1037511"/>
                  </a:cubicBezTo>
                  <a:cubicBezTo>
                    <a:pt x="2233052" y="1029581"/>
                    <a:pt x="2235851" y="1022583"/>
                    <a:pt x="2241916" y="1016519"/>
                  </a:cubicBezTo>
                  <a:cubicBezTo>
                    <a:pt x="2243782" y="1014653"/>
                    <a:pt x="2245648" y="1013253"/>
                    <a:pt x="2247514" y="1011387"/>
                  </a:cubicBezTo>
                  <a:cubicBezTo>
                    <a:pt x="2249380" y="1009521"/>
                    <a:pt x="2251246" y="1007655"/>
                    <a:pt x="2252645" y="1005789"/>
                  </a:cubicBezTo>
                  <a:cubicBezTo>
                    <a:pt x="2254978" y="1002990"/>
                    <a:pt x="2254978" y="998325"/>
                    <a:pt x="2259177" y="996459"/>
                  </a:cubicBezTo>
                  <a:cubicBezTo>
                    <a:pt x="2264775" y="994593"/>
                    <a:pt x="2267107" y="1000191"/>
                    <a:pt x="2270839" y="1001590"/>
                  </a:cubicBezTo>
                  <a:cubicBezTo>
                    <a:pt x="2275038" y="1003456"/>
                    <a:pt x="2279236" y="1003923"/>
                    <a:pt x="2283901" y="1002057"/>
                  </a:cubicBezTo>
                  <a:cubicBezTo>
                    <a:pt x="2288100" y="1000191"/>
                    <a:pt x="2291832" y="997858"/>
                    <a:pt x="2294631" y="994126"/>
                  </a:cubicBezTo>
                  <a:cubicBezTo>
                    <a:pt x="2299296" y="988062"/>
                    <a:pt x="2303495" y="981064"/>
                    <a:pt x="2305827" y="974066"/>
                  </a:cubicBezTo>
                  <a:cubicBezTo>
                    <a:pt x="2310026" y="962404"/>
                    <a:pt x="2316557" y="952141"/>
                    <a:pt x="2318889" y="940011"/>
                  </a:cubicBezTo>
                  <a:cubicBezTo>
                    <a:pt x="2319356" y="937679"/>
                    <a:pt x="2320289" y="934880"/>
                    <a:pt x="2321688" y="933014"/>
                  </a:cubicBezTo>
                  <a:cubicBezTo>
                    <a:pt x="2329619" y="922751"/>
                    <a:pt x="2330552" y="910621"/>
                    <a:pt x="2331485" y="898492"/>
                  </a:cubicBezTo>
                  <a:cubicBezTo>
                    <a:pt x="2332418" y="888229"/>
                    <a:pt x="2336617" y="878432"/>
                    <a:pt x="2336617" y="868169"/>
                  </a:cubicBezTo>
                  <a:cubicBezTo>
                    <a:pt x="2336617" y="866303"/>
                    <a:pt x="2337083" y="863971"/>
                    <a:pt x="2338016" y="862571"/>
                  </a:cubicBezTo>
                  <a:cubicBezTo>
                    <a:pt x="2342681" y="856040"/>
                    <a:pt x="2340815" y="849043"/>
                    <a:pt x="2340349" y="842045"/>
                  </a:cubicBezTo>
                  <a:cubicBezTo>
                    <a:pt x="2338949" y="828983"/>
                    <a:pt x="2335684" y="816854"/>
                    <a:pt x="2328686" y="805657"/>
                  </a:cubicBezTo>
                  <a:cubicBezTo>
                    <a:pt x="2325887" y="800992"/>
                    <a:pt x="2324488" y="796327"/>
                    <a:pt x="2324488" y="791196"/>
                  </a:cubicBezTo>
                  <a:cubicBezTo>
                    <a:pt x="2324021" y="780466"/>
                    <a:pt x="2324021" y="769270"/>
                    <a:pt x="2323554" y="758540"/>
                  </a:cubicBezTo>
                  <a:cubicBezTo>
                    <a:pt x="2323554" y="757607"/>
                    <a:pt x="2324488" y="756674"/>
                    <a:pt x="2324954" y="755741"/>
                  </a:cubicBezTo>
                  <a:cubicBezTo>
                    <a:pt x="2325421" y="756208"/>
                    <a:pt x="2326353" y="756208"/>
                    <a:pt x="2326353" y="756674"/>
                  </a:cubicBezTo>
                  <a:cubicBezTo>
                    <a:pt x="2330552" y="762272"/>
                    <a:pt x="2335217" y="767404"/>
                    <a:pt x="2339882" y="773002"/>
                  </a:cubicBezTo>
                  <a:cubicBezTo>
                    <a:pt x="2344547" y="778133"/>
                    <a:pt x="2343614" y="786531"/>
                    <a:pt x="2347346" y="792595"/>
                  </a:cubicBezTo>
                  <a:cubicBezTo>
                    <a:pt x="2348746" y="795394"/>
                    <a:pt x="2350612" y="798193"/>
                    <a:pt x="2352011" y="800992"/>
                  </a:cubicBezTo>
                  <a:cubicBezTo>
                    <a:pt x="2355744" y="807990"/>
                    <a:pt x="2358076" y="814988"/>
                    <a:pt x="2358542" y="822918"/>
                  </a:cubicBezTo>
                  <a:cubicBezTo>
                    <a:pt x="2358542" y="824318"/>
                    <a:pt x="2358542" y="825717"/>
                    <a:pt x="2359009" y="826650"/>
                  </a:cubicBezTo>
                  <a:cubicBezTo>
                    <a:pt x="2361341" y="835047"/>
                    <a:pt x="2362274" y="844378"/>
                    <a:pt x="2368339" y="851375"/>
                  </a:cubicBezTo>
                  <a:cubicBezTo>
                    <a:pt x="2371138" y="854641"/>
                    <a:pt x="2372538" y="859772"/>
                    <a:pt x="2372538" y="863971"/>
                  </a:cubicBezTo>
                  <a:cubicBezTo>
                    <a:pt x="2373004" y="870502"/>
                    <a:pt x="2374870" y="876566"/>
                    <a:pt x="2378136" y="882165"/>
                  </a:cubicBezTo>
                  <a:cubicBezTo>
                    <a:pt x="2380468" y="886363"/>
                    <a:pt x="2380935" y="890562"/>
                    <a:pt x="2380935" y="895227"/>
                  </a:cubicBezTo>
                  <a:cubicBezTo>
                    <a:pt x="2380935" y="897093"/>
                    <a:pt x="2380935" y="898959"/>
                    <a:pt x="2381401" y="900825"/>
                  </a:cubicBezTo>
                  <a:cubicBezTo>
                    <a:pt x="2382334" y="905490"/>
                    <a:pt x="2384667" y="909222"/>
                    <a:pt x="2389332" y="911088"/>
                  </a:cubicBezTo>
                  <a:cubicBezTo>
                    <a:pt x="2390265" y="911554"/>
                    <a:pt x="2392597" y="910621"/>
                    <a:pt x="2392597" y="910155"/>
                  </a:cubicBezTo>
                  <a:cubicBezTo>
                    <a:pt x="2393064" y="907822"/>
                    <a:pt x="2392597" y="905023"/>
                    <a:pt x="2392597" y="902691"/>
                  </a:cubicBezTo>
                  <a:cubicBezTo>
                    <a:pt x="2392597" y="898492"/>
                    <a:pt x="2394464" y="897559"/>
                    <a:pt x="2398662" y="898026"/>
                  </a:cubicBezTo>
                  <a:cubicBezTo>
                    <a:pt x="2402861" y="898492"/>
                    <a:pt x="2405193" y="901758"/>
                    <a:pt x="2408925" y="903157"/>
                  </a:cubicBezTo>
                  <a:cubicBezTo>
                    <a:pt x="2409392" y="903624"/>
                    <a:pt x="2410325" y="903624"/>
                    <a:pt x="2410791" y="903157"/>
                  </a:cubicBezTo>
                  <a:cubicBezTo>
                    <a:pt x="2411258" y="902224"/>
                    <a:pt x="2412191" y="900825"/>
                    <a:pt x="2412191" y="899892"/>
                  </a:cubicBezTo>
                  <a:cubicBezTo>
                    <a:pt x="2411258" y="895227"/>
                    <a:pt x="2409858" y="890562"/>
                    <a:pt x="2405660" y="888696"/>
                  </a:cubicBezTo>
                  <a:cubicBezTo>
                    <a:pt x="2397262" y="884964"/>
                    <a:pt x="2395863" y="875167"/>
                    <a:pt x="2388399" y="870968"/>
                  </a:cubicBezTo>
                  <a:cubicBezTo>
                    <a:pt x="2386533" y="866303"/>
                    <a:pt x="2384200" y="861638"/>
                    <a:pt x="2382801" y="856507"/>
                  </a:cubicBezTo>
                  <a:cubicBezTo>
                    <a:pt x="2381401" y="850442"/>
                    <a:pt x="2380935" y="843911"/>
                    <a:pt x="2380002" y="837380"/>
                  </a:cubicBezTo>
                  <a:cubicBezTo>
                    <a:pt x="2379535" y="835514"/>
                    <a:pt x="2380002" y="833648"/>
                    <a:pt x="2379535" y="831782"/>
                  </a:cubicBezTo>
                  <a:cubicBezTo>
                    <a:pt x="2379535" y="829449"/>
                    <a:pt x="2381401" y="826650"/>
                    <a:pt x="2383734" y="826184"/>
                  </a:cubicBezTo>
                  <a:cubicBezTo>
                    <a:pt x="2386999" y="825717"/>
                    <a:pt x="2389798" y="825717"/>
                    <a:pt x="2393064" y="825251"/>
                  </a:cubicBezTo>
                  <a:cubicBezTo>
                    <a:pt x="2393997" y="821985"/>
                    <a:pt x="2392597" y="819186"/>
                    <a:pt x="2391198" y="816387"/>
                  </a:cubicBezTo>
                  <a:cubicBezTo>
                    <a:pt x="2379535" y="796794"/>
                    <a:pt x="2369272" y="775801"/>
                    <a:pt x="2354810" y="757607"/>
                  </a:cubicBezTo>
                  <a:cubicBezTo>
                    <a:pt x="2350145" y="752009"/>
                    <a:pt x="2346880" y="745945"/>
                    <a:pt x="2347346" y="738480"/>
                  </a:cubicBezTo>
                  <a:cubicBezTo>
                    <a:pt x="2347346" y="735215"/>
                    <a:pt x="2346880" y="731949"/>
                    <a:pt x="2345480" y="729150"/>
                  </a:cubicBezTo>
                  <a:cubicBezTo>
                    <a:pt x="2340349" y="720287"/>
                    <a:pt x="2338016" y="710024"/>
                    <a:pt x="2329153" y="703492"/>
                  </a:cubicBezTo>
                  <a:cubicBezTo>
                    <a:pt x="2325887" y="701160"/>
                    <a:pt x="2325421" y="696961"/>
                    <a:pt x="2323554" y="693696"/>
                  </a:cubicBezTo>
                  <a:cubicBezTo>
                    <a:pt x="2321688" y="690430"/>
                    <a:pt x="2317956" y="688098"/>
                    <a:pt x="2314224" y="688098"/>
                  </a:cubicBezTo>
                  <a:cubicBezTo>
                    <a:pt x="2313291" y="688098"/>
                    <a:pt x="2312358" y="689031"/>
                    <a:pt x="2311425" y="689964"/>
                  </a:cubicBezTo>
                  <a:cubicBezTo>
                    <a:pt x="2310959" y="690430"/>
                    <a:pt x="2310959" y="691363"/>
                    <a:pt x="2310959" y="691830"/>
                  </a:cubicBezTo>
                  <a:cubicBezTo>
                    <a:pt x="2311425" y="692763"/>
                    <a:pt x="2312358" y="694162"/>
                    <a:pt x="2312825" y="695095"/>
                  </a:cubicBezTo>
                  <a:cubicBezTo>
                    <a:pt x="2319356" y="702559"/>
                    <a:pt x="2318889" y="702559"/>
                    <a:pt x="2313291" y="712356"/>
                  </a:cubicBezTo>
                  <a:cubicBezTo>
                    <a:pt x="2312825" y="713289"/>
                    <a:pt x="2312358" y="714689"/>
                    <a:pt x="2312358" y="716088"/>
                  </a:cubicBezTo>
                  <a:cubicBezTo>
                    <a:pt x="2312825" y="718421"/>
                    <a:pt x="2313758" y="721220"/>
                    <a:pt x="2315157" y="723086"/>
                  </a:cubicBezTo>
                  <a:cubicBezTo>
                    <a:pt x="2319356" y="729150"/>
                    <a:pt x="2320289" y="736148"/>
                    <a:pt x="2321688" y="743145"/>
                  </a:cubicBezTo>
                  <a:cubicBezTo>
                    <a:pt x="2321688" y="744079"/>
                    <a:pt x="2320756" y="745478"/>
                    <a:pt x="2320289" y="746411"/>
                  </a:cubicBezTo>
                  <a:cubicBezTo>
                    <a:pt x="2319356" y="747811"/>
                    <a:pt x="2317023" y="745945"/>
                    <a:pt x="2316557" y="743612"/>
                  </a:cubicBezTo>
                  <a:cubicBezTo>
                    <a:pt x="2315624" y="739880"/>
                    <a:pt x="2315157" y="736148"/>
                    <a:pt x="2312358" y="732882"/>
                  </a:cubicBezTo>
                  <a:cubicBezTo>
                    <a:pt x="2310492" y="731016"/>
                    <a:pt x="2309093" y="728684"/>
                    <a:pt x="2309559" y="725885"/>
                  </a:cubicBezTo>
                  <a:cubicBezTo>
                    <a:pt x="2310026" y="719820"/>
                    <a:pt x="2306760" y="716088"/>
                    <a:pt x="2302562" y="713289"/>
                  </a:cubicBezTo>
                  <a:cubicBezTo>
                    <a:pt x="2295098" y="708624"/>
                    <a:pt x="2286700" y="704892"/>
                    <a:pt x="2279703" y="698827"/>
                  </a:cubicBezTo>
                  <a:cubicBezTo>
                    <a:pt x="2278303" y="697894"/>
                    <a:pt x="2275971" y="697428"/>
                    <a:pt x="2274105" y="697428"/>
                  </a:cubicBezTo>
                  <a:cubicBezTo>
                    <a:pt x="2270839" y="697428"/>
                    <a:pt x="2267574" y="698361"/>
                    <a:pt x="2264308" y="698361"/>
                  </a:cubicBezTo>
                  <a:cubicBezTo>
                    <a:pt x="2260576" y="698361"/>
                    <a:pt x="2258243" y="699760"/>
                    <a:pt x="2257777" y="703492"/>
                  </a:cubicBezTo>
                  <a:cubicBezTo>
                    <a:pt x="2256844" y="707691"/>
                    <a:pt x="2255445" y="712356"/>
                    <a:pt x="2251712" y="715155"/>
                  </a:cubicBezTo>
                  <a:cubicBezTo>
                    <a:pt x="2251246" y="715622"/>
                    <a:pt x="2249846" y="715155"/>
                    <a:pt x="2249846" y="715155"/>
                  </a:cubicBezTo>
                  <a:cubicBezTo>
                    <a:pt x="2247047" y="710024"/>
                    <a:pt x="2244715" y="704892"/>
                    <a:pt x="2242382" y="699760"/>
                  </a:cubicBezTo>
                  <a:cubicBezTo>
                    <a:pt x="2241916" y="699294"/>
                    <a:pt x="2241449" y="698361"/>
                    <a:pt x="2240983" y="698361"/>
                  </a:cubicBezTo>
                  <a:cubicBezTo>
                    <a:pt x="2240050" y="698827"/>
                    <a:pt x="2238650" y="699760"/>
                    <a:pt x="2238184" y="700693"/>
                  </a:cubicBezTo>
                  <a:cubicBezTo>
                    <a:pt x="2235851" y="702559"/>
                    <a:pt x="2236318" y="705358"/>
                    <a:pt x="2237251" y="707691"/>
                  </a:cubicBezTo>
                  <a:cubicBezTo>
                    <a:pt x="2237251" y="708624"/>
                    <a:pt x="2236784" y="710024"/>
                    <a:pt x="2235851" y="710957"/>
                  </a:cubicBezTo>
                  <a:cubicBezTo>
                    <a:pt x="2234918" y="711890"/>
                    <a:pt x="2233519" y="710957"/>
                    <a:pt x="2233052" y="709557"/>
                  </a:cubicBezTo>
                  <a:cubicBezTo>
                    <a:pt x="2231186" y="704892"/>
                    <a:pt x="2229320" y="699760"/>
                    <a:pt x="2227454" y="695095"/>
                  </a:cubicBezTo>
                  <a:cubicBezTo>
                    <a:pt x="2225588" y="690897"/>
                    <a:pt x="2223255" y="689964"/>
                    <a:pt x="2218124" y="691363"/>
                  </a:cubicBezTo>
                  <a:cubicBezTo>
                    <a:pt x="2216258" y="691830"/>
                    <a:pt x="2214392" y="692763"/>
                    <a:pt x="2212526" y="693229"/>
                  </a:cubicBezTo>
                  <a:cubicBezTo>
                    <a:pt x="2210660" y="693696"/>
                    <a:pt x="2208794" y="693229"/>
                    <a:pt x="2206928" y="693229"/>
                  </a:cubicBezTo>
                  <a:cubicBezTo>
                    <a:pt x="2203662" y="692763"/>
                    <a:pt x="2200863" y="689497"/>
                    <a:pt x="2201796" y="686698"/>
                  </a:cubicBezTo>
                  <a:cubicBezTo>
                    <a:pt x="2202263" y="684832"/>
                    <a:pt x="2203196" y="682966"/>
                    <a:pt x="2204129" y="681567"/>
                  </a:cubicBezTo>
                  <a:cubicBezTo>
                    <a:pt x="2206928" y="675968"/>
                    <a:pt x="2210193" y="670370"/>
                    <a:pt x="2213459" y="664772"/>
                  </a:cubicBezTo>
                  <a:cubicBezTo>
                    <a:pt x="2216724" y="658708"/>
                    <a:pt x="2220457" y="652177"/>
                    <a:pt x="2220923" y="645179"/>
                  </a:cubicBezTo>
                  <a:cubicBezTo>
                    <a:pt x="2222322" y="632117"/>
                    <a:pt x="2226521" y="620454"/>
                    <a:pt x="2232119" y="608325"/>
                  </a:cubicBezTo>
                  <a:cubicBezTo>
                    <a:pt x="2235851" y="600394"/>
                    <a:pt x="2239117" y="591997"/>
                    <a:pt x="2237251" y="582201"/>
                  </a:cubicBezTo>
                  <a:cubicBezTo>
                    <a:pt x="2236318" y="578469"/>
                    <a:pt x="2237717" y="574270"/>
                    <a:pt x="2239583" y="571004"/>
                  </a:cubicBezTo>
                  <a:cubicBezTo>
                    <a:pt x="2243315" y="565873"/>
                    <a:pt x="2244248" y="560741"/>
                    <a:pt x="2241916" y="554677"/>
                  </a:cubicBezTo>
                  <a:cubicBezTo>
                    <a:pt x="2240983" y="552344"/>
                    <a:pt x="2241916" y="549545"/>
                    <a:pt x="2243315" y="547213"/>
                  </a:cubicBezTo>
                  <a:cubicBezTo>
                    <a:pt x="2246581" y="542081"/>
                    <a:pt x="2250313" y="538816"/>
                    <a:pt x="2256844" y="537416"/>
                  </a:cubicBezTo>
                  <a:cubicBezTo>
                    <a:pt x="2264308" y="536016"/>
                    <a:pt x="2271306" y="532284"/>
                    <a:pt x="2278770" y="529952"/>
                  </a:cubicBezTo>
                  <a:cubicBezTo>
                    <a:pt x="2282035" y="529019"/>
                    <a:pt x="2285301" y="529019"/>
                    <a:pt x="2288100" y="530885"/>
                  </a:cubicBezTo>
                  <a:cubicBezTo>
                    <a:pt x="2291365" y="532751"/>
                    <a:pt x="2294631" y="532284"/>
                    <a:pt x="2296030" y="529019"/>
                  </a:cubicBezTo>
                  <a:cubicBezTo>
                    <a:pt x="2298363" y="524354"/>
                    <a:pt x="2303028" y="522488"/>
                    <a:pt x="2307227" y="523421"/>
                  </a:cubicBezTo>
                  <a:cubicBezTo>
                    <a:pt x="2314691" y="524820"/>
                    <a:pt x="2320756" y="520622"/>
                    <a:pt x="2327753" y="520622"/>
                  </a:cubicBezTo>
                  <a:cubicBezTo>
                    <a:pt x="2328686" y="520622"/>
                    <a:pt x="2330086" y="519222"/>
                    <a:pt x="2330552" y="518289"/>
                  </a:cubicBezTo>
                  <a:cubicBezTo>
                    <a:pt x="2331485" y="515024"/>
                    <a:pt x="2331952" y="512225"/>
                    <a:pt x="2332885" y="508959"/>
                  </a:cubicBezTo>
                  <a:cubicBezTo>
                    <a:pt x="2333818" y="505693"/>
                    <a:pt x="2337083" y="503827"/>
                    <a:pt x="2340349" y="503827"/>
                  </a:cubicBezTo>
                  <a:cubicBezTo>
                    <a:pt x="2349212" y="504760"/>
                    <a:pt x="2358076" y="505693"/>
                    <a:pt x="2366940" y="506626"/>
                  </a:cubicBezTo>
                  <a:cubicBezTo>
                    <a:pt x="2368806" y="506626"/>
                    <a:pt x="2370672" y="508026"/>
                    <a:pt x="2372071" y="509426"/>
                  </a:cubicBezTo>
                  <a:cubicBezTo>
                    <a:pt x="2373004" y="509892"/>
                    <a:pt x="2373471" y="511758"/>
                    <a:pt x="2373004" y="512691"/>
                  </a:cubicBezTo>
                  <a:cubicBezTo>
                    <a:pt x="2373004" y="514091"/>
                    <a:pt x="2371605" y="514557"/>
                    <a:pt x="2371138" y="515957"/>
                  </a:cubicBezTo>
                  <a:cubicBezTo>
                    <a:pt x="2369739" y="518756"/>
                    <a:pt x="2370205" y="520622"/>
                    <a:pt x="2372538" y="522954"/>
                  </a:cubicBezTo>
                  <a:cubicBezTo>
                    <a:pt x="2374404" y="524820"/>
                    <a:pt x="2377203" y="526220"/>
                    <a:pt x="2379535" y="524820"/>
                  </a:cubicBezTo>
                  <a:cubicBezTo>
                    <a:pt x="2386066" y="520622"/>
                    <a:pt x="2393530" y="518756"/>
                    <a:pt x="2398196" y="511758"/>
                  </a:cubicBezTo>
                  <a:cubicBezTo>
                    <a:pt x="2399595" y="509426"/>
                    <a:pt x="2401928" y="508959"/>
                    <a:pt x="2404727" y="509892"/>
                  </a:cubicBezTo>
                  <a:cubicBezTo>
                    <a:pt x="2407526" y="510825"/>
                    <a:pt x="2409858" y="509892"/>
                    <a:pt x="2411724" y="508026"/>
                  </a:cubicBezTo>
                  <a:cubicBezTo>
                    <a:pt x="2414057" y="505227"/>
                    <a:pt x="2418722" y="503827"/>
                    <a:pt x="2417789" y="499162"/>
                  </a:cubicBezTo>
                  <a:cubicBezTo>
                    <a:pt x="2416856" y="494497"/>
                    <a:pt x="2412191" y="494497"/>
                    <a:pt x="2408459" y="494031"/>
                  </a:cubicBezTo>
                  <a:cubicBezTo>
                    <a:pt x="2407992" y="494031"/>
                    <a:pt x="2407059" y="494031"/>
                    <a:pt x="2406593" y="493564"/>
                  </a:cubicBezTo>
                  <a:cubicBezTo>
                    <a:pt x="2404727" y="493098"/>
                    <a:pt x="2402861" y="492165"/>
                    <a:pt x="2402394" y="490299"/>
                  </a:cubicBezTo>
                  <a:cubicBezTo>
                    <a:pt x="2399595" y="483301"/>
                    <a:pt x="2399129" y="476770"/>
                    <a:pt x="2401928" y="469772"/>
                  </a:cubicBezTo>
                  <a:cubicBezTo>
                    <a:pt x="2402394" y="468373"/>
                    <a:pt x="2402394" y="467440"/>
                    <a:pt x="2403327" y="466040"/>
                  </a:cubicBezTo>
                  <a:cubicBezTo>
                    <a:pt x="2406126" y="460909"/>
                    <a:pt x="2406126" y="455311"/>
                    <a:pt x="2406126" y="449246"/>
                  </a:cubicBezTo>
                  <a:cubicBezTo>
                    <a:pt x="2405660" y="441782"/>
                    <a:pt x="2406593" y="433851"/>
                    <a:pt x="2405660" y="426387"/>
                  </a:cubicBezTo>
                  <a:cubicBezTo>
                    <a:pt x="2405193" y="420789"/>
                    <a:pt x="2407992" y="416591"/>
                    <a:pt x="2413590" y="414258"/>
                  </a:cubicBezTo>
                  <a:cubicBezTo>
                    <a:pt x="2417789" y="412392"/>
                    <a:pt x="2422454" y="411459"/>
                    <a:pt x="2426186" y="409127"/>
                  </a:cubicBezTo>
                  <a:cubicBezTo>
                    <a:pt x="2430385" y="406794"/>
                    <a:pt x="2434583" y="406327"/>
                    <a:pt x="2439248" y="407727"/>
                  </a:cubicBezTo>
                  <a:cubicBezTo>
                    <a:pt x="2442047" y="408660"/>
                    <a:pt x="2443913" y="406794"/>
                    <a:pt x="2446246" y="405394"/>
                  </a:cubicBezTo>
                  <a:cubicBezTo>
                    <a:pt x="2448578" y="403995"/>
                    <a:pt x="2450444" y="404928"/>
                    <a:pt x="2450911" y="406794"/>
                  </a:cubicBezTo>
                  <a:cubicBezTo>
                    <a:pt x="2451377" y="411459"/>
                    <a:pt x="2452310" y="415658"/>
                    <a:pt x="2452310" y="420323"/>
                  </a:cubicBezTo>
                  <a:cubicBezTo>
                    <a:pt x="2452777" y="424521"/>
                    <a:pt x="2455109" y="427320"/>
                    <a:pt x="2458375" y="429653"/>
                  </a:cubicBezTo>
                  <a:cubicBezTo>
                    <a:pt x="2462107" y="431985"/>
                    <a:pt x="2466305" y="433385"/>
                    <a:pt x="2469571" y="436184"/>
                  </a:cubicBezTo>
                  <a:cubicBezTo>
                    <a:pt x="2470038" y="436650"/>
                    <a:pt x="2472370" y="435717"/>
                    <a:pt x="2472837" y="435251"/>
                  </a:cubicBezTo>
                  <a:cubicBezTo>
                    <a:pt x="2474236" y="433851"/>
                    <a:pt x="2475169" y="431985"/>
                    <a:pt x="2475636" y="430586"/>
                  </a:cubicBezTo>
                  <a:cubicBezTo>
                    <a:pt x="2477035" y="423122"/>
                    <a:pt x="2478901" y="415658"/>
                    <a:pt x="2479368" y="407727"/>
                  </a:cubicBezTo>
                  <a:cubicBezTo>
                    <a:pt x="2479834" y="402595"/>
                    <a:pt x="2482633" y="399796"/>
                    <a:pt x="2487298" y="398397"/>
                  </a:cubicBezTo>
                  <a:cubicBezTo>
                    <a:pt x="2490097" y="397464"/>
                    <a:pt x="2490097" y="394665"/>
                    <a:pt x="2490564" y="391866"/>
                  </a:cubicBezTo>
                  <a:cubicBezTo>
                    <a:pt x="2490097" y="391866"/>
                    <a:pt x="2489631" y="391399"/>
                    <a:pt x="2489631" y="391399"/>
                  </a:cubicBezTo>
                  <a:cubicBezTo>
                    <a:pt x="2480767" y="384402"/>
                    <a:pt x="2478435" y="374605"/>
                    <a:pt x="2476569" y="364342"/>
                  </a:cubicBezTo>
                  <a:cubicBezTo>
                    <a:pt x="2476569" y="363875"/>
                    <a:pt x="2477035" y="362942"/>
                    <a:pt x="2477035" y="362476"/>
                  </a:cubicBezTo>
                  <a:cubicBezTo>
                    <a:pt x="2479368" y="358277"/>
                    <a:pt x="2485899" y="356411"/>
                    <a:pt x="2490564" y="358277"/>
                  </a:cubicBezTo>
                  <a:cubicBezTo>
                    <a:pt x="2491963" y="358744"/>
                    <a:pt x="2493363" y="361543"/>
                    <a:pt x="2492430" y="362942"/>
                  </a:cubicBezTo>
                  <a:cubicBezTo>
                    <a:pt x="2489164" y="368540"/>
                    <a:pt x="2490097" y="374139"/>
                    <a:pt x="2492896" y="379270"/>
                  </a:cubicBezTo>
                  <a:cubicBezTo>
                    <a:pt x="2496628" y="385801"/>
                    <a:pt x="2501293" y="392332"/>
                    <a:pt x="2500361" y="400729"/>
                  </a:cubicBezTo>
                  <a:cubicBezTo>
                    <a:pt x="2500361" y="401662"/>
                    <a:pt x="2501293" y="403062"/>
                    <a:pt x="2502227" y="403995"/>
                  </a:cubicBezTo>
                  <a:cubicBezTo>
                    <a:pt x="2506892" y="409593"/>
                    <a:pt x="2504093" y="416591"/>
                    <a:pt x="2506892" y="422189"/>
                  </a:cubicBezTo>
                  <a:cubicBezTo>
                    <a:pt x="2505959" y="426854"/>
                    <a:pt x="2502227" y="429653"/>
                    <a:pt x="2499428" y="433385"/>
                  </a:cubicBezTo>
                  <a:cubicBezTo>
                    <a:pt x="2498961" y="433851"/>
                    <a:pt x="2498495" y="434318"/>
                    <a:pt x="2498028" y="434784"/>
                  </a:cubicBezTo>
                  <a:cubicBezTo>
                    <a:pt x="2495696" y="438050"/>
                    <a:pt x="2494296" y="441316"/>
                    <a:pt x="2494763" y="445514"/>
                  </a:cubicBezTo>
                  <a:cubicBezTo>
                    <a:pt x="2495229" y="455777"/>
                    <a:pt x="2495696" y="466040"/>
                    <a:pt x="2491497" y="475837"/>
                  </a:cubicBezTo>
                  <a:cubicBezTo>
                    <a:pt x="2490564" y="478170"/>
                    <a:pt x="2490564" y="480969"/>
                    <a:pt x="2490564" y="483301"/>
                  </a:cubicBezTo>
                  <a:cubicBezTo>
                    <a:pt x="2490564" y="493098"/>
                    <a:pt x="2489631" y="502428"/>
                    <a:pt x="2490097" y="512225"/>
                  </a:cubicBezTo>
                  <a:cubicBezTo>
                    <a:pt x="2490564" y="520155"/>
                    <a:pt x="2489631" y="527619"/>
                    <a:pt x="2484033" y="533684"/>
                  </a:cubicBezTo>
                  <a:cubicBezTo>
                    <a:pt x="2482633" y="535083"/>
                    <a:pt x="2482633" y="537416"/>
                    <a:pt x="2481234" y="538816"/>
                  </a:cubicBezTo>
                  <a:cubicBezTo>
                    <a:pt x="2480301" y="540215"/>
                    <a:pt x="2478435" y="541615"/>
                    <a:pt x="2477035" y="542547"/>
                  </a:cubicBezTo>
                  <a:cubicBezTo>
                    <a:pt x="2471904" y="546746"/>
                    <a:pt x="2471437" y="546746"/>
                    <a:pt x="2474703" y="550945"/>
                  </a:cubicBezTo>
                  <a:cubicBezTo>
                    <a:pt x="2478901" y="556076"/>
                    <a:pt x="2479368" y="561208"/>
                    <a:pt x="2477968" y="567272"/>
                  </a:cubicBezTo>
                  <a:cubicBezTo>
                    <a:pt x="2477502" y="570538"/>
                    <a:pt x="2476102" y="573337"/>
                    <a:pt x="2475169" y="576603"/>
                  </a:cubicBezTo>
                  <a:cubicBezTo>
                    <a:pt x="2473770" y="580801"/>
                    <a:pt x="2473303" y="585466"/>
                    <a:pt x="2474236" y="589665"/>
                  </a:cubicBezTo>
                  <a:cubicBezTo>
                    <a:pt x="2475169" y="597595"/>
                    <a:pt x="2478901" y="604126"/>
                    <a:pt x="2480767" y="611591"/>
                  </a:cubicBezTo>
                  <a:cubicBezTo>
                    <a:pt x="2487765" y="636315"/>
                    <a:pt x="2501760" y="656842"/>
                    <a:pt x="2515289" y="677834"/>
                  </a:cubicBezTo>
                  <a:cubicBezTo>
                    <a:pt x="2519021" y="683899"/>
                    <a:pt x="2523219" y="689497"/>
                    <a:pt x="2526951" y="695562"/>
                  </a:cubicBezTo>
                  <a:cubicBezTo>
                    <a:pt x="2529284" y="699294"/>
                    <a:pt x="2531150" y="703959"/>
                    <a:pt x="2534416" y="706758"/>
                  </a:cubicBezTo>
                  <a:cubicBezTo>
                    <a:pt x="2539081" y="710490"/>
                    <a:pt x="2541880" y="715622"/>
                    <a:pt x="2544212" y="720753"/>
                  </a:cubicBezTo>
                  <a:cubicBezTo>
                    <a:pt x="2546545" y="725885"/>
                    <a:pt x="2548411" y="731483"/>
                    <a:pt x="2550743" y="736614"/>
                  </a:cubicBezTo>
                  <a:cubicBezTo>
                    <a:pt x="2553076" y="742679"/>
                    <a:pt x="2558207" y="744545"/>
                    <a:pt x="2563339" y="747811"/>
                  </a:cubicBezTo>
                  <a:cubicBezTo>
                    <a:pt x="2563806" y="747811"/>
                    <a:pt x="2564739" y="747344"/>
                    <a:pt x="2565205" y="747344"/>
                  </a:cubicBezTo>
                  <a:cubicBezTo>
                    <a:pt x="2568937" y="744545"/>
                    <a:pt x="2569404" y="739413"/>
                    <a:pt x="2571270" y="735681"/>
                  </a:cubicBezTo>
                  <a:cubicBezTo>
                    <a:pt x="2576868" y="725418"/>
                    <a:pt x="2576868" y="715155"/>
                    <a:pt x="2572669" y="703959"/>
                  </a:cubicBezTo>
                  <a:cubicBezTo>
                    <a:pt x="2568471" y="692296"/>
                    <a:pt x="2567071" y="689031"/>
                    <a:pt x="2580133" y="682500"/>
                  </a:cubicBezTo>
                  <a:cubicBezTo>
                    <a:pt x="2580600" y="682033"/>
                    <a:pt x="2581066" y="682033"/>
                    <a:pt x="2581533" y="681567"/>
                  </a:cubicBezTo>
                  <a:cubicBezTo>
                    <a:pt x="2583399" y="680167"/>
                    <a:pt x="2583865" y="678768"/>
                    <a:pt x="2582466" y="676901"/>
                  </a:cubicBezTo>
                  <a:cubicBezTo>
                    <a:pt x="2580600" y="674102"/>
                    <a:pt x="2578734" y="671770"/>
                    <a:pt x="2577334" y="668971"/>
                  </a:cubicBezTo>
                  <a:cubicBezTo>
                    <a:pt x="2576401" y="666638"/>
                    <a:pt x="2575002" y="664306"/>
                    <a:pt x="2575002" y="661507"/>
                  </a:cubicBezTo>
                  <a:cubicBezTo>
                    <a:pt x="2575002" y="655909"/>
                    <a:pt x="2575002" y="649844"/>
                    <a:pt x="2575935" y="644246"/>
                  </a:cubicBezTo>
                  <a:cubicBezTo>
                    <a:pt x="2576401" y="640047"/>
                    <a:pt x="2579200" y="637248"/>
                    <a:pt x="2582932" y="635849"/>
                  </a:cubicBezTo>
                  <a:cubicBezTo>
                    <a:pt x="2585731" y="634449"/>
                    <a:pt x="2588997" y="633516"/>
                    <a:pt x="2591330" y="631650"/>
                  </a:cubicBezTo>
                  <a:cubicBezTo>
                    <a:pt x="2593662" y="630251"/>
                    <a:pt x="2594595" y="625586"/>
                    <a:pt x="2592729" y="623253"/>
                  </a:cubicBezTo>
                  <a:cubicBezTo>
                    <a:pt x="2589930" y="619521"/>
                    <a:pt x="2587131" y="616256"/>
                    <a:pt x="2583865" y="612990"/>
                  </a:cubicBezTo>
                  <a:cubicBezTo>
                    <a:pt x="2575468" y="604593"/>
                    <a:pt x="2573136" y="594330"/>
                    <a:pt x="2575002" y="582667"/>
                  </a:cubicBezTo>
                  <a:cubicBezTo>
                    <a:pt x="2575468" y="580801"/>
                    <a:pt x="2577334" y="579402"/>
                    <a:pt x="2578734" y="579402"/>
                  </a:cubicBezTo>
                  <a:cubicBezTo>
                    <a:pt x="2580133" y="579402"/>
                    <a:pt x="2581066" y="579868"/>
                    <a:pt x="2582466" y="580335"/>
                  </a:cubicBezTo>
                  <a:cubicBezTo>
                    <a:pt x="2586198" y="580335"/>
                    <a:pt x="2589930" y="575670"/>
                    <a:pt x="2588064" y="572404"/>
                  </a:cubicBezTo>
                  <a:cubicBezTo>
                    <a:pt x="2585731" y="568205"/>
                    <a:pt x="2581999" y="564007"/>
                    <a:pt x="2580133" y="559342"/>
                  </a:cubicBezTo>
                  <a:cubicBezTo>
                    <a:pt x="2578267" y="555143"/>
                    <a:pt x="2575468" y="553744"/>
                    <a:pt x="2571270" y="554210"/>
                  </a:cubicBezTo>
                  <a:cubicBezTo>
                    <a:pt x="2570337" y="554210"/>
                    <a:pt x="2568471" y="553277"/>
                    <a:pt x="2568471" y="552811"/>
                  </a:cubicBezTo>
                  <a:cubicBezTo>
                    <a:pt x="2566138" y="547679"/>
                    <a:pt x="2562872" y="542547"/>
                    <a:pt x="2565672" y="536483"/>
                  </a:cubicBezTo>
                  <a:cubicBezTo>
                    <a:pt x="2566604" y="535083"/>
                    <a:pt x="2566138" y="532751"/>
                    <a:pt x="2566138" y="530885"/>
                  </a:cubicBezTo>
                  <a:cubicBezTo>
                    <a:pt x="2565672" y="529019"/>
                    <a:pt x="2565205" y="527153"/>
                    <a:pt x="2563806" y="525753"/>
                  </a:cubicBezTo>
                  <a:cubicBezTo>
                    <a:pt x="2561007" y="522488"/>
                    <a:pt x="2557274" y="521555"/>
                    <a:pt x="2553542" y="521088"/>
                  </a:cubicBezTo>
                  <a:cubicBezTo>
                    <a:pt x="2552609" y="521088"/>
                    <a:pt x="2551210" y="522021"/>
                    <a:pt x="2550277" y="522488"/>
                  </a:cubicBezTo>
                  <a:cubicBezTo>
                    <a:pt x="2549344" y="523887"/>
                    <a:pt x="2548411" y="525287"/>
                    <a:pt x="2547478" y="526686"/>
                  </a:cubicBezTo>
                  <a:cubicBezTo>
                    <a:pt x="2547478" y="526686"/>
                    <a:pt x="2547478" y="526686"/>
                    <a:pt x="2547478" y="526686"/>
                  </a:cubicBezTo>
                  <a:cubicBezTo>
                    <a:pt x="2547478" y="527153"/>
                    <a:pt x="2547478" y="527153"/>
                    <a:pt x="2547944" y="527153"/>
                  </a:cubicBezTo>
                  <a:cubicBezTo>
                    <a:pt x="2548411" y="527153"/>
                    <a:pt x="2548877" y="527153"/>
                    <a:pt x="2548877" y="527153"/>
                  </a:cubicBezTo>
                  <a:cubicBezTo>
                    <a:pt x="2548877" y="528086"/>
                    <a:pt x="2548411" y="527619"/>
                    <a:pt x="2547944" y="527153"/>
                  </a:cubicBezTo>
                  <a:cubicBezTo>
                    <a:pt x="2547478" y="527153"/>
                    <a:pt x="2547478" y="527153"/>
                    <a:pt x="2547011" y="527153"/>
                  </a:cubicBezTo>
                  <a:cubicBezTo>
                    <a:pt x="2547011" y="527153"/>
                    <a:pt x="2547011" y="526686"/>
                    <a:pt x="2547478" y="526686"/>
                  </a:cubicBezTo>
                  <a:cubicBezTo>
                    <a:pt x="2543746" y="524820"/>
                    <a:pt x="2541413" y="522021"/>
                    <a:pt x="2540014" y="518756"/>
                  </a:cubicBezTo>
                  <a:cubicBezTo>
                    <a:pt x="2537215" y="512225"/>
                    <a:pt x="2536281" y="505227"/>
                    <a:pt x="2536748" y="497763"/>
                  </a:cubicBezTo>
                  <a:cubicBezTo>
                    <a:pt x="2537215" y="486567"/>
                    <a:pt x="2536748" y="475837"/>
                    <a:pt x="2530217" y="466507"/>
                  </a:cubicBezTo>
                  <a:cubicBezTo>
                    <a:pt x="2529751" y="465574"/>
                    <a:pt x="2529284" y="464174"/>
                    <a:pt x="2529284" y="462775"/>
                  </a:cubicBezTo>
                  <a:cubicBezTo>
                    <a:pt x="2527418" y="455777"/>
                    <a:pt x="2530684" y="450179"/>
                    <a:pt x="2538148" y="448313"/>
                  </a:cubicBezTo>
                  <a:cubicBezTo>
                    <a:pt x="2539547" y="447847"/>
                    <a:pt x="2540480" y="448780"/>
                    <a:pt x="2541880" y="448313"/>
                  </a:cubicBezTo>
                  <a:cubicBezTo>
                    <a:pt x="2545612" y="447847"/>
                    <a:pt x="2546545" y="447380"/>
                    <a:pt x="2547011" y="444115"/>
                  </a:cubicBezTo>
                  <a:cubicBezTo>
                    <a:pt x="2547478" y="440849"/>
                    <a:pt x="2547944" y="438050"/>
                    <a:pt x="2550277" y="435251"/>
                  </a:cubicBezTo>
                  <a:cubicBezTo>
                    <a:pt x="2551676" y="433851"/>
                    <a:pt x="2554009" y="433385"/>
                    <a:pt x="2554942" y="435251"/>
                  </a:cubicBezTo>
                  <a:cubicBezTo>
                    <a:pt x="2556342" y="438050"/>
                    <a:pt x="2557741" y="440849"/>
                    <a:pt x="2559607" y="443648"/>
                  </a:cubicBezTo>
                  <a:cubicBezTo>
                    <a:pt x="2560074" y="444581"/>
                    <a:pt x="2561939" y="444581"/>
                    <a:pt x="2562872" y="444581"/>
                  </a:cubicBezTo>
                  <a:cubicBezTo>
                    <a:pt x="2563806" y="444115"/>
                    <a:pt x="2565205" y="443182"/>
                    <a:pt x="2565672" y="442249"/>
                  </a:cubicBezTo>
                  <a:cubicBezTo>
                    <a:pt x="2566604" y="438983"/>
                    <a:pt x="2567071" y="436184"/>
                    <a:pt x="2567538" y="432918"/>
                  </a:cubicBezTo>
                  <a:cubicBezTo>
                    <a:pt x="2568471" y="428253"/>
                    <a:pt x="2570803" y="424521"/>
                    <a:pt x="2573602" y="421256"/>
                  </a:cubicBezTo>
                  <a:cubicBezTo>
                    <a:pt x="2577334" y="416591"/>
                    <a:pt x="2583399" y="414725"/>
                    <a:pt x="2588997" y="413792"/>
                  </a:cubicBezTo>
                  <a:cubicBezTo>
                    <a:pt x="2593195" y="412859"/>
                    <a:pt x="2596461" y="415658"/>
                    <a:pt x="2599260" y="417990"/>
                  </a:cubicBezTo>
                  <a:cubicBezTo>
                    <a:pt x="2602526" y="420323"/>
                    <a:pt x="2605325" y="422655"/>
                    <a:pt x="2608590" y="424988"/>
                  </a:cubicBezTo>
                  <a:cubicBezTo>
                    <a:pt x="2609523" y="425921"/>
                    <a:pt x="2610456" y="426854"/>
                    <a:pt x="2611856" y="426854"/>
                  </a:cubicBezTo>
                  <a:cubicBezTo>
                    <a:pt x="2613722" y="427320"/>
                    <a:pt x="2615588" y="427787"/>
                    <a:pt x="2617454" y="427787"/>
                  </a:cubicBezTo>
                  <a:cubicBezTo>
                    <a:pt x="2619320" y="427787"/>
                    <a:pt x="2621186" y="425921"/>
                    <a:pt x="2621186" y="424055"/>
                  </a:cubicBezTo>
                  <a:cubicBezTo>
                    <a:pt x="2621186" y="419390"/>
                    <a:pt x="2617454" y="415658"/>
                    <a:pt x="2618854" y="410993"/>
                  </a:cubicBezTo>
                  <a:cubicBezTo>
                    <a:pt x="2619786" y="406794"/>
                    <a:pt x="2620719" y="402129"/>
                    <a:pt x="2621652" y="397930"/>
                  </a:cubicBezTo>
                  <a:cubicBezTo>
                    <a:pt x="2623519" y="391866"/>
                    <a:pt x="2624451" y="385335"/>
                    <a:pt x="2624918" y="379270"/>
                  </a:cubicBezTo>
                  <a:cubicBezTo>
                    <a:pt x="2625851" y="369473"/>
                    <a:pt x="2628184" y="360610"/>
                    <a:pt x="2633782" y="352213"/>
                  </a:cubicBezTo>
                  <a:cubicBezTo>
                    <a:pt x="2637047" y="347548"/>
                    <a:pt x="2638913" y="341950"/>
                    <a:pt x="2641246" y="336818"/>
                  </a:cubicBezTo>
                  <a:cubicBezTo>
                    <a:pt x="2644511" y="328421"/>
                    <a:pt x="2650109" y="321423"/>
                    <a:pt x="2656640" y="315359"/>
                  </a:cubicBezTo>
                  <a:cubicBezTo>
                    <a:pt x="2658973" y="313026"/>
                    <a:pt x="2662238" y="312093"/>
                    <a:pt x="2665504" y="312093"/>
                  </a:cubicBezTo>
                  <a:cubicBezTo>
                    <a:pt x="2670169" y="312093"/>
                    <a:pt x="2674367" y="312560"/>
                    <a:pt x="2679032" y="312560"/>
                  </a:cubicBezTo>
                  <a:cubicBezTo>
                    <a:pt x="2680899" y="312560"/>
                    <a:pt x="2682765" y="312560"/>
                    <a:pt x="2684631" y="311627"/>
                  </a:cubicBezTo>
                  <a:cubicBezTo>
                    <a:pt x="2685564" y="311160"/>
                    <a:pt x="2686963" y="309761"/>
                    <a:pt x="2686963" y="308828"/>
                  </a:cubicBezTo>
                  <a:cubicBezTo>
                    <a:pt x="2687430" y="300430"/>
                    <a:pt x="2687896" y="292033"/>
                    <a:pt x="2679966" y="285969"/>
                  </a:cubicBezTo>
                  <a:cubicBezTo>
                    <a:pt x="2678100" y="284569"/>
                    <a:pt x="2677167" y="281770"/>
                    <a:pt x="2675767" y="279438"/>
                  </a:cubicBezTo>
                  <a:cubicBezTo>
                    <a:pt x="2674834" y="278038"/>
                    <a:pt x="2673435" y="275706"/>
                    <a:pt x="2672035" y="275239"/>
                  </a:cubicBezTo>
                  <a:cubicBezTo>
                    <a:pt x="2665037" y="272907"/>
                    <a:pt x="2659439" y="266375"/>
                    <a:pt x="2651975" y="264976"/>
                  </a:cubicBezTo>
                  <a:cubicBezTo>
                    <a:pt x="2651975" y="264976"/>
                    <a:pt x="2651975" y="265442"/>
                    <a:pt x="2651975" y="265442"/>
                  </a:cubicBezTo>
                  <a:lnTo>
                    <a:pt x="2650576" y="265909"/>
                  </a:lnTo>
                  <a:lnTo>
                    <a:pt x="2651509" y="264976"/>
                  </a:lnTo>
                  <a:cubicBezTo>
                    <a:pt x="2651509" y="264976"/>
                    <a:pt x="2651975" y="264976"/>
                    <a:pt x="2651975" y="264976"/>
                  </a:cubicBezTo>
                  <a:cubicBezTo>
                    <a:pt x="2651509" y="262643"/>
                    <a:pt x="2650576" y="260311"/>
                    <a:pt x="2650109" y="257978"/>
                  </a:cubicBezTo>
                  <a:cubicBezTo>
                    <a:pt x="2648710" y="253313"/>
                    <a:pt x="2645911" y="250048"/>
                    <a:pt x="2640313" y="250514"/>
                  </a:cubicBezTo>
                  <a:cubicBezTo>
                    <a:pt x="2638913" y="250514"/>
                    <a:pt x="2637514" y="250514"/>
                    <a:pt x="2637047" y="249115"/>
                  </a:cubicBezTo>
                  <a:cubicBezTo>
                    <a:pt x="2636580" y="248182"/>
                    <a:pt x="2636114" y="246782"/>
                    <a:pt x="2635648" y="245383"/>
                  </a:cubicBezTo>
                  <a:cubicBezTo>
                    <a:pt x="2632849" y="239785"/>
                    <a:pt x="2630983" y="238385"/>
                    <a:pt x="2625384" y="239318"/>
                  </a:cubicBezTo>
                  <a:cubicBezTo>
                    <a:pt x="2619320" y="240718"/>
                    <a:pt x="2616054" y="237452"/>
                    <a:pt x="2612322" y="233253"/>
                  </a:cubicBezTo>
                  <a:cubicBezTo>
                    <a:pt x="2610923" y="231854"/>
                    <a:pt x="2611856" y="229055"/>
                    <a:pt x="2613255" y="228122"/>
                  </a:cubicBezTo>
                  <a:cubicBezTo>
                    <a:pt x="2615588" y="227189"/>
                    <a:pt x="2617920" y="226722"/>
                    <a:pt x="2620719" y="225789"/>
                  </a:cubicBezTo>
                  <a:cubicBezTo>
                    <a:pt x="2627717" y="223923"/>
                    <a:pt x="2631449" y="218325"/>
                    <a:pt x="2631915" y="211794"/>
                  </a:cubicBezTo>
                  <a:cubicBezTo>
                    <a:pt x="2632382" y="204330"/>
                    <a:pt x="2632382" y="196399"/>
                    <a:pt x="2632382" y="188935"/>
                  </a:cubicBezTo>
                  <a:cubicBezTo>
                    <a:pt x="2632382" y="186603"/>
                    <a:pt x="2631449" y="183804"/>
                    <a:pt x="2630516" y="181471"/>
                  </a:cubicBezTo>
                  <a:cubicBezTo>
                    <a:pt x="2629116" y="178672"/>
                    <a:pt x="2627250" y="175873"/>
                    <a:pt x="2625851" y="173074"/>
                  </a:cubicBezTo>
                  <a:cubicBezTo>
                    <a:pt x="2623985" y="168409"/>
                    <a:pt x="2621186" y="165610"/>
                    <a:pt x="2616054" y="165143"/>
                  </a:cubicBezTo>
                  <a:cubicBezTo>
                    <a:pt x="2611389" y="164210"/>
                    <a:pt x="2608124" y="161411"/>
                    <a:pt x="2605325" y="157679"/>
                  </a:cubicBezTo>
                  <a:cubicBezTo>
                    <a:pt x="2604391" y="156280"/>
                    <a:pt x="2603459" y="154414"/>
                    <a:pt x="2604391" y="152548"/>
                  </a:cubicBezTo>
                  <a:cubicBezTo>
                    <a:pt x="2605325" y="150682"/>
                    <a:pt x="2605791" y="148816"/>
                    <a:pt x="2606724" y="147416"/>
                  </a:cubicBezTo>
                  <a:cubicBezTo>
                    <a:pt x="2608124" y="144151"/>
                    <a:pt x="2611389" y="144151"/>
                    <a:pt x="2612322" y="146483"/>
                  </a:cubicBezTo>
                  <a:cubicBezTo>
                    <a:pt x="2613722" y="151148"/>
                    <a:pt x="2616987" y="153947"/>
                    <a:pt x="2621186" y="156280"/>
                  </a:cubicBezTo>
                  <a:cubicBezTo>
                    <a:pt x="2632849" y="162344"/>
                    <a:pt x="2633782" y="161878"/>
                    <a:pt x="2639379" y="149749"/>
                  </a:cubicBezTo>
                  <a:cubicBezTo>
                    <a:pt x="2639846" y="148816"/>
                    <a:pt x="2640313" y="147416"/>
                    <a:pt x="2640779" y="146017"/>
                  </a:cubicBezTo>
                  <a:cubicBezTo>
                    <a:pt x="2643112" y="142751"/>
                    <a:pt x="2646377" y="140885"/>
                    <a:pt x="2650109" y="139952"/>
                  </a:cubicBezTo>
                  <a:cubicBezTo>
                    <a:pt x="2652908" y="139019"/>
                    <a:pt x="2654774" y="141352"/>
                    <a:pt x="2656640" y="143218"/>
                  </a:cubicBezTo>
                  <a:cubicBezTo>
                    <a:pt x="2658973" y="145550"/>
                    <a:pt x="2661306" y="147883"/>
                    <a:pt x="2663172" y="150215"/>
                  </a:cubicBezTo>
                  <a:cubicBezTo>
                    <a:pt x="2666903" y="153947"/>
                    <a:pt x="2671568" y="154880"/>
                    <a:pt x="2675301" y="152548"/>
                  </a:cubicBezTo>
                  <a:cubicBezTo>
                    <a:pt x="2679499" y="149749"/>
                    <a:pt x="2683231" y="148816"/>
                    <a:pt x="2687896" y="149282"/>
                  </a:cubicBezTo>
                  <a:cubicBezTo>
                    <a:pt x="2691162" y="149282"/>
                    <a:pt x="2694427" y="149749"/>
                    <a:pt x="2697693" y="149749"/>
                  </a:cubicBezTo>
                  <a:cubicBezTo>
                    <a:pt x="2700025" y="149749"/>
                    <a:pt x="2702825" y="148816"/>
                    <a:pt x="2705157" y="148349"/>
                  </a:cubicBezTo>
                  <a:cubicBezTo>
                    <a:pt x="2706557" y="147883"/>
                    <a:pt x="2707490" y="147416"/>
                    <a:pt x="2708423" y="146483"/>
                  </a:cubicBezTo>
                  <a:cubicBezTo>
                    <a:pt x="2709355" y="145550"/>
                    <a:pt x="2710289" y="144151"/>
                    <a:pt x="2710289" y="143218"/>
                  </a:cubicBezTo>
                  <a:cubicBezTo>
                    <a:pt x="2709355" y="137153"/>
                    <a:pt x="2709822" y="130155"/>
                    <a:pt x="2700492" y="129222"/>
                  </a:cubicBezTo>
                  <a:cubicBezTo>
                    <a:pt x="2697693" y="128756"/>
                    <a:pt x="2696760" y="125957"/>
                    <a:pt x="2695827" y="123624"/>
                  </a:cubicBezTo>
                  <a:cubicBezTo>
                    <a:pt x="2695360" y="122225"/>
                    <a:pt x="2695827" y="121292"/>
                    <a:pt x="2695827" y="119892"/>
                  </a:cubicBezTo>
                  <a:cubicBezTo>
                    <a:pt x="2696294" y="113828"/>
                    <a:pt x="2694894" y="108696"/>
                    <a:pt x="2688830" y="105431"/>
                  </a:cubicBezTo>
                  <a:cubicBezTo>
                    <a:pt x="2686030" y="104031"/>
                    <a:pt x="2684631" y="100765"/>
                    <a:pt x="2682765" y="98433"/>
                  </a:cubicBezTo>
                  <a:cubicBezTo>
                    <a:pt x="2680432" y="95634"/>
                    <a:pt x="2679966" y="94234"/>
                    <a:pt x="2683231" y="91902"/>
                  </a:cubicBezTo>
                  <a:cubicBezTo>
                    <a:pt x="2688363" y="88170"/>
                    <a:pt x="2690229" y="83038"/>
                    <a:pt x="2692095" y="77440"/>
                  </a:cubicBezTo>
                  <a:cubicBezTo>
                    <a:pt x="2692561" y="75574"/>
                    <a:pt x="2692561" y="73708"/>
                    <a:pt x="2691162" y="72309"/>
                  </a:cubicBezTo>
                  <a:cubicBezTo>
                    <a:pt x="2685564" y="66244"/>
                    <a:pt x="2683698" y="59246"/>
                    <a:pt x="2683698" y="50849"/>
                  </a:cubicBezTo>
                  <a:cubicBezTo>
                    <a:pt x="2683698" y="48050"/>
                    <a:pt x="2682298" y="47117"/>
                    <a:pt x="2679966" y="47117"/>
                  </a:cubicBezTo>
                  <a:cubicBezTo>
                    <a:pt x="2678566" y="47117"/>
                    <a:pt x="2677167" y="48050"/>
                    <a:pt x="2676234" y="47584"/>
                  </a:cubicBezTo>
                  <a:cubicBezTo>
                    <a:pt x="2669236" y="46184"/>
                    <a:pt x="2662705" y="43385"/>
                    <a:pt x="2655707" y="42919"/>
                  </a:cubicBezTo>
                  <a:cubicBezTo>
                    <a:pt x="2653375" y="42452"/>
                    <a:pt x="2651042" y="40586"/>
                    <a:pt x="2648710" y="39653"/>
                  </a:cubicBezTo>
                  <a:cubicBezTo>
                    <a:pt x="2644978" y="37787"/>
                    <a:pt x="2641246" y="38254"/>
                    <a:pt x="2637980" y="41519"/>
                  </a:cubicBezTo>
                  <a:cubicBezTo>
                    <a:pt x="2633782" y="45718"/>
                    <a:pt x="2630516" y="50383"/>
                    <a:pt x="2624451" y="51316"/>
                  </a:cubicBezTo>
                  <a:cubicBezTo>
                    <a:pt x="2623519" y="51316"/>
                    <a:pt x="2622585" y="53182"/>
                    <a:pt x="2622119" y="54115"/>
                  </a:cubicBezTo>
                  <a:cubicBezTo>
                    <a:pt x="2620253" y="55981"/>
                    <a:pt x="2620253" y="59713"/>
                    <a:pt x="2621652" y="61112"/>
                  </a:cubicBezTo>
                  <a:cubicBezTo>
                    <a:pt x="2624451" y="64378"/>
                    <a:pt x="2627717" y="67644"/>
                    <a:pt x="2630516" y="71376"/>
                  </a:cubicBezTo>
                  <a:cubicBezTo>
                    <a:pt x="2631915" y="73242"/>
                    <a:pt x="2632382" y="76041"/>
                    <a:pt x="2630983" y="78840"/>
                  </a:cubicBezTo>
                  <a:cubicBezTo>
                    <a:pt x="2630516" y="79773"/>
                    <a:pt x="2629116" y="80706"/>
                    <a:pt x="2628184" y="81172"/>
                  </a:cubicBezTo>
                  <a:cubicBezTo>
                    <a:pt x="2627717" y="81639"/>
                    <a:pt x="2626784" y="81172"/>
                    <a:pt x="2626784" y="81172"/>
                  </a:cubicBezTo>
                  <a:cubicBezTo>
                    <a:pt x="2622585" y="71376"/>
                    <a:pt x="2612789" y="66244"/>
                    <a:pt x="2608124" y="56914"/>
                  </a:cubicBezTo>
                  <a:cubicBezTo>
                    <a:pt x="2601126" y="51316"/>
                    <a:pt x="2594595" y="45251"/>
                    <a:pt x="2584332" y="47584"/>
                  </a:cubicBezTo>
                  <a:cubicBezTo>
                    <a:pt x="2580600" y="48517"/>
                    <a:pt x="2576401" y="48517"/>
                    <a:pt x="2573136" y="47117"/>
                  </a:cubicBezTo>
                  <a:cubicBezTo>
                    <a:pt x="2567538" y="45251"/>
                    <a:pt x="2561939" y="45251"/>
                    <a:pt x="2555875" y="45251"/>
                  </a:cubicBezTo>
                  <a:cubicBezTo>
                    <a:pt x="2548877" y="45251"/>
                    <a:pt x="2541880" y="44785"/>
                    <a:pt x="2534882" y="42452"/>
                  </a:cubicBezTo>
                  <a:cubicBezTo>
                    <a:pt x="2528817" y="40586"/>
                    <a:pt x="2522286" y="39653"/>
                    <a:pt x="2516222" y="42452"/>
                  </a:cubicBezTo>
                  <a:cubicBezTo>
                    <a:pt x="2511557" y="44318"/>
                    <a:pt x="2507825" y="42919"/>
                    <a:pt x="2504093" y="40120"/>
                  </a:cubicBezTo>
                  <a:cubicBezTo>
                    <a:pt x="2500361" y="37321"/>
                    <a:pt x="2496162" y="35455"/>
                    <a:pt x="2491963" y="34988"/>
                  </a:cubicBezTo>
                  <a:cubicBezTo>
                    <a:pt x="2477968" y="33589"/>
                    <a:pt x="2464440" y="28923"/>
                    <a:pt x="2449978" y="30323"/>
                  </a:cubicBezTo>
                  <a:cubicBezTo>
                    <a:pt x="2448112" y="30323"/>
                    <a:pt x="2446246" y="30323"/>
                    <a:pt x="2444380" y="29856"/>
                  </a:cubicBezTo>
                  <a:cubicBezTo>
                    <a:pt x="2435050" y="27057"/>
                    <a:pt x="2426652" y="29856"/>
                    <a:pt x="2418255" y="33589"/>
                  </a:cubicBezTo>
                  <a:cubicBezTo>
                    <a:pt x="2412191" y="35921"/>
                    <a:pt x="2406593" y="39653"/>
                    <a:pt x="2400062" y="40120"/>
                  </a:cubicBezTo>
                  <a:cubicBezTo>
                    <a:pt x="2393064" y="40586"/>
                    <a:pt x="2386533" y="43385"/>
                    <a:pt x="2379069" y="42919"/>
                  </a:cubicBezTo>
                  <a:cubicBezTo>
                    <a:pt x="2375803" y="42919"/>
                    <a:pt x="2372538" y="43385"/>
                    <a:pt x="2369739" y="43852"/>
                  </a:cubicBezTo>
                  <a:cubicBezTo>
                    <a:pt x="2368339" y="43852"/>
                    <a:pt x="2367873" y="45251"/>
                    <a:pt x="2367873" y="46651"/>
                  </a:cubicBezTo>
                  <a:cubicBezTo>
                    <a:pt x="2368339" y="53182"/>
                    <a:pt x="2374870" y="57380"/>
                    <a:pt x="2373471" y="64844"/>
                  </a:cubicBezTo>
                  <a:cubicBezTo>
                    <a:pt x="2373471" y="65777"/>
                    <a:pt x="2375803" y="68110"/>
                    <a:pt x="2377203" y="68577"/>
                  </a:cubicBezTo>
                  <a:cubicBezTo>
                    <a:pt x="2382334" y="69976"/>
                    <a:pt x="2386999" y="71376"/>
                    <a:pt x="2390732" y="75574"/>
                  </a:cubicBezTo>
                  <a:cubicBezTo>
                    <a:pt x="2394464" y="79773"/>
                    <a:pt x="2398196" y="84438"/>
                    <a:pt x="2401928" y="89103"/>
                  </a:cubicBezTo>
                  <a:cubicBezTo>
                    <a:pt x="2403327" y="90969"/>
                    <a:pt x="2403327" y="94701"/>
                    <a:pt x="2401461" y="96100"/>
                  </a:cubicBezTo>
                  <a:cubicBezTo>
                    <a:pt x="2399595" y="97966"/>
                    <a:pt x="2397729" y="99366"/>
                    <a:pt x="2395863" y="101232"/>
                  </a:cubicBezTo>
                  <a:cubicBezTo>
                    <a:pt x="2392597" y="103565"/>
                    <a:pt x="2388865" y="103565"/>
                    <a:pt x="2387466" y="100765"/>
                  </a:cubicBezTo>
                  <a:cubicBezTo>
                    <a:pt x="2383734" y="92835"/>
                    <a:pt x="2376736" y="90036"/>
                    <a:pt x="2368806" y="89569"/>
                  </a:cubicBezTo>
                  <a:cubicBezTo>
                    <a:pt x="2367406" y="89569"/>
                    <a:pt x="2366006" y="89569"/>
                    <a:pt x="2365074" y="88636"/>
                  </a:cubicBezTo>
                  <a:cubicBezTo>
                    <a:pt x="2363208" y="87703"/>
                    <a:pt x="2361808" y="86770"/>
                    <a:pt x="2360409" y="85371"/>
                  </a:cubicBezTo>
                  <a:cubicBezTo>
                    <a:pt x="2359009" y="83505"/>
                    <a:pt x="2357609" y="81172"/>
                    <a:pt x="2356676" y="78840"/>
                  </a:cubicBezTo>
                  <a:cubicBezTo>
                    <a:pt x="2355744" y="77440"/>
                    <a:pt x="2356210" y="76507"/>
                    <a:pt x="2357143" y="75574"/>
                  </a:cubicBezTo>
                  <a:cubicBezTo>
                    <a:pt x="2361341" y="71842"/>
                    <a:pt x="2360409" y="67644"/>
                    <a:pt x="2357609" y="63445"/>
                  </a:cubicBezTo>
                  <a:cubicBezTo>
                    <a:pt x="2354810" y="58780"/>
                    <a:pt x="2350145" y="58780"/>
                    <a:pt x="2345480" y="59246"/>
                  </a:cubicBezTo>
                  <a:cubicBezTo>
                    <a:pt x="2343148" y="59246"/>
                    <a:pt x="2338949" y="63445"/>
                    <a:pt x="2338949" y="65777"/>
                  </a:cubicBezTo>
                  <a:cubicBezTo>
                    <a:pt x="2338949" y="70909"/>
                    <a:pt x="2338949" y="76041"/>
                    <a:pt x="2338949" y="81172"/>
                  </a:cubicBezTo>
                  <a:cubicBezTo>
                    <a:pt x="2338949" y="84438"/>
                    <a:pt x="2336150" y="87237"/>
                    <a:pt x="2333351" y="88170"/>
                  </a:cubicBezTo>
                  <a:cubicBezTo>
                    <a:pt x="2326820" y="89103"/>
                    <a:pt x="2320756" y="89569"/>
                    <a:pt x="2314224" y="91435"/>
                  </a:cubicBezTo>
                  <a:cubicBezTo>
                    <a:pt x="2309559" y="92835"/>
                    <a:pt x="2305827" y="93768"/>
                    <a:pt x="2301162" y="92368"/>
                  </a:cubicBezTo>
                  <a:cubicBezTo>
                    <a:pt x="2300229" y="91902"/>
                    <a:pt x="2298363" y="92368"/>
                    <a:pt x="2297430" y="92835"/>
                  </a:cubicBezTo>
                  <a:cubicBezTo>
                    <a:pt x="2289966" y="96567"/>
                    <a:pt x="2282502" y="100299"/>
                    <a:pt x="2275504" y="104964"/>
                  </a:cubicBezTo>
                  <a:cubicBezTo>
                    <a:pt x="2265241" y="111029"/>
                    <a:pt x="2254511" y="114294"/>
                    <a:pt x="2242382" y="112895"/>
                  </a:cubicBezTo>
                  <a:cubicBezTo>
                    <a:pt x="2239583" y="112428"/>
                    <a:pt x="2237717" y="111029"/>
                    <a:pt x="2236784" y="108230"/>
                  </a:cubicBezTo>
                  <a:cubicBezTo>
                    <a:pt x="2236784" y="107763"/>
                    <a:pt x="2236318" y="106830"/>
                    <a:pt x="2235851" y="106364"/>
                  </a:cubicBezTo>
                  <a:cubicBezTo>
                    <a:pt x="2233519" y="94234"/>
                    <a:pt x="2226521" y="85371"/>
                    <a:pt x="2216258" y="79306"/>
                  </a:cubicBezTo>
                  <a:cubicBezTo>
                    <a:pt x="2215325" y="78840"/>
                    <a:pt x="2214392" y="77440"/>
                    <a:pt x="2213459" y="76974"/>
                  </a:cubicBezTo>
                  <a:cubicBezTo>
                    <a:pt x="2202263" y="69510"/>
                    <a:pt x="2190600" y="64844"/>
                    <a:pt x="2177538" y="72775"/>
                  </a:cubicBezTo>
                  <a:cubicBezTo>
                    <a:pt x="2175205" y="74175"/>
                    <a:pt x="2172873" y="74175"/>
                    <a:pt x="2170540" y="75574"/>
                  </a:cubicBezTo>
                  <a:cubicBezTo>
                    <a:pt x="2160277" y="79773"/>
                    <a:pt x="2150480" y="83971"/>
                    <a:pt x="2141617" y="90969"/>
                  </a:cubicBezTo>
                  <a:cubicBezTo>
                    <a:pt x="2136952" y="94234"/>
                    <a:pt x="2132287" y="97500"/>
                    <a:pt x="2127155" y="100765"/>
                  </a:cubicBezTo>
                  <a:cubicBezTo>
                    <a:pt x="2123890" y="103098"/>
                    <a:pt x="2119224" y="101699"/>
                    <a:pt x="2117358" y="97966"/>
                  </a:cubicBezTo>
                  <a:cubicBezTo>
                    <a:pt x="2115492" y="93301"/>
                    <a:pt x="2112227" y="90502"/>
                    <a:pt x="2108028" y="88636"/>
                  </a:cubicBezTo>
                  <a:cubicBezTo>
                    <a:pt x="2105229" y="87237"/>
                    <a:pt x="2101964" y="85837"/>
                    <a:pt x="2099165" y="84438"/>
                  </a:cubicBezTo>
                  <a:cubicBezTo>
                    <a:pt x="2095899" y="82572"/>
                    <a:pt x="2093100" y="83971"/>
                    <a:pt x="2090301" y="86304"/>
                  </a:cubicBezTo>
                  <a:cubicBezTo>
                    <a:pt x="2087502" y="88636"/>
                    <a:pt x="2087035" y="88636"/>
                    <a:pt x="2084236" y="86304"/>
                  </a:cubicBezTo>
                  <a:cubicBezTo>
                    <a:pt x="2081904" y="84904"/>
                    <a:pt x="2080038" y="83038"/>
                    <a:pt x="2077239" y="83971"/>
                  </a:cubicBezTo>
                  <a:cubicBezTo>
                    <a:pt x="2075373" y="84438"/>
                    <a:pt x="2073040" y="84904"/>
                    <a:pt x="2071641" y="83505"/>
                  </a:cubicBezTo>
                  <a:cubicBezTo>
                    <a:pt x="2068842" y="80706"/>
                    <a:pt x="2065109" y="79773"/>
                    <a:pt x="2061377" y="78840"/>
                  </a:cubicBezTo>
                  <a:cubicBezTo>
                    <a:pt x="2059978" y="78373"/>
                    <a:pt x="2059978" y="77440"/>
                    <a:pt x="2060911" y="75574"/>
                  </a:cubicBezTo>
                  <a:cubicBezTo>
                    <a:pt x="2064177" y="69976"/>
                    <a:pt x="2064177" y="67177"/>
                    <a:pt x="2060911" y="63911"/>
                  </a:cubicBezTo>
                  <a:cubicBezTo>
                    <a:pt x="2060444" y="63445"/>
                    <a:pt x="2059978" y="62978"/>
                    <a:pt x="2059512" y="62512"/>
                  </a:cubicBezTo>
                  <a:cubicBezTo>
                    <a:pt x="2052047" y="58313"/>
                    <a:pt x="2044583" y="55048"/>
                    <a:pt x="2035720" y="56914"/>
                  </a:cubicBezTo>
                  <a:cubicBezTo>
                    <a:pt x="2031988" y="57847"/>
                    <a:pt x="2028256" y="58313"/>
                    <a:pt x="2024524" y="59713"/>
                  </a:cubicBezTo>
                  <a:cubicBezTo>
                    <a:pt x="2022191" y="60646"/>
                    <a:pt x="2019392" y="61579"/>
                    <a:pt x="2017992" y="63445"/>
                  </a:cubicBezTo>
                  <a:cubicBezTo>
                    <a:pt x="2013794" y="69043"/>
                    <a:pt x="2009595" y="69510"/>
                    <a:pt x="2003064" y="67644"/>
                  </a:cubicBezTo>
                  <a:cubicBezTo>
                    <a:pt x="1996533" y="65777"/>
                    <a:pt x="1989069" y="66244"/>
                    <a:pt x="1982071" y="66244"/>
                  </a:cubicBezTo>
                  <a:cubicBezTo>
                    <a:pt x="1973674" y="66711"/>
                    <a:pt x="1965277" y="67177"/>
                    <a:pt x="1956880" y="68110"/>
                  </a:cubicBezTo>
                  <a:cubicBezTo>
                    <a:pt x="1948483" y="69043"/>
                    <a:pt x="1940552" y="70443"/>
                    <a:pt x="1932155" y="67644"/>
                  </a:cubicBezTo>
                  <a:cubicBezTo>
                    <a:pt x="1930756" y="67177"/>
                    <a:pt x="1928423" y="68577"/>
                    <a:pt x="1927024" y="69510"/>
                  </a:cubicBezTo>
                  <a:cubicBezTo>
                    <a:pt x="1926090" y="69976"/>
                    <a:pt x="1925624" y="71376"/>
                    <a:pt x="1925624" y="72775"/>
                  </a:cubicBezTo>
                  <a:cubicBezTo>
                    <a:pt x="1925624" y="73242"/>
                    <a:pt x="1926090" y="74175"/>
                    <a:pt x="1926557" y="74175"/>
                  </a:cubicBezTo>
                  <a:cubicBezTo>
                    <a:pt x="1929356" y="75574"/>
                    <a:pt x="1932622" y="76507"/>
                    <a:pt x="1935421" y="77440"/>
                  </a:cubicBezTo>
                  <a:cubicBezTo>
                    <a:pt x="1936354" y="77907"/>
                    <a:pt x="1937287" y="79306"/>
                    <a:pt x="1937753" y="80239"/>
                  </a:cubicBezTo>
                  <a:cubicBezTo>
                    <a:pt x="1938220" y="81172"/>
                    <a:pt x="1936820" y="83971"/>
                    <a:pt x="1934954" y="84904"/>
                  </a:cubicBezTo>
                  <a:cubicBezTo>
                    <a:pt x="1933088" y="85837"/>
                    <a:pt x="1931222" y="85837"/>
                    <a:pt x="1929356" y="86770"/>
                  </a:cubicBezTo>
                  <a:cubicBezTo>
                    <a:pt x="1925624" y="89103"/>
                    <a:pt x="1924225" y="92368"/>
                    <a:pt x="1924225" y="96567"/>
                  </a:cubicBezTo>
                  <a:cubicBezTo>
                    <a:pt x="1924225" y="99832"/>
                    <a:pt x="1927024" y="102632"/>
                    <a:pt x="1930289" y="103098"/>
                  </a:cubicBezTo>
                  <a:cubicBezTo>
                    <a:pt x="1932622" y="103098"/>
                    <a:pt x="1935421" y="103098"/>
                    <a:pt x="1937753" y="103098"/>
                  </a:cubicBezTo>
                  <a:cubicBezTo>
                    <a:pt x="1937753" y="103098"/>
                    <a:pt x="1937753" y="102632"/>
                    <a:pt x="1937753" y="102632"/>
                  </a:cubicBezTo>
                  <a:lnTo>
                    <a:pt x="1938220" y="101699"/>
                  </a:lnTo>
                  <a:lnTo>
                    <a:pt x="1937753" y="103098"/>
                  </a:lnTo>
                  <a:cubicBezTo>
                    <a:pt x="1937753" y="103098"/>
                    <a:pt x="1937753" y="103098"/>
                    <a:pt x="1937753" y="103098"/>
                  </a:cubicBezTo>
                  <a:cubicBezTo>
                    <a:pt x="1937287" y="106364"/>
                    <a:pt x="1937287" y="109163"/>
                    <a:pt x="1939153" y="111962"/>
                  </a:cubicBezTo>
                  <a:cubicBezTo>
                    <a:pt x="1941952" y="116160"/>
                    <a:pt x="1945217" y="120359"/>
                    <a:pt x="1949416" y="123158"/>
                  </a:cubicBezTo>
                  <a:cubicBezTo>
                    <a:pt x="1951282" y="124557"/>
                    <a:pt x="1951282" y="126423"/>
                    <a:pt x="1949882" y="128289"/>
                  </a:cubicBezTo>
                  <a:cubicBezTo>
                    <a:pt x="1948483" y="130155"/>
                    <a:pt x="1946617" y="131088"/>
                    <a:pt x="1945217" y="130155"/>
                  </a:cubicBezTo>
                  <a:cubicBezTo>
                    <a:pt x="1941019" y="127356"/>
                    <a:pt x="1937287" y="126423"/>
                    <a:pt x="1932622" y="129222"/>
                  </a:cubicBezTo>
                  <a:cubicBezTo>
                    <a:pt x="1929822" y="131088"/>
                    <a:pt x="1927024" y="132488"/>
                    <a:pt x="1924691" y="134354"/>
                  </a:cubicBezTo>
                  <a:cubicBezTo>
                    <a:pt x="1921425" y="137153"/>
                    <a:pt x="1918160" y="138086"/>
                    <a:pt x="1913961" y="137153"/>
                  </a:cubicBezTo>
                  <a:cubicBezTo>
                    <a:pt x="1910696" y="136687"/>
                    <a:pt x="1907430" y="136220"/>
                    <a:pt x="1904631" y="136687"/>
                  </a:cubicBezTo>
                  <a:cubicBezTo>
                    <a:pt x="1899966" y="137153"/>
                    <a:pt x="1895767" y="139019"/>
                    <a:pt x="1894368" y="144151"/>
                  </a:cubicBezTo>
                  <a:cubicBezTo>
                    <a:pt x="1892969" y="149282"/>
                    <a:pt x="1890169" y="151148"/>
                    <a:pt x="1885038" y="151615"/>
                  </a:cubicBezTo>
                  <a:cubicBezTo>
                    <a:pt x="1875708" y="152548"/>
                    <a:pt x="1867311" y="150215"/>
                    <a:pt x="1860313" y="143684"/>
                  </a:cubicBezTo>
                  <a:cubicBezTo>
                    <a:pt x="1859846" y="143218"/>
                    <a:pt x="1859380" y="142751"/>
                    <a:pt x="1858914" y="142751"/>
                  </a:cubicBezTo>
                  <a:cubicBezTo>
                    <a:pt x="1858447" y="142751"/>
                    <a:pt x="1857514" y="142751"/>
                    <a:pt x="1857047" y="143218"/>
                  </a:cubicBezTo>
                  <a:cubicBezTo>
                    <a:pt x="1856581" y="143684"/>
                    <a:pt x="1856114" y="144151"/>
                    <a:pt x="1856114" y="144617"/>
                  </a:cubicBezTo>
                  <a:cubicBezTo>
                    <a:pt x="1856114" y="150682"/>
                    <a:pt x="1857514" y="155813"/>
                    <a:pt x="1859846" y="161411"/>
                  </a:cubicBezTo>
                  <a:cubicBezTo>
                    <a:pt x="1863112" y="168409"/>
                    <a:pt x="1865911" y="175407"/>
                    <a:pt x="1866844" y="183337"/>
                  </a:cubicBezTo>
                  <a:cubicBezTo>
                    <a:pt x="1867311" y="185203"/>
                    <a:pt x="1865911" y="186603"/>
                    <a:pt x="1863579" y="186603"/>
                  </a:cubicBezTo>
                  <a:cubicBezTo>
                    <a:pt x="1859846" y="186136"/>
                    <a:pt x="1856114" y="185670"/>
                    <a:pt x="1852382" y="184737"/>
                  </a:cubicBezTo>
                  <a:cubicBezTo>
                    <a:pt x="1840720" y="181005"/>
                    <a:pt x="1833722" y="172141"/>
                    <a:pt x="1824392" y="165610"/>
                  </a:cubicBezTo>
                  <a:cubicBezTo>
                    <a:pt x="1823926" y="165143"/>
                    <a:pt x="1824392" y="164210"/>
                    <a:pt x="1824392" y="163744"/>
                  </a:cubicBezTo>
                  <a:cubicBezTo>
                    <a:pt x="1822993" y="158612"/>
                    <a:pt x="1822526" y="158612"/>
                    <a:pt x="1818327" y="161411"/>
                  </a:cubicBezTo>
                  <a:cubicBezTo>
                    <a:pt x="1814595" y="163744"/>
                    <a:pt x="1812729" y="163744"/>
                    <a:pt x="1809930" y="160945"/>
                  </a:cubicBezTo>
                  <a:cubicBezTo>
                    <a:pt x="1808531" y="159545"/>
                    <a:pt x="1808064" y="157679"/>
                    <a:pt x="1807598" y="156280"/>
                  </a:cubicBezTo>
                  <a:cubicBezTo>
                    <a:pt x="1807598" y="156280"/>
                    <a:pt x="1807131" y="156280"/>
                    <a:pt x="1807131" y="156746"/>
                  </a:cubicBezTo>
                  <a:cubicBezTo>
                    <a:pt x="1807131" y="156746"/>
                    <a:pt x="1806665" y="156280"/>
                    <a:pt x="1806665" y="156280"/>
                  </a:cubicBezTo>
                  <a:cubicBezTo>
                    <a:pt x="1805265" y="156280"/>
                    <a:pt x="1803866" y="156746"/>
                    <a:pt x="1802933" y="154880"/>
                  </a:cubicBezTo>
                  <a:cubicBezTo>
                    <a:pt x="1803399" y="154880"/>
                    <a:pt x="1804332" y="153947"/>
                    <a:pt x="1804332" y="154414"/>
                  </a:cubicBezTo>
                  <a:cubicBezTo>
                    <a:pt x="1805265" y="154880"/>
                    <a:pt x="1805732" y="155813"/>
                    <a:pt x="1806665" y="156280"/>
                  </a:cubicBezTo>
                  <a:cubicBezTo>
                    <a:pt x="1807131" y="156280"/>
                    <a:pt x="1807131" y="156280"/>
                    <a:pt x="1807598" y="156280"/>
                  </a:cubicBezTo>
                  <a:cubicBezTo>
                    <a:pt x="1807598" y="156280"/>
                    <a:pt x="1807598" y="156280"/>
                    <a:pt x="1807598" y="156280"/>
                  </a:cubicBezTo>
                  <a:cubicBezTo>
                    <a:pt x="1809464" y="155347"/>
                    <a:pt x="1811796" y="154414"/>
                    <a:pt x="1813662" y="153014"/>
                  </a:cubicBezTo>
                  <a:cubicBezTo>
                    <a:pt x="1814595" y="152548"/>
                    <a:pt x="1815062" y="150682"/>
                    <a:pt x="1815062" y="149749"/>
                  </a:cubicBezTo>
                  <a:cubicBezTo>
                    <a:pt x="1814595" y="145084"/>
                    <a:pt x="1811796" y="141352"/>
                    <a:pt x="1808531" y="138086"/>
                  </a:cubicBezTo>
                  <a:cubicBezTo>
                    <a:pt x="1806198" y="135753"/>
                    <a:pt x="1802933" y="135287"/>
                    <a:pt x="1799667" y="135287"/>
                  </a:cubicBezTo>
                  <a:cubicBezTo>
                    <a:pt x="1796868" y="135287"/>
                    <a:pt x="1796402" y="134354"/>
                    <a:pt x="1796868" y="131555"/>
                  </a:cubicBezTo>
                  <a:cubicBezTo>
                    <a:pt x="1797335" y="129222"/>
                    <a:pt x="1798734" y="126890"/>
                    <a:pt x="1796402" y="124557"/>
                  </a:cubicBezTo>
                  <a:cubicBezTo>
                    <a:pt x="1791270" y="119426"/>
                    <a:pt x="1786605" y="114294"/>
                    <a:pt x="1781473" y="109629"/>
                  </a:cubicBezTo>
                  <a:cubicBezTo>
                    <a:pt x="1777275" y="105897"/>
                    <a:pt x="1760014" y="101232"/>
                    <a:pt x="1754416" y="101699"/>
                  </a:cubicBezTo>
                  <a:cubicBezTo>
                    <a:pt x="1753016" y="101699"/>
                    <a:pt x="1751617" y="101699"/>
                    <a:pt x="1750684" y="102632"/>
                  </a:cubicBezTo>
                  <a:cubicBezTo>
                    <a:pt x="1747885" y="104498"/>
                    <a:pt x="1745552" y="104964"/>
                    <a:pt x="1742287" y="104031"/>
                  </a:cubicBezTo>
                  <a:cubicBezTo>
                    <a:pt x="1734356" y="101699"/>
                    <a:pt x="1725959" y="100765"/>
                    <a:pt x="1717562" y="103098"/>
                  </a:cubicBezTo>
                  <a:cubicBezTo>
                    <a:pt x="1715229" y="103565"/>
                    <a:pt x="1712897" y="104964"/>
                    <a:pt x="1711031" y="106830"/>
                  </a:cubicBezTo>
                  <a:cubicBezTo>
                    <a:pt x="1707299" y="109629"/>
                    <a:pt x="1706366" y="112895"/>
                    <a:pt x="1708232" y="116627"/>
                  </a:cubicBezTo>
                  <a:cubicBezTo>
                    <a:pt x="1710564" y="121292"/>
                    <a:pt x="1713363" y="125490"/>
                    <a:pt x="1716162" y="129689"/>
                  </a:cubicBezTo>
                  <a:cubicBezTo>
                    <a:pt x="1717095" y="131088"/>
                    <a:pt x="1716162" y="134354"/>
                    <a:pt x="1715229" y="134821"/>
                  </a:cubicBezTo>
                  <a:cubicBezTo>
                    <a:pt x="1707765" y="138086"/>
                    <a:pt x="1699835" y="141352"/>
                    <a:pt x="1692371" y="144151"/>
                  </a:cubicBezTo>
                  <a:cubicBezTo>
                    <a:pt x="1687239" y="146017"/>
                    <a:pt x="1682574" y="145084"/>
                    <a:pt x="1677909" y="141352"/>
                  </a:cubicBezTo>
                  <a:cubicBezTo>
                    <a:pt x="1675110" y="138553"/>
                    <a:pt x="1674643" y="139019"/>
                    <a:pt x="1671378" y="141352"/>
                  </a:cubicBezTo>
                  <a:cubicBezTo>
                    <a:pt x="1662514" y="147416"/>
                    <a:pt x="1655050" y="145084"/>
                    <a:pt x="1653184" y="135287"/>
                  </a:cubicBezTo>
                  <a:cubicBezTo>
                    <a:pt x="1652718" y="133888"/>
                    <a:pt x="1653184" y="132954"/>
                    <a:pt x="1652718" y="131555"/>
                  </a:cubicBezTo>
                  <a:cubicBezTo>
                    <a:pt x="1652251" y="128756"/>
                    <a:pt x="1648519" y="126423"/>
                    <a:pt x="1645253" y="126890"/>
                  </a:cubicBezTo>
                  <a:cubicBezTo>
                    <a:pt x="1635457" y="128756"/>
                    <a:pt x="1625193" y="131088"/>
                    <a:pt x="1615397" y="132954"/>
                  </a:cubicBezTo>
                  <a:cubicBezTo>
                    <a:pt x="1611665" y="133888"/>
                    <a:pt x="1607933" y="134821"/>
                    <a:pt x="1604667" y="136220"/>
                  </a:cubicBezTo>
                  <a:cubicBezTo>
                    <a:pt x="1600469" y="138086"/>
                    <a:pt x="1597203" y="140885"/>
                    <a:pt x="1593471" y="143218"/>
                  </a:cubicBezTo>
                  <a:cubicBezTo>
                    <a:pt x="1589272" y="141352"/>
                    <a:pt x="1585540" y="139486"/>
                    <a:pt x="1581342" y="137620"/>
                  </a:cubicBezTo>
                  <a:cubicBezTo>
                    <a:pt x="1580875" y="137620"/>
                    <a:pt x="1580409" y="137620"/>
                    <a:pt x="1579942" y="137620"/>
                  </a:cubicBezTo>
                  <a:cubicBezTo>
                    <a:pt x="1579476" y="138553"/>
                    <a:pt x="1579476" y="139952"/>
                    <a:pt x="1579009" y="140885"/>
                  </a:cubicBezTo>
                  <a:cubicBezTo>
                    <a:pt x="1576677" y="147883"/>
                    <a:pt x="1568746" y="150215"/>
                    <a:pt x="1564081" y="145084"/>
                  </a:cubicBezTo>
                  <a:cubicBezTo>
                    <a:pt x="1562215" y="143218"/>
                    <a:pt x="1561282" y="140885"/>
                    <a:pt x="1559883" y="139019"/>
                  </a:cubicBezTo>
                  <a:cubicBezTo>
                    <a:pt x="1558949" y="137153"/>
                    <a:pt x="1557550" y="136220"/>
                    <a:pt x="1555684" y="137153"/>
                  </a:cubicBezTo>
                  <a:cubicBezTo>
                    <a:pt x="1552885" y="138553"/>
                    <a:pt x="1550086" y="139019"/>
                    <a:pt x="1546820" y="138553"/>
                  </a:cubicBezTo>
                  <a:cubicBezTo>
                    <a:pt x="1543088" y="138086"/>
                    <a:pt x="1540756" y="140419"/>
                    <a:pt x="1539823" y="143684"/>
                  </a:cubicBezTo>
                  <a:cubicBezTo>
                    <a:pt x="1539356" y="145550"/>
                    <a:pt x="1538890" y="147416"/>
                    <a:pt x="1538890" y="149282"/>
                  </a:cubicBezTo>
                  <a:cubicBezTo>
                    <a:pt x="1538890" y="152081"/>
                    <a:pt x="1539823" y="154414"/>
                    <a:pt x="1542622" y="155347"/>
                  </a:cubicBezTo>
                  <a:cubicBezTo>
                    <a:pt x="1544954" y="156280"/>
                    <a:pt x="1547287" y="156746"/>
                    <a:pt x="1549153" y="157213"/>
                  </a:cubicBezTo>
                  <a:cubicBezTo>
                    <a:pt x="1549153" y="157213"/>
                    <a:pt x="1549153" y="157213"/>
                    <a:pt x="1549153" y="156746"/>
                  </a:cubicBezTo>
                  <a:cubicBezTo>
                    <a:pt x="1549153" y="156746"/>
                    <a:pt x="1549619" y="156280"/>
                    <a:pt x="1549619" y="156280"/>
                  </a:cubicBezTo>
                  <a:cubicBezTo>
                    <a:pt x="1549619" y="155347"/>
                    <a:pt x="1549619" y="154414"/>
                    <a:pt x="1550086" y="153481"/>
                  </a:cubicBezTo>
                  <a:cubicBezTo>
                    <a:pt x="1550552" y="152548"/>
                    <a:pt x="1551485" y="152081"/>
                    <a:pt x="1552419" y="151615"/>
                  </a:cubicBezTo>
                  <a:cubicBezTo>
                    <a:pt x="1552419" y="152081"/>
                    <a:pt x="1552885" y="152548"/>
                    <a:pt x="1552885" y="153014"/>
                  </a:cubicBezTo>
                  <a:cubicBezTo>
                    <a:pt x="1552885" y="153481"/>
                    <a:pt x="1552419" y="154414"/>
                    <a:pt x="1551952" y="154414"/>
                  </a:cubicBezTo>
                  <a:cubicBezTo>
                    <a:pt x="1551019" y="154880"/>
                    <a:pt x="1550552" y="155347"/>
                    <a:pt x="1549619" y="155813"/>
                  </a:cubicBezTo>
                  <a:cubicBezTo>
                    <a:pt x="1549619" y="156280"/>
                    <a:pt x="1549619" y="156280"/>
                    <a:pt x="1549619" y="156746"/>
                  </a:cubicBezTo>
                  <a:cubicBezTo>
                    <a:pt x="1549619" y="156746"/>
                    <a:pt x="1549153" y="156746"/>
                    <a:pt x="1549153" y="156746"/>
                  </a:cubicBezTo>
                  <a:cubicBezTo>
                    <a:pt x="1548687" y="158612"/>
                    <a:pt x="1548687" y="160478"/>
                    <a:pt x="1547287" y="161878"/>
                  </a:cubicBezTo>
                  <a:cubicBezTo>
                    <a:pt x="1544021" y="164677"/>
                    <a:pt x="1541222" y="168409"/>
                    <a:pt x="1538890" y="172608"/>
                  </a:cubicBezTo>
                  <a:cubicBezTo>
                    <a:pt x="1534691" y="180072"/>
                    <a:pt x="1528160" y="182871"/>
                    <a:pt x="1519763" y="183804"/>
                  </a:cubicBezTo>
                  <a:cubicBezTo>
                    <a:pt x="1516964" y="184270"/>
                    <a:pt x="1515564" y="183337"/>
                    <a:pt x="1516964" y="180538"/>
                  </a:cubicBezTo>
                  <a:cubicBezTo>
                    <a:pt x="1518830" y="176806"/>
                    <a:pt x="1519296" y="173541"/>
                    <a:pt x="1519763" y="169342"/>
                  </a:cubicBezTo>
                  <a:cubicBezTo>
                    <a:pt x="1520229" y="164677"/>
                    <a:pt x="1525361" y="164677"/>
                    <a:pt x="1526761" y="160945"/>
                  </a:cubicBezTo>
                  <a:cubicBezTo>
                    <a:pt x="1527227" y="159079"/>
                    <a:pt x="1528626" y="157213"/>
                    <a:pt x="1528626" y="155347"/>
                  </a:cubicBezTo>
                  <a:cubicBezTo>
                    <a:pt x="1526761" y="149282"/>
                    <a:pt x="1529093" y="144151"/>
                    <a:pt x="1531426" y="138553"/>
                  </a:cubicBezTo>
                  <a:cubicBezTo>
                    <a:pt x="1532825" y="136220"/>
                    <a:pt x="1533292" y="133888"/>
                    <a:pt x="1532825" y="131088"/>
                  </a:cubicBezTo>
                  <a:cubicBezTo>
                    <a:pt x="1532359" y="128289"/>
                    <a:pt x="1532359" y="125957"/>
                    <a:pt x="1533758" y="123624"/>
                  </a:cubicBezTo>
                  <a:cubicBezTo>
                    <a:pt x="1536557" y="117560"/>
                    <a:pt x="1539356" y="111962"/>
                    <a:pt x="1541222" y="105897"/>
                  </a:cubicBezTo>
                  <a:cubicBezTo>
                    <a:pt x="1542622" y="99832"/>
                    <a:pt x="1543088" y="93301"/>
                    <a:pt x="1545421" y="87237"/>
                  </a:cubicBezTo>
                  <a:cubicBezTo>
                    <a:pt x="1547753" y="81639"/>
                    <a:pt x="1546820" y="75574"/>
                    <a:pt x="1544488" y="70443"/>
                  </a:cubicBezTo>
                  <a:cubicBezTo>
                    <a:pt x="1541689" y="64844"/>
                    <a:pt x="1537957" y="59713"/>
                    <a:pt x="1536557" y="53182"/>
                  </a:cubicBezTo>
                  <a:cubicBezTo>
                    <a:pt x="1536557" y="52249"/>
                    <a:pt x="1535624" y="50383"/>
                    <a:pt x="1534691" y="49916"/>
                  </a:cubicBezTo>
                  <a:cubicBezTo>
                    <a:pt x="1527694" y="47117"/>
                    <a:pt x="1524428" y="40586"/>
                    <a:pt x="1519763" y="35455"/>
                  </a:cubicBezTo>
                  <a:cubicBezTo>
                    <a:pt x="1518364" y="34055"/>
                    <a:pt x="1516497" y="34055"/>
                    <a:pt x="1515098" y="35921"/>
                  </a:cubicBezTo>
                  <a:cubicBezTo>
                    <a:pt x="1514165" y="37321"/>
                    <a:pt x="1514165" y="41986"/>
                    <a:pt x="1510899" y="37787"/>
                  </a:cubicBezTo>
                  <a:cubicBezTo>
                    <a:pt x="1507167" y="33122"/>
                    <a:pt x="1502502" y="30323"/>
                    <a:pt x="1497371" y="27524"/>
                  </a:cubicBezTo>
                  <a:cubicBezTo>
                    <a:pt x="1492706" y="25191"/>
                    <a:pt x="1488041" y="23325"/>
                    <a:pt x="1483842" y="20526"/>
                  </a:cubicBezTo>
                  <a:cubicBezTo>
                    <a:pt x="1479643" y="17727"/>
                    <a:pt x="1475911" y="16794"/>
                    <a:pt x="1471713" y="19593"/>
                  </a:cubicBezTo>
                  <a:cubicBezTo>
                    <a:pt x="1464249" y="24725"/>
                    <a:pt x="1455852" y="27524"/>
                    <a:pt x="1447454" y="30789"/>
                  </a:cubicBezTo>
                  <a:cubicBezTo>
                    <a:pt x="1445588" y="31256"/>
                    <a:pt x="1444655" y="33589"/>
                    <a:pt x="1445122" y="35455"/>
                  </a:cubicBezTo>
                  <a:cubicBezTo>
                    <a:pt x="1446055" y="37321"/>
                    <a:pt x="1446988" y="38720"/>
                    <a:pt x="1447921" y="40586"/>
                  </a:cubicBezTo>
                  <a:cubicBezTo>
                    <a:pt x="1449320" y="43852"/>
                    <a:pt x="1447921" y="46651"/>
                    <a:pt x="1444655" y="48517"/>
                  </a:cubicBezTo>
                  <a:cubicBezTo>
                    <a:pt x="1440923" y="50849"/>
                    <a:pt x="1436725" y="48983"/>
                    <a:pt x="1436258" y="44785"/>
                  </a:cubicBezTo>
                  <a:cubicBezTo>
                    <a:pt x="1435792" y="41519"/>
                    <a:pt x="1436258" y="38254"/>
                    <a:pt x="1435792" y="35455"/>
                  </a:cubicBezTo>
                  <a:cubicBezTo>
                    <a:pt x="1435325" y="32189"/>
                    <a:pt x="1435325" y="28923"/>
                    <a:pt x="1434392" y="26124"/>
                  </a:cubicBezTo>
                  <a:cubicBezTo>
                    <a:pt x="1433926" y="23325"/>
                    <a:pt x="1429727" y="20993"/>
                    <a:pt x="1426928" y="21459"/>
                  </a:cubicBezTo>
                  <a:cubicBezTo>
                    <a:pt x="1424596" y="21926"/>
                    <a:pt x="1421797" y="22859"/>
                    <a:pt x="1419464" y="23325"/>
                  </a:cubicBezTo>
                  <a:cubicBezTo>
                    <a:pt x="1415265" y="24258"/>
                    <a:pt x="1412000" y="23325"/>
                    <a:pt x="1408268" y="21926"/>
                  </a:cubicBezTo>
                  <a:cubicBezTo>
                    <a:pt x="1405469" y="20526"/>
                    <a:pt x="1404069" y="19127"/>
                    <a:pt x="1404536" y="16328"/>
                  </a:cubicBezTo>
                  <a:cubicBezTo>
                    <a:pt x="1405935" y="10263"/>
                    <a:pt x="1401737" y="6998"/>
                    <a:pt x="1397538" y="3732"/>
                  </a:cubicBezTo>
                  <a:cubicBezTo>
                    <a:pt x="1390541" y="4665"/>
                    <a:pt x="1384009" y="467"/>
                    <a:pt x="1377012" y="0"/>
                  </a:cubicBezTo>
                  <a:cubicBezTo>
                    <a:pt x="1375146" y="0"/>
                    <a:pt x="1373746" y="1400"/>
                    <a:pt x="1371880" y="2333"/>
                  </a:cubicBezTo>
                  <a:cubicBezTo>
                    <a:pt x="1370947" y="2799"/>
                    <a:pt x="1370014" y="4199"/>
                    <a:pt x="1369548" y="5132"/>
                  </a:cubicBezTo>
                  <a:cubicBezTo>
                    <a:pt x="1364416" y="15861"/>
                    <a:pt x="1362084" y="27057"/>
                    <a:pt x="1363017" y="38720"/>
                  </a:cubicBezTo>
                  <a:cubicBezTo>
                    <a:pt x="1363483" y="45718"/>
                    <a:pt x="1363017" y="54115"/>
                    <a:pt x="1371414" y="58780"/>
                  </a:cubicBezTo>
                  <a:cubicBezTo>
                    <a:pt x="1375146" y="61112"/>
                    <a:pt x="1374213" y="65777"/>
                    <a:pt x="1375612" y="69043"/>
                  </a:cubicBezTo>
                  <a:cubicBezTo>
                    <a:pt x="1377012" y="73242"/>
                    <a:pt x="1377012" y="73708"/>
                    <a:pt x="1373280" y="74175"/>
                  </a:cubicBezTo>
                  <a:cubicBezTo>
                    <a:pt x="1368615" y="74641"/>
                    <a:pt x="1364416" y="74641"/>
                    <a:pt x="1360218" y="76974"/>
                  </a:cubicBezTo>
                  <a:cubicBezTo>
                    <a:pt x="1358351" y="77907"/>
                    <a:pt x="1357419" y="79306"/>
                    <a:pt x="1357885" y="81639"/>
                  </a:cubicBezTo>
                  <a:cubicBezTo>
                    <a:pt x="1358351" y="83505"/>
                    <a:pt x="1359285" y="85837"/>
                    <a:pt x="1358818" y="87237"/>
                  </a:cubicBezTo>
                  <a:cubicBezTo>
                    <a:pt x="1356952" y="91435"/>
                    <a:pt x="1354619" y="95167"/>
                    <a:pt x="1352287" y="98899"/>
                  </a:cubicBezTo>
                  <a:cubicBezTo>
                    <a:pt x="1351821" y="99832"/>
                    <a:pt x="1350421" y="100765"/>
                    <a:pt x="1349488" y="101232"/>
                  </a:cubicBezTo>
                  <a:cubicBezTo>
                    <a:pt x="1345289" y="102632"/>
                    <a:pt x="1341091" y="104498"/>
                    <a:pt x="1336892" y="105431"/>
                  </a:cubicBezTo>
                  <a:cubicBezTo>
                    <a:pt x="1335959" y="105897"/>
                    <a:pt x="1335026" y="104498"/>
                    <a:pt x="1335493" y="103098"/>
                  </a:cubicBezTo>
                  <a:cubicBezTo>
                    <a:pt x="1335959" y="100765"/>
                    <a:pt x="1336892" y="98433"/>
                    <a:pt x="1337359" y="95634"/>
                  </a:cubicBezTo>
                  <a:cubicBezTo>
                    <a:pt x="1337825" y="93301"/>
                    <a:pt x="1335493" y="90969"/>
                    <a:pt x="1332694" y="90969"/>
                  </a:cubicBezTo>
                  <a:cubicBezTo>
                    <a:pt x="1328495" y="91435"/>
                    <a:pt x="1324763" y="92368"/>
                    <a:pt x="1323830" y="96567"/>
                  </a:cubicBezTo>
                  <a:cubicBezTo>
                    <a:pt x="1323363" y="99366"/>
                    <a:pt x="1322431" y="101232"/>
                    <a:pt x="1319165" y="101699"/>
                  </a:cubicBezTo>
                  <a:cubicBezTo>
                    <a:pt x="1316833" y="101699"/>
                    <a:pt x="1314033" y="102632"/>
                    <a:pt x="1311701" y="102632"/>
                  </a:cubicBezTo>
                  <a:cubicBezTo>
                    <a:pt x="1307502" y="103098"/>
                    <a:pt x="1304703" y="105897"/>
                    <a:pt x="1302371" y="108230"/>
                  </a:cubicBezTo>
                  <a:cubicBezTo>
                    <a:pt x="1299105" y="111962"/>
                    <a:pt x="1299105" y="113828"/>
                    <a:pt x="1302371" y="118026"/>
                  </a:cubicBezTo>
                  <a:cubicBezTo>
                    <a:pt x="1303770" y="119892"/>
                    <a:pt x="1303770" y="122225"/>
                    <a:pt x="1302371" y="122691"/>
                  </a:cubicBezTo>
                  <a:cubicBezTo>
                    <a:pt x="1297706" y="125490"/>
                    <a:pt x="1292574" y="129222"/>
                    <a:pt x="1287443" y="131555"/>
                  </a:cubicBezTo>
                  <a:cubicBezTo>
                    <a:pt x="1282778" y="133888"/>
                    <a:pt x="1278113" y="135753"/>
                    <a:pt x="1275313" y="139952"/>
                  </a:cubicBezTo>
                  <a:cubicBezTo>
                    <a:pt x="1272514" y="144151"/>
                    <a:pt x="1267849" y="146483"/>
                    <a:pt x="1265983" y="152081"/>
                  </a:cubicBezTo>
                  <a:cubicBezTo>
                    <a:pt x="1265050" y="155813"/>
                    <a:pt x="1262251" y="159079"/>
                    <a:pt x="1258519" y="160478"/>
                  </a:cubicBezTo>
                  <a:cubicBezTo>
                    <a:pt x="1253387" y="161878"/>
                    <a:pt x="1254787" y="168409"/>
                    <a:pt x="1250588" y="170742"/>
                  </a:cubicBezTo>
                  <a:cubicBezTo>
                    <a:pt x="1248256" y="172141"/>
                    <a:pt x="1247323" y="174474"/>
                    <a:pt x="1246390" y="176806"/>
                  </a:cubicBezTo>
                  <a:cubicBezTo>
                    <a:pt x="1244057" y="181471"/>
                    <a:pt x="1245923" y="185670"/>
                    <a:pt x="1246856" y="189868"/>
                  </a:cubicBezTo>
                  <a:cubicBezTo>
                    <a:pt x="1247323" y="192667"/>
                    <a:pt x="1249189" y="194067"/>
                    <a:pt x="1251055" y="195466"/>
                  </a:cubicBezTo>
                  <a:cubicBezTo>
                    <a:pt x="1255720" y="199198"/>
                    <a:pt x="1259919" y="202464"/>
                    <a:pt x="1265517" y="204330"/>
                  </a:cubicBezTo>
                  <a:cubicBezTo>
                    <a:pt x="1271581" y="206196"/>
                    <a:pt x="1277646" y="208995"/>
                    <a:pt x="1281845" y="214127"/>
                  </a:cubicBezTo>
                  <a:cubicBezTo>
                    <a:pt x="1282778" y="215060"/>
                    <a:pt x="1282778" y="216459"/>
                    <a:pt x="1282778" y="217392"/>
                  </a:cubicBezTo>
                  <a:cubicBezTo>
                    <a:pt x="1282778" y="218325"/>
                    <a:pt x="1281845" y="219725"/>
                    <a:pt x="1280911" y="220191"/>
                  </a:cubicBezTo>
                  <a:cubicBezTo>
                    <a:pt x="1278113" y="221591"/>
                    <a:pt x="1278113" y="219258"/>
                    <a:pt x="1277179" y="217859"/>
                  </a:cubicBezTo>
                  <a:cubicBezTo>
                    <a:pt x="1276246" y="215993"/>
                    <a:pt x="1275313" y="214593"/>
                    <a:pt x="1272981" y="214593"/>
                  </a:cubicBezTo>
                  <a:cubicBezTo>
                    <a:pt x="1270648" y="215060"/>
                    <a:pt x="1267383" y="214593"/>
                    <a:pt x="1265517" y="215993"/>
                  </a:cubicBezTo>
                  <a:cubicBezTo>
                    <a:pt x="1259452" y="221124"/>
                    <a:pt x="1252455" y="223457"/>
                    <a:pt x="1245457" y="226256"/>
                  </a:cubicBezTo>
                  <a:cubicBezTo>
                    <a:pt x="1238459" y="229521"/>
                    <a:pt x="1230995" y="231854"/>
                    <a:pt x="1223998" y="234186"/>
                  </a:cubicBezTo>
                  <a:cubicBezTo>
                    <a:pt x="1221665" y="235119"/>
                    <a:pt x="1218866" y="235586"/>
                    <a:pt x="1216534" y="236519"/>
                  </a:cubicBezTo>
                  <a:cubicBezTo>
                    <a:pt x="1209536" y="239318"/>
                    <a:pt x="1207670" y="244916"/>
                    <a:pt x="1211402" y="251914"/>
                  </a:cubicBezTo>
                  <a:cubicBezTo>
                    <a:pt x="1212802" y="254713"/>
                    <a:pt x="1214667" y="257512"/>
                    <a:pt x="1216534" y="259844"/>
                  </a:cubicBezTo>
                  <a:cubicBezTo>
                    <a:pt x="1219332" y="263110"/>
                    <a:pt x="1221665" y="266842"/>
                    <a:pt x="1222598" y="271507"/>
                  </a:cubicBezTo>
                  <a:cubicBezTo>
                    <a:pt x="1223064" y="273840"/>
                    <a:pt x="1223998" y="276639"/>
                    <a:pt x="1225397" y="278505"/>
                  </a:cubicBezTo>
                  <a:cubicBezTo>
                    <a:pt x="1226797" y="280371"/>
                    <a:pt x="1228663" y="282237"/>
                    <a:pt x="1230995" y="283636"/>
                  </a:cubicBezTo>
                  <a:cubicBezTo>
                    <a:pt x="1235660" y="285969"/>
                    <a:pt x="1241258" y="285036"/>
                    <a:pt x="1246390" y="285502"/>
                  </a:cubicBezTo>
                  <a:cubicBezTo>
                    <a:pt x="1250588" y="289234"/>
                    <a:pt x="1254787" y="293433"/>
                    <a:pt x="1258986" y="297165"/>
                  </a:cubicBezTo>
                  <a:cubicBezTo>
                    <a:pt x="1259919" y="298098"/>
                    <a:pt x="1261318" y="298098"/>
                    <a:pt x="1262718" y="298564"/>
                  </a:cubicBezTo>
                  <a:cubicBezTo>
                    <a:pt x="1265517" y="299964"/>
                    <a:pt x="1268782" y="300897"/>
                    <a:pt x="1271581" y="302296"/>
                  </a:cubicBezTo>
                  <a:cubicBezTo>
                    <a:pt x="1273914" y="303229"/>
                    <a:pt x="1275780" y="305096"/>
                    <a:pt x="1276713" y="307895"/>
                  </a:cubicBezTo>
                  <a:cubicBezTo>
                    <a:pt x="1278113" y="316292"/>
                    <a:pt x="1280911" y="324222"/>
                    <a:pt x="1285577" y="330753"/>
                  </a:cubicBezTo>
                  <a:cubicBezTo>
                    <a:pt x="1286976" y="332619"/>
                    <a:pt x="1285577" y="334485"/>
                    <a:pt x="1283710" y="335418"/>
                  </a:cubicBezTo>
                  <a:cubicBezTo>
                    <a:pt x="1281378" y="336818"/>
                    <a:pt x="1279512" y="338217"/>
                    <a:pt x="1277179" y="339151"/>
                  </a:cubicBezTo>
                  <a:cubicBezTo>
                    <a:pt x="1277179" y="339151"/>
                    <a:pt x="1277179" y="339617"/>
                    <a:pt x="1277646" y="339617"/>
                  </a:cubicBezTo>
                  <a:cubicBezTo>
                    <a:pt x="1277179" y="340084"/>
                    <a:pt x="1277179" y="340550"/>
                    <a:pt x="1276713" y="341017"/>
                  </a:cubicBezTo>
                  <a:cubicBezTo>
                    <a:pt x="1276713" y="341483"/>
                    <a:pt x="1276713" y="341950"/>
                    <a:pt x="1276246" y="342416"/>
                  </a:cubicBezTo>
                  <a:cubicBezTo>
                    <a:pt x="1276713" y="341483"/>
                    <a:pt x="1276713" y="340084"/>
                    <a:pt x="1277179" y="339151"/>
                  </a:cubicBezTo>
                  <a:cubicBezTo>
                    <a:pt x="1277179" y="339151"/>
                    <a:pt x="1277179" y="339151"/>
                    <a:pt x="1277179" y="339151"/>
                  </a:cubicBezTo>
                  <a:cubicBezTo>
                    <a:pt x="1276713" y="338217"/>
                    <a:pt x="1276246" y="337284"/>
                    <a:pt x="1275313" y="336351"/>
                  </a:cubicBezTo>
                  <a:cubicBezTo>
                    <a:pt x="1269715" y="329820"/>
                    <a:pt x="1268316" y="322823"/>
                    <a:pt x="1272514" y="314892"/>
                  </a:cubicBezTo>
                  <a:cubicBezTo>
                    <a:pt x="1272981" y="313959"/>
                    <a:pt x="1272981" y="312560"/>
                    <a:pt x="1272981" y="311160"/>
                  </a:cubicBezTo>
                  <a:cubicBezTo>
                    <a:pt x="1273447" y="307428"/>
                    <a:pt x="1269715" y="303229"/>
                    <a:pt x="1265983" y="303696"/>
                  </a:cubicBezTo>
                  <a:cubicBezTo>
                    <a:pt x="1262718" y="304163"/>
                    <a:pt x="1259452" y="304629"/>
                    <a:pt x="1256653" y="305096"/>
                  </a:cubicBezTo>
                  <a:cubicBezTo>
                    <a:pt x="1250588" y="306495"/>
                    <a:pt x="1245457" y="305562"/>
                    <a:pt x="1240325" y="301363"/>
                  </a:cubicBezTo>
                  <a:cubicBezTo>
                    <a:pt x="1237526" y="299031"/>
                    <a:pt x="1234261" y="296232"/>
                    <a:pt x="1230995" y="294832"/>
                  </a:cubicBezTo>
                  <a:cubicBezTo>
                    <a:pt x="1225397" y="292033"/>
                    <a:pt x="1219332" y="289234"/>
                    <a:pt x="1213268" y="287835"/>
                  </a:cubicBezTo>
                  <a:cubicBezTo>
                    <a:pt x="1207203" y="286435"/>
                    <a:pt x="1201139" y="284103"/>
                    <a:pt x="1195074" y="282237"/>
                  </a:cubicBezTo>
                  <a:cubicBezTo>
                    <a:pt x="1193675" y="281770"/>
                    <a:pt x="1191342" y="282703"/>
                    <a:pt x="1189943" y="283636"/>
                  </a:cubicBezTo>
                  <a:cubicBezTo>
                    <a:pt x="1187144" y="285969"/>
                    <a:pt x="1185278" y="289701"/>
                    <a:pt x="1185278" y="293433"/>
                  </a:cubicBezTo>
                  <a:cubicBezTo>
                    <a:pt x="1185278" y="294366"/>
                    <a:pt x="1186211" y="295765"/>
                    <a:pt x="1187144" y="296232"/>
                  </a:cubicBezTo>
                  <a:cubicBezTo>
                    <a:pt x="1189010" y="297165"/>
                    <a:pt x="1190876" y="297165"/>
                    <a:pt x="1192742" y="297631"/>
                  </a:cubicBezTo>
                  <a:cubicBezTo>
                    <a:pt x="1192742" y="297631"/>
                    <a:pt x="1192275" y="297165"/>
                    <a:pt x="1192275" y="297165"/>
                  </a:cubicBezTo>
                  <a:lnTo>
                    <a:pt x="1193208" y="296232"/>
                  </a:lnTo>
                  <a:lnTo>
                    <a:pt x="1192275" y="295765"/>
                  </a:lnTo>
                  <a:cubicBezTo>
                    <a:pt x="1193675" y="296698"/>
                    <a:pt x="1194608" y="298098"/>
                    <a:pt x="1196007" y="299031"/>
                  </a:cubicBezTo>
                  <a:cubicBezTo>
                    <a:pt x="1197873" y="299964"/>
                    <a:pt x="1199739" y="299964"/>
                    <a:pt x="1201605" y="300897"/>
                  </a:cubicBezTo>
                  <a:cubicBezTo>
                    <a:pt x="1203938" y="301830"/>
                    <a:pt x="1204871" y="305096"/>
                    <a:pt x="1203471" y="307428"/>
                  </a:cubicBezTo>
                  <a:cubicBezTo>
                    <a:pt x="1202538" y="309294"/>
                    <a:pt x="1200672" y="310227"/>
                    <a:pt x="1198806" y="309761"/>
                  </a:cubicBezTo>
                  <a:cubicBezTo>
                    <a:pt x="1196474" y="309294"/>
                    <a:pt x="1194141" y="307895"/>
                    <a:pt x="1191809" y="306962"/>
                  </a:cubicBezTo>
                  <a:cubicBezTo>
                    <a:pt x="1189943" y="306029"/>
                    <a:pt x="1188543" y="304629"/>
                    <a:pt x="1186677" y="304629"/>
                  </a:cubicBezTo>
                  <a:cubicBezTo>
                    <a:pt x="1183878" y="304163"/>
                    <a:pt x="1181546" y="305562"/>
                    <a:pt x="1180146" y="307895"/>
                  </a:cubicBezTo>
                  <a:cubicBezTo>
                    <a:pt x="1179213" y="309294"/>
                    <a:pt x="1178280" y="311627"/>
                    <a:pt x="1179213" y="313026"/>
                  </a:cubicBezTo>
                  <a:cubicBezTo>
                    <a:pt x="1182479" y="320024"/>
                    <a:pt x="1187144" y="326088"/>
                    <a:pt x="1195541" y="328421"/>
                  </a:cubicBezTo>
                  <a:cubicBezTo>
                    <a:pt x="1199739" y="329820"/>
                    <a:pt x="1203938" y="330753"/>
                    <a:pt x="1208603" y="331220"/>
                  </a:cubicBezTo>
                  <a:cubicBezTo>
                    <a:pt x="1210469" y="331220"/>
                    <a:pt x="1212335" y="332153"/>
                    <a:pt x="1214201" y="332619"/>
                  </a:cubicBezTo>
                  <a:cubicBezTo>
                    <a:pt x="1214667" y="332619"/>
                    <a:pt x="1215134" y="333552"/>
                    <a:pt x="1215600" y="334019"/>
                  </a:cubicBezTo>
                  <a:cubicBezTo>
                    <a:pt x="1216067" y="335418"/>
                    <a:pt x="1215134" y="336351"/>
                    <a:pt x="1213734" y="335885"/>
                  </a:cubicBezTo>
                  <a:cubicBezTo>
                    <a:pt x="1210935" y="334485"/>
                    <a:pt x="1207670" y="333086"/>
                    <a:pt x="1204404" y="334019"/>
                  </a:cubicBezTo>
                  <a:cubicBezTo>
                    <a:pt x="1198806" y="334952"/>
                    <a:pt x="1192742" y="334485"/>
                    <a:pt x="1187144" y="334019"/>
                  </a:cubicBezTo>
                  <a:cubicBezTo>
                    <a:pt x="1183878" y="333552"/>
                    <a:pt x="1181079" y="332619"/>
                    <a:pt x="1179213" y="329354"/>
                  </a:cubicBezTo>
                  <a:cubicBezTo>
                    <a:pt x="1178746" y="328421"/>
                    <a:pt x="1178280" y="327021"/>
                    <a:pt x="1177347" y="326088"/>
                  </a:cubicBezTo>
                  <a:cubicBezTo>
                    <a:pt x="1173148" y="319557"/>
                    <a:pt x="1169416" y="313026"/>
                    <a:pt x="1168950" y="305096"/>
                  </a:cubicBezTo>
                  <a:cubicBezTo>
                    <a:pt x="1168483" y="298564"/>
                    <a:pt x="1165684" y="292966"/>
                    <a:pt x="1161486" y="287368"/>
                  </a:cubicBezTo>
                  <a:cubicBezTo>
                    <a:pt x="1160553" y="285969"/>
                    <a:pt x="1158687" y="285036"/>
                    <a:pt x="1157287" y="283636"/>
                  </a:cubicBezTo>
                  <a:cubicBezTo>
                    <a:pt x="1156821" y="283170"/>
                    <a:pt x="1155888" y="283636"/>
                    <a:pt x="1155888" y="283636"/>
                  </a:cubicBezTo>
                  <a:cubicBezTo>
                    <a:pt x="1155421" y="284103"/>
                    <a:pt x="1154488" y="284569"/>
                    <a:pt x="1154955" y="285036"/>
                  </a:cubicBezTo>
                  <a:cubicBezTo>
                    <a:pt x="1156354" y="289701"/>
                    <a:pt x="1158220" y="294832"/>
                    <a:pt x="1159620" y="299497"/>
                  </a:cubicBezTo>
                  <a:cubicBezTo>
                    <a:pt x="1160553" y="303229"/>
                    <a:pt x="1160553" y="306962"/>
                    <a:pt x="1158220" y="310694"/>
                  </a:cubicBezTo>
                  <a:cubicBezTo>
                    <a:pt x="1157753" y="311627"/>
                    <a:pt x="1156821" y="313026"/>
                    <a:pt x="1155888" y="313959"/>
                  </a:cubicBezTo>
                  <a:cubicBezTo>
                    <a:pt x="1152622" y="317691"/>
                    <a:pt x="1151223" y="321423"/>
                    <a:pt x="1152622" y="326088"/>
                  </a:cubicBezTo>
                  <a:cubicBezTo>
                    <a:pt x="1154022" y="330287"/>
                    <a:pt x="1151223" y="335418"/>
                    <a:pt x="1154022" y="339151"/>
                  </a:cubicBezTo>
                  <a:cubicBezTo>
                    <a:pt x="1156821" y="342883"/>
                    <a:pt x="1160553" y="345682"/>
                    <a:pt x="1163352" y="348481"/>
                  </a:cubicBezTo>
                  <a:cubicBezTo>
                    <a:pt x="1165684" y="350813"/>
                    <a:pt x="1168017" y="352679"/>
                    <a:pt x="1170349" y="355012"/>
                  </a:cubicBezTo>
                  <a:cubicBezTo>
                    <a:pt x="1174081" y="358277"/>
                    <a:pt x="1175947" y="362009"/>
                    <a:pt x="1175947" y="366674"/>
                  </a:cubicBezTo>
                  <a:cubicBezTo>
                    <a:pt x="1175947" y="371806"/>
                    <a:pt x="1175947" y="376938"/>
                    <a:pt x="1176880" y="382069"/>
                  </a:cubicBezTo>
                  <a:cubicBezTo>
                    <a:pt x="1178280" y="391866"/>
                    <a:pt x="1184344" y="399796"/>
                    <a:pt x="1188076" y="408194"/>
                  </a:cubicBezTo>
                  <a:cubicBezTo>
                    <a:pt x="1189010" y="410526"/>
                    <a:pt x="1191809" y="411459"/>
                    <a:pt x="1194608" y="411459"/>
                  </a:cubicBezTo>
                  <a:cubicBezTo>
                    <a:pt x="1199739" y="410993"/>
                    <a:pt x="1204404" y="410060"/>
                    <a:pt x="1208136" y="405394"/>
                  </a:cubicBezTo>
                  <a:cubicBezTo>
                    <a:pt x="1212335" y="400263"/>
                    <a:pt x="1217467" y="402129"/>
                    <a:pt x="1222132" y="404461"/>
                  </a:cubicBezTo>
                  <a:cubicBezTo>
                    <a:pt x="1222598" y="404928"/>
                    <a:pt x="1223531" y="405394"/>
                    <a:pt x="1223531" y="405861"/>
                  </a:cubicBezTo>
                  <a:cubicBezTo>
                    <a:pt x="1223531" y="406327"/>
                    <a:pt x="1222598" y="406794"/>
                    <a:pt x="1222132" y="407260"/>
                  </a:cubicBezTo>
                  <a:cubicBezTo>
                    <a:pt x="1217000" y="410993"/>
                    <a:pt x="1211868" y="414725"/>
                    <a:pt x="1206737" y="418923"/>
                  </a:cubicBezTo>
                  <a:cubicBezTo>
                    <a:pt x="1202072" y="422655"/>
                    <a:pt x="1201605" y="430119"/>
                    <a:pt x="1205337" y="434784"/>
                  </a:cubicBezTo>
                  <a:cubicBezTo>
                    <a:pt x="1207203" y="437117"/>
                    <a:pt x="1210002" y="439450"/>
                    <a:pt x="1211868" y="441782"/>
                  </a:cubicBezTo>
                  <a:cubicBezTo>
                    <a:pt x="1214667" y="445514"/>
                    <a:pt x="1216067" y="450179"/>
                    <a:pt x="1214201" y="454378"/>
                  </a:cubicBezTo>
                  <a:cubicBezTo>
                    <a:pt x="1211868" y="460442"/>
                    <a:pt x="1210935" y="466507"/>
                    <a:pt x="1210935" y="473038"/>
                  </a:cubicBezTo>
                  <a:cubicBezTo>
                    <a:pt x="1210935" y="476304"/>
                    <a:pt x="1210002" y="479569"/>
                    <a:pt x="1208136" y="481902"/>
                  </a:cubicBezTo>
                  <a:cubicBezTo>
                    <a:pt x="1204404" y="487966"/>
                    <a:pt x="1199739" y="493098"/>
                    <a:pt x="1198806" y="500562"/>
                  </a:cubicBezTo>
                  <a:cubicBezTo>
                    <a:pt x="1198806" y="501495"/>
                    <a:pt x="1196474" y="502428"/>
                    <a:pt x="1195541" y="502428"/>
                  </a:cubicBezTo>
                  <a:cubicBezTo>
                    <a:pt x="1188076" y="501495"/>
                    <a:pt x="1180146" y="500562"/>
                    <a:pt x="1172682" y="499629"/>
                  </a:cubicBezTo>
                  <a:cubicBezTo>
                    <a:pt x="1171282" y="499629"/>
                    <a:pt x="1169883" y="498696"/>
                    <a:pt x="1169416" y="498229"/>
                  </a:cubicBezTo>
                  <a:cubicBezTo>
                    <a:pt x="1168950" y="496363"/>
                    <a:pt x="1169416" y="494497"/>
                    <a:pt x="1169416" y="492631"/>
                  </a:cubicBezTo>
                  <a:cubicBezTo>
                    <a:pt x="1169416" y="492631"/>
                    <a:pt x="1169416" y="492631"/>
                    <a:pt x="1168950" y="492631"/>
                  </a:cubicBezTo>
                  <a:cubicBezTo>
                    <a:pt x="1167550" y="492631"/>
                    <a:pt x="1167550" y="492165"/>
                    <a:pt x="1168483" y="491232"/>
                  </a:cubicBezTo>
                  <a:cubicBezTo>
                    <a:pt x="1168483" y="491698"/>
                    <a:pt x="1168950" y="491698"/>
                    <a:pt x="1168950" y="492165"/>
                  </a:cubicBezTo>
                  <a:cubicBezTo>
                    <a:pt x="1168950" y="492165"/>
                    <a:pt x="1168950" y="492165"/>
                    <a:pt x="1168950" y="492631"/>
                  </a:cubicBezTo>
                  <a:cubicBezTo>
                    <a:pt x="1170816" y="493564"/>
                    <a:pt x="1172215" y="494497"/>
                    <a:pt x="1174081" y="494964"/>
                  </a:cubicBezTo>
                  <a:cubicBezTo>
                    <a:pt x="1180612" y="497763"/>
                    <a:pt x="1185278" y="495430"/>
                    <a:pt x="1188076" y="489366"/>
                  </a:cubicBezTo>
                  <a:cubicBezTo>
                    <a:pt x="1192742" y="478170"/>
                    <a:pt x="1195074" y="466040"/>
                    <a:pt x="1196940" y="453911"/>
                  </a:cubicBezTo>
                  <a:cubicBezTo>
                    <a:pt x="1197407" y="452045"/>
                    <a:pt x="1196940" y="449713"/>
                    <a:pt x="1196007" y="448313"/>
                  </a:cubicBezTo>
                  <a:cubicBezTo>
                    <a:pt x="1193208" y="443648"/>
                    <a:pt x="1192275" y="438983"/>
                    <a:pt x="1193208" y="433385"/>
                  </a:cubicBezTo>
                  <a:cubicBezTo>
                    <a:pt x="1193675" y="430119"/>
                    <a:pt x="1191809" y="427320"/>
                    <a:pt x="1189010" y="424988"/>
                  </a:cubicBezTo>
                  <a:cubicBezTo>
                    <a:pt x="1186211" y="423122"/>
                    <a:pt x="1183878" y="421256"/>
                    <a:pt x="1181079" y="419390"/>
                  </a:cubicBezTo>
                  <a:cubicBezTo>
                    <a:pt x="1177347" y="416591"/>
                    <a:pt x="1174548" y="413325"/>
                    <a:pt x="1173148" y="408660"/>
                  </a:cubicBezTo>
                  <a:cubicBezTo>
                    <a:pt x="1168017" y="394198"/>
                    <a:pt x="1162419" y="379737"/>
                    <a:pt x="1158220" y="364808"/>
                  </a:cubicBezTo>
                  <a:cubicBezTo>
                    <a:pt x="1155421" y="355945"/>
                    <a:pt x="1151223" y="348481"/>
                    <a:pt x="1143292" y="343349"/>
                  </a:cubicBezTo>
                  <a:cubicBezTo>
                    <a:pt x="1139560" y="340550"/>
                    <a:pt x="1137227" y="336818"/>
                    <a:pt x="1137227" y="331686"/>
                  </a:cubicBezTo>
                  <a:cubicBezTo>
                    <a:pt x="1137227" y="318624"/>
                    <a:pt x="1135361" y="306029"/>
                    <a:pt x="1132096" y="293433"/>
                  </a:cubicBezTo>
                  <a:cubicBezTo>
                    <a:pt x="1131629" y="290634"/>
                    <a:pt x="1129763" y="288768"/>
                    <a:pt x="1127431" y="287835"/>
                  </a:cubicBezTo>
                  <a:cubicBezTo>
                    <a:pt x="1117634" y="284103"/>
                    <a:pt x="1107837" y="281304"/>
                    <a:pt x="1097574" y="285036"/>
                  </a:cubicBezTo>
                  <a:cubicBezTo>
                    <a:pt x="1095242" y="285969"/>
                    <a:pt x="1092443" y="284569"/>
                    <a:pt x="1090110" y="285036"/>
                  </a:cubicBezTo>
                  <a:cubicBezTo>
                    <a:pt x="1088711" y="285502"/>
                    <a:pt x="1086845" y="287368"/>
                    <a:pt x="1086378" y="288768"/>
                  </a:cubicBezTo>
                  <a:cubicBezTo>
                    <a:pt x="1085912" y="292033"/>
                    <a:pt x="1085912" y="295299"/>
                    <a:pt x="1085912" y="298098"/>
                  </a:cubicBezTo>
                  <a:cubicBezTo>
                    <a:pt x="1086378" y="308361"/>
                    <a:pt x="1086845" y="318624"/>
                    <a:pt x="1087311" y="328887"/>
                  </a:cubicBezTo>
                  <a:cubicBezTo>
                    <a:pt x="1087311" y="334019"/>
                    <a:pt x="1086845" y="339151"/>
                    <a:pt x="1083112" y="343349"/>
                  </a:cubicBezTo>
                  <a:cubicBezTo>
                    <a:pt x="1078914" y="348014"/>
                    <a:pt x="1077981" y="353146"/>
                    <a:pt x="1077981" y="359210"/>
                  </a:cubicBezTo>
                  <a:cubicBezTo>
                    <a:pt x="1078447" y="363409"/>
                    <a:pt x="1078447" y="366674"/>
                    <a:pt x="1082180" y="369007"/>
                  </a:cubicBezTo>
                  <a:cubicBezTo>
                    <a:pt x="1085445" y="371339"/>
                    <a:pt x="1088711" y="374139"/>
                    <a:pt x="1089177" y="377871"/>
                  </a:cubicBezTo>
                  <a:cubicBezTo>
                    <a:pt x="1090110" y="383469"/>
                    <a:pt x="1094309" y="388600"/>
                    <a:pt x="1091510" y="394665"/>
                  </a:cubicBezTo>
                  <a:cubicBezTo>
                    <a:pt x="1091043" y="395598"/>
                    <a:pt x="1091043" y="397464"/>
                    <a:pt x="1091510" y="398397"/>
                  </a:cubicBezTo>
                  <a:cubicBezTo>
                    <a:pt x="1094309" y="403528"/>
                    <a:pt x="1097108" y="408660"/>
                    <a:pt x="1100373" y="413325"/>
                  </a:cubicBezTo>
                  <a:cubicBezTo>
                    <a:pt x="1100840" y="413792"/>
                    <a:pt x="1102706" y="413325"/>
                    <a:pt x="1103639" y="412859"/>
                  </a:cubicBezTo>
                  <a:cubicBezTo>
                    <a:pt x="1106904" y="410993"/>
                    <a:pt x="1109703" y="410526"/>
                    <a:pt x="1112036" y="413325"/>
                  </a:cubicBezTo>
                  <a:cubicBezTo>
                    <a:pt x="1117168" y="419390"/>
                    <a:pt x="1122299" y="424988"/>
                    <a:pt x="1129763" y="427320"/>
                  </a:cubicBezTo>
                  <a:cubicBezTo>
                    <a:pt x="1130696" y="427787"/>
                    <a:pt x="1131629" y="429186"/>
                    <a:pt x="1131629" y="430586"/>
                  </a:cubicBezTo>
                  <a:cubicBezTo>
                    <a:pt x="1131629" y="433851"/>
                    <a:pt x="1131629" y="437117"/>
                    <a:pt x="1131163" y="439916"/>
                  </a:cubicBezTo>
                  <a:cubicBezTo>
                    <a:pt x="1131163" y="441782"/>
                    <a:pt x="1128364" y="443182"/>
                    <a:pt x="1126964" y="441782"/>
                  </a:cubicBezTo>
                  <a:cubicBezTo>
                    <a:pt x="1123232" y="439450"/>
                    <a:pt x="1119500" y="436650"/>
                    <a:pt x="1115768" y="434318"/>
                  </a:cubicBezTo>
                  <a:cubicBezTo>
                    <a:pt x="1112969" y="432452"/>
                    <a:pt x="1110636" y="430586"/>
                    <a:pt x="1107837" y="429186"/>
                  </a:cubicBezTo>
                  <a:cubicBezTo>
                    <a:pt x="1103172" y="427320"/>
                    <a:pt x="1098041" y="425921"/>
                    <a:pt x="1093376" y="424055"/>
                  </a:cubicBezTo>
                  <a:cubicBezTo>
                    <a:pt x="1089177" y="422189"/>
                    <a:pt x="1085445" y="420323"/>
                    <a:pt x="1081247" y="418457"/>
                  </a:cubicBezTo>
                  <a:cubicBezTo>
                    <a:pt x="1075182" y="419856"/>
                    <a:pt x="1072383" y="413792"/>
                    <a:pt x="1067718" y="411926"/>
                  </a:cubicBezTo>
                  <a:cubicBezTo>
                    <a:pt x="1058854" y="407727"/>
                    <a:pt x="1049524" y="405394"/>
                    <a:pt x="1039727" y="407260"/>
                  </a:cubicBezTo>
                  <a:cubicBezTo>
                    <a:pt x="1038328" y="407260"/>
                    <a:pt x="1037395" y="407727"/>
                    <a:pt x="1035995" y="407727"/>
                  </a:cubicBezTo>
                  <a:cubicBezTo>
                    <a:pt x="1024799" y="407727"/>
                    <a:pt x="1014536" y="406327"/>
                    <a:pt x="1005206" y="398863"/>
                  </a:cubicBezTo>
                  <a:cubicBezTo>
                    <a:pt x="1001007" y="395131"/>
                    <a:pt x="995876" y="392332"/>
                    <a:pt x="991211" y="389067"/>
                  </a:cubicBezTo>
                  <a:cubicBezTo>
                    <a:pt x="989811" y="388134"/>
                    <a:pt x="987012" y="389533"/>
                    <a:pt x="986079" y="390933"/>
                  </a:cubicBezTo>
                  <a:cubicBezTo>
                    <a:pt x="985613" y="391399"/>
                    <a:pt x="985146" y="391866"/>
                    <a:pt x="985146" y="392799"/>
                  </a:cubicBezTo>
                  <a:cubicBezTo>
                    <a:pt x="983280" y="398397"/>
                    <a:pt x="985146" y="402595"/>
                    <a:pt x="989345" y="406327"/>
                  </a:cubicBezTo>
                  <a:cubicBezTo>
                    <a:pt x="994476" y="410526"/>
                    <a:pt x="1001474" y="410526"/>
                    <a:pt x="1005672" y="416124"/>
                  </a:cubicBezTo>
                  <a:cubicBezTo>
                    <a:pt x="1006139" y="417057"/>
                    <a:pt x="1008005" y="417057"/>
                    <a:pt x="1009404" y="417524"/>
                  </a:cubicBezTo>
                  <a:cubicBezTo>
                    <a:pt x="1012204" y="417990"/>
                    <a:pt x="1014069" y="419390"/>
                    <a:pt x="1015936" y="421256"/>
                  </a:cubicBezTo>
                  <a:cubicBezTo>
                    <a:pt x="1019668" y="425921"/>
                    <a:pt x="1022933" y="430119"/>
                    <a:pt x="1026665" y="434784"/>
                  </a:cubicBezTo>
                  <a:cubicBezTo>
                    <a:pt x="1028065" y="437117"/>
                    <a:pt x="1028065" y="439916"/>
                    <a:pt x="1026199" y="441782"/>
                  </a:cubicBezTo>
                  <a:cubicBezTo>
                    <a:pt x="1022466" y="445048"/>
                    <a:pt x="1017801" y="447380"/>
                    <a:pt x="1016402" y="452978"/>
                  </a:cubicBezTo>
                  <a:cubicBezTo>
                    <a:pt x="1016402" y="453445"/>
                    <a:pt x="1015469" y="453911"/>
                    <a:pt x="1015002" y="453911"/>
                  </a:cubicBezTo>
                  <a:cubicBezTo>
                    <a:pt x="1014069" y="453445"/>
                    <a:pt x="1012670" y="452512"/>
                    <a:pt x="1012204" y="451579"/>
                  </a:cubicBezTo>
                  <a:cubicBezTo>
                    <a:pt x="1011270" y="449246"/>
                    <a:pt x="1011270" y="446447"/>
                    <a:pt x="1010337" y="444115"/>
                  </a:cubicBezTo>
                  <a:cubicBezTo>
                    <a:pt x="1008938" y="440849"/>
                    <a:pt x="1005206" y="438983"/>
                    <a:pt x="1002407" y="440383"/>
                  </a:cubicBezTo>
                  <a:cubicBezTo>
                    <a:pt x="997742" y="442249"/>
                    <a:pt x="994010" y="445981"/>
                    <a:pt x="988412" y="445514"/>
                  </a:cubicBezTo>
                  <a:cubicBezTo>
                    <a:pt x="987945" y="445514"/>
                    <a:pt x="987012" y="445981"/>
                    <a:pt x="987012" y="446447"/>
                  </a:cubicBezTo>
                  <a:cubicBezTo>
                    <a:pt x="985146" y="451579"/>
                    <a:pt x="980948" y="452512"/>
                    <a:pt x="976282" y="452045"/>
                  </a:cubicBezTo>
                  <a:cubicBezTo>
                    <a:pt x="971617" y="451579"/>
                    <a:pt x="966952" y="453445"/>
                    <a:pt x="964153" y="456710"/>
                  </a:cubicBezTo>
                  <a:cubicBezTo>
                    <a:pt x="960888" y="460909"/>
                    <a:pt x="955756" y="461842"/>
                    <a:pt x="951558" y="464641"/>
                  </a:cubicBezTo>
                  <a:cubicBezTo>
                    <a:pt x="950158" y="465574"/>
                    <a:pt x="947825" y="465107"/>
                    <a:pt x="945960" y="465107"/>
                  </a:cubicBezTo>
                  <a:cubicBezTo>
                    <a:pt x="945960" y="463708"/>
                    <a:pt x="945960" y="462775"/>
                    <a:pt x="945960" y="461375"/>
                  </a:cubicBezTo>
                  <a:cubicBezTo>
                    <a:pt x="946893" y="456244"/>
                    <a:pt x="945026" y="451579"/>
                    <a:pt x="941294" y="447847"/>
                  </a:cubicBezTo>
                  <a:cubicBezTo>
                    <a:pt x="937096" y="447380"/>
                    <a:pt x="933830" y="448313"/>
                    <a:pt x="932431" y="452978"/>
                  </a:cubicBezTo>
                  <a:cubicBezTo>
                    <a:pt x="931964" y="453911"/>
                    <a:pt x="930565" y="455311"/>
                    <a:pt x="930098" y="455311"/>
                  </a:cubicBezTo>
                  <a:cubicBezTo>
                    <a:pt x="926366" y="455311"/>
                    <a:pt x="925433" y="459043"/>
                    <a:pt x="922634" y="460442"/>
                  </a:cubicBezTo>
                  <a:cubicBezTo>
                    <a:pt x="919835" y="461842"/>
                    <a:pt x="916570" y="462308"/>
                    <a:pt x="913304" y="463241"/>
                  </a:cubicBezTo>
                  <a:cubicBezTo>
                    <a:pt x="908639" y="464174"/>
                    <a:pt x="905373" y="466973"/>
                    <a:pt x="902574" y="470705"/>
                  </a:cubicBezTo>
                  <a:cubicBezTo>
                    <a:pt x="895577" y="479103"/>
                    <a:pt x="888579" y="487033"/>
                    <a:pt x="879249" y="493098"/>
                  </a:cubicBezTo>
                  <a:cubicBezTo>
                    <a:pt x="876917" y="494497"/>
                    <a:pt x="875983" y="496830"/>
                    <a:pt x="875517" y="499162"/>
                  </a:cubicBezTo>
                  <a:cubicBezTo>
                    <a:pt x="875050" y="502428"/>
                    <a:pt x="874584" y="505693"/>
                    <a:pt x="874117" y="508493"/>
                  </a:cubicBezTo>
                  <a:cubicBezTo>
                    <a:pt x="873651" y="509426"/>
                    <a:pt x="872718" y="510825"/>
                    <a:pt x="872251" y="511758"/>
                  </a:cubicBezTo>
                  <a:cubicBezTo>
                    <a:pt x="867120" y="516890"/>
                    <a:pt x="856857" y="517356"/>
                    <a:pt x="853125" y="513158"/>
                  </a:cubicBezTo>
                  <a:cubicBezTo>
                    <a:pt x="850792" y="510359"/>
                    <a:pt x="847526" y="507559"/>
                    <a:pt x="845194" y="504760"/>
                  </a:cubicBezTo>
                  <a:cubicBezTo>
                    <a:pt x="842861" y="502428"/>
                    <a:pt x="842861" y="498229"/>
                    <a:pt x="845194" y="496363"/>
                  </a:cubicBezTo>
                  <a:cubicBezTo>
                    <a:pt x="847993" y="494031"/>
                    <a:pt x="851725" y="492165"/>
                    <a:pt x="854524" y="489832"/>
                  </a:cubicBezTo>
                  <a:cubicBezTo>
                    <a:pt x="856390" y="488433"/>
                    <a:pt x="856857" y="484701"/>
                    <a:pt x="855457" y="482835"/>
                  </a:cubicBezTo>
                  <a:cubicBezTo>
                    <a:pt x="853125" y="480036"/>
                    <a:pt x="850326" y="477237"/>
                    <a:pt x="847993" y="474438"/>
                  </a:cubicBezTo>
                  <a:cubicBezTo>
                    <a:pt x="843794" y="468373"/>
                    <a:pt x="838196" y="466040"/>
                    <a:pt x="831199" y="467440"/>
                  </a:cubicBezTo>
                  <a:cubicBezTo>
                    <a:pt x="826067" y="468373"/>
                    <a:pt x="820936" y="468373"/>
                    <a:pt x="816271" y="467440"/>
                  </a:cubicBezTo>
                  <a:cubicBezTo>
                    <a:pt x="815804" y="467440"/>
                    <a:pt x="815338" y="467906"/>
                    <a:pt x="814871" y="468373"/>
                  </a:cubicBezTo>
                  <a:cubicBezTo>
                    <a:pt x="813938" y="469306"/>
                    <a:pt x="813938" y="470705"/>
                    <a:pt x="815338" y="471638"/>
                  </a:cubicBezTo>
                  <a:cubicBezTo>
                    <a:pt x="824668" y="478636"/>
                    <a:pt x="827000" y="487966"/>
                    <a:pt x="825601" y="498696"/>
                  </a:cubicBezTo>
                  <a:cubicBezTo>
                    <a:pt x="825134" y="501028"/>
                    <a:pt x="825134" y="503827"/>
                    <a:pt x="825134" y="506160"/>
                  </a:cubicBezTo>
                  <a:cubicBezTo>
                    <a:pt x="825134" y="508959"/>
                    <a:pt x="826067" y="511292"/>
                    <a:pt x="828400" y="512691"/>
                  </a:cubicBezTo>
                  <a:cubicBezTo>
                    <a:pt x="833065" y="515024"/>
                    <a:pt x="834464" y="518756"/>
                    <a:pt x="834464" y="523421"/>
                  </a:cubicBezTo>
                  <a:cubicBezTo>
                    <a:pt x="834464" y="525753"/>
                    <a:pt x="834464" y="528552"/>
                    <a:pt x="833998" y="530885"/>
                  </a:cubicBezTo>
                  <a:cubicBezTo>
                    <a:pt x="833531" y="533217"/>
                    <a:pt x="830732" y="536016"/>
                    <a:pt x="828866" y="535550"/>
                  </a:cubicBezTo>
                  <a:cubicBezTo>
                    <a:pt x="825134" y="534617"/>
                    <a:pt x="821402" y="534150"/>
                    <a:pt x="817670" y="533217"/>
                  </a:cubicBezTo>
                  <a:cubicBezTo>
                    <a:pt x="812072" y="531818"/>
                    <a:pt x="807873" y="532284"/>
                    <a:pt x="804141" y="537416"/>
                  </a:cubicBezTo>
                  <a:cubicBezTo>
                    <a:pt x="802275" y="540215"/>
                    <a:pt x="799943" y="542547"/>
                    <a:pt x="797610" y="544414"/>
                  </a:cubicBezTo>
                  <a:cubicBezTo>
                    <a:pt x="793878" y="547213"/>
                    <a:pt x="791079" y="550478"/>
                    <a:pt x="788747" y="554210"/>
                  </a:cubicBezTo>
                  <a:cubicBezTo>
                    <a:pt x="783148" y="562141"/>
                    <a:pt x="779416" y="564940"/>
                    <a:pt x="789213" y="575670"/>
                  </a:cubicBezTo>
                  <a:cubicBezTo>
                    <a:pt x="790146" y="576603"/>
                    <a:pt x="790613" y="578002"/>
                    <a:pt x="791079" y="578935"/>
                  </a:cubicBezTo>
                  <a:cubicBezTo>
                    <a:pt x="792479" y="581734"/>
                    <a:pt x="791079" y="584067"/>
                    <a:pt x="789680" y="585933"/>
                  </a:cubicBezTo>
                  <a:cubicBezTo>
                    <a:pt x="788280" y="588265"/>
                    <a:pt x="785015" y="589665"/>
                    <a:pt x="783148" y="588732"/>
                  </a:cubicBezTo>
                  <a:cubicBezTo>
                    <a:pt x="774285" y="584067"/>
                    <a:pt x="763555" y="582201"/>
                    <a:pt x="755625" y="575203"/>
                  </a:cubicBezTo>
                  <a:cubicBezTo>
                    <a:pt x="754225" y="574270"/>
                    <a:pt x="751892" y="573804"/>
                    <a:pt x="750027" y="573337"/>
                  </a:cubicBezTo>
                  <a:cubicBezTo>
                    <a:pt x="748627" y="572870"/>
                    <a:pt x="745828" y="573804"/>
                    <a:pt x="745362" y="575670"/>
                  </a:cubicBezTo>
                  <a:cubicBezTo>
                    <a:pt x="744428" y="578002"/>
                    <a:pt x="743495" y="580335"/>
                    <a:pt x="742562" y="582667"/>
                  </a:cubicBezTo>
                  <a:cubicBezTo>
                    <a:pt x="741630" y="585466"/>
                    <a:pt x="742096" y="587799"/>
                    <a:pt x="743962" y="589665"/>
                  </a:cubicBezTo>
                  <a:cubicBezTo>
                    <a:pt x="747694" y="593863"/>
                    <a:pt x="751892" y="598062"/>
                    <a:pt x="758424" y="598062"/>
                  </a:cubicBezTo>
                  <a:cubicBezTo>
                    <a:pt x="759823" y="598062"/>
                    <a:pt x="760756" y="598995"/>
                    <a:pt x="762156" y="599461"/>
                  </a:cubicBezTo>
                  <a:cubicBezTo>
                    <a:pt x="764022" y="600394"/>
                    <a:pt x="764488" y="602260"/>
                    <a:pt x="764488" y="604126"/>
                  </a:cubicBezTo>
                  <a:cubicBezTo>
                    <a:pt x="764488" y="607392"/>
                    <a:pt x="761223" y="610191"/>
                    <a:pt x="757957" y="609725"/>
                  </a:cubicBezTo>
                  <a:cubicBezTo>
                    <a:pt x="751426" y="608792"/>
                    <a:pt x="745362" y="607858"/>
                    <a:pt x="740696" y="602260"/>
                  </a:cubicBezTo>
                  <a:cubicBezTo>
                    <a:pt x="738364" y="598995"/>
                    <a:pt x="734165" y="598528"/>
                    <a:pt x="730433" y="597595"/>
                  </a:cubicBezTo>
                  <a:cubicBezTo>
                    <a:pt x="727634" y="597129"/>
                    <a:pt x="725768" y="595263"/>
                    <a:pt x="725302" y="592464"/>
                  </a:cubicBezTo>
                  <a:cubicBezTo>
                    <a:pt x="723902" y="586866"/>
                    <a:pt x="722036" y="581268"/>
                    <a:pt x="718771" y="576603"/>
                  </a:cubicBezTo>
                  <a:cubicBezTo>
                    <a:pt x="716438" y="573337"/>
                    <a:pt x="716904" y="569605"/>
                    <a:pt x="717371" y="565406"/>
                  </a:cubicBezTo>
                  <a:cubicBezTo>
                    <a:pt x="718304" y="555610"/>
                    <a:pt x="715505" y="550945"/>
                    <a:pt x="706642" y="547213"/>
                  </a:cubicBezTo>
                  <a:cubicBezTo>
                    <a:pt x="702909" y="545813"/>
                    <a:pt x="699644" y="544414"/>
                    <a:pt x="697311" y="541148"/>
                  </a:cubicBezTo>
                  <a:cubicBezTo>
                    <a:pt x="694512" y="537882"/>
                    <a:pt x="690314" y="536483"/>
                    <a:pt x="688448" y="531818"/>
                  </a:cubicBezTo>
                  <a:cubicBezTo>
                    <a:pt x="687981" y="531818"/>
                    <a:pt x="687981" y="531818"/>
                    <a:pt x="687515" y="531818"/>
                  </a:cubicBezTo>
                  <a:cubicBezTo>
                    <a:pt x="687515" y="531351"/>
                    <a:pt x="687048" y="531351"/>
                    <a:pt x="687048" y="530885"/>
                  </a:cubicBezTo>
                  <a:cubicBezTo>
                    <a:pt x="686115" y="530418"/>
                    <a:pt x="685182" y="529485"/>
                    <a:pt x="684716" y="528552"/>
                  </a:cubicBezTo>
                  <a:cubicBezTo>
                    <a:pt x="684249" y="528552"/>
                    <a:pt x="684249" y="528086"/>
                    <a:pt x="683783" y="528086"/>
                  </a:cubicBezTo>
                  <a:lnTo>
                    <a:pt x="683783" y="527153"/>
                  </a:lnTo>
                  <a:lnTo>
                    <a:pt x="684249" y="527619"/>
                  </a:lnTo>
                  <a:cubicBezTo>
                    <a:pt x="684249" y="528086"/>
                    <a:pt x="684716" y="528086"/>
                    <a:pt x="684716" y="528552"/>
                  </a:cubicBezTo>
                  <a:cubicBezTo>
                    <a:pt x="686115" y="529019"/>
                    <a:pt x="687048" y="529952"/>
                    <a:pt x="687048" y="530885"/>
                  </a:cubicBezTo>
                  <a:cubicBezTo>
                    <a:pt x="687515" y="530885"/>
                    <a:pt x="687515" y="531351"/>
                    <a:pt x="687981" y="531351"/>
                  </a:cubicBezTo>
                  <a:cubicBezTo>
                    <a:pt x="687981" y="531351"/>
                    <a:pt x="687981" y="531818"/>
                    <a:pt x="688448" y="531818"/>
                  </a:cubicBezTo>
                  <a:cubicBezTo>
                    <a:pt x="694046" y="531818"/>
                    <a:pt x="699177" y="533684"/>
                    <a:pt x="704309" y="536016"/>
                  </a:cubicBezTo>
                  <a:cubicBezTo>
                    <a:pt x="717838" y="541148"/>
                    <a:pt x="732299" y="545347"/>
                    <a:pt x="746761" y="547679"/>
                  </a:cubicBezTo>
                  <a:cubicBezTo>
                    <a:pt x="757957" y="549545"/>
                    <a:pt x="768687" y="548146"/>
                    <a:pt x="778950" y="543481"/>
                  </a:cubicBezTo>
                  <a:cubicBezTo>
                    <a:pt x="780816" y="542547"/>
                    <a:pt x="782682" y="541615"/>
                    <a:pt x="783615" y="540215"/>
                  </a:cubicBezTo>
                  <a:cubicBezTo>
                    <a:pt x="789680" y="533684"/>
                    <a:pt x="794811" y="525753"/>
                    <a:pt x="795744" y="516890"/>
                  </a:cubicBezTo>
                  <a:cubicBezTo>
                    <a:pt x="796211" y="514557"/>
                    <a:pt x="795744" y="511292"/>
                    <a:pt x="794345" y="509426"/>
                  </a:cubicBezTo>
                  <a:cubicBezTo>
                    <a:pt x="790146" y="503827"/>
                    <a:pt x="787347" y="497296"/>
                    <a:pt x="780350" y="494031"/>
                  </a:cubicBezTo>
                  <a:cubicBezTo>
                    <a:pt x="777550" y="492631"/>
                    <a:pt x="775218" y="490299"/>
                    <a:pt x="772885" y="487966"/>
                  </a:cubicBezTo>
                  <a:cubicBezTo>
                    <a:pt x="770086" y="485167"/>
                    <a:pt x="767287" y="483768"/>
                    <a:pt x="763089" y="483301"/>
                  </a:cubicBezTo>
                  <a:cubicBezTo>
                    <a:pt x="757024" y="482368"/>
                    <a:pt x="750960" y="479569"/>
                    <a:pt x="745828" y="475371"/>
                  </a:cubicBezTo>
                  <a:cubicBezTo>
                    <a:pt x="741163" y="471172"/>
                    <a:pt x="735565" y="467906"/>
                    <a:pt x="729967" y="464641"/>
                  </a:cubicBezTo>
                  <a:cubicBezTo>
                    <a:pt x="714106" y="455311"/>
                    <a:pt x="709440" y="453911"/>
                    <a:pt x="691713" y="453911"/>
                  </a:cubicBezTo>
                  <a:cubicBezTo>
                    <a:pt x="689381" y="453911"/>
                    <a:pt x="686581" y="454844"/>
                    <a:pt x="684249" y="454844"/>
                  </a:cubicBezTo>
                  <a:cubicBezTo>
                    <a:pt x="680984" y="454844"/>
                    <a:pt x="677718" y="454378"/>
                    <a:pt x="674919" y="453911"/>
                  </a:cubicBezTo>
                  <a:cubicBezTo>
                    <a:pt x="672120" y="453445"/>
                    <a:pt x="673053" y="451579"/>
                    <a:pt x="673986" y="449713"/>
                  </a:cubicBezTo>
                  <a:cubicBezTo>
                    <a:pt x="674919" y="447847"/>
                    <a:pt x="674452" y="445514"/>
                    <a:pt x="672586" y="444581"/>
                  </a:cubicBezTo>
                  <a:cubicBezTo>
                    <a:pt x="670720" y="443182"/>
                    <a:pt x="668388" y="441782"/>
                    <a:pt x="666055" y="440849"/>
                  </a:cubicBezTo>
                  <a:cubicBezTo>
                    <a:pt x="663723" y="439450"/>
                    <a:pt x="660924" y="439916"/>
                    <a:pt x="659058" y="441782"/>
                  </a:cubicBezTo>
                  <a:cubicBezTo>
                    <a:pt x="656259" y="444581"/>
                    <a:pt x="652993" y="446914"/>
                    <a:pt x="648795" y="445048"/>
                  </a:cubicBezTo>
                  <a:cubicBezTo>
                    <a:pt x="645063" y="443648"/>
                    <a:pt x="641331" y="444115"/>
                    <a:pt x="637598" y="444581"/>
                  </a:cubicBezTo>
                  <a:cubicBezTo>
                    <a:pt x="636199" y="445048"/>
                    <a:pt x="633866" y="443648"/>
                    <a:pt x="632467" y="442715"/>
                  </a:cubicBezTo>
                  <a:cubicBezTo>
                    <a:pt x="631534" y="442249"/>
                    <a:pt x="631067" y="440383"/>
                    <a:pt x="630601" y="439450"/>
                  </a:cubicBezTo>
                  <a:cubicBezTo>
                    <a:pt x="630134" y="438050"/>
                    <a:pt x="631067" y="437583"/>
                    <a:pt x="632933" y="437117"/>
                  </a:cubicBezTo>
                  <a:cubicBezTo>
                    <a:pt x="636199" y="437117"/>
                    <a:pt x="639464" y="436184"/>
                    <a:pt x="641797" y="433851"/>
                  </a:cubicBezTo>
                  <a:cubicBezTo>
                    <a:pt x="644129" y="431985"/>
                    <a:pt x="646928" y="429653"/>
                    <a:pt x="649261" y="427787"/>
                  </a:cubicBezTo>
                  <a:cubicBezTo>
                    <a:pt x="650661" y="426854"/>
                    <a:pt x="650194" y="424055"/>
                    <a:pt x="648328" y="423122"/>
                  </a:cubicBezTo>
                  <a:cubicBezTo>
                    <a:pt x="639931" y="417990"/>
                    <a:pt x="630601" y="415658"/>
                    <a:pt x="621737" y="412392"/>
                  </a:cubicBezTo>
                  <a:cubicBezTo>
                    <a:pt x="620338" y="411926"/>
                    <a:pt x="618472" y="413325"/>
                    <a:pt x="616605" y="414725"/>
                  </a:cubicBezTo>
                  <a:cubicBezTo>
                    <a:pt x="615673" y="415191"/>
                    <a:pt x="615206" y="416591"/>
                    <a:pt x="614273" y="417990"/>
                  </a:cubicBezTo>
                  <a:cubicBezTo>
                    <a:pt x="613340" y="419390"/>
                    <a:pt x="612407" y="419856"/>
                    <a:pt x="611474" y="418923"/>
                  </a:cubicBezTo>
                  <a:cubicBezTo>
                    <a:pt x="611008" y="418457"/>
                    <a:pt x="610541" y="417990"/>
                    <a:pt x="610541" y="417057"/>
                  </a:cubicBezTo>
                  <a:cubicBezTo>
                    <a:pt x="610541" y="415191"/>
                    <a:pt x="611008" y="413325"/>
                    <a:pt x="610541" y="411459"/>
                  </a:cubicBezTo>
                  <a:cubicBezTo>
                    <a:pt x="610541" y="408194"/>
                    <a:pt x="608208" y="405394"/>
                    <a:pt x="605409" y="404461"/>
                  </a:cubicBezTo>
                  <a:cubicBezTo>
                    <a:pt x="602610" y="403528"/>
                    <a:pt x="600278" y="404928"/>
                    <a:pt x="598412" y="406327"/>
                  </a:cubicBezTo>
                  <a:cubicBezTo>
                    <a:pt x="596546" y="408194"/>
                    <a:pt x="595146" y="410060"/>
                    <a:pt x="594680" y="412859"/>
                  </a:cubicBezTo>
                  <a:cubicBezTo>
                    <a:pt x="594680" y="414725"/>
                    <a:pt x="593747" y="416591"/>
                    <a:pt x="593280" y="418457"/>
                  </a:cubicBezTo>
                  <a:cubicBezTo>
                    <a:pt x="592814" y="419390"/>
                    <a:pt x="591414" y="419856"/>
                    <a:pt x="590481" y="420323"/>
                  </a:cubicBezTo>
                  <a:cubicBezTo>
                    <a:pt x="590481" y="420323"/>
                    <a:pt x="589548" y="419390"/>
                    <a:pt x="589082" y="418923"/>
                  </a:cubicBezTo>
                  <a:cubicBezTo>
                    <a:pt x="588149" y="415658"/>
                    <a:pt x="587682" y="412859"/>
                    <a:pt x="583017" y="413325"/>
                  </a:cubicBezTo>
                  <a:cubicBezTo>
                    <a:pt x="580685" y="413325"/>
                    <a:pt x="580685" y="410993"/>
                    <a:pt x="580218" y="409127"/>
                  </a:cubicBezTo>
                  <a:cubicBezTo>
                    <a:pt x="579285" y="404461"/>
                    <a:pt x="575087" y="403528"/>
                    <a:pt x="573220" y="405861"/>
                  </a:cubicBezTo>
                  <a:cubicBezTo>
                    <a:pt x="569955" y="410993"/>
                    <a:pt x="562957" y="410993"/>
                    <a:pt x="560158" y="416124"/>
                  </a:cubicBezTo>
                  <a:cubicBezTo>
                    <a:pt x="555027" y="417057"/>
                    <a:pt x="551761" y="421256"/>
                    <a:pt x="547096" y="422655"/>
                  </a:cubicBezTo>
                  <a:cubicBezTo>
                    <a:pt x="546629" y="422655"/>
                    <a:pt x="546163" y="422655"/>
                    <a:pt x="545230" y="423122"/>
                  </a:cubicBezTo>
                  <a:cubicBezTo>
                    <a:pt x="545230" y="423122"/>
                    <a:pt x="545230" y="423588"/>
                    <a:pt x="545230" y="423588"/>
                  </a:cubicBezTo>
                  <a:lnTo>
                    <a:pt x="544297" y="424521"/>
                  </a:lnTo>
                  <a:lnTo>
                    <a:pt x="544764" y="423122"/>
                  </a:lnTo>
                  <a:cubicBezTo>
                    <a:pt x="544764" y="423122"/>
                    <a:pt x="544764" y="423122"/>
                    <a:pt x="545230" y="423122"/>
                  </a:cubicBezTo>
                  <a:cubicBezTo>
                    <a:pt x="545230" y="422189"/>
                    <a:pt x="545230" y="421256"/>
                    <a:pt x="544764" y="420323"/>
                  </a:cubicBezTo>
                  <a:cubicBezTo>
                    <a:pt x="544297" y="420323"/>
                    <a:pt x="543830" y="419856"/>
                    <a:pt x="543364" y="419856"/>
                  </a:cubicBezTo>
                  <a:cubicBezTo>
                    <a:pt x="535433" y="419856"/>
                    <a:pt x="534500" y="420789"/>
                    <a:pt x="536366" y="427787"/>
                  </a:cubicBezTo>
                  <a:cubicBezTo>
                    <a:pt x="536833" y="428720"/>
                    <a:pt x="536833" y="430119"/>
                    <a:pt x="536833" y="431052"/>
                  </a:cubicBezTo>
                  <a:cubicBezTo>
                    <a:pt x="536833" y="431052"/>
                    <a:pt x="537299" y="431052"/>
                    <a:pt x="537299" y="431052"/>
                  </a:cubicBezTo>
                  <a:lnTo>
                    <a:pt x="537766" y="431985"/>
                  </a:lnTo>
                  <a:lnTo>
                    <a:pt x="536833" y="431519"/>
                  </a:lnTo>
                  <a:cubicBezTo>
                    <a:pt x="536833" y="431519"/>
                    <a:pt x="536833" y="431052"/>
                    <a:pt x="536833" y="431052"/>
                  </a:cubicBezTo>
                  <a:cubicBezTo>
                    <a:pt x="528902" y="430586"/>
                    <a:pt x="522838" y="434784"/>
                    <a:pt x="515840" y="437583"/>
                  </a:cubicBezTo>
                  <a:cubicBezTo>
                    <a:pt x="515374" y="438050"/>
                    <a:pt x="515374" y="439916"/>
                    <a:pt x="515374" y="440849"/>
                  </a:cubicBezTo>
                  <a:cubicBezTo>
                    <a:pt x="515374" y="442715"/>
                    <a:pt x="516773" y="444581"/>
                    <a:pt x="516306" y="445981"/>
                  </a:cubicBezTo>
                  <a:cubicBezTo>
                    <a:pt x="515840" y="448313"/>
                    <a:pt x="513041" y="446914"/>
                    <a:pt x="511175" y="447380"/>
                  </a:cubicBezTo>
                  <a:cubicBezTo>
                    <a:pt x="508376" y="448313"/>
                    <a:pt x="505110" y="449246"/>
                    <a:pt x="502311" y="450179"/>
                  </a:cubicBezTo>
                  <a:lnTo>
                    <a:pt x="502778" y="449713"/>
                  </a:lnTo>
                  <a:cubicBezTo>
                    <a:pt x="502778" y="449713"/>
                    <a:pt x="502311" y="449713"/>
                    <a:pt x="502311" y="449713"/>
                  </a:cubicBezTo>
                  <a:cubicBezTo>
                    <a:pt x="502311" y="447847"/>
                    <a:pt x="502778" y="445981"/>
                    <a:pt x="502311" y="444581"/>
                  </a:cubicBezTo>
                  <a:cubicBezTo>
                    <a:pt x="501845" y="442249"/>
                    <a:pt x="499979" y="441316"/>
                    <a:pt x="498113" y="441316"/>
                  </a:cubicBezTo>
                  <a:cubicBezTo>
                    <a:pt x="497180" y="441316"/>
                    <a:pt x="495780" y="442715"/>
                    <a:pt x="495780" y="443182"/>
                  </a:cubicBezTo>
                  <a:cubicBezTo>
                    <a:pt x="496247" y="445514"/>
                    <a:pt x="497646" y="447380"/>
                    <a:pt x="498579" y="449713"/>
                  </a:cubicBezTo>
                  <a:cubicBezTo>
                    <a:pt x="498579" y="449713"/>
                    <a:pt x="498113" y="449713"/>
                    <a:pt x="498113" y="449713"/>
                  </a:cubicBezTo>
                  <a:lnTo>
                    <a:pt x="498579" y="450179"/>
                  </a:lnTo>
                  <a:cubicBezTo>
                    <a:pt x="492981" y="449713"/>
                    <a:pt x="489249" y="452045"/>
                    <a:pt x="486917" y="457177"/>
                  </a:cubicBezTo>
                  <a:cubicBezTo>
                    <a:pt x="486917" y="457177"/>
                    <a:pt x="486917" y="457177"/>
                    <a:pt x="486917" y="457177"/>
                  </a:cubicBezTo>
                  <a:cubicBezTo>
                    <a:pt x="486917" y="457643"/>
                    <a:pt x="488316" y="459043"/>
                    <a:pt x="486450" y="457643"/>
                  </a:cubicBezTo>
                  <a:cubicBezTo>
                    <a:pt x="486450" y="457643"/>
                    <a:pt x="486450" y="457177"/>
                    <a:pt x="486917" y="457177"/>
                  </a:cubicBezTo>
                  <a:cubicBezTo>
                    <a:pt x="485051" y="457177"/>
                    <a:pt x="483185" y="457177"/>
                    <a:pt x="481318" y="457177"/>
                  </a:cubicBezTo>
                  <a:cubicBezTo>
                    <a:pt x="478053" y="457643"/>
                    <a:pt x="475254" y="459043"/>
                    <a:pt x="474321" y="462308"/>
                  </a:cubicBezTo>
                  <a:cubicBezTo>
                    <a:pt x="472921" y="466040"/>
                    <a:pt x="472921" y="469772"/>
                    <a:pt x="476653" y="472571"/>
                  </a:cubicBezTo>
                  <a:cubicBezTo>
                    <a:pt x="477586" y="473505"/>
                    <a:pt x="478986" y="473971"/>
                    <a:pt x="479453" y="474904"/>
                  </a:cubicBezTo>
                  <a:cubicBezTo>
                    <a:pt x="480852" y="476304"/>
                    <a:pt x="480386" y="478636"/>
                    <a:pt x="478520" y="479569"/>
                  </a:cubicBezTo>
                  <a:cubicBezTo>
                    <a:pt x="476653" y="480969"/>
                    <a:pt x="474321" y="482835"/>
                    <a:pt x="471522" y="481902"/>
                  </a:cubicBezTo>
                  <a:cubicBezTo>
                    <a:pt x="468256" y="480502"/>
                    <a:pt x="465457" y="480969"/>
                    <a:pt x="462192" y="481435"/>
                  </a:cubicBezTo>
                  <a:cubicBezTo>
                    <a:pt x="460326" y="481902"/>
                    <a:pt x="458460" y="479569"/>
                    <a:pt x="458926" y="477703"/>
                  </a:cubicBezTo>
                  <a:cubicBezTo>
                    <a:pt x="459859" y="474904"/>
                    <a:pt x="461259" y="471638"/>
                    <a:pt x="462192" y="468839"/>
                  </a:cubicBezTo>
                  <a:cubicBezTo>
                    <a:pt x="462192" y="468373"/>
                    <a:pt x="461725" y="467906"/>
                    <a:pt x="461259" y="467440"/>
                  </a:cubicBezTo>
                  <a:cubicBezTo>
                    <a:pt x="460792" y="467440"/>
                    <a:pt x="459859" y="466973"/>
                    <a:pt x="459859" y="467440"/>
                  </a:cubicBezTo>
                  <a:cubicBezTo>
                    <a:pt x="455194" y="472105"/>
                    <a:pt x="450995" y="476304"/>
                    <a:pt x="446797" y="481435"/>
                  </a:cubicBezTo>
                  <a:cubicBezTo>
                    <a:pt x="445398" y="483301"/>
                    <a:pt x="446797" y="484701"/>
                    <a:pt x="447730" y="486567"/>
                  </a:cubicBezTo>
                  <a:cubicBezTo>
                    <a:pt x="449596" y="488899"/>
                    <a:pt x="449130" y="491232"/>
                    <a:pt x="446797" y="493098"/>
                  </a:cubicBezTo>
                  <a:cubicBezTo>
                    <a:pt x="445864" y="494031"/>
                    <a:pt x="445398" y="494964"/>
                    <a:pt x="444931" y="495897"/>
                  </a:cubicBezTo>
                  <a:cubicBezTo>
                    <a:pt x="447263" y="495897"/>
                    <a:pt x="449596" y="496363"/>
                    <a:pt x="451929" y="495897"/>
                  </a:cubicBezTo>
                  <a:cubicBezTo>
                    <a:pt x="456127" y="494964"/>
                    <a:pt x="460792" y="493564"/>
                    <a:pt x="464991" y="492631"/>
                  </a:cubicBezTo>
                  <a:cubicBezTo>
                    <a:pt x="467323" y="492165"/>
                    <a:pt x="470122" y="493098"/>
                    <a:pt x="472455" y="493564"/>
                  </a:cubicBezTo>
                  <a:cubicBezTo>
                    <a:pt x="472921" y="493564"/>
                    <a:pt x="473388" y="494031"/>
                    <a:pt x="473854" y="494497"/>
                  </a:cubicBezTo>
                  <a:cubicBezTo>
                    <a:pt x="473388" y="494964"/>
                    <a:pt x="472921" y="495430"/>
                    <a:pt x="472455" y="495897"/>
                  </a:cubicBezTo>
                  <a:cubicBezTo>
                    <a:pt x="470122" y="497296"/>
                    <a:pt x="467790" y="498229"/>
                    <a:pt x="465457" y="499629"/>
                  </a:cubicBezTo>
                  <a:cubicBezTo>
                    <a:pt x="464524" y="500095"/>
                    <a:pt x="463125" y="500095"/>
                    <a:pt x="461725" y="500562"/>
                  </a:cubicBezTo>
                  <a:cubicBezTo>
                    <a:pt x="458460" y="501028"/>
                    <a:pt x="457993" y="503361"/>
                    <a:pt x="458926" y="506160"/>
                  </a:cubicBezTo>
                  <a:cubicBezTo>
                    <a:pt x="457060" y="507559"/>
                    <a:pt x="454261" y="508493"/>
                    <a:pt x="453328" y="510359"/>
                  </a:cubicBezTo>
                  <a:cubicBezTo>
                    <a:pt x="452395" y="512225"/>
                    <a:pt x="453328" y="515490"/>
                    <a:pt x="453328" y="517823"/>
                  </a:cubicBezTo>
                  <a:cubicBezTo>
                    <a:pt x="453328" y="518756"/>
                    <a:pt x="451929" y="520155"/>
                    <a:pt x="451462" y="521088"/>
                  </a:cubicBezTo>
                  <a:cubicBezTo>
                    <a:pt x="450529" y="522488"/>
                    <a:pt x="448663" y="524354"/>
                    <a:pt x="448663" y="525753"/>
                  </a:cubicBezTo>
                  <a:cubicBezTo>
                    <a:pt x="449130" y="529485"/>
                    <a:pt x="447263" y="531818"/>
                    <a:pt x="444465" y="533217"/>
                  </a:cubicBezTo>
                  <a:cubicBezTo>
                    <a:pt x="440733" y="535083"/>
                    <a:pt x="438400" y="536949"/>
                    <a:pt x="437467" y="541615"/>
                  </a:cubicBezTo>
                  <a:cubicBezTo>
                    <a:pt x="436534" y="545347"/>
                    <a:pt x="433268" y="548612"/>
                    <a:pt x="433268" y="552344"/>
                  </a:cubicBezTo>
                  <a:cubicBezTo>
                    <a:pt x="432802" y="555610"/>
                    <a:pt x="432802" y="558409"/>
                    <a:pt x="429070" y="559808"/>
                  </a:cubicBezTo>
                  <a:cubicBezTo>
                    <a:pt x="427204" y="560741"/>
                    <a:pt x="426271" y="562141"/>
                    <a:pt x="426737" y="564473"/>
                  </a:cubicBezTo>
                  <a:cubicBezTo>
                    <a:pt x="427670" y="568205"/>
                    <a:pt x="428137" y="571937"/>
                    <a:pt x="426737" y="575670"/>
                  </a:cubicBezTo>
                  <a:cubicBezTo>
                    <a:pt x="425338" y="579402"/>
                    <a:pt x="425338" y="583134"/>
                    <a:pt x="424405" y="586866"/>
                  </a:cubicBezTo>
                  <a:cubicBezTo>
                    <a:pt x="423938" y="589665"/>
                    <a:pt x="422072" y="591064"/>
                    <a:pt x="419273" y="591997"/>
                  </a:cubicBezTo>
                  <a:cubicBezTo>
                    <a:pt x="417407" y="592464"/>
                    <a:pt x="415541" y="592930"/>
                    <a:pt x="414142" y="593863"/>
                  </a:cubicBezTo>
                  <a:cubicBezTo>
                    <a:pt x="413209" y="594330"/>
                    <a:pt x="412275" y="595729"/>
                    <a:pt x="412275" y="596662"/>
                  </a:cubicBezTo>
                  <a:cubicBezTo>
                    <a:pt x="412275" y="599928"/>
                    <a:pt x="412275" y="602727"/>
                    <a:pt x="409010" y="605059"/>
                  </a:cubicBezTo>
                  <a:cubicBezTo>
                    <a:pt x="402479" y="609258"/>
                    <a:pt x="397814" y="615789"/>
                    <a:pt x="395015" y="622787"/>
                  </a:cubicBezTo>
                  <a:cubicBezTo>
                    <a:pt x="394548" y="624653"/>
                    <a:pt x="393615" y="626519"/>
                    <a:pt x="392682" y="627918"/>
                  </a:cubicBezTo>
                  <a:cubicBezTo>
                    <a:pt x="391283" y="630251"/>
                    <a:pt x="388950" y="631650"/>
                    <a:pt x="386151" y="631184"/>
                  </a:cubicBezTo>
                  <a:cubicBezTo>
                    <a:pt x="383819" y="631184"/>
                    <a:pt x="381019" y="630251"/>
                    <a:pt x="378687" y="630251"/>
                  </a:cubicBezTo>
                  <a:cubicBezTo>
                    <a:pt x="378221" y="630251"/>
                    <a:pt x="377287" y="630717"/>
                    <a:pt x="376821" y="631184"/>
                  </a:cubicBezTo>
                  <a:cubicBezTo>
                    <a:pt x="375888" y="632117"/>
                    <a:pt x="375888" y="633516"/>
                    <a:pt x="376821" y="634449"/>
                  </a:cubicBezTo>
                  <a:cubicBezTo>
                    <a:pt x="377287" y="634916"/>
                    <a:pt x="377754" y="635382"/>
                    <a:pt x="378221" y="635849"/>
                  </a:cubicBezTo>
                  <a:cubicBezTo>
                    <a:pt x="379154" y="637715"/>
                    <a:pt x="379154" y="640514"/>
                    <a:pt x="377287" y="640514"/>
                  </a:cubicBezTo>
                  <a:cubicBezTo>
                    <a:pt x="371223" y="640980"/>
                    <a:pt x="367957" y="647512"/>
                    <a:pt x="361893" y="646579"/>
                  </a:cubicBezTo>
                  <a:cubicBezTo>
                    <a:pt x="357694" y="649378"/>
                    <a:pt x="353962" y="652643"/>
                    <a:pt x="349764" y="655442"/>
                  </a:cubicBezTo>
                  <a:cubicBezTo>
                    <a:pt x="349297" y="655909"/>
                    <a:pt x="349297" y="656842"/>
                    <a:pt x="349297" y="657308"/>
                  </a:cubicBezTo>
                  <a:cubicBezTo>
                    <a:pt x="350230" y="661507"/>
                    <a:pt x="347431" y="662906"/>
                    <a:pt x="344166" y="663373"/>
                  </a:cubicBezTo>
                  <a:cubicBezTo>
                    <a:pt x="341833" y="663839"/>
                    <a:pt x="339034" y="664306"/>
                    <a:pt x="337168" y="665705"/>
                  </a:cubicBezTo>
                  <a:cubicBezTo>
                    <a:pt x="335769" y="666638"/>
                    <a:pt x="334369" y="668038"/>
                    <a:pt x="333902" y="669904"/>
                  </a:cubicBezTo>
                  <a:cubicBezTo>
                    <a:pt x="332969" y="672236"/>
                    <a:pt x="333902" y="675035"/>
                    <a:pt x="332969" y="677368"/>
                  </a:cubicBezTo>
                  <a:cubicBezTo>
                    <a:pt x="331570" y="684366"/>
                    <a:pt x="334369" y="691363"/>
                    <a:pt x="331103" y="697894"/>
                  </a:cubicBezTo>
                  <a:cubicBezTo>
                    <a:pt x="331103" y="698361"/>
                    <a:pt x="331570" y="699294"/>
                    <a:pt x="331570" y="699760"/>
                  </a:cubicBezTo>
                  <a:cubicBezTo>
                    <a:pt x="332969" y="704892"/>
                    <a:pt x="336701" y="708157"/>
                    <a:pt x="339034" y="712823"/>
                  </a:cubicBezTo>
                  <a:cubicBezTo>
                    <a:pt x="340434" y="715622"/>
                    <a:pt x="341833" y="718421"/>
                    <a:pt x="342766" y="721686"/>
                  </a:cubicBezTo>
                  <a:cubicBezTo>
                    <a:pt x="343232" y="723086"/>
                    <a:pt x="342299" y="725418"/>
                    <a:pt x="341366" y="726818"/>
                  </a:cubicBezTo>
                  <a:cubicBezTo>
                    <a:pt x="339967" y="729150"/>
                    <a:pt x="338101" y="730550"/>
                    <a:pt x="336701" y="732416"/>
                  </a:cubicBezTo>
                  <a:cubicBezTo>
                    <a:pt x="335769" y="733815"/>
                    <a:pt x="336701" y="737081"/>
                    <a:pt x="338101" y="737547"/>
                  </a:cubicBezTo>
                  <a:cubicBezTo>
                    <a:pt x="339967" y="738480"/>
                    <a:pt x="341833" y="738947"/>
                    <a:pt x="343232" y="739880"/>
                  </a:cubicBezTo>
                  <a:cubicBezTo>
                    <a:pt x="345565" y="740813"/>
                    <a:pt x="346031" y="742679"/>
                    <a:pt x="345099" y="744079"/>
                  </a:cubicBezTo>
                  <a:cubicBezTo>
                    <a:pt x="343699" y="745945"/>
                    <a:pt x="341833" y="747811"/>
                    <a:pt x="340434" y="750143"/>
                  </a:cubicBezTo>
                  <a:cubicBezTo>
                    <a:pt x="339034" y="752009"/>
                    <a:pt x="339967" y="756208"/>
                    <a:pt x="341366" y="757141"/>
                  </a:cubicBezTo>
                  <a:cubicBezTo>
                    <a:pt x="347898" y="763205"/>
                    <a:pt x="355362" y="768337"/>
                    <a:pt x="364225" y="771136"/>
                  </a:cubicBezTo>
                  <a:cubicBezTo>
                    <a:pt x="365625" y="771602"/>
                    <a:pt x="367024" y="772069"/>
                    <a:pt x="367957" y="771602"/>
                  </a:cubicBezTo>
                  <a:cubicBezTo>
                    <a:pt x="375888" y="768803"/>
                    <a:pt x="384285" y="767870"/>
                    <a:pt x="389417" y="759940"/>
                  </a:cubicBezTo>
                  <a:cubicBezTo>
                    <a:pt x="391283" y="756674"/>
                    <a:pt x="393615" y="753409"/>
                    <a:pt x="396881" y="751076"/>
                  </a:cubicBezTo>
                  <a:cubicBezTo>
                    <a:pt x="402012" y="747344"/>
                    <a:pt x="409010" y="746411"/>
                    <a:pt x="411809" y="739413"/>
                  </a:cubicBezTo>
                  <a:cubicBezTo>
                    <a:pt x="411809" y="739413"/>
                    <a:pt x="413209" y="738947"/>
                    <a:pt x="413209" y="739413"/>
                  </a:cubicBezTo>
                  <a:cubicBezTo>
                    <a:pt x="415075" y="741279"/>
                    <a:pt x="417874" y="742679"/>
                    <a:pt x="418340" y="744545"/>
                  </a:cubicBezTo>
                  <a:cubicBezTo>
                    <a:pt x="419740" y="748277"/>
                    <a:pt x="419273" y="752009"/>
                    <a:pt x="420206" y="755741"/>
                  </a:cubicBezTo>
                  <a:cubicBezTo>
                    <a:pt x="421139" y="759940"/>
                    <a:pt x="423938" y="764138"/>
                    <a:pt x="424405" y="768337"/>
                  </a:cubicBezTo>
                  <a:cubicBezTo>
                    <a:pt x="424871" y="775801"/>
                    <a:pt x="428603" y="781399"/>
                    <a:pt x="431869" y="787464"/>
                  </a:cubicBezTo>
                  <a:cubicBezTo>
                    <a:pt x="435134" y="793062"/>
                    <a:pt x="437933" y="798660"/>
                    <a:pt x="442132" y="803791"/>
                  </a:cubicBezTo>
                  <a:cubicBezTo>
                    <a:pt x="443531" y="805657"/>
                    <a:pt x="442598" y="807523"/>
                    <a:pt x="442132" y="808923"/>
                  </a:cubicBezTo>
                  <a:cubicBezTo>
                    <a:pt x="441665" y="810789"/>
                    <a:pt x="441199" y="812188"/>
                    <a:pt x="440733" y="814055"/>
                  </a:cubicBezTo>
                  <a:cubicBezTo>
                    <a:pt x="440733" y="814055"/>
                    <a:pt x="441199" y="814055"/>
                    <a:pt x="441199" y="814055"/>
                  </a:cubicBezTo>
                  <a:cubicBezTo>
                    <a:pt x="441199" y="814521"/>
                    <a:pt x="441199" y="814988"/>
                    <a:pt x="441199" y="815454"/>
                  </a:cubicBezTo>
                  <a:cubicBezTo>
                    <a:pt x="442132" y="816854"/>
                    <a:pt x="443531" y="817787"/>
                    <a:pt x="443998" y="819186"/>
                  </a:cubicBezTo>
                  <a:cubicBezTo>
                    <a:pt x="448663" y="832248"/>
                    <a:pt x="450995" y="828516"/>
                    <a:pt x="461725" y="827117"/>
                  </a:cubicBezTo>
                  <a:cubicBezTo>
                    <a:pt x="464524" y="826650"/>
                    <a:pt x="465924" y="824784"/>
                    <a:pt x="466390" y="821985"/>
                  </a:cubicBezTo>
                  <a:cubicBezTo>
                    <a:pt x="467323" y="817787"/>
                    <a:pt x="470122" y="815454"/>
                    <a:pt x="474321" y="814988"/>
                  </a:cubicBezTo>
                  <a:cubicBezTo>
                    <a:pt x="476187" y="814521"/>
                    <a:pt x="478053" y="814055"/>
                    <a:pt x="479919" y="814521"/>
                  </a:cubicBezTo>
                  <a:cubicBezTo>
                    <a:pt x="485517" y="814521"/>
                    <a:pt x="490182" y="813588"/>
                    <a:pt x="492515" y="807990"/>
                  </a:cubicBezTo>
                  <a:cubicBezTo>
                    <a:pt x="501378" y="809389"/>
                    <a:pt x="500912" y="802392"/>
                    <a:pt x="502311" y="797260"/>
                  </a:cubicBezTo>
                  <a:cubicBezTo>
                    <a:pt x="502778" y="795861"/>
                    <a:pt x="502778" y="794461"/>
                    <a:pt x="502311" y="793528"/>
                  </a:cubicBezTo>
                  <a:cubicBezTo>
                    <a:pt x="501845" y="791196"/>
                    <a:pt x="500912" y="790263"/>
                    <a:pt x="498579" y="790729"/>
                  </a:cubicBezTo>
                  <a:cubicBezTo>
                    <a:pt x="498113" y="790729"/>
                    <a:pt x="497180" y="790729"/>
                    <a:pt x="496713" y="790729"/>
                  </a:cubicBezTo>
                  <a:cubicBezTo>
                    <a:pt x="496247" y="790263"/>
                    <a:pt x="495780" y="789796"/>
                    <a:pt x="495780" y="789330"/>
                  </a:cubicBezTo>
                  <a:cubicBezTo>
                    <a:pt x="495780" y="782799"/>
                    <a:pt x="495314" y="776734"/>
                    <a:pt x="497180" y="770203"/>
                  </a:cubicBezTo>
                  <a:cubicBezTo>
                    <a:pt x="498113" y="767404"/>
                    <a:pt x="498579" y="764138"/>
                    <a:pt x="498579" y="760873"/>
                  </a:cubicBezTo>
                  <a:cubicBezTo>
                    <a:pt x="498579" y="754808"/>
                    <a:pt x="501845" y="751543"/>
                    <a:pt x="506044" y="748277"/>
                  </a:cubicBezTo>
                  <a:cubicBezTo>
                    <a:pt x="509309" y="745945"/>
                    <a:pt x="512574" y="744545"/>
                    <a:pt x="515374" y="741746"/>
                  </a:cubicBezTo>
                  <a:cubicBezTo>
                    <a:pt x="518639" y="738947"/>
                    <a:pt x="521438" y="735215"/>
                    <a:pt x="520505" y="730083"/>
                  </a:cubicBezTo>
                  <a:cubicBezTo>
                    <a:pt x="520039" y="727751"/>
                    <a:pt x="521438" y="724952"/>
                    <a:pt x="520972" y="722619"/>
                  </a:cubicBezTo>
                  <a:cubicBezTo>
                    <a:pt x="520972" y="720753"/>
                    <a:pt x="520505" y="718887"/>
                    <a:pt x="519572" y="717021"/>
                  </a:cubicBezTo>
                  <a:cubicBezTo>
                    <a:pt x="515374" y="710957"/>
                    <a:pt x="510709" y="704425"/>
                    <a:pt x="503244" y="701160"/>
                  </a:cubicBezTo>
                  <a:cubicBezTo>
                    <a:pt x="499512" y="699760"/>
                    <a:pt x="497646" y="696028"/>
                    <a:pt x="497646" y="691830"/>
                  </a:cubicBezTo>
                  <a:cubicBezTo>
                    <a:pt x="497646" y="681567"/>
                    <a:pt x="498113" y="671303"/>
                    <a:pt x="498579" y="661040"/>
                  </a:cubicBezTo>
                  <a:cubicBezTo>
                    <a:pt x="498579" y="659174"/>
                    <a:pt x="499512" y="657308"/>
                    <a:pt x="500445" y="655909"/>
                  </a:cubicBezTo>
                  <a:cubicBezTo>
                    <a:pt x="505577" y="647045"/>
                    <a:pt x="511641" y="639114"/>
                    <a:pt x="520505" y="633050"/>
                  </a:cubicBezTo>
                  <a:cubicBezTo>
                    <a:pt x="524704" y="630251"/>
                    <a:pt x="528436" y="626519"/>
                    <a:pt x="532168" y="623253"/>
                  </a:cubicBezTo>
                  <a:cubicBezTo>
                    <a:pt x="539165" y="616256"/>
                    <a:pt x="539165" y="616256"/>
                    <a:pt x="543364" y="605992"/>
                  </a:cubicBezTo>
                  <a:cubicBezTo>
                    <a:pt x="544764" y="602727"/>
                    <a:pt x="544764" y="599928"/>
                    <a:pt x="544297" y="596662"/>
                  </a:cubicBezTo>
                  <a:cubicBezTo>
                    <a:pt x="542897" y="589198"/>
                    <a:pt x="544297" y="580335"/>
                    <a:pt x="547562" y="574737"/>
                  </a:cubicBezTo>
                  <a:cubicBezTo>
                    <a:pt x="550828" y="568672"/>
                    <a:pt x="554560" y="564007"/>
                    <a:pt x="562491" y="565873"/>
                  </a:cubicBezTo>
                  <a:cubicBezTo>
                    <a:pt x="571821" y="564473"/>
                    <a:pt x="580218" y="565873"/>
                    <a:pt x="588615" y="570071"/>
                  </a:cubicBezTo>
                  <a:cubicBezTo>
                    <a:pt x="590948" y="571471"/>
                    <a:pt x="592347" y="577069"/>
                    <a:pt x="590015" y="578469"/>
                  </a:cubicBezTo>
                  <a:cubicBezTo>
                    <a:pt x="587216" y="580335"/>
                    <a:pt x="584883" y="581734"/>
                    <a:pt x="584883" y="585466"/>
                  </a:cubicBezTo>
                  <a:cubicBezTo>
                    <a:pt x="584883" y="587799"/>
                    <a:pt x="583484" y="590598"/>
                    <a:pt x="582084" y="592464"/>
                  </a:cubicBezTo>
                  <a:cubicBezTo>
                    <a:pt x="576020" y="601327"/>
                    <a:pt x="570888" y="611124"/>
                    <a:pt x="563424" y="619055"/>
                  </a:cubicBezTo>
                  <a:cubicBezTo>
                    <a:pt x="561091" y="621387"/>
                    <a:pt x="559225" y="623720"/>
                    <a:pt x="558292" y="626985"/>
                  </a:cubicBezTo>
                  <a:cubicBezTo>
                    <a:pt x="556893" y="631184"/>
                    <a:pt x="553627" y="632583"/>
                    <a:pt x="549429" y="632117"/>
                  </a:cubicBezTo>
                  <a:cubicBezTo>
                    <a:pt x="547096" y="632117"/>
                    <a:pt x="545697" y="633050"/>
                    <a:pt x="546163" y="635382"/>
                  </a:cubicBezTo>
                  <a:cubicBezTo>
                    <a:pt x="546629" y="638648"/>
                    <a:pt x="546163" y="641447"/>
                    <a:pt x="545230" y="644713"/>
                  </a:cubicBezTo>
                  <a:cubicBezTo>
                    <a:pt x="544764" y="647045"/>
                    <a:pt x="544764" y="649844"/>
                    <a:pt x="545230" y="652177"/>
                  </a:cubicBezTo>
                  <a:cubicBezTo>
                    <a:pt x="545697" y="654509"/>
                    <a:pt x="547096" y="656842"/>
                    <a:pt x="547562" y="659641"/>
                  </a:cubicBezTo>
                  <a:cubicBezTo>
                    <a:pt x="549895" y="669437"/>
                    <a:pt x="553161" y="679234"/>
                    <a:pt x="551294" y="689964"/>
                  </a:cubicBezTo>
                  <a:cubicBezTo>
                    <a:pt x="550828" y="691830"/>
                    <a:pt x="551294" y="693696"/>
                    <a:pt x="551761" y="695562"/>
                  </a:cubicBezTo>
                  <a:cubicBezTo>
                    <a:pt x="552228" y="698827"/>
                    <a:pt x="553627" y="701160"/>
                    <a:pt x="557359" y="703026"/>
                  </a:cubicBezTo>
                  <a:cubicBezTo>
                    <a:pt x="559692" y="703959"/>
                    <a:pt x="561558" y="705358"/>
                    <a:pt x="563890" y="706758"/>
                  </a:cubicBezTo>
                  <a:lnTo>
                    <a:pt x="563890" y="706758"/>
                  </a:lnTo>
                  <a:cubicBezTo>
                    <a:pt x="563890" y="706758"/>
                    <a:pt x="563424" y="706758"/>
                    <a:pt x="563424" y="706291"/>
                  </a:cubicBezTo>
                  <a:lnTo>
                    <a:pt x="564823" y="705825"/>
                  </a:lnTo>
                  <a:lnTo>
                    <a:pt x="563890" y="706758"/>
                  </a:lnTo>
                  <a:cubicBezTo>
                    <a:pt x="565290" y="707691"/>
                    <a:pt x="567156" y="709091"/>
                    <a:pt x="568089" y="709091"/>
                  </a:cubicBezTo>
                  <a:cubicBezTo>
                    <a:pt x="572754" y="708624"/>
                    <a:pt x="575087" y="710490"/>
                    <a:pt x="577419" y="713756"/>
                  </a:cubicBezTo>
                  <a:cubicBezTo>
                    <a:pt x="579752" y="717954"/>
                    <a:pt x="583484" y="717954"/>
                    <a:pt x="587682" y="717021"/>
                  </a:cubicBezTo>
                  <a:cubicBezTo>
                    <a:pt x="591414" y="716088"/>
                    <a:pt x="594680" y="714222"/>
                    <a:pt x="598412" y="712823"/>
                  </a:cubicBezTo>
                  <a:cubicBezTo>
                    <a:pt x="610075" y="707224"/>
                    <a:pt x="622204" y="703492"/>
                    <a:pt x="635266" y="703492"/>
                  </a:cubicBezTo>
                  <a:cubicBezTo>
                    <a:pt x="639931" y="703492"/>
                    <a:pt x="644129" y="702559"/>
                    <a:pt x="648795" y="702093"/>
                  </a:cubicBezTo>
                  <a:cubicBezTo>
                    <a:pt x="649728" y="702093"/>
                    <a:pt x="652060" y="702559"/>
                    <a:pt x="652060" y="703026"/>
                  </a:cubicBezTo>
                  <a:cubicBezTo>
                    <a:pt x="654393" y="709091"/>
                    <a:pt x="660924" y="707691"/>
                    <a:pt x="664656" y="710490"/>
                  </a:cubicBezTo>
                  <a:cubicBezTo>
                    <a:pt x="665122" y="710957"/>
                    <a:pt x="666055" y="710957"/>
                    <a:pt x="666522" y="711423"/>
                  </a:cubicBezTo>
                  <a:cubicBezTo>
                    <a:pt x="666988" y="711890"/>
                    <a:pt x="666988" y="712823"/>
                    <a:pt x="666988" y="712823"/>
                  </a:cubicBezTo>
                  <a:cubicBezTo>
                    <a:pt x="664656" y="714222"/>
                    <a:pt x="662790" y="715622"/>
                    <a:pt x="660457" y="717021"/>
                  </a:cubicBezTo>
                  <a:cubicBezTo>
                    <a:pt x="657192" y="718421"/>
                    <a:pt x="652993" y="719820"/>
                    <a:pt x="651127" y="723086"/>
                  </a:cubicBezTo>
                  <a:cubicBezTo>
                    <a:pt x="646928" y="730083"/>
                    <a:pt x="641331" y="730083"/>
                    <a:pt x="634799" y="727284"/>
                  </a:cubicBezTo>
                  <a:cubicBezTo>
                    <a:pt x="630601" y="725885"/>
                    <a:pt x="625936" y="724952"/>
                    <a:pt x="621737" y="724485"/>
                  </a:cubicBezTo>
                  <a:cubicBezTo>
                    <a:pt x="619871" y="724019"/>
                    <a:pt x="618005" y="724019"/>
                    <a:pt x="616139" y="724485"/>
                  </a:cubicBezTo>
                  <a:cubicBezTo>
                    <a:pt x="610075" y="726351"/>
                    <a:pt x="604010" y="728217"/>
                    <a:pt x="597945" y="730550"/>
                  </a:cubicBezTo>
                  <a:cubicBezTo>
                    <a:pt x="591414" y="732882"/>
                    <a:pt x="587216" y="737081"/>
                    <a:pt x="586749" y="744545"/>
                  </a:cubicBezTo>
                  <a:cubicBezTo>
                    <a:pt x="586749" y="748277"/>
                    <a:pt x="583950" y="750143"/>
                    <a:pt x="580685" y="751076"/>
                  </a:cubicBezTo>
                  <a:cubicBezTo>
                    <a:pt x="578352" y="752009"/>
                    <a:pt x="575553" y="752009"/>
                    <a:pt x="573220" y="752942"/>
                  </a:cubicBezTo>
                  <a:cubicBezTo>
                    <a:pt x="568555" y="754342"/>
                    <a:pt x="567622" y="758074"/>
                    <a:pt x="570888" y="763205"/>
                  </a:cubicBezTo>
                  <a:cubicBezTo>
                    <a:pt x="571355" y="763672"/>
                    <a:pt x="571355" y="764138"/>
                    <a:pt x="571821" y="764138"/>
                  </a:cubicBezTo>
                  <a:cubicBezTo>
                    <a:pt x="577419" y="764138"/>
                    <a:pt x="581151" y="759940"/>
                    <a:pt x="584883" y="757141"/>
                  </a:cubicBezTo>
                  <a:cubicBezTo>
                    <a:pt x="587682" y="754808"/>
                    <a:pt x="588615" y="755275"/>
                    <a:pt x="591881" y="757141"/>
                  </a:cubicBezTo>
                  <a:cubicBezTo>
                    <a:pt x="593747" y="758540"/>
                    <a:pt x="595613" y="760406"/>
                    <a:pt x="597945" y="761806"/>
                  </a:cubicBezTo>
                  <a:cubicBezTo>
                    <a:pt x="599811" y="762739"/>
                    <a:pt x="601211" y="764138"/>
                    <a:pt x="601211" y="766004"/>
                  </a:cubicBezTo>
                  <a:cubicBezTo>
                    <a:pt x="601677" y="771136"/>
                    <a:pt x="601677" y="776267"/>
                    <a:pt x="601211" y="781399"/>
                  </a:cubicBezTo>
                  <a:cubicBezTo>
                    <a:pt x="601211" y="784198"/>
                    <a:pt x="598878" y="786064"/>
                    <a:pt x="596546" y="786997"/>
                  </a:cubicBezTo>
                  <a:cubicBezTo>
                    <a:pt x="595146" y="787464"/>
                    <a:pt x="592347" y="786531"/>
                    <a:pt x="591414" y="785598"/>
                  </a:cubicBezTo>
                  <a:cubicBezTo>
                    <a:pt x="588615" y="782799"/>
                    <a:pt x="586283" y="780000"/>
                    <a:pt x="583950" y="776734"/>
                  </a:cubicBezTo>
                  <a:cubicBezTo>
                    <a:pt x="581151" y="773468"/>
                    <a:pt x="579285" y="773002"/>
                    <a:pt x="575553" y="774401"/>
                  </a:cubicBezTo>
                  <a:cubicBezTo>
                    <a:pt x="570421" y="775801"/>
                    <a:pt x="566223" y="778600"/>
                    <a:pt x="564357" y="784198"/>
                  </a:cubicBezTo>
                  <a:cubicBezTo>
                    <a:pt x="562957" y="787930"/>
                    <a:pt x="561558" y="791196"/>
                    <a:pt x="560158" y="794928"/>
                  </a:cubicBezTo>
                  <a:cubicBezTo>
                    <a:pt x="558759" y="800059"/>
                    <a:pt x="557826" y="804724"/>
                    <a:pt x="559225" y="810322"/>
                  </a:cubicBezTo>
                  <a:cubicBezTo>
                    <a:pt x="560625" y="816387"/>
                    <a:pt x="561558" y="822918"/>
                    <a:pt x="562491" y="829449"/>
                  </a:cubicBezTo>
                  <a:cubicBezTo>
                    <a:pt x="562491" y="830382"/>
                    <a:pt x="561558" y="832248"/>
                    <a:pt x="560625" y="832715"/>
                  </a:cubicBezTo>
                  <a:cubicBezTo>
                    <a:pt x="557826" y="834114"/>
                    <a:pt x="554560" y="835047"/>
                    <a:pt x="551761" y="836447"/>
                  </a:cubicBezTo>
                  <a:cubicBezTo>
                    <a:pt x="548496" y="837846"/>
                    <a:pt x="546629" y="839712"/>
                    <a:pt x="546163" y="843444"/>
                  </a:cubicBezTo>
                  <a:cubicBezTo>
                    <a:pt x="545230" y="849509"/>
                    <a:pt x="533567" y="850909"/>
                    <a:pt x="530302" y="845777"/>
                  </a:cubicBezTo>
                  <a:cubicBezTo>
                    <a:pt x="529835" y="844844"/>
                    <a:pt x="528902" y="843444"/>
                    <a:pt x="528436" y="842511"/>
                  </a:cubicBezTo>
                  <a:cubicBezTo>
                    <a:pt x="526570" y="839246"/>
                    <a:pt x="523771" y="838313"/>
                    <a:pt x="520505" y="838313"/>
                  </a:cubicBezTo>
                  <a:cubicBezTo>
                    <a:pt x="513974" y="838779"/>
                    <a:pt x="507909" y="840645"/>
                    <a:pt x="502311" y="843911"/>
                  </a:cubicBezTo>
                  <a:cubicBezTo>
                    <a:pt x="494847" y="848576"/>
                    <a:pt x="486917" y="853241"/>
                    <a:pt x="478986" y="856973"/>
                  </a:cubicBezTo>
                  <a:cubicBezTo>
                    <a:pt x="476187" y="858373"/>
                    <a:pt x="474321" y="861638"/>
                    <a:pt x="471988" y="863504"/>
                  </a:cubicBezTo>
                  <a:cubicBezTo>
                    <a:pt x="470589" y="864437"/>
                    <a:pt x="467790" y="864904"/>
                    <a:pt x="466857" y="863971"/>
                  </a:cubicBezTo>
                  <a:cubicBezTo>
                    <a:pt x="463591" y="861172"/>
                    <a:pt x="460326" y="857906"/>
                    <a:pt x="457993" y="854174"/>
                  </a:cubicBezTo>
                  <a:cubicBezTo>
                    <a:pt x="457060" y="852775"/>
                    <a:pt x="457993" y="850442"/>
                    <a:pt x="457527" y="848576"/>
                  </a:cubicBezTo>
                  <a:cubicBezTo>
                    <a:pt x="457527" y="846710"/>
                    <a:pt x="454261" y="845777"/>
                    <a:pt x="452862" y="846710"/>
                  </a:cubicBezTo>
                  <a:cubicBezTo>
                    <a:pt x="450063" y="849043"/>
                    <a:pt x="447263" y="851375"/>
                    <a:pt x="443065" y="851842"/>
                  </a:cubicBezTo>
                  <a:cubicBezTo>
                    <a:pt x="437000" y="852308"/>
                    <a:pt x="432335" y="856040"/>
                    <a:pt x="427670" y="859306"/>
                  </a:cubicBezTo>
                  <a:cubicBezTo>
                    <a:pt x="426737" y="859772"/>
                    <a:pt x="424871" y="859306"/>
                    <a:pt x="424405" y="858839"/>
                  </a:cubicBezTo>
                  <a:cubicBezTo>
                    <a:pt x="422072" y="856507"/>
                    <a:pt x="420673" y="853708"/>
                    <a:pt x="416941" y="853241"/>
                  </a:cubicBezTo>
                  <a:cubicBezTo>
                    <a:pt x="414142" y="852775"/>
                    <a:pt x="410410" y="852308"/>
                    <a:pt x="408077" y="850442"/>
                  </a:cubicBezTo>
                  <a:cubicBezTo>
                    <a:pt x="405745" y="848576"/>
                    <a:pt x="405278" y="844844"/>
                    <a:pt x="403878" y="842045"/>
                  </a:cubicBezTo>
                  <a:cubicBezTo>
                    <a:pt x="403412" y="841112"/>
                    <a:pt x="404345" y="839712"/>
                    <a:pt x="404345" y="838779"/>
                  </a:cubicBezTo>
                  <a:cubicBezTo>
                    <a:pt x="404345" y="838313"/>
                    <a:pt x="405745" y="838313"/>
                    <a:pt x="405745" y="838313"/>
                  </a:cubicBezTo>
                  <a:cubicBezTo>
                    <a:pt x="410876" y="840645"/>
                    <a:pt x="416474" y="841112"/>
                    <a:pt x="421606" y="845311"/>
                  </a:cubicBezTo>
                  <a:cubicBezTo>
                    <a:pt x="426737" y="849976"/>
                    <a:pt x="432335" y="847643"/>
                    <a:pt x="435601" y="841578"/>
                  </a:cubicBezTo>
                  <a:cubicBezTo>
                    <a:pt x="439799" y="833648"/>
                    <a:pt x="441665" y="825717"/>
                    <a:pt x="440733" y="816854"/>
                  </a:cubicBezTo>
                  <a:cubicBezTo>
                    <a:pt x="440733" y="816854"/>
                    <a:pt x="440266" y="816387"/>
                    <a:pt x="440266" y="816387"/>
                  </a:cubicBezTo>
                  <a:cubicBezTo>
                    <a:pt x="440266" y="816387"/>
                    <a:pt x="440266" y="815921"/>
                    <a:pt x="440266" y="815921"/>
                  </a:cubicBezTo>
                  <a:cubicBezTo>
                    <a:pt x="433268" y="815454"/>
                    <a:pt x="428137" y="818720"/>
                    <a:pt x="423472" y="823385"/>
                  </a:cubicBezTo>
                  <a:cubicBezTo>
                    <a:pt x="421606" y="824784"/>
                    <a:pt x="421139" y="828050"/>
                    <a:pt x="422539" y="830382"/>
                  </a:cubicBezTo>
                  <a:cubicBezTo>
                    <a:pt x="423938" y="832715"/>
                    <a:pt x="425338" y="834581"/>
                    <a:pt x="426737" y="836913"/>
                  </a:cubicBezTo>
                  <a:cubicBezTo>
                    <a:pt x="427204" y="837846"/>
                    <a:pt x="426737" y="839712"/>
                    <a:pt x="426271" y="840179"/>
                  </a:cubicBezTo>
                  <a:cubicBezTo>
                    <a:pt x="425338" y="840645"/>
                    <a:pt x="423938" y="840179"/>
                    <a:pt x="423005" y="839712"/>
                  </a:cubicBezTo>
                  <a:cubicBezTo>
                    <a:pt x="422539" y="839712"/>
                    <a:pt x="422072" y="839246"/>
                    <a:pt x="421139" y="838779"/>
                  </a:cubicBezTo>
                  <a:cubicBezTo>
                    <a:pt x="416474" y="835047"/>
                    <a:pt x="415541" y="828516"/>
                    <a:pt x="409477" y="826184"/>
                  </a:cubicBezTo>
                  <a:cubicBezTo>
                    <a:pt x="409010" y="826184"/>
                    <a:pt x="409010" y="823851"/>
                    <a:pt x="409010" y="822918"/>
                  </a:cubicBezTo>
                  <a:cubicBezTo>
                    <a:pt x="409477" y="818253"/>
                    <a:pt x="412275" y="814988"/>
                    <a:pt x="416474" y="812655"/>
                  </a:cubicBezTo>
                  <a:cubicBezTo>
                    <a:pt x="417874" y="812188"/>
                    <a:pt x="417874" y="810322"/>
                    <a:pt x="416941" y="809389"/>
                  </a:cubicBezTo>
                  <a:cubicBezTo>
                    <a:pt x="416474" y="808923"/>
                    <a:pt x="416007" y="808456"/>
                    <a:pt x="415541" y="807990"/>
                  </a:cubicBezTo>
                  <a:cubicBezTo>
                    <a:pt x="409010" y="804724"/>
                    <a:pt x="408077" y="800059"/>
                    <a:pt x="410410" y="793528"/>
                  </a:cubicBezTo>
                  <a:cubicBezTo>
                    <a:pt x="411809" y="790729"/>
                    <a:pt x="412275" y="787464"/>
                    <a:pt x="411809" y="784198"/>
                  </a:cubicBezTo>
                  <a:cubicBezTo>
                    <a:pt x="411809" y="782332"/>
                    <a:pt x="409477" y="780466"/>
                    <a:pt x="408077" y="780933"/>
                  </a:cubicBezTo>
                  <a:cubicBezTo>
                    <a:pt x="406677" y="781399"/>
                    <a:pt x="405278" y="781399"/>
                    <a:pt x="404345" y="781866"/>
                  </a:cubicBezTo>
                  <a:cubicBezTo>
                    <a:pt x="397347" y="786064"/>
                    <a:pt x="392216" y="793062"/>
                    <a:pt x="383819" y="795861"/>
                  </a:cubicBezTo>
                  <a:cubicBezTo>
                    <a:pt x="382886" y="796327"/>
                    <a:pt x="381953" y="797727"/>
                    <a:pt x="381953" y="799126"/>
                  </a:cubicBezTo>
                  <a:cubicBezTo>
                    <a:pt x="381953" y="806590"/>
                    <a:pt x="376354" y="813588"/>
                    <a:pt x="379620" y="821052"/>
                  </a:cubicBezTo>
                  <a:cubicBezTo>
                    <a:pt x="380087" y="821985"/>
                    <a:pt x="379154" y="823385"/>
                    <a:pt x="378687" y="824784"/>
                  </a:cubicBezTo>
                  <a:cubicBezTo>
                    <a:pt x="377754" y="827583"/>
                    <a:pt x="378221" y="829916"/>
                    <a:pt x="380087" y="831782"/>
                  </a:cubicBezTo>
                  <a:cubicBezTo>
                    <a:pt x="381486" y="833181"/>
                    <a:pt x="382886" y="834581"/>
                    <a:pt x="383352" y="836447"/>
                  </a:cubicBezTo>
                  <a:cubicBezTo>
                    <a:pt x="385218" y="844378"/>
                    <a:pt x="388017" y="852308"/>
                    <a:pt x="388484" y="860705"/>
                  </a:cubicBezTo>
                  <a:cubicBezTo>
                    <a:pt x="388484" y="864904"/>
                    <a:pt x="382886" y="871435"/>
                    <a:pt x="378687" y="870502"/>
                  </a:cubicBezTo>
                  <a:cubicBezTo>
                    <a:pt x="373555" y="869102"/>
                    <a:pt x="368890" y="869569"/>
                    <a:pt x="363759" y="871901"/>
                  </a:cubicBezTo>
                  <a:cubicBezTo>
                    <a:pt x="360027" y="874234"/>
                    <a:pt x="355362" y="875633"/>
                    <a:pt x="351163" y="876566"/>
                  </a:cubicBezTo>
                  <a:cubicBezTo>
                    <a:pt x="345099" y="877499"/>
                    <a:pt x="340434" y="880765"/>
                    <a:pt x="335302" y="883564"/>
                  </a:cubicBezTo>
                  <a:cubicBezTo>
                    <a:pt x="330637" y="885897"/>
                    <a:pt x="327371" y="889629"/>
                    <a:pt x="325972" y="894760"/>
                  </a:cubicBezTo>
                  <a:cubicBezTo>
                    <a:pt x="320840" y="912021"/>
                    <a:pt x="320374" y="912021"/>
                    <a:pt x="307311" y="922751"/>
                  </a:cubicBezTo>
                  <a:cubicBezTo>
                    <a:pt x="304512" y="925083"/>
                    <a:pt x="300780" y="926483"/>
                    <a:pt x="297515" y="928349"/>
                  </a:cubicBezTo>
                  <a:cubicBezTo>
                    <a:pt x="296115" y="929282"/>
                    <a:pt x="294716" y="931148"/>
                    <a:pt x="293783" y="932547"/>
                  </a:cubicBezTo>
                  <a:cubicBezTo>
                    <a:pt x="292850" y="934880"/>
                    <a:pt x="292383" y="937679"/>
                    <a:pt x="291917" y="940011"/>
                  </a:cubicBezTo>
                  <a:cubicBezTo>
                    <a:pt x="290517" y="944210"/>
                    <a:pt x="288185" y="946542"/>
                    <a:pt x="283986" y="947942"/>
                  </a:cubicBezTo>
                  <a:cubicBezTo>
                    <a:pt x="282120" y="948408"/>
                    <a:pt x="280254" y="948875"/>
                    <a:pt x="278388" y="949342"/>
                  </a:cubicBezTo>
                  <a:cubicBezTo>
                    <a:pt x="275123" y="950275"/>
                    <a:pt x="272790" y="952141"/>
                    <a:pt x="271390" y="955406"/>
                  </a:cubicBezTo>
                  <a:cubicBezTo>
                    <a:pt x="269524" y="959605"/>
                    <a:pt x="265326" y="959605"/>
                    <a:pt x="261594" y="959138"/>
                  </a:cubicBezTo>
                  <a:cubicBezTo>
                    <a:pt x="258328" y="958672"/>
                    <a:pt x="255529" y="957272"/>
                    <a:pt x="253197" y="955406"/>
                  </a:cubicBezTo>
                  <a:cubicBezTo>
                    <a:pt x="251797" y="954473"/>
                    <a:pt x="249465" y="954473"/>
                    <a:pt x="248065" y="954007"/>
                  </a:cubicBezTo>
                  <a:cubicBezTo>
                    <a:pt x="246199" y="954007"/>
                    <a:pt x="243867" y="956339"/>
                    <a:pt x="244333" y="957739"/>
                  </a:cubicBezTo>
                  <a:cubicBezTo>
                    <a:pt x="245266" y="961471"/>
                    <a:pt x="246199" y="965203"/>
                    <a:pt x="247132" y="968935"/>
                  </a:cubicBezTo>
                  <a:cubicBezTo>
                    <a:pt x="247599" y="971734"/>
                    <a:pt x="245732" y="973600"/>
                    <a:pt x="242934" y="974066"/>
                  </a:cubicBezTo>
                  <a:cubicBezTo>
                    <a:pt x="238268" y="974533"/>
                    <a:pt x="234070" y="974066"/>
                    <a:pt x="229871" y="972200"/>
                  </a:cubicBezTo>
                  <a:cubicBezTo>
                    <a:pt x="227539" y="971267"/>
                    <a:pt x="224740" y="970801"/>
                    <a:pt x="222407" y="971267"/>
                  </a:cubicBezTo>
                  <a:cubicBezTo>
                    <a:pt x="217276" y="972200"/>
                    <a:pt x="212611" y="974066"/>
                    <a:pt x="207479" y="975466"/>
                  </a:cubicBezTo>
                  <a:cubicBezTo>
                    <a:pt x="206079" y="975932"/>
                    <a:pt x="204213" y="978265"/>
                    <a:pt x="204680" y="980131"/>
                  </a:cubicBezTo>
                  <a:cubicBezTo>
                    <a:pt x="205613" y="986662"/>
                    <a:pt x="206079" y="992727"/>
                    <a:pt x="215409" y="993193"/>
                  </a:cubicBezTo>
                  <a:cubicBezTo>
                    <a:pt x="219142" y="993193"/>
                    <a:pt x="222407" y="996459"/>
                    <a:pt x="226139" y="997392"/>
                  </a:cubicBezTo>
                  <a:cubicBezTo>
                    <a:pt x="232204" y="998791"/>
                    <a:pt x="236402" y="1002523"/>
                    <a:pt x="238268" y="1008588"/>
                  </a:cubicBezTo>
                  <a:cubicBezTo>
                    <a:pt x="240135" y="1014653"/>
                    <a:pt x="243400" y="1018851"/>
                    <a:pt x="248532" y="1021650"/>
                  </a:cubicBezTo>
                  <a:cubicBezTo>
                    <a:pt x="252264" y="1023983"/>
                    <a:pt x="253663" y="1027248"/>
                    <a:pt x="253197" y="1031447"/>
                  </a:cubicBezTo>
                  <a:cubicBezTo>
                    <a:pt x="252730" y="1041710"/>
                    <a:pt x="252264" y="1051973"/>
                    <a:pt x="251331" y="1061770"/>
                  </a:cubicBezTo>
                  <a:cubicBezTo>
                    <a:pt x="250864" y="1065502"/>
                    <a:pt x="249465" y="1069234"/>
                    <a:pt x="248532" y="1072966"/>
                  </a:cubicBezTo>
                  <a:cubicBezTo>
                    <a:pt x="247599" y="1076231"/>
                    <a:pt x="242467" y="1079497"/>
                    <a:pt x="239202" y="1078098"/>
                  </a:cubicBezTo>
                  <a:cubicBezTo>
                    <a:pt x="232670" y="1075298"/>
                    <a:pt x="225206" y="1079030"/>
                    <a:pt x="218675" y="1075765"/>
                  </a:cubicBezTo>
                  <a:cubicBezTo>
                    <a:pt x="217276" y="1074832"/>
                    <a:pt x="214477" y="1074832"/>
                    <a:pt x="213077" y="1075298"/>
                  </a:cubicBezTo>
                  <a:cubicBezTo>
                    <a:pt x="206546" y="1077631"/>
                    <a:pt x="200481" y="1076698"/>
                    <a:pt x="194417" y="1074832"/>
                  </a:cubicBezTo>
                  <a:cubicBezTo>
                    <a:pt x="187419" y="1072966"/>
                    <a:pt x="180888" y="1071566"/>
                    <a:pt x="173891" y="1072966"/>
                  </a:cubicBezTo>
                  <a:cubicBezTo>
                    <a:pt x="172024" y="1073432"/>
                    <a:pt x="169692" y="1073432"/>
                    <a:pt x="168292" y="1072966"/>
                  </a:cubicBezTo>
                  <a:cubicBezTo>
                    <a:pt x="160362" y="1070167"/>
                    <a:pt x="153364" y="1070167"/>
                    <a:pt x="147300" y="1077631"/>
                  </a:cubicBezTo>
                  <a:cubicBezTo>
                    <a:pt x="146367" y="1079030"/>
                    <a:pt x="143568" y="1079030"/>
                    <a:pt x="142168" y="1079497"/>
                  </a:cubicBezTo>
                  <a:cubicBezTo>
                    <a:pt x="140769" y="1079964"/>
                    <a:pt x="139835" y="1080430"/>
                    <a:pt x="138903" y="1080896"/>
                  </a:cubicBezTo>
                  <a:cubicBezTo>
                    <a:pt x="136570" y="1081830"/>
                    <a:pt x="135170" y="1085561"/>
                    <a:pt x="136103" y="1087428"/>
                  </a:cubicBezTo>
                  <a:cubicBezTo>
                    <a:pt x="139369" y="1093492"/>
                    <a:pt x="141701" y="1100023"/>
                    <a:pt x="140302" y="1107487"/>
                  </a:cubicBezTo>
                  <a:cubicBezTo>
                    <a:pt x="140302" y="1107954"/>
                    <a:pt x="140769" y="1108887"/>
                    <a:pt x="140769" y="1109353"/>
                  </a:cubicBezTo>
                  <a:cubicBezTo>
                    <a:pt x="143568" y="1123815"/>
                    <a:pt x="141235" y="1137344"/>
                    <a:pt x="134704" y="1150406"/>
                  </a:cubicBezTo>
                  <a:cubicBezTo>
                    <a:pt x="132838" y="1153672"/>
                    <a:pt x="131905" y="1157404"/>
                    <a:pt x="130505" y="1161136"/>
                  </a:cubicBezTo>
                  <a:cubicBezTo>
                    <a:pt x="129572" y="1163468"/>
                    <a:pt x="129572" y="1166267"/>
                    <a:pt x="131438" y="1168600"/>
                  </a:cubicBezTo>
                  <a:cubicBezTo>
                    <a:pt x="137036" y="1175131"/>
                    <a:pt x="139835" y="1182595"/>
                    <a:pt x="138903" y="1191459"/>
                  </a:cubicBezTo>
                  <a:cubicBezTo>
                    <a:pt x="138903" y="1192858"/>
                    <a:pt x="138903" y="1194258"/>
                    <a:pt x="139369" y="1195191"/>
                  </a:cubicBezTo>
                  <a:cubicBezTo>
                    <a:pt x="139835" y="1196124"/>
                    <a:pt x="140769" y="1197990"/>
                    <a:pt x="141701" y="1197990"/>
                  </a:cubicBezTo>
                  <a:cubicBezTo>
                    <a:pt x="146367" y="1199389"/>
                    <a:pt x="151032" y="1202188"/>
                    <a:pt x="156630" y="1200789"/>
                  </a:cubicBezTo>
                  <a:cubicBezTo>
                    <a:pt x="158962" y="1200322"/>
                    <a:pt x="161761" y="1199856"/>
                    <a:pt x="164094" y="1199856"/>
                  </a:cubicBezTo>
                  <a:cubicBezTo>
                    <a:pt x="167359" y="1199856"/>
                    <a:pt x="170625" y="1201255"/>
                    <a:pt x="172491" y="1204054"/>
                  </a:cubicBezTo>
                  <a:cubicBezTo>
                    <a:pt x="175290" y="1207786"/>
                    <a:pt x="177156" y="1211518"/>
                    <a:pt x="179955" y="1215250"/>
                  </a:cubicBezTo>
                  <a:cubicBezTo>
                    <a:pt x="182754" y="1218982"/>
                    <a:pt x="188352" y="1220382"/>
                    <a:pt x="192084" y="1218050"/>
                  </a:cubicBezTo>
                  <a:cubicBezTo>
                    <a:pt x="194883" y="1216650"/>
                    <a:pt x="197682" y="1214784"/>
                    <a:pt x="200481" y="1212918"/>
                  </a:cubicBezTo>
                  <a:cubicBezTo>
                    <a:pt x="207012" y="1208253"/>
                    <a:pt x="214010" y="1206387"/>
                    <a:pt x="222407" y="1206853"/>
                  </a:cubicBezTo>
                  <a:cubicBezTo>
                    <a:pt x="228005" y="1207320"/>
                    <a:pt x="234070" y="1206387"/>
                    <a:pt x="239668" y="1206387"/>
                  </a:cubicBezTo>
                  <a:cubicBezTo>
                    <a:pt x="242934" y="1206387"/>
                    <a:pt x="245732" y="1204521"/>
                    <a:pt x="247599" y="1201722"/>
                  </a:cubicBezTo>
                  <a:cubicBezTo>
                    <a:pt x="249931" y="1198456"/>
                    <a:pt x="252730" y="1196124"/>
                    <a:pt x="256462" y="1194724"/>
                  </a:cubicBezTo>
                  <a:cubicBezTo>
                    <a:pt x="260194" y="1193325"/>
                    <a:pt x="262993" y="1190992"/>
                    <a:pt x="263926" y="1186794"/>
                  </a:cubicBezTo>
                  <a:cubicBezTo>
                    <a:pt x="265792" y="1181195"/>
                    <a:pt x="268591" y="1176064"/>
                    <a:pt x="272790" y="1172332"/>
                  </a:cubicBezTo>
                  <a:cubicBezTo>
                    <a:pt x="274656" y="1170466"/>
                    <a:pt x="275589" y="1167667"/>
                    <a:pt x="274190" y="1165334"/>
                  </a:cubicBezTo>
                  <a:cubicBezTo>
                    <a:pt x="266725" y="1156004"/>
                    <a:pt x="270458" y="1149006"/>
                    <a:pt x="277455" y="1141542"/>
                  </a:cubicBezTo>
                  <a:cubicBezTo>
                    <a:pt x="279321" y="1139676"/>
                    <a:pt x="280720" y="1137810"/>
                    <a:pt x="282587" y="1135944"/>
                  </a:cubicBezTo>
                  <a:cubicBezTo>
                    <a:pt x="287718" y="1130346"/>
                    <a:pt x="291917" y="1123815"/>
                    <a:pt x="300780" y="1123349"/>
                  </a:cubicBezTo>
                  <a:cubicBezTo>
                    <a:pt x="309178" y="1119150"/>
                    <a:pt x="316175" y="1114018"/>
                    <a:pt x="316175" y="1103289"/>
                  </a:cubicBezTo>
                  <a:cubicBezTo>
                    <a:pt x="316175" y="1099557"/>
                    <a:pt x="316642" y="1095825"/>
                    <a:pt x="317108" y="1091626"/>
                  </a:cubicBezTo>
                  <a:cubicBezTo>
                    <a:pt x="317575" y="1089760"/>
                    <a:pt x="317575" y="1087894"/>
                    <a:pt x="318508" y="1086028"/>
                  </a:cubicBezTo>
                  <a:cubicBezTo>
                    <a:pt x="319907" y="1081363"/>
                    <a:pt x="325972" y="1077164"/>
                    <a:pt x="330170" y="1078098"/>
                  </a:cubicBezTo>
                  <a:cubicBezTo>
                    <a:pt x="339034" y="1079964"/>
                    <a:pt x="347898" y="1079497"/>
                    <a:pt x="355828" y="1085095"/>
                  </a:cubicBezTo>
                  <a:cubicBezTo>
                    <a:pt x="359094" y="1087428"/>
                    <a:pt x="363759" y="1086495"/>
                    <a:pt x="366091" y="1083229"/>
                  </a:cubicBezTo>
                  <a:cubicBezTo>
                    <a:pt x="371223" y="1077164"/>
                    <a:pt x="376821" y="1072499"/>
                    <a:pt x="384752" y="1070167"/>
                  </a:cubicBezTo>
                  <a:cubicBezTo>
                    <a:pt x="387084" y="1069234"/>
                    <a:pt x="388950" y="1067368"/>
                    <a:pt x="390816" y="1065502"/>
                  </a:cubicBezTo>
                  <a:cubicBezTo>
                    <a:pt x="395481" y="1060370"/>
                    <a:pt x="400613" y="1059904"/>
                    <a:pt x="406211" y="1062236"/>
                  </a:cubicBezTo>
                  <a:cubicBezTo>
                    <a:pt x="411809" y="1064569"/>
                    <a:pt x="416474" y="1067368"/>
                    <a:pt x="418807" y="1072966"/>
                  </a:cubicBezTo>
                  <a:cubicBezTo>
                    <a:pt x="421139" y="1077631"/>
                    <a:pt x="423472" y="1081830"/>
                    <a:pt x="425804" y="1086495"/>
                  </a:cubicBezTo>
                  <a:cubicBezTo>
                    <a:pt x="433735" y="1093959"/>
                    <a:pt x="442132" y="1100490"/>
                    <a:pt x="448663" y="1108887"/>
                  </a:cubicBezTo>
                  <a:cubicBezTo>
                    <a:pt x="453795" y="1114952"/>
                    <a:pt x="460326" y="1119617"/>
                    <a:pt x="467790" y="1121016"/>
                  </a:cubicBezTo>
                  <a:cubicBezTo>
                    <a:pt x="477120" y="1123349"/>
                    <a:pt x="482718" y="1130346"/>
                    <a:pt x="490649" y="1134545"/>
                  </a:cubicBezTo>
                  <a:cubicBezTo>
                    <a:pt x="492981" y="1139210"/>
                    <a:pt x="497180" y="1142009"/>
                    <a:pt x="501845" y="1144341"/>
                  </a:cubicBezTo>
                  <a:cubicBezTo>
                    <a:pt x="503244" y="1145274"/>
                    <a:pt x="505110" y="1146674"/>
                    <a:pt x="505577" y="1148074"/>
                  </a:cubicBezTo>
                  <a:cubicBezTo>
                    <a:pt x="507443" y="1152739"/>
                    <a:pt x="509309" y="1157870"/>
                    <a:pt x="510709" y="1162535"/>
                  </a:cubicBezTo>
                  <a:cubicBezTo>
                    <a:pt x="511175" y="1163468"/>
                    <a:pt x="511175" y="1165334"/>
                    <a:pt x="510709" y="1166267"/>
                  </a:cubicBezTo>
                  <a:cubicBezTo>
                    <a:pt x="508842" y="1171865"/>
                    <a:pt x="507443" y="1176530"/>
                    <a:pt x="499979" y="1177930"/>
                  </a:cubicBezTo>
                  <a:cubicBezTo>
                    <a:pt x="488783" y="1179796"/>
                    <a:pt x="477586" y="1182128"/>
                    <a:pt x="465924" y="1181195"/>
                  </a:cubicBezTo>
                  <a:cubicBezTo>
                    <a:pt x="464058" y="1181195"/>
                    <a:pt x="462192" y="1182128"/>
                    <a:pt x="460326" y="1182595"/>
                  </a:cubicBezTo>
                  <a:cubicBezTo>
                    <a:pt x="459393" y="1183062"/>
                    <a:pt x="458460" y="1184461"/>
                    <a:pt x="458460" y="1185394"/>
                  </a:cubicBezTo>
                  <a:cubicBezTo>
                    <a:pt x="458460" y="1186327"/>
                    <a:pt x="458460" y="1188193"/>
                    <a:pt x="459393" y="1189126"/>
                  </a:cubicBezTo>
                  <a:cubicBezTo>
                    <a:pt x="463125" y="1191459"/>
                    <a:pt x="466857" y="1193791"/>
                    <a:pt x="471056" y="1195657"/>
                  </a:cubicBezTo>
                  <a:cubicBezTo>
                    <a:pt x="478986" y="1199856"/>
                    <a:pt x="486917" y="1203588"/>
                    <a:pt x="494847" y="1207786"/>
                  </a:cubicBezTo>
                  <a:cubicBezTo>
                    <a:pt x="496247" y="1208253"/>
                    <a:pt x="499046" y="1207320"/>
                    <a:pt x="499512" y="1205454"/>
                  </a:cubicBezTo>
                  <a:cubicBezTo>
                    <a:pt x="499979" y="1203588"/>
                    <a:pt x="500912" y="1201722"/>
                    <a:pt x="500912" y="1199856"/>
                  </a:cubicBezTo>
                  <a:cubicBezTo>
                    <a:pt x="500912" y="1197523"/>
                    <a:pt x="499979" y="1194724"/>
                    <a:pt x="499979" y="1192392"/>
                  </a:cubicBezTo>
                  <a:cubicBezTo>
                    <a:pt x="499979" y="1188660"/>
                    <a:pt x="503244" y="1185394"/>
                    <a:pt x="507443" y="1185394"/>
                  </a:cubicBezTo>
                  <a:cubicBezTo>
                    <a:pt x="511641" y="1185860"/>
                    <a:pt x="514907" y="1184461"/>
                    <a:pt x="517240" y="1180729"/>
                  </a:cubicBezTo>
                  <a:cubicBezTo>
                    <a:pt x="520505" y="1175131"/>
                    <a:pt x="523304" y="1169533"/>
                    <a:pt x="526570" y="1163935"/>
                  </a:cubicBezTo>
                  <a:cubicBezTo>
                    <a:pt x="528436" y="1160203"/>
                    <a:pt x="527969" y="1156471"/>
                    <a:pt x="526103" y="1153205"/>
                  </a:cubicBezTo>
                  <a:cubicBezTo>
                    <a:pt x="525170" y="1151806"/>
                    <a:pt x="523304" y="1149940"/>
                    <a:pt x="523304" y="1148540"/>
                  </a:cubicBezTo>
                  <a:cubicBezTo>
                    <a:pt x="522838" y="1146207"/>
                    <a:pt x="523304" y="1143408"/>
                    <a:pt x="523771" y="1141076"/>
                  </a:cubicBezTo>
                  <a:cubicBezTo>
                    <a:pt x="524704" y="1137344"/>
                    <a:pt x="529835" y="1135478"/>
                    <a:pt x="533101" y="1137810"/>
                  </a:cubicBezTo>
                  <a:cubicBezTo>
                    <a:pt x="536366" y="1139676"/>
                    <a:pt x="538699" y="1142942"/>
                    <a:pt x="541964" y="1144808"/>
                  </a:cubicBezTo>
                  <a:cubicBezTo>
                    <a:pt x="542431" y="1145274"/>
                    <a:pt x="544764" y="1144808"/>
                    <a:pt x="545230" y="1143875"/>
                  </a:cubicBezTo>
                  <a:cubicBezTo>
                    <a:pt x="548029" y="1140609"/>
                    <a:pt x="547562" y="1135011"/>
                    <a:pt x="544764" y="1133612"/>
                  </a:cubicBezTo>
                  <a:cubicBezTo>
                    <a:pt x="534967" y="1128014"/>
                    <a:pt x="526570" y="1119150"/>
                    <a:pt x="514907" y="1116351"/>
                  </a:cubicBezTo>
                  <a:cubicBezTo>
                    <a:pt x="511175" y="1115418"/>
                    <a:pt x="510242" y="1112619"/>
                    <a:pt x="509776" y="1109353"/>
                  </a:cubicBezTo>
                  <a:cubicBezTo>
                    <a:pt x="509776" y="1108420"/>
                    <a:pt x="508842" y="1107021"/>
                    <a:pt x="507909" y="1106554"/>
                  </a:cubicBezTo>
                  <a:cubicBezTo>
                    <a:pt x="505577" y="1105621"/>
                    <a:pt x="502778" y="1105155"/>
                    <a:pt x="500445" y="1105155"/>
                  </a:cubicBezTo>
                  <a:cubicBezTo>
                    <a:pt x="494381" y="1105155"/>
                    <a:pt x="489249" y="1101889"/>
                    <a:pt x="485517" y="1097224"/>
                  </a:cubicBezTo>
                  <a:cubicBezTo>
                    <a:pt x="482718" y="1093959"/>
                    <a:pt x="479453" y="1090227"/>
                    <a:pt x="477586" y="1086495"/>
                  </a:cubicBezTo>
                  <a:cubicBezTo>
                    <a:pt x="474321" y="1079030"/>
                    <a:pt x="468723" y="1073899"/>
                    <a:pt x="463125" y="1068767"/>
                  </a:cubicBezTo>
                  <a:cubicBezTo>
                    <a:pt x="460792" y="1066435"/>
                    <a:pt x="457993" y="1065035"/>
                    <a:pt x="455194" y="1063169"/>
                  </a:cubicBezTo>
                  <a:cubicBezTo>
                    <a:pt x="451929" y="1060370"/>
                    <a:pt x="450529" y="1057105"/>
                    <a:pt x="450529" y="1052906"/>
                  </a:cubicBezTo>
                  <a:cubicBezTo>
                    <a:pt x="450529" y="1049641"/>
                    <a:pt x="450995" y="1046375"/>
                    <a:pt x="450995" y="1043576"/>
                  </a:cubicBezTo>
                  <a:cubicBezTo>
                    <a:pt x="450995" y="1041243"/>
                    <a:pt x="452395" y="1039844"/>
                    <a:pt x="454261" y="1038911"/>
                  </a:cubicBezTo>
                  <a:cubicBezTo>
                    <a:pt x="457060" y="1037511"/>
                    <a:pt x="459859" y="1036112"/>
                    <a:pt x="463125" y="1035179"/>
                  </a:cubicBezTo>
                  <a:cubicBezTo>
                    <a:pt x="464058" y="1034712"/>
                    <a:pt x="465924" y="1036112"/>
                    <a:pt x="465924" y="1036578"/>
                  </a:cubicBezTo>
                  <a:cubicBezTo>
                    <a:pt x="466857" y="1039377"/>
                    <a:pt x="467323" y="1042643"/>
                    <a:pt x="468256" y="1045908"/>
                  </a:cubicBezTo>
                  <a:cubicBezTo>
                    <a:pt x="469189" y="1048241"/>
                    <a:pt x="471056" y="1051040"/>
                    <a:pt x="473854" y="1050107"/>
                  </a:cubicBezTo>
                  <a:cubicBezTo>
                    <a:pt x="478053" y="1048707"/>
                    <a:pt x="480852" y="1053373"/>
                    <a:pt x="484584" y="1052440"/>
                  </a:cubicBezTo>
                  <a:cubicBezTo>
                    <a:pt x="487383" y="1051973"/>
                    <a:pt x="489716" y="1053839"/>
                    <a:pt x="490649" y="1056638"/>
                  </a:cubicBezTo>
                  <a:cubicBezTo>
                    <a:pt x="492981" y="1065502"/>
                    <a:pt x="499512" y="1070633"/>
                    <a:pt x="506510" y="1075298"/>
                  </a:cubicBezTo>
                  <a:cubicBezTo>
                    <a:pt x="512108" y="1079030"/>
                    <a:pt x="517706" y="1084162"/>
                    <a:pt x="525170" y="1084162"/>
                  </a:cubicBezTo>
                  <a:cubicBezTo>
                    <a:pt x="528436" y="1086495"/>
                    <a:pt x="530768" y="1089294"/>
                    <a:pt x="534967" y="1090227"/>
                  </a:cubicBezTo>
                  <a:cubicBezTo>
                    <a:pt x="539632" y="1091160"/>
                    <a:pt x="542897" y="1093959"/>
                    <a:pt x="546163" y="1097224"/>
                  </a:cubicBezTo>
                  <a:cubicBezTo>
                    <a:pt x="549895" y="1100956"/>
                    <a:pt x="553161" y="1104688"/>
                    <a:pt x="556426" y="1108420"/>
                  </a:cubicBezTo>
                  <a:cubicBezTo>
                    <a:pt x="558292" y="1110286"/>
                    <a:pt x="559225" y="1112619"/>
                    <a:pt x="558759" y="1115418"/>
                  </a:cubicBezTo>
                  <a:cubicBezTo>
                    <a:pt x="558292" y="1119150"/>
                    <a:pt x="558759" y="1122882"/>
                    <a:pt x="558759" y="1127081"/>
                  </a:cubicBezTo>
                  <a:cubicBezTo>
                    <a:pt x="558292" y="1133612"/>
                    <a:pt x="559225" y="1139676"/>
                    <a:pt x="565290" y="1143875"/>
                  </a:cubicBezTo>
                  <a:cubicBezTo>
                    <a:pt x="565756" y="1144341"/>
                    <a:pt x="566223" y="1145274"/>
                    <a:pt x="566223" y="1145274"/>
                  </a:cubicBezTo>
                  <a:cubicBezTo>
                    <a:pt x="564357" y="1150872"/>
                    <a:pt x="568555" y="1153205"/>
                    <a:pt x="572287" y="1156004"/>
                  </a:cubicBezTo>
                  <a:cubicBezTo>
                    <a:pt x="575553" y="1158337"/>
                    <a:pt x="577885" y="1161136"/>
                    <a:pt x="580685" y="1163935"/>
                  </a:cubicBezTo>
                  <a:cubicBezTo>
                    <a:pt x="581617" y="1169533"/>
                    <a:pt x="587682" y="1172798"/>
                    <a:pt x="588149" y="1178863"/>
                  </a:cubicBezTo>
                  <a:cubicBezTo>
                    <a:pt x="590015" y="1180262"/>
                    <a:pt x="590015" y="1180729"/>
                    <a:pt x="588149" y="1182595"/>
                  </a:cubicBezTo>
                  <a:cubicBezTo>
                    <a:pt x="588149" y="1183994"/>
                    <a:pt x="588149" y="1185394"/>
                    <a:pt x="588149" y="1186794"/>
                  </a:cubicBezTo>
                  <a:cubicBezTo>
                    <a:pt x="593280" y="1190526"/>
                    <a:pt x="597945" y="1194258"/>
                    <a:pt x="599345" y="1201255"/>
                  </a:cubicBezTo>
                  <a:cubicBezTo>
                    <a:pt x="599811" y="1202655"/>
                    <a:pt x="601677" y="1204521"/>
                    <a:pt x="603077" y="1204987"/>
                  </a:cubicBezTo>
                  <a:cubicBezTo>
                    <a:pt x="607742" y="1207320"/>
                    <a:pt x="612873" y="1208253"/>
                    <a:pt x="618005" y="1207786"/>
                  </a:cubicBezTo>
                  <a:cubicBezTo>
                    <a:pt x="620338" y="1207786"/>
                    <a:pt x="622204" y="1206387"/>
                    <a:pt x="621271" y="1204054"/>
                  </a:cubicBezTo>
                  <a:cubicBezTo>
                    <a:pt x="618472" y="1197523"/>
                    <a:pt x="625003" y="1193791"/>
                    <a:pt x="624536" y="1188193"/>
                  </a:cubicBezTo>
                  <a:cubicBezTo>
                    <a:pt x="624536" y="1188193"/>
                    <a:pt x="625936" y="1187260"/>
                    <a:pt x="625936" y="1187727"/>
                  </a:cubicBezTo>
                  <a:cubicBezTo>
                    <a:pt x="631067" y="1189126"/>
                    <a:pt x="634333" y="1185394"/>
                    <a:pt x="638065" y="1184461"/>
                  </a:cubicBezTo>
                  <a:cubicBezTo>
                    <a:pt x="639464" y="1183994"/>
                    <a:pt x="639931" y="1183062"/>
                    <a:pt x="639464" y="1181662"/>
                  </a:cubicBezTo>
                  <a:cubicBezTo>
                    <a:pt x="638065" y="1176530"/>
                    <a:pt x="636199" y="1171865"/>
                    <a:pt x="631534" y="1169066"/>
                  </a:cubicBezTo>
                  <a:cubicBezTo>
                    <a:pt x="629201" y="1167667"/>
                    <a:pt x="626869" y="1166734"/>
                    <a:pt x="625469" y="1164868"/>
                  </a:cubicBezTo>
                  <a:cubicBezTo>
                    <a:pt x="620804" y="1158337"/>
                    <a:pt x="616139" y="1151339"/>
                    <a:pt x="611474" y="1144341"/>
                  </a:cubicBezTo>
                  <a:cubicBezTo>
                    <a:pt x="611008" y="1143408"/>
                    <a:pt x="611008" y="1142009"/>
                    <a:pt x="611008" y="1140609"/>
                  </a:cubicBezTo>
                  <a:cubicBezTo>
                    <a:pt x="611008" y="1140143"/>
                    <a:pt x="611008" y="1139210"/>
                    <a:pt x="611474" y="1138743"/>
                  </a:cubicBezTo>
                  <a:cubicBezTo>
                    <a:pt x="612407" y="1137344"/>
                    <a:pt x="613340" y="1137344"/>
                    <a:pt x="614740" y="1138277"/>
                  </a:cubicBezTo>
                  <a:cubicBezTo>
                    <a:pt x="615673" y="1139210"/>
                    <a:pt x="616605" y="1140143"/>
                    <a:pt x="617539" y="1141076"/>
                  </a:cubicBezTo>
                  <a:cubicBezTo>
                    <a:pt x="623137" y="1145741"/>
                    <a:pt x="628268" y="1144341"/>
                    <a:pt x="630601" y="1137810"/>
                  </a:cubicBezTo>
                  <a:cubicBezTo>
                    <a:pt x="631534" y="1135478"/>
                    <a:pt x="632000" y="1133145"/>
                    <a:pt x="633400" y="1130813"/>
                  </a:cubicBezTo>
                  <a:cubicBezTo>
                    <a:pt x="633866" y="1129880"/>
                    <a:pt x="635732" y="1129413"/>
                    <a:pt x="636665" y="1129413"/>
                  </a:cubicBezTo>
                  <a:cubicBezTo>
                    <a:pt x="638998" y="1130346"/>
                    <a:pt x="641331" y="1131279"/>
                    <a:pt x="643663" y="1128947"/>
                  </a:cubicBezTo>
                  <a:cubicBezTo>
                    <a:pt x="646928" y="1126148"/>
                    <a:pt x="650661" y="1126148"/>
                    <a:pt x="654393" y="1126614"/>
                  </a:cubicBezTo>
                  <a:cubicBezTo>
                    <a:pt x="659991" y="1127547"/>
                    <a:pt x="663723" y="1131746"/>
                    <a:pt x="663723" y="1136877"/>
                  </a:cubicBezTo>
                  <a:cubicBezTo>
                    <a:pt x="663723" y="1144341"/>
                    <a:pt x="664189" y="1152272"/>
                    <a:pt x="661857" y="1159736"/>
                  </a:cubicBezTo>
                  <a:cubicBezTo>
                    <a:pt x="661390" y="1161136"/>
                    <a:pt x="663723" y="1163468"/>
                    <a:pt x="665122" y="1163468"/>
                  </a:cubicBezTo>
                  <a:cubicBezTo>
                    <a:pt x="666988" y="1163468"/>
                    <a:pt x="668854" y="1163468"/>
                    <a:pt x="670720" y="1163468"/>
                  </a:cubicBezTo>
                  <a:cubicBezTo>
                    <a:pt x="671187" y="1163468"/>
                    <a:pt x="672120" y="1163468"/>
                    <a:pt x="672586" y="1163468"/>
                  </a:cubicBezTo>
                  <a:cubicBezTo>
                    <a:pt x="673053" y="1163468"/>
                    <a:pt x="673986" y="1164401"/>
                    <a:pt x="673986" y="1164868"/>
                  </a:cubicBezTo>
                  <a:cubicBezTo>
                    <a:pt x="673986" y="1166267"/>
                    <a:pt x="674452" y="1167667"/>
                    <a:pt x="673519" y="1168600"/>
                  </a:cubicBezTo>
                  <a:cubicBezTo>
                    <a:pt x="671187" y="1172332"/>
                    <a:pt x="666988" y="1171865"/>
                    <a:pt x="663723" y="1173731"/>
                  </a:cubicBezTo>
                  <a:cubicBezTo>
                    <a:pt x="663256" y="1174198"/>
                    <a:pt x="662790" y="1174664"/>
                    <a:pt x="662323" y="1175131"/>
                  </a:cubicBezTo>
                  <a:cubicBezTo>
                    <a:pt x="661857" y="1176530"/>
                    <a:pt x="662323" y="1177930"/>
                    <a:pt x="663723" y="1178396"/>
                  </a:cubicBezTo>
                  <a:cubicBezTo>
                    <a:pt x="666055" y="1179796"/>
                    <a:pt x="668388" y="1180729"/>
                    <a:pt x="670720" y="1182128"/>
                  </a:cubicBezTo>
                  <a:cubicBezTo>
                    <a:pt x="672586" y="1183062"/>
                    <a:pt x="674452" y="1183528"/>
                    <a:pt x="675852" y="1184928"/>
                  </a:cubicBezTo>
                  <a:cubicBezTo>
                    <a:pt x="678184" y="1186794"/>
                    <a:pt x="673053" y="1189126"/>
                    <a:pt x="675385" y="1190992"/>
                  </a:cubicBezTo>
                  <a:cubicBezTo>
                    <a:pt x="678651" y="1193325"/>
                    <a:pt x="681916" y="1195191"/>
                    <a:pt x="683783" y="1198923"/>
                  </a:cubicBezTo>
                  <a:cubicBezTo>
                    <a:pt x="685649" y="1202655"/>
                    <a:pt x="688914" y="1204521"/>
                    <a:pt x="691713" y="1207320"/>
                  </a:cubicBezTo>
                  <a:cubicBezTo>
                    <a:pt x="693579" y="1209186"/>
                    <a:pt x="695912" y="1209652"/>
                    <a:pt x="698711" y="1209186"/>
                  </a:cubicBezTo>
                  <a:cubicBezTo>
                    <a:pt x="704309" y="1207786"/>
                    <a:pt x="708507" y="1209186"/>
                    <a:pt x="712239" y="1213851"/>
                  </a:cubicBezTo>
                  <a:cubicBezTo>
                    <a:pt x="713172" y="1215250"/>
                    <a:pt x="715039" y="1216183"/>
                    <a:pt x="716904" y="1217116"/>
                  </a:cubicBezTo>
                  <a:cubicBezTo>
                    <a:pt x="717838" y="1217583"/>
                    <a:pt x="719237" y="1218516"/>
                    <a:pt x="720637" y="1218050"/>
                  </a:cubicBezTo>
                  <a:cubicBezTo>
                    <a:pt x="726701" y="1217116"/>
                    <a:pt x="733699" y="1217116"/>
                    <a:pt x="737897" y="1211052"/>
                  </a:cubicBezTo>
                  <a:cubicBezTo>
                    <a:pt x="741163" y="1206387"/>
                    <a:pt x="745362" y="1206853"/>
                    <a:pt x="750027" y="1207786"/>
                  </a:cubicBezTo>
                  <a:cubicBezTo>
                    <a:pt x="754692" y="1208719"/>
                    <a:pt x="758424" y="1211052"/>
                    <a:pt x="761689" y="1214317"/>
                  </a:cubicBezTo>
                  <a:cubicBezTo>
                    <a:pt x="766821" y="1219449"/>
                    <a:pt x="772885" y="1219916"/>
                    <a:pt x="779416" y="1218516"/>
                  </a:cubicBezTo>
                  <a:cubicBezTo>
                    <a:pt x="786414" y="1217116"/>
                    <a:pt x="792479" y="1213851"/>
                    <a:pt x="797144" y="1208253"/>
                  </a:cubicBezTo>
                  <a:cubicBezTo>
                    <a:pt x="798543" y="1206387"/>
                    <a:pt x="801342" y="1205454"/>
                    <a:pt x="804141" y="1206387"/>
                  </a:cubicBezTo>
                  <a:cubicBezTo>
                    <a:pt x="808806" y="1208253"/>
                    <a:pt x="813938" y="1207786"/>
                    <a:pt x="819070" y="1208253"/>
                  </a:cubicBezTo>
                  <a:cubicBezTo>
                    <a:pt x="819070" y="1208253"/>
                    <a:pt x="819070" y="1207786"/>
                    <a:pt x="819070" y="1207786"/>
                  </a:cubicBezTo>
                  <a:lnTo>
                    <a:pt x="819536" y="1207320"/>
                  </a:lnTo>
                  <a:lnTo>
                    <a:pt x="819536" y="1208253"/>
                  </a:lnTo>
                  <a:cubicBezTo>
                    <a:pt x="819536" y="1208253"/>
                    <a:pt x="819070" y="1208253"/>
                    <a:pt x="819070" y="1208253"/>
                  </a:cubicBezTo>
                  <a:cubicBezTo>
                    <a:pt x="816737" y="1214784"/>
                    <a:pt x="817203" y="1221782"/>
                    <a:pt x="818603" y="1228779"/>
                  </a:cubicBezTo>
                  <a:cubicBezTo>
                    <a:pt x="820003" y="1235310"/>
                    <a:pt x="819536" y="1241375"/>
                    <a:pt x="817670" y="1247906"/>
                  </a:cubicBezTo>
                  <a:cubicBezTo>
                    <a:pt x="816271" y="1253038"/>
                    <a:pt x="814871" y="1257703"/>
                    <a:pt x="813005" y="1262368"/>
                  </a:cubicBezTo>
                  <a:cubicBezTo>
                    <a:pt x="810672" y="1268899"/>
                    <a:pt x="807407" y="1274963"/>
                    <a:pt x="806007" y="1282427"/>
                  </a:cubicBezTo>
                  <a:cubicBezTo>
                    <a:pt x="805074" y="1288959"/>
                    <a:pt x="801342" y="1294557"/>
                    <a:pt x="797144" y="1299222"/>
                  </a:cubicBezTo>
                  <a:cubicBezTo>
                    <a:pt x="795278" y="1301088"/>
                    <a:pt x="793412" y="1302954"/>
                    <a:pt x="790613" y="1302954"/>
                  </a:cubicBezTo>
                  <a:cubicBezTo>
                    <a:pt x="781283" y="1302954"/>
                    <a:pt x="771486" y="1304820"/>
                    <a:pt x="762156" y="1300621"/>
                  </a:cubicBezTo>
                  <a:cubicBezTo>
                    <a:pt x="758890" y="1299222"/>
                    <a:pt x="754692" y="1299222"/>
                    <a:pt x="750960" y="1298755"/>
                  </a:cubicBezTo>
                  <a:cubicBezTo>
                    <a:pt x="742562" y="1298289"/>
                    <a:pt x="734632" y="1300621"/>
                    <a:pt x="727168" y="1304820"/>
                  </a:cubicBezTo>
                  <a:cubicBezTo>
                    <a:pt x="723436" y="1307152"/>
                    <a:pt x="720170" y="1307152"/>
                    <a:pt x="715972" y="1306219"/>
                  </a:cubicBezTo>
                  <a:cubicBezTo>
                    <a:pt x="701976" y="1303420"/>
                    <a:pt x="688448" y="1299222"/>
                    <a:pt x="674452" y="1297822"/>
                  </a:cubicBezTo>
                  <a:cubicBezTo>
                    <a:pt x="669321" y="1297356"/>
                    <a:pt x="663723" y="1296423"/>
                    <a:pt x="659524" y="1294090"/>
                  </a:cubicBezTo>
                  <a:cubicBezTo>
                    <a:pt x="652993" y="1289892"/>
                    <a:pt x="646462" y="1288959"/>
                    <a:pt x="639464" y="1288026"/>
                  </a:cubicBezTo>
                  <a:cubicBezTo>
                    <a:pt x="633400" y="1287093"/>
                    <a:pt x="628268" y="1285227"/>
                    <a:pt x="624070" y="1280561"/>
                  </a:cubicBezTo>
                  <a:cubicBezTo>
                    <a:pt x="622204" y="1278695"/>
                    <a:pt x="619871" y="1277296"/>
                    <a:pt x="617539" y="1276829"/>
                  </a:cubicBezTo>
                  <a:cubicBezTo>
                    <a:pt x="606809" y="1274497"/>
                    <a:pt x="596079" y="1274497"/>
                    <a:pt x="585350" y="1279628"/>
                  </a:cubicBezTo>
                  <a:cubicBezTo>
                    <a:pt x="578819" y="1282894"/>
                    <a:pt x="572754" y="1292691"/>
                    <a:pt x="575553" y="1300621"/>
                  </a:cubicBezTo>
                  <a:cubicBezTo>
                    <a:pt x="576486" y="1302954"/>
                    <a:pt x="577419" y="1305286"/>
                    <a:pt x="577885" y="1308085"/>
                  </a:cubicBezTo>
                  <a:cubicBezTo>
                    <a:pt x="578352" y="1310884"/>
                    <a:pt x="577419" y="1313217"/>
                    <a:pt x="576020" y="1315083"/>
                  </a:cubicBezTo>
                  <a:cubicBezTo>
                    <a:pt x="574620" y="1316482"/>
                    <a:pt x="573687" y="1317882"/>
                    <a:pt x="572287" y="1319281"/>
                  </a:cubicBezTo>
                  <a:cubicBezTo>
                    <a:pt x="569022" y="1322547"/>
                    <a:pt x="563424" y="1323480"/>
                    <a:pt x="559692" y="1321147"/>
                  </a:cubicBezTo>
                  <a:cubicBezTo>
                    <a:pt x="557359" y="1319748"/>
                    <a:pt x="555493" y="1318349"/>
                    <a:pt x="553161" y="1316949"/>
                  </a:cubicBezTo>
                  <a:cubicBezTo>
                    <a:pt x="549895" y="1314616"/>
                    <a:pt x="547096" y="1312284"/>
                    <a:pt x="543364" y="1310418"/>
                  </a:cubicBezTo>
                  <a:cubicBezTo>
                    <a:pt x="535433" y="1306219"/>
                    <a:pt x="527036" y="1302954"/>
                    <a:pt x="517706" y="1302954"/>
                  </a:cubicBezTo>
                  <a:cubicBezTo>
                    <a:pt x="513508" y="1302954"/>
                    <a:pt x="510242" y="1300621"/>
                    <a:pt x="508842" y="1296889"/>
                  </a:cubicBezTo>
                  <a:cubicBezTo>
                    <a:pt x="507909" y="1294557"/>
                    <a:pt x="506976" y="1292224"/>
                    <a:pt x="506044" y="1289892"/>
                  </a:cubicBezTo>
                  <a:cubicBezTo>
                    <a:pt x="504644" y="1286159"/>
                    <a:pt x="501845" y="1283361"/>
                    <a:pt x="498113" y="1281961"/>
                  </a:cubicBezTo>
                  <a:cubicBezTo>
                    <a:pt x="487383" y="1277762"/>
                    <a:pt x="476187" y="1274497"/>
                    <a:pt x="464524" y="1275896"/>
                  </a:cubicBezTo>
                  <a:cubicBezTo>
                    <a:pt x="457527" y="1276829"/>
                    <a:pt x="451929" y="1273564"/>
                    <a:pt x="446330" y="1271231"/>
                  </a:cubicBezTo>
                  <a:cubicBezTo>
                    <a:pt x="445864" y="1270765"/>
                    <a:pt x="444931" y="1270765"/>
                    <a:pt x="444465" y="1270298"/>
                  </a:cubicBezTo>
                  <a:cubicBezTo>
                    <a:pt x="440266" y="1265167"/>
                    <a:pt x="434201" y="1262834"/>
                    <a:pt x="428137" y="1260968"/>
                  </a:cubicBezTo>
                  <a:cubicBezTo>
                    <a:pt x="425338" y="1260035"/>
                    <a:pt x="424405" y="1254437"/>
                    <a:pt x="426271" y="1252571"/>
                  </a:cubicBezTo>
                  <a:cubicBezTo>
                    <a:pt x="429070" y="1249772"/>
                    <a:pt x="431869" y="1247439"/>
                    <a:pt x="434201" y="1244174"/>
                  </a:cubicBezTo>
                  <a:cubicBezTo>
                    <a:pt x="437933" y="1239975"/>
                    <a:pt x="438400" y="1234844"/>
                    <a:pt x="436067" y="1229712"/>
                  </a:cubicBezTo>
                  <a:cubicBezTo>
                    <a:pt x="434668" y="1226913"/>
                    <a:pt x="432335" y="1224581"/>
                    <a:pt x="430936" y="1221782"/>
                  </a:cubicBezTo>
                  <a:cubicBezTo>
                    <a:pt x="430469" y="1220848"/>
                    <a:pt x="430003" y="1218982"/>
                    <a:pt x="430469" y="1218050"/>
                  </a:cubicBezTo>
                  <a:cubicBezTo>
                    <a:pt x="431869" y="1214317"/>
                    <a:pt x="433268" y="1211052"/>
                    <a:pt x="435134" y="1207320"/>
                  </a:cubicBezTo>
                  <a:cubicBezTo>
                    <a:pt x="436067" y="1205454"/>
                    <a:pt x="434201" y="1203121"/>
                    <a:pt x="431869" y="1204054"/>
                  </a:cubicBezTo>
                  <a:cubicBezTo>
                    <a:pt x="428603" y="1204987"/>
                    <a:pt x="425804" y="1204987"/>
                    <a:pt x="423472" y="1202188"/>
                  </a:cubicBezTo>
                  <a:cubicBezTo>
                    <a:pt x="419740" y="1197523"/>
                    <a:pt x="414608" y="1197523"/>
                    <a:pt x="409477" y="1198923"/>
                  </a:cubicBezTo>
                  <a:cubicBezTo>
                    <a:pt x="404345" y="1200322"/>
                    <a:pt x="399680" y="1202188"/>
                    <a:pt x="395015" y="1203588"/>
                  </a:cubicBezTo>
                  <a:cubicBezTo>
                    <a:pt x="392216" y="1204521"/>
                    <a:pt x="388484" y="1204054"/>
                    <a:pt x="385685" y="1204521"/>
                  </a:cubicBezTo>
                  <a:cubicBezTo>
                    <a:pt x="381019" y="1200789"/>
                    <a:pt x="375422" y="1205920"/>
                    <a:pt x="370757" y="1203588"/>
                  </a:cubicBezTo>
                  <a:cubicBezTo>
                    <a:pt x="365158" y="1200789"/>
                    <a:pt x="360960" y="1204987"/>
                    <a:pt x="355828" y="1205920"/>
                  </a:cubicBezTo>
                  <a:cubicBezTo>
                    <a:pt x="352096" y="1206387"/>
                    <a:pt x="348364" y="1206853"/>
                    <a:pt x="344166" y="1205920"/>
                  </a:cubicBezTo>
                  <a:cubicBezTo>
                    <a:pt x="334369" y="1204521"/>
                    <a:pt x="325039" y="1204987"/>
                    <a:pt x="315708" y="1207786"/>
                  </a:cubicBezTo>
                  <a:cubicBezTo>
                    <a:pt x="310577" y="1209652"/>
                    <a:pt x="305446" y="1209186"/>
                    <a:pt x="300314" y="1209652"/>
                  </a:cubicBezTo>
                  <a:cubicBezTo>
                    <a:pt x="295649" y="1210119"/>
                    <a:pt x="291450" y="1211052"/>
                    <a:pt x="287252" y="1212918"/>
                  </a:cubicBezTo>
                  <a:cubicBezTo>
                    <a:pt x="280720" y="1216650"/>
                    <a:pt x="273723" y="1219916"/>
                    <a:pt x="266725" y="1223181"/>
                  </a:cubicBezTo>
                  <a:cubicBezTo>
                    <a:pt x="261594" y="1225514"/>
                    <a:pt x="256462" y="1227380"/>
                    <a:pt x="251797" y="1231578"/>
                  </a:cubicBezTo>
                  <a:cubicBezTo>
                    <a:pt x="246666" y="1236243"/>
                    <a:pt x="240135" y="1237176"/>
                    <a:pt x="233603" y="1234377"/>
                  </a:cubicBezTo>
                  <a:cubicBezTo>
                    <a:pt x="228472" y="1232511"/>
                    <a:pt x="223807" y="1231578"/>
                    <a:pt x="218675" y="1232511"/>
                  </a:cubicBezTo>
                  <a:cubicBezTo>
                    <a:pt x="213544" y="1233444"/>
                    <a:pt x="208412" y="1232978"/>
                    <a:pt x="203280" y="1232978"/>
                  </a:cubicBezTo>
                  <a:cubicBezTo>
                    <a:pt x="200948" y="1232978"/>
                    <a:pt x="198615" y="1231112"/>
                    <a:pt x="196749" y="1229712"/>
                  </a:cubicBezTo>
                  <a:cubicBezTo>
                    <a:pt x="195816" y="1229246"/>
                    <a:pt x="194883" y="1227846"/>
                    <a:pt x="193950" y="1226913"/>
                  </a:cubicBezTo>
                  <a:cubicBezTo>
                    <a:pt x="188819" y="1221782"/>
                    <a:pt x="183687" y="1223181"/>
                    <a:pt x="181355" y="1230179"/>
                  </a:cubicBezTo>
                  <a:cubicBezTo>
                    <a:pt x="179955" y="1233911"/>
                    <a:pt x="178556" y="1237176"/>
                    <a:pt x="177623" y="1240908"/>
                  </a:cubicBezTo>
                  <a:cubicBezTo>
                    <a:pt x="175757" y="1249772"/>
                    <a:pt x="170158" y="1255370"/>
                    <a:pt x="162228" y="1259569"/>
                  </a:cubicBezTo>
                  <a:cubicBezTo>
                    <a:pt x="155697" y="1263301"/>
                    <a:pt x="148699" y="1267499"/>
                    <a:pt x="142635" y="1271698"/>
                  </a:cubicBezTo>
                  <a:cubicBezTo>
                    <a:pt x="136570" y="1275430"/>
                    <a:pt x="130972" y="1279628"/>
                    <a:pt x="130972" y="1288026"/>
                  </a:cubicBezTo>
                  <a:cubicBezTo>
                    <a:pt x="130972" y="1291291"/>
                    <a:pt x="128639" y="1293624"/>
                    <a:pt x="126773" y="1296423"/>
                  </a:cubicBezTo>
                  <a:cubicBezTo>
                    <a:pt x="123508" y="1300621"/>
                    <a:pt x="122108" y="1305286"/>
                    <a:pt x="122575" y="1310884"/>
                  </a:cubicBezTo>
                  <a:cubicBezTo>
                    <a:pt x="123041" y="1314616"/>
                    <a:pt x="123041" y="1318349"/>
                    <a:pt x="123041" y="1322547"/>
                  </a:cubicBezTo>
                  <a:cubicBezTo>
                    <a:pt x="123041" y="1325813"/>
                    <a:pt x="122108" y="1329078"/>
                    <a:pt x="120242" y="1331411"/>
                  </a:cubicBezTo>
                  <a:cubicBezTo>
                    <a:pt x="117443" y="1335143"/>
                    <a:pt x="115111" y="1338875"/>
                    <a:pt x="112312" y="1342607"/>
                  </a:cubicBezTo>
                  <a:cubicBezTo>
                    <a:pt x="110912" y="1344473"/>
                    <a:pt x="109046" y="1346339"/>
                    <a:pt x="106713" y="1347738"/>
                  </a:cubicBezTo>
                  <a:cubicBezTo>
                    <a:pt x="103448" y="1350071"/>
                    <a:pt x="100182" y="1351470"/>
                    <a:pt x="96917" y="1353803"/>
                  </a:cubicBezTo>
                  <a:cubicBezTo>
                    <a:pt x="92718" y="1357069"/>
                    <a:pt x="88053" y="1359401"/>
                    <a:pt x="82922" y="1359868"/>
                  </a:cubicBezTo>
                  <a:cubicBezTo>
                    <a:pt x="78257" y="1360334"/>
                    <a:pt x="74991" y="1363600"/>
                    <a:pt x="72192" y="1367332"/>
                  </a:cubicBezTo>
                  <a:cubicBezTo>
                    <a:pt x="70792" y="1369664"/>
                    <a:pt x="68926" y="1371530"/>
                    <a:pt x="67993" y="1373863"/>
                  </a:cubicBezTo>
                  <a:cubicBezTo>
                    <a:pt x="65661" y="1378994"/>
                    <a:pt x="62395" y="1382260"/>
                    <a:pt x="57730" y="1385059"/>
                  </a:cubicBezTo>
                  <a:cubicBezTo>
                    <a:pt x="52599" y="1387858"/>
                    <a:pt x="49800" y="1392990"/>
                    <a:pt x="47001" y="1398121"/>
                  </a:cubicBezTo>
                  <a:cubicBezTo>
                    <a:pt x="42336" y="1406985"/>
                    <a:pt x="38137" y="1416781"/>
                    <a:pt x="30206" y="1423779"/>
                  </a:cubicBezTo>
                  <a:cubicBezTo>
                    <a:pt x="28340" y="1425645"/>
                    <a:pt x="26941" y="1427978"/>
                    <a:pt x="26008" y="1430310"/>
                  </a:cubicBezTo>
                  <a:cubicBezTo>
                    <a:pt x="21343" y="1440107"/>
                    <a:pt x="16678" y="1449903"/>
                    <a:pt x="10147" y="1458767"/>
                  </a:cubicBezTo>
                  <a:cubicBezTo>
                    <a:pt x="7348" y="1462499"/>
                    <a:pt x="6881" y="1467164"/>
                    <a:pt x="6414" y="1471363"/>
                  </a:cubicBezTo>
                  <a:cubicBezTo>
                    <a:pt x="5948" y="1476961"/>
                    <a:pt x="6881" y="1481626"/>
                    <a:pt x="12013" y="1484425"/>
                  </a:cubicBezTo>
                  <a:cubicBezTo>
                    <a:pt x="16211" y="1487224"/>
                    <a:pt x="17611" y="1491422"/>
                    <a:pt x="16211" y="1496088"/>
                  </a:cubicBezTo>
                  <a:cubicBezTo>
                    <a:pt x="14812" y="1500753"/>
                    <a:pt x="14812" y="1504485"/>
                    <a:pt x="16211" y="1509150"/>
                  </a:cubicBezTo>
                  <a:cubicBezTo>
                    <a:pt x="19477" y="1520346"/>
                    <a:pt x="20410" y="1532009"/>
                    <a:pt x="14812" y="1542738"/>
                  </a:cubicBezTo>
                  <a:cubicBezTo>
                    <a:pt x="14345" y="1543671"/>
                    <a:pt x="13879" y="1545071"/>
                    <a:pt x="13879" y="1546470"/>
                  </a:cubicBezTo>
                  <a:cubicBezTo>
                    <a:pt x="12013" y="1558133"/>
                    <a:pt x="8747" y="1568863"/>
                    <a:pt x="350" y="1577726"/>
                  </a:cubicBezTo>
                  <a:cubicBezTo>
                    <a:pt x="-117" y="1578193"/>
                    <a:pt x="-117" y="1580525"/>
                    <a:pt x="350" y="1581458"/>
                  </a:cubicBezTo>
                  <a:cubicBezTo>
                    <a:pt x="2216" y="1584724"/>
                    <a:pt x="4548" y="1587989"/>
                    <a:pt x="6881" y="1591255"/>
                  </a:cubicBezTo>
                  <a:cubicBezTo>
                    <a:pt x="9214" y="1594521"/>
                    <a:pt x="10613" y="1598253"/>
                    <a:pt x="8747" y="1601985"/>
                  </a:cubicBezTo>
                  <a:cubicBezTo>
                    <a:pt x="5948" y="1608049"/>
                    <a:pt x="8281" y="1613181"/>
                    <a:pt x="10613" y="1618779"/>
                  </a:cubicBezTo>
                  <a:cubicBezTo>
                    <a:pt x="12479" y="1622977"/>
                    <a:pt x="16211" y="1625777"/>
                    <a:pt x="19943" y="1628109"/>
                  </a:cubicBezTo>
                  <a:cubicBezTo>
                    <a:pt x="23209" y="1629975"/>
                    <a:pt x="26941" y="1630908"/>
                    <a:pt x="30673" y="1631841"/>
                  </a:cubicBezTo>
                  <a:cubicBezTo>
                    <a:pt x="30673" y="1631841"/>
                    <a:pt x="30673" y="1631375"/>
                    <a:pt x="30673" y="1631375"/>
                  </a:cubicBezTo>
                  <a:lnTo>
                    <a:pt x="31139" y="1630442"/>
                  </a:lnTo>
                  <a:lnTo>
                    <a:pt x="30673" y="1631841"/>
                  </a:lnTo>
                  <a:cubicBezTo>
                    <a:pt x="30673" y="1631841"/>
                    <a:pt x="30673" y="1631841"/>
                    <a:pt x="30673" y="1631841"/>
                  </a:cubicBezTo>
                  <a:cubicBezTo>
                    <a:pt x="30673" y="1636040"/>
                    <a:pt x="32072" y="1639305"/>
                    <a:pt x="35804" y="1641171"/>
                  </a:cubicBezTo>
                  <a:cubicBezTo>
                    <a:pt x="39070" y="1643037"/>
                    <a:pt x="41869" y="1645836"/>
                    <a:pt x="42802" y="1650035"/>
                  </a:cubicBezTo>
                  <a:cubicBezTo>
                    <a:pt x="43269" y="1652834"/>
                    <a:pt x="45601" y="1654700"/>
                    <a:pt x="47934" y="1655633"/>
                  </a:cubicBezTo>
                  <a:cubicBezTo>
                    <a:pt x="53532" y="1657965"/>
                    <a:pt x="57730" y="1662164"/>
                    <a:pt x="61462" y="1666363"/>
                  </a:cubicBezTo>
                  <a:cubicBezTo>
                    <a:pt x="63328" y="1668229"/>
                    <a:pt x="65194" y="1670561"/>
                    <a:pt x="65194" y="1672894"/>
                  </a:cubicBezTo>
                  <a:cubicBezTo>
                    <a:pt x="65661" y="1680824"/>
                    <a:pt x="69393" y="1687822"/>
                    <a:pt x="73125" y="1694353"/>
                  </a:cubicBezTo>
                  <a:cubicBezTo>
                    <a:pt x="76857" y="1701351"/>
                    <a:pt x="82455" y="1706482"/>
                    <a:pt x="89919" y="1709748"/>
                  </a:cubicBezTo>
                  <a:cubicBezTo>
                    <a:pt x="95517" y="1711614"/>
                    <a:pt x="99716" y="1714879"/>
                    <a:pt x="104381" y="1718611"/>
                  </a:cubicBezTo>
                  <a:cubicBezTo>
                    <a:pt x="115111" y="1727008"/>
                    <a:pt x="124907" y="1735872"/>
                    <a:pt x="136570" y="1742870"/>
                  </a:cubicBezTo>
                  <a:cubicBezTo>
                    <a:pt x="142168" y="1746135"/>
                    <a:pt x="148233" y="1748468"/>
                    <a:pt x="154297" y="1750334"/>
                  </a:cubicBezTo>
                  <a:cubicBezTo>
                    <a:pt x="156163" y="1750800"/>
                    <a:pt x="158029" y="1750800"/>
                    <a:pt x="159895" y="1749867"/>
                  </a:cubicBezTo>
                  <a:cubicBezTo>
                    <a:pt x="164094" y="1748468"/>
                    <a:pt x="168292" y="1746135"/>
                    <a:pt x="172024" y="1744269"/>
                  </a:cubicBezTo>
                  <a:cubicBezTo>
                    <a:pt x="179022" y="1741004"/>
                    <a:pt x="186486" y="1739138"/>
                    <a:pt x="194417" y="1739138"/>
                  </a:cubicBezTo>
                  <a:cubicBezTo>
                    <a:pt x="199548" y="1739138"/>
                    <a:pt x="204680" y="1738671"/>
                    <a:pt x="209811" y="1737738"/>
                  </a:cubicBezTo>
                  <a:cubicBezTo>
                    <a:pt x="217742" y="1736339"/>
                    <a:pt x="224740" y="1737272"/>
                    <a:pt x="232204" y="1740537"/>
                  </a:cubicBezTo>
                  <a:cubicBezTo>
                    <a:pt x="234070" y="1741470"/>
                    <a:pt x="235936" y="1741937"/>
                    <a:pt x="237802" y="1742403"/>
                  </a:cubicBezTo>
                  <a:cubicBezTo>
                    <a:pt x="241534" y="1743336"/>
                    <a:pt x="245266" y="1743336"/>
                    <a:pt x="248998" y="1741937"/>
                  </a:cubicBezTo>
                  <a:cubicBezTo>
                    <a:pt x="253197" y="1740537"/>
                    <a:pt x="257395" y="1739138"/>
                    <a:pt x="261594" y="1737738"/>
                  </a:cubicBezTo>
                  <a:cubicBezTo>
                    <a:pt x="265326" y="1736339"/>
                    <a:pt x="269058" y="1734939"/>
                    <a:pt x="271857" y="1733073"/>
                  </a:cubicBezTo>
                  <a:cubicBezTo>
                    <a:pt x="276522" y="1729808"/>
                    <a:pt x="282120" y="1727475"/>
                    <a:pt x="287718" y="1726076"/>
                  </a:cubicBezTo>
                  <a:cubicBezTo>
                    <a:pt x="293316" y="1724210"/>
                    <a:pt x="298448" y="1721410"/>
                    <a:pt x="304046" y="1720944"/>
                  </a:cubicBezTo>
                  <a:cubicBezTo>
                    <a:pt x="312443" y="1720011"/>
                    <a:pt x="319907" y="1716279"/>
                    <a:pt x="328771" y="1717678"/>
                  </a:cubicBezTo>
                  <a:cubicBezTo>
                    <a:pt x="330637" y="1718145"/>
                    <a:pt x="332503" y="1718145"/>
                    <a:pt x="334369" y="1718611"/>
                  </a:cubicBezTo>
                  <a:cubicBezTo>
                    <a:pt x="341833" y="1721410"/>
                    <a:pt x="347898" y="1726076"/>
                    <a:pt x="350696" y="1734006"/>
                  </a:cubicBezTo>
                  <a:cubicBezTo>
                    <a:pt x="352096" y="1737738"/>
                    <a:pt x="353496" y="1741470"/>
                    <a:pt x="354895" y="1744736"/>
                  </a:cubicBezTo>
                  <a:cubicBezTo>
                    <a:pt x="358161" y="1751267"/>
                    <a:pt x="363759" y="1754066"/>
                    <a:pt x="370757" y="1754066"/>
                  </a:cubicBezTo>
                  <a:cubicBezTo>
                    <a:pt x="372622" y="1754066"/>
                    <a:pt x="374489" y="1754066"/>
                    <a:pt x="376354" y="1753599"/>
                  </a:cubicBezTo>
                  <a:cubicBezTo>
                    <a:pt x="384752" y="1752200"/>
                    <a:pt x="392682" y="1750800"/>
                    <a:pt x="401079" y="1748934"/>
                  </a:cubicBezTo>
                  <a:cubicBezTo>
                    <a:pt x="405745" y="1748001"/>
                    <a:pt x="409943" y="1747535"/>
                    <a:pt x="412742" y="1752666"/>
                  </a:cubicBezTo>
                  <a:cubicBezTo>
                    <a:pt x="414142" y="1754999"/>
                    <a:pt x="416007" y="1756398"/>
                    <a:pt x="418340" y="1757798"/>
                  </a:cubicBezTo>
                  <a:cubicBezTo>
                    <a:pt x="425338" y="1761996"/>
                    <a:pt x="425804" y="1769461"/>
                    <a:pt x="426271" y="1775992"/>
                  </a:cubicBezTo>
                  <a:cubicBezTo>
                    <a:pt x="426271" y="1780190"/>
                    <a:pt x="424871" y="1784855"/>
                    <a:pt x="423472" y="1789054"/>
                  </a:cubicBezTo>
                  <a:cubicBezTo>
                    <a:pt x="422539" y="1792786"/>
                    <a:pt x="419273" y="1796052"/>
                    <a:pt x="418807" y="1799317"/>
                  </a:cubicBezTo>
                  <a:cubicBezTo>
                    <a:pt x="417874" y="1803516"/>
                    <a:pt x="419273" y="1808181"/>
                    <a:pt x="418340" y="1812379"/>
                  </a:cubicBezTo>
                  <a:cubicBezTo>
                    <a:pt x="416474" y="1818910"/>
                    <a:pt x="416007" y="1826374"/>
                    <a:pt x="410410" y="1831972"/>
                  </a:cubicBezTo>
                  <a:cubicBezTo>
                    <a:pt x="409477" y="1832906"/>
                    <a:pt x="409477" y="1834305"/>
                    <a:pt x="409477" y="1835705"/>
                  </a:cubicBezTo>
                  <a:cubicBezTo>
                    <a:pt x="409477" y="1836171"/>
                    <a:pt x="409477" y="1837104"/>
                    <a:pt x="409943" y="1837571"/>
                  </a:cubicBezTo>
                  <a:cubicBezTo>
                    <a:pt x="418340" y="1858563"/>
                    <a:pt x="421139" y="1862762"/>
                    <a:pt x="437933" y="1878157"/>
                  </a:cubicBezTo>
                  <a:cubicBezTo>
                    <a:pt x="440733" y="1880956"/>
                    <a:pt x="443531" y="1883288"/>
                    <a:pt x="446330" y="1886087"/>
                  </a:cubicBezTo>
                  <a:cubicBezTo>
                    <a:pt x="451462" y="1890286"/>
                    <a:pt x="454728" y="1895884"/>
                    <a:pt x="457527" y="1901482"/>
                  </a:cubicBezTo>
                  <a:cubicBezTo>
                    <a:pt x="458926" y="1904281"/>
                    <a:pt x="459859" y="1907547"/>
                    <a:pt x="460792" y="1910346"/>
                  </a:cubicBezTo>
                  <a:cubicBezTo>
                    <a:pt x="462658" y="1917810"/>
                    <a:pt x="465924" y="1924807"/>
                    <a:pt x="470122" y="1931339"/>
                  </a:cubicBezTo>
                  <a:cubicBezTo>
                    <a:pt x="474788" y="1938803"/>
                    <a:pt x="475254" y="1948133"/>
                    <a:pt x="477120" y="1956996"/>
                  </a:cubicBezTo>
                  <a:cubicBezTo>
                    <a:pt x="477586" y="1958396"/>
                    <a:pt x="476187" y="1960728"/>
                    <a:pt x="475721" y="1962594"/>
                  </a:cubicBezTo>
                  <a:cubicBezTo>
                    <a:pt x="475254" y="1964927"/>
                    <a:pt x="474788" y="1967726"/>
                    <a:pt x="475254" y="1970059"/>
                  </a:cubicBezTo>
                  <a:cubicBezTo>
                    <a:pt x="476187" y="1975657"/>
                    <a:pt x="477586" y="1981255"/>
                    <a:pt x="480852" y="1986386"/>
                  </a:cubicBezTo>
                  <a:cubicBezTo>
                    <a:pt x="482252" y="1988719"/>
                    <a:pt x="483651" y="1991051"/>
                    <a:pt x="484118" y="1993384"/>
                  </a:cubicBezTo>
                  <a:cubicBezTo>
                    <a:pt x="486450" y="2003647"/>
                    <a:pt x="486450" y="2013910"/>
                    <a:pt x="477586" y="2021841"/>
                  </a:cubicBezTo>
                  <a:cubicBezTo>
                    <a:pt x="473388" y="2025106"/>
                    <a:pt x="471056" y="2029772"/>
                    <a:pt x="467323" y="2033504"/>
                  </a:cubicBezTo>
                  <a:cubicBezTo>
                    <a:pt x="463591" y="2037236"/>
                    <a:pt x="461259" y="2041901"/>
                    <a:pt x="460792" y="2047032"/>
                  </a:cubicBezTo>
                  <a:cubicBezTo>
                    <a:pt x="459859" y="2055429"/>
                    <a:pt x="457527" y="2063360"/>
                    <a:pt x="453795" y="2070824"/>
                  </a:cubicBezTo>
                  <a:cubicBezTo>
                    <a:pt x="451462" y="2075023"/>
                    <a:pt x="450995" y="2079221"/>
                    <a:pt x="450995" y="2083886"/>
                  </a:cubicBezTo>
                  <a:cubicBezTo>
                    <a:pt x="450995" y="2091817"/>
                    <a:pt x="450995" y="2099281"/>
                    <a:pt x="450995" y="2107212"/>
                  </a:cubicBezTo>
                  <a:cubicBezTo>
                    <a:pt x="450995" y="2111410"/>
                    <a:pt x="451929" y="2115142"/>
                    <a:pt x="454728" y="2117941"/>
                  </a:cubicBezTo>
                  <a:cubicBezTo>
                    <a:pt x="462192" y="2125405"/>
                    <a:pt x="467323" y="2134269"/>
                    <a:pt x="470589" y="2144066"/>
                  </a:cubicBezTo>
                  <a:cubicBezTo>
                    <a:pt x="474321" y="2154329"/>
                    <a:pt x="478986" y="2164126"/>
                    <a:pt x="484118" y="2173922"/>
                  </a:cubicBezTo>
                  <a:cubicBezTo>
                    <a:pt x="487850" y="2180920"/>
                    <a:pt x="490649" y="2187451"/>
                    <a:pt x="490182" y="2195848"/>
                  </a:cubicBezTo>
                  <a:cubicBezTo>
                    <a:pt x="490182" y="2204245"/>
                    <a:pt x="491582" y="2212642"/>
                    <a:pt x="494381" y="2220573"/>
                  </a:cubicBezTo>
                  <a:cubicBezTo>
                    <a:pt x="495314" y="2223838"/>
                    <a:pt x="496247" y="2226638"/>
                    <a:pt x="496247" y="2229903"/>
                  </a:cubicBezTo>
                  <a:cubicBezTo>
                    <a:pt x="496247" y="2239233"/>
                    <a:pt x="499046" y="2247630"/>
                    <a:pt x="500445" y="2256494"/>
                  </a:cubicBezTo>
                  <a:cubicBezTo>
                    <a:pt x="502311" y="2266291"/>
                    <a:pt x="506976" y="2274688"/>
                    <a:pt x="513041" y="2282152"/>
                  </a:cubicBezTo>
                  <a:cubicBezTo>
                    <a:pt x="516306" y="2286350"/>
                    <a:pt x="519106" y="2290549"/>
                    <a:pt x="522371" y="2294281"/>
                  </a:cubicBezTo>
                  <a:cubicBezTo>
                    <a:pt x="525637" y="2298479"/>
                    <a:pt x="527503" y="2303144"/>
                    <a:pt x="528902" y="2308276"/>
                  </a:cubicBezTo>
                  <a:cubicBezTo>
                    <a:pt x="531235" y="2318073"/>
                    <a:pt x="534034" y="2328336"/>
                    <a:pt x="539165" y="2337199"/>
                  </a:cubicBezTo>
                  <a:cubicBezTo>
                    <a:pt x="540565" y="2339532"/>
                    <a:pt x="541498" y="2341865"/>
                    <a:pt x="542431" y="2344197"/>
                  </a:cubicBezTo>
                  <a:cubicBezTo>
                    <a:pt x="544297" y="2349795"/>
                    <a:pt x="545230" y="2355393"/>
                    <a:pt x="540565" y="2360525"/>
                  </a:cubicBezTo>
                  <a:cubicBezTo>
                    <a:pt x="538699" y="2362391"/>
                    <a:pt x="538699" y="2365657"/>
                    <a:pt x="540098" y="2367522"/>
                  </a:cubicBezTo>
                  <a:cubicBezTo>
                    <a:pt x="543830" y="2372654"/>
                    <a:pt x="543830" y="2378252"/>
                    <a:pt x="544764" y="2383850"/>
                  </a:cubicBezTo>
                  <a:cubicBezTo>
                    <a:pt x="544764" y="2385250"/>
                    <a:pt x="545697" y="2386649"/>
                    <a:pt x="546629" y="2387116"/>
                  </a:cubicBezTo>
                  <a:cubicBezTo>
                    <a:pt x="553161" y="2390848"/>
                    <a:pt x="560158" y="2394580"/>
                    <a:pt x="566689" y="2397845"/>
                  </a:cubicBezTo>
                  <a:cubicBezTo>
                    <a:pt x="568089" y="2398778"/>
                    <a:pt x="570888" y="2398312"/>
                    <a:pt x="572287" y="2397845"/>
                  </a:cubicBezTo>
                  <a:cubicBezTo>
                    <a:pt x="578819" y="2394580"/>
                    <a:pt x="584883" y="2391781"/>
                    <a:pt x="592347" y="2392247"/>
                  </a:cubicBezTo>
                  <a:cubicBezTo>
                    <a:pt x="595146" y="2392714"/>
                    <a:pt x="598878" y="2391314"/>
                    <a:pt x="601677" y="2389915"/>
                  </a:cubicBezTo>
                  <a:cubicBezTo>
                    <a:pt x="607275" y="2387582"/>
                    <a:pt x="612407" y="2386649"/>
                    <a:pt x="618472" y="2386649"/>
                  </a:cubicBezTo>
                  <a:cubicBezTo>
                    <a:pt x="625003" y="2386649"/>
                    <a:pt x="631067" y="2384783"/>
                    <a:pt x="637132" y="2387582"/>
                  </a:cubicBezTo>
                  <a:cubicBezTo>
                    <a:pt x="638998" y="2388515"/>
                    <a:pt x="641331" y="2388982"/>
                    <a:pt x="642730" y="2388049"/>
                  </a:cubicBezTo>
                  <a:cubicBezTo>
                    <a:pt x="648328" y="2384783"/>
                    <a:pt x="655792" y="2388515"/>
                    <a:pt x="660457" y="2382451"/>
                  </a:cubicBezTo>
                  <a:cubicBezTo>
                    <a:pt x="661390" y="2381051"/>
                    <a:pt x="663723" y="2380585"/>
                    <a:pt x="665589" y="2380585"/>
                  </a:cubicBezTo>
                  <a:cubicBezTo>
                    <a:pt x="674919" y="2380585"/>
                    <a:pt x="682849" y="2376386"/>
                    <a:pt x="690314" y="2371255"/>
                  </a:cubicBezTo>
                  <a:cubicBezTo>
                    <a:pt x="701043" y="2364257"/>
                    <a:pt x="709907" y="2354927"/>
                    <a:pt x="719237" y="2346063"/>
                  </a:cubicBezTo>
                  <a:cubicBezTo>
                    <a:pt x="725302" y="2340465"/>
                    <a:pt x="731366" y="2334401"/>
                    <a:pt x="735565" y="2327403"/>
                  </a:cubicBezTo>
                  <a:cubicBezTo>
                    <a:pt x="740230" y="2320405"/>
                    <a:pt x="745362" y="2313874"/>
                    <a:pt x="750027" y="2306876"/>
                  </a:cubicBezTo>
                  <a:cubicBezTo>
                    <a:pt x="752359" y="2303144"/>
                    <a:pt x="755158" y="2299412"/>
                    <a:pt x="758890" y="2297080"/>
                  </a:cubicBezTo>
                  <a:cubicBezTo>
                    <a:pt x="767287" y="2291948"/>
                    <a:pt x="771486" y="2284018"/>
                    <a:pt x="773818" y="2275621"/>
                  </a:cubicBezTo>
                  <a:cubicBezTo>
                    <a:pt x="775684" y="2269556"/>
                    <a:pt x="777084" y="2263491"/>
                    <a:pt x="778950" y="2256960"/>
                  </a:cubicBezTo>
                  <a:cubicBezTo>
                    <a:pt x="779883" y="2253695"/>
                    <a:pt x="779883" y="2250896"/>
                    <a:pt x="778017" y="2247630"/>
                  </a:cubicBezTo>
                  <a:cubicBezTo>
                    <a:pt x="775684" y="2243432"/>
                    <a:pt x="778017" y="2240166"/>
                    <a:pt x="780816" y="2237367"/>
                  </a:cubicBezTo>
                  <a:cubicBezTo>
                    <a:pt x="785015" y="2233635"/>
                    <a:pt x="789680" y="2230370"/>
                    <a:pt x="795744" y="2228970"/>
                  </a:cubicBezTo>
                  <a:cubicBezTo>
                    <a:pt x="801809" y="2227570"/>
                    <a:pt x="808340" y="2225704"/>
                    <a:pt x="813471" y="2221972"/>
                  </a:cubicBezTo>
                  <a:cubicBezTo>
                    <a:pt x="817670" y="2219173"/>
                    <a:pt x="821402" y="2214975"/>
                    <a:pt x="821402" y="2209843"/>
                  </a:cubicBezTo>
                  <a:cubicBezTo>
                    <a:pt x="821402" y="2203312"/>
                    <a:pt x="822802" y="2197247"/>
                    <a:pt x="824201" y="2190716"/>
                  </a:cubicBezTo>
                  <a:cubicBezTo>
                    <a:pt x="824668" y="2187451"/>
                    <a:pt x="824668" y="2184652"/>
                    <a:pt x="823735" y="2181386"/>
                  </a:cubicBezTo>
                  <a:cubicBezTo>
                    <a:pt x="820936" y="2171590"/>
                    <a:pt x="818136" y="2161793"/>
                    <a:pt x="815338" y="2151530"/>
                  </a:cubicBezTo>
                  <a:cubicBezTo>
                    <a:pt x="814404" y="2148264"/>
                    <a:pt x="814871" y="2144532"/>
                    <a:pt x="817203" y="2142666"/>
                  </a:cubicBezTo>
                  <a:cubicBezTo>
                    <a:pt x="831199" y="2131470"/>
                    <a:pt x="844727" y="2119807"/>
                    <a:pt x="858723" y="2108145"/>
                  </a:cubicBezTo>
                  <a:cubicBezTo>
                    <a:pt x="862455" y="2104879"/>
                    <a:pt x="867586" y="2102547"/>
                    <a:pt x="872251" y="2100681"/>
                  </a:cubicBezTo>
                  <a:cubicBezTo>
                    <a:pt x="877849" y="2098348"/>
                    <a:pt x="882514" y="2095549"/>
                    <a:pt x="887646" y="2092750"/>
                  </a:cubicBezTo>
                  <a:cubicBezTo>
                    <a:pt x="898842" y="2086685"/>
                    <a:pt x="905840" y="2077355"/>
                    <a:pt x="910971" y="2065692"/>
                  </a:cubicBezTo>
                  <a:cubicBezTo>
                    <a:pt x="913304" y="2060094"/>
                    <a:pt x="914703" y="2054963"/>
                    <a:pt x="913304" y="2048898"/>
                  </a:cubicBezTo>
                  <a:cubicBezTo>
                    <a:pt x="912371" y="2043300"/>
                    <a:pt x="913304" y="2037236"/>
                    <a:pt x="913304" y="2031638"/>
                  </a:cubicBezTo>
                  <a:cubicBezTo>
                    <a:pt x="913304" y="2026972"/>
                    <a:pt x="914237" y="2022307"/>
                    <a:pt x="913304" y="2018109"/>
                  </a:cubicBezTo>
                  <a:cubicBezTo>
                    <a:pt x="911905" y="2010178"/>
                    <a:pt x="912837" y="2002714"/>
                    <a:pt x="914237" y="1995250"/>
                  </a:cubicBezTo>
                  <a:cubicBezTo>
                    <a:pt x="915170" y="1991518"/>
                    <a:pt x="913770" y="1987319"/>
                    <a:pt x="910038" y="1985453"/>
                  </a:cubicBezTo>
                  <a:cubicBezTo>
                    <a:pt x="903507" y="1981721"/>
                    <a:pt x="901175" y="1975190"/>
                    <a:pt x="898842" y="1968193"/>
                  </a:cubicBezTo>
                  <a:cubicBezTo>
                    <a:pt x="896043" y="1959329"/>
                    <a:pt x="897443" y="1950465"/>
                    <a:pt x="895577" y="1941602"/>
                  </a:cubicBezTo>
                  <a:cubicBezTo>
                    <a:pt x="895110" y="1939736"/>
                    <a:pt x="896043" y="1937870"/>
                    <a:pt x="896976" y="1936004"/>
                  </a:cubicBezTo>
                  <a:cubicBezTo>
                    <a:pt x="898842" y="1932271"/>
                    <a:pt x="898842" y="1928073"/>
                    <a:pt x="895577" y="1925740"/>
                  </a:cubicBezTo>
                  <a:cubicBezTo>
                    <a:pt x="888579" y="1920609"/>
                    <a:pt x="887646" y="1914544"/>
                    <a:pt x="891378" y="1907080"/>
                  </a:cubicBezTo>
                  <a:cubicBezTo>
                    <a:pt x="894177" y="1901482"/>
                    <a:pt x="895577" y="1894951"/>
                    <a:pt x="900708" y="1890286"/>
                  </a:cubicBezTo>
                  <a:cubicBezTo>
                    <a:pt x="906306" y="1884688"/>
                    <a:pt x="907706" y="1876757"/>
                    <a:pt x="911438" y="1869760"/>
                  </a:cubicBezTo>
                  <a:cubicBezTo>
                    <a:pt x="913304" y="1866494"/>
                    <a:pt x="915170" y="1863229"/>
                    <a:pt x="918902" y="1861363"/>
                  </a:cubicBezTo>
                  <a:cubicBezTo>
                    <a:pt x="924967" y="1858097"/>
                    <a:pt x="930565" y="1852965"/>
                    <a:pt x="934763" y="1847367"/>
                  </a:cubicBezTo>
                  <a:cubicBezTo>
                    <a:pt x="945493" y="1831972"/>
                    <a:pt x="959022" y="1819377"/>
                    <a:pt x="973017" y="1806781"/>
                  </a:cubicBezTo>
                  <a:cubicBezTo>
                    <a:pt x="980948" y="1799317"/>
                    <a:pt x="988412" y="1791386"/>
                    <a:pt x="999141" y="1787188"/>
                  </a:cubicBezTo>
                  <a:cubicBezTo>
                    <a:pt x="1000541" y="1786721"/>
                    <a:pt x="1001474" y="1785788"/>
                    <a:pt x="1002407" y="1784855"/>
                  </a:cubicBezTo>
                  <a:cubicBezTo>
                    <a:pt x="1026665" y="1765729"/>
                    <a:pt x="1045792" y="1742870"/>
                    <a:pt x="1057921" y="1714413"/>
                  </a:cubicBezTo>
                  <a:cubicBezTo>
                    <a:pt x="1062586" y="1703683"/>
                    <a:pt x="1066785" y="1692954"/>
                    <a:pt x="1074249" y="1684090"/>
                  </a:cubicBezTo>
                  <a:cubicBezTo>
                    <a:pt x="1078914" y="1678025"/>
                    <a:pt x="1081247" y="1670561"/>
                    <a:pt x="1083579" y="1663097"/>
                  </a:cubicBezTo>
                  <a:cubicBezTo>
                    <a:pt x="1086845" y="1652834"/>
                    <a:pt x="1085445" y="1643037"/>
                    <a:pt x="1086378" y="1632774"/>
                  </a:cubicBezTo>
                  <a:cubicBezTo>
                    <a:pt x="1086378" y="1630442"/>
                    <a:pt x="1081247" y="1627176"/>
                    <a:pt x="1078914" y="1628109"/>
                  </a:cubicBezTo>
                  <a:cubicBezTo>
                    <a:pt x="1078447" y="1628576"/>
                    <a:pt x="1077515" y="1628576"/>
                    <a:pt x="1077048" y="1629042"/>
                  </a:cubicBezTo>
                  <a:cubicBezTo>
                    <a:pt x="1069584" y="1635107"/>
                    <a:pt x="1060720" y="1636506"/>
                    <a:pt x="1051857" y="1637906"/>
                  </a:cubicBezTo>
                  <a:cubicBezTo>
                    <a:pt x="1039261" y="1639772"/>
                    <a:pt x="1026665" y="1640705"/>
                    <a:pt x="1014536" y="1645370"/>
                  </a:cubicBezTo>
                  <a:cubicBezTo>
                    <a:pt x="1012670" y="1645836"/>
                    <a:pt x="1010804" y="1646303"/>
                    <a:pt x="1008938" y="1645836"/>
                  </a:cubicBezTo>
                  <a:cubicBezTo>
                    <a:pt x="1001474" y="1644903"/>
                    <a:pt x="994943" y="1647702"/>
                    <a:pt x="988878" y="1650968"/>
                  </a:cubicBezTo>
                  <a:cubicBezTo>
                    <a:pt x="987012" y="1651901"/>
                    <a:pt x="985146" y="1652367"/>
                    <a:pt x="983746" y="1653300"/>
                  </a:cubicBezTo>
                  <a:cubicBezTo>
                    <a:pt x="980948" y="1654233"/>
                    <a:pt x="978615" y="1653767"/>
                    <a:pt x="976282" y="1652367"/>
                  </a:cubicBezTo>
                  <a:cubicBezTo>
                    <a:pt x="974883" y="1651434"/>
                    <a:pt x="973017" y="1650035"/>
                    <a:pt x="971617" y="1648635"/>
                  </a:cubicBezTo>
                  <a:cubicBezTo>
                    <a:pt x="966952" y="1643970"/>
                    <a:pt x="962754" y="1639305"/>
                    <a:pt x="958089" y="1635107"/>
                  </a:cubicBezTo>
                  <a:cubicBezTo>
                    <a:pt x="956689" y="1633707"/>
                    <a:pt x="956689" y="1631841"/>
                    <a:pt x="957622" y="1629975"/>
                  </a:cubicBezTo>
                  <a:cubicBezTo>
                    <a:pt x="961354" y="1622977"/>
                    <a:pt x="961354" y="1621111"/>
                    <a:pt x="955756" y="1616913"/>
                  </a:cubicBezTo>
                  <a:cubicBezTo>
                    <a:pt x="952024" y="1614114"/>
                    <a:pt x="948758" y="1611315"/>
                    <a:pt x="946426" y="1607583"/>
                  </a:cubicBezTo>
                  <a:cubicBezTo>
                    <a:pt x="940828" y="1599652"/>
                    <a:pt x="933364" y="1593588"/>
                    <a:pt x="926833" y="1586590"/>
                  </a:cubicBezTo>
                  <a:cubicBezTo>
                    <a:pt x="923101" y="1582391"/>
                    <a:pt x="917969" y="1579592"/>
                    <a:pt x="912371" y="1577260"/>
                  </a:cubicBezTo>
                  <a:cubicBezTo>
                    <a:pt x="903041" y="1572595"/>
                    <a:pt x="895110" y="1566530"/>
                    <a:pt x="892778" y="1555334"/>
                  </a:cubicBezTo>
                  <a:cubicBezTo>
                    <a:pt x="891378" y="1549736"/>
                    <a:pt x="889512" y="1544138"/>
                    <a:pt x="887646" y="1538540"/>
                  </a:cubicBezTo>
                  <a:cubicBezTo>
                    <a:pt x="885780" y="1532942"/>
                    <a:pt x="882514" y="1528277"/>
                    <a:pt x="877849" y="1524544"/>
                  </a:cubicBezTo>
                  <a:cubicBezTo>
                    <a:pt x="873651" y="1521279"/>
                    <a:pt x="869919" y="1518013"/>
                    <a:pt x="865720" y="1515214"/>
                  </a:cubicBezTo>
                  <a:cubicBezTo>
                    <a:pt x="862455" y="1512882"/>
                    <a:pt x="860589" y="1509150"/>
                    <a:pt x="860589" y="1505418"/>
                  </a:cubicBezTo>
                  <a:cubicBezTo>
                    <a:pt x="860122" y="1494222"/>
                    <a:pt x="856857" y="1483958"/>
                    <a:pt x="854991" y="1473229"/>
                  </a:cubicBezTo>
                  <a:cubicBezTo>
                    <a:pt x="853125" y="1462966"/>
                    <a:pt x="847060" y="1455968"/>
                    <a:pt x="838196" y="1450836"/>
                  </a:cubicBezTo>
                  <a:cubicBezTo>
                    <a:pt x="836330" y="1449903"/>
                    <a:pt x="834464" y="1449437"/>
                    <a:pt x="833065" y="1448504"/>
                  </a:cubicBezTo>
                  <a:cubicBezTo>
                    <a:pt x="831665" y="1447104"/>
                    <a:pt x="830732" y="1445705"/>
                    <a:pt x="829799" y="1443839"/>
                  </a:cubicBezTo>
                  <a:cubicBezTo>
                    <a:pt x="829333" y="1441973"/>
                    <a:pt x="828400" y="1440107"/>
                    <a:pt x="828866" y="1438241"/>
                  </a:cubicBezTo>
                  <a:cubicBezTo>
                    <a:pt x="829333" y="1431710"/>
                    <a:pt x="827467" y="1425645"/>
                    <a:pt x="823268" y="1420514"/>
                  </a:cubicBezTo>
                  <a:cubicBezTo>
                    <a:pt x="821402" y="1418181"/>
                    <a:pt x="820003" y="1414915"/>
                    <a:pt x="818136" y="1412116"/>
                  </a:cubicBezTo>
                  <a:cubicBezTo>
                    <a:pt x="810672" y="1399987"/>
                    <a:pt x="802742" y="1388791"/>
                    <a:pt x="799010" y="1374329"/>
                  </a:cubicBezTo>
                  <a:cubicBezTo>
                    <a:pt x="798543" y="1371997"/>
                    <a:pt x="796677" y="1369664"/>
                    <a:pt x="795744" y="1367332"/>
                  </a:cubicBezTo>
                  <a:cubicBezTo>
                    <a:pt x="794811" y="1365466"/>
                    <a:pt x="796211" y="1363600"/>
                    <a:pt x="798543" y="1363600"/>
                  </a:cubicBezTo>
                  <a:cubicBezTo>
                    <a:pt x="800876" y="1363600"/>
                    <a:pt x="803675" y="1364533"/>
                    <a:pt x="806007" y="1362200"/>
                  </a:cubicBezTo>
                  <a:cubicBezTo>
                    <a:pt x="807873" y="1360334"/>
                    <a:pt x="809739" y="1358468"/>
                    <a:pt x="812538" y="1358935"/>
                  </a:cubicBezTo>
                  <a:cubicBezTo>
                    <a:pt x="816271" y="1358935"/>
                    <a:pt x="818603" y="1361267"/>
                    <a:pt x="820469" y="1364066"/>
                  </a:cubicBezTo>
                  <a:cubicBezTo>
                    <a:pt x="821868" y="1365932"/>
                    <a:pt x="823268" y="1368265"/>
                    <a:pt x="825134" y="1370131"/>
                  </a:cubicBezTo>
                  <a:cubicBezTo>
                    <a:pt x="832598" y="1378994"/>
                    <a:pt x="837263" y="1389724"/>
                    <a:pt x="844261" y="1398588"/>
                  </a:cubicBezTo>
                  <a:cubicBezTo>
                    <a:pt x="848459" y="1403719"/>
                    <a:pt x="851259" y="1409317"/>
                    <a:pt x="852658" y="1415848"/>
                  </a:cubicBezTo>
                  <a:cubicBezTo>
                    <a:pt x="853591" y="1419580"/>
                    <a:pt x="855924" y="1422846"/>
                    <a:pt x="860122" y="1423779"/>
                  </a:cubicBezTo>
                  <a:cubicBezTo>
                    <a:pt x="868053" y="1426112"/>
                    <a:pt x="873184" y="1431710"/>
                    <a:pt x="875983" y="1439174"/>
                  </a:cubicBezTo>
                  <a:cubicBezTo>
                    <a:pt x="876917" y="1441506"/>
                    <a:pt x="877849" y="1443839"/>
                    <a:pt x="879249" y="1446171"/>
                  </a:cubicBezTo>
                  <a:cubicBezTo>
                    <a:pt x="881582" y="1450370"/>
                    <a:pt x="882514" y="1454568"/>
                    <a:pt x="882048" y="1459234"/>
                  </a:cubicBezTo>
                  <a:cubicBezTo>
                    <a:pt x="882048" y="1461100"/>
                    <a:pt x="882048" y="1462966"/>
                    <a:pt x="882048" y="1464832"/>
                  </a:cubicBezTo>
                  <a:cubicBezTo>
                    <a:pt x="882514" y="1475095"/>
                    <a:pt x="888113" y="1483025"/>
                    <a:pt x="896043" y="1489090"/>
                  </a:cubicBezTo>
                  <a:cubicBezTo>
                    <a:pt x="899309" y="1491422"/>
                    <a:pt x="902574" y="1492822"/>
                    <a:pt x="905840" y="1495155"/>
                  </a:cubicBezTo>
                  <a:cubicBezTo>
                    <a:pt x="910971" y="1499353"/>
                    <a:pt x="915170" y="1504018"/>
                    <a:pt x="917036" y="1510549"/>
                  </a:cubicBezTo>
                  <a:cubicBezTo>
                    <a:pt x="919369" y="1518013"/>
                    <a:pt x="923567" y="1524544"/>
                    <a:pt x="928699" y="1530143"/>
                  </a:cubicBezTo>
                  <a:cubicBezTo>
                    <a:pt x="932897" y="1534808"/>
                    <a:pt x="937562" y="1539473"/>
                    <a:pt x="940828" y="1545071"/>
                  </a:cubicBezTo>
                  <a:cubicBezTo>
                    <a:pt x="945026" y="1551602"/>
                    <a:pt x="948292" y="1558600"/>
                    <a:pt x="946426" y="1566530"/>
                  </a:cubicBezTo>
                  <a:cubicBezTo>
                    <a:pt x="945960" y="1568863"/>
                    <a:pt x="945493" y="1571662"/>
                    <a:pt x="946893" y="1573994"/>
                  </a:cubicBezTo>
                  <a:cubicBezTo>
                    <a:pt x="951091" y="1582858"/>
                    <a:pt x="952490" y="1592188"/>
                    <a:pt x="955290" y="1601518"/>
                  </a:cubicBezTo>
                  <a:cubicBezTo>
                    <a:pt x="956689" y="1605250"/>
                    <a:pt x="958089" y="1608516"/>
                    <a:pt x="959955" y="1612248"/>
                  </a:cubicBezTo>
                  <a:cubicBezTo>
                    <a:pt x="961821" y="1615513"/>
                    <a:pt x="964620" y="1616913"/>
                    <a:pt x="967885" y="1616913"/>
                  </a:cubicBezTo>
                  <a:cubicBezTo>
                    <a:pt x="971151" y="1616913"/>
                    <a:pt x="974416" y="1616446"/>
                    <a:pt x="977216" y="1615980"/>
                  </a:cubicBezTo>
                  <a:cubicBezTo>
                    <a:pt x="981881" y="1615513"/>
                    <a:pt x="986079" y="1614114"/>
                    <a:pt x="989345" y="1610382"/>
                  </a:cubicBezTo>
                  <a:cubicBezTo>
                    <a:pt x="993543" y="1605250"/>
                    <a:pt x="998675" y="1603851"/>
                    <a:pt x="1004739" y="1604784"/>
                  </a:cubicBezTo>
                  <a:cubicBezTo>
                    <a:pt x="1012204" y="1605717"/>
                    <a:pt x="1018734" y="1604317"/>
                    <a:pt x="1024799" y="1600119"/>
                  </a:cubicBezTo>
                  <a:cubicBezTo>
                    <a:pt x="1028531" y="1597320"/>
                    <a:pt x="1032730" y="1596387"/>
                    <a:pt x="1037395" y="1595454"/>
                  </a:cubicBezTo>
                  <a:cubicBezTo>
                    <a:pt x="1041127" y="1594987"/>
                    <a:pt x="1044859" y="1593588"/>
                    <a:pt x="1047658" y="1590322"/>
                  </a:cubicBezTo>
                  <a:cubicBezTo>
                    <a:pt x="1050924" y="1586590"/>
                    <a:pt x="1054656" y="1585190"/>
                    <a:pt x="1059321" y="1583791"/>
                  </a:cubicBezTo>
                  <a:cubicBezTo>
                    <a:pt x="1065852" y="1581458"/>
                    <a:pt x="1072849" y="1579592"/>
                    <a:pt x="1079380" y="1577260"/>
                  </a:cubicBezTo>
                  <a:cubicBezTo>
                    <a:pt x="1084512" y="1575394"/>
                    <a:pt x="1089644" y="1572595"/>
                    <a:pt x="1095242" y="1570262"/>
                  </a:cubicBezTo>
                  <a:cubicBezTo>
                    <a:pt x="1097574" y="1569329"/>
                    <a:pt x="1099440" y="1567463"/>
                    <a:pt x="1099907" y="1564664"/>
                  </a:cubicBezTo>
                  <a:cubicBezTo>
                    <a:pt x="1101306" y="1558133"/>
                    <a:pt x="1105505" y="1554867"/>
                    <a:pt x="1111569" y="1553001"/>
                  </a:cubicBezTo>
                  <a:cubicBezTo>
                    <a:pt x="1119500" y="1550669"/>
                    <a:pt x="1127431" y="1548336"/>
                    <a:pt x="1135828" y="1546937"/>
                  </a:cubicBezTo>
                  <a:cubicBezTo>
                    <a:pt x="1141426" y="1546004"/>
                    <a:pt x="1145624" y="1543671"/>
                    <a:pt x="1147024" y="1538073"/>
                  </a:cubicBezTo>
                  <a:cubicBezTo>
                    <a:pt x="1147957" y="1534808"/>
                    <a:pt x="1149823" y="1532009"/>
                    <a:pt x="1153088" y="1531542"/>
                  </a:cubicBezTo>
                  <a:cubicBezTo>
                    <a:pt x="1160086" y="1530609"/>
                    <a:pt x="1164751" y="1527344"/>
                    <a:pt x="1167084" y="1520346"/>
                  </a:cubicBezTo>
                  <a:cubicBezTo>
                    <a:pt x="1168017" y="1517547"/>
                    <a:pt x="1171282" y="1515214"/>
                    <a:pt x="1174081" y="1514281"/>
                  </a:cubicBezTo>
                  <a:cubicBezTo>
                    <a:pt x="1176414" y="1513348"/>
                    <a:pt x="1179213" y="1513348"/>
                    <a:pt x="1181546" y="1511949"/>
                  </a:cubicBezTo>
                  <a:cubicBezTo>
                    <a:pt x="1182945" y="1511016"/>
                    <a:pt x="1184344" y="1509150"/>
                    <a:pt x="1184344" y="1507750"/>
                  </a:cubicBezTo>
                  <a:cubicBezTo>
                    <a:pt x="1184811" y="1504018"/>
                    <a:pt x="1184344" y="1499820"/>
                    <a:pt x="1184811" y="1496088"/>
                  </a:cubicBezTo>
                  <a:cubicBezTo>
                    <a:pt x="1185278" y="1492822"/>
                    <a:pt x="1186677" y="1490023"/>
                    <a:pt x="1189476" y="1488157"/>
                  </a:cubicBezTo>
                  <a:cubicBezTo>
                    <a:pt x="1199273" y="1482092"/>
                    <a:pt x="1204871" y="1472762"/>
                    <a:pt x="1209536" y="1462966"/>
                  </a:cubicBezTo>
                  <a:cubicBezTo>
                    <a:pt x="1212802" y="1456434"/>
                    <a:pt x="1211868" y="1453169"/>
                    <a:pt x="1206270" y="1447571"/>
                  </a:cubicBezTo>
                  <a:cubicBezTo>
                    <a:pt x="1202538" y="1443839"/>
                    <a:pt x="1199273" y="1440107"/>
                    <a:pt x="1196474" y="1435442"/>
                  </a:cubicBezTo>
                  <a:cubicBezTo>
                    <a:pt x="1194141" y="1432176"/>
                    <a:pt x="1191342" y="1429844"/>
                    <a:pt x="1187144" y="1429377"/>
                  </a:cubicBezTo>
                  <a:cubicBezTo>
                    <a:pt x="1182012" y="1428911"/>
                    <a:pt x="1176880" y="1428444"/>
                    <a:pt x="1171749" y="1427045"/>
                  </a:cubicBezTo>
                  <a:cubicBezTo>
                    <a:pt x="1168950" y="1426112"/>
                    <a:pt x="1165684" y="1424246"/>
                    <a:pt x="1163352" y="1422380"/>
                  </a:cubicBezTo>
                  <a:cubicBezTo>
                    <a:pt x="1158687" y="1417714"/>
                    <a:pt x="1155421" y="1412583"/>
                    <a:pt x="1154488" y="1405585"/>
                  </a:cubicBezTo>
                  <a:cubicBezTo>
                    <a:pt x="1154022" y="1399987"/>
                    <a:pt x="1153088" y="1394389"/>
                    <a:pt x="1152156" y="1388325"/>
                  </a:cubicBezTo>
                  <a:cubicBezTo>
                    <a:pt x="1152156" y="1387858"/>
                    <a:pt x="1151689" y="1386925"/>
                    <a:pt x="1151223" y="1386925"/>
                  </a:cubicBezTo>
                  <a:cubicBezTo>
                    <a:pt x="1149823" y="1386925"/>
                    <a:pt x="1148423" y="1386925"/>
                    <a:pt x="1147491" y="1387858"/>
                  </a:cubicBezTo>
                  <a:cubicBezTo>
                    <a:pt x="1140026" y="1395789"/>
                    <a:pt x="1132096" y="1403253"/>
                    <a:pt x="1126031" y="1412583"/>
                  </a:cubicBezTo>
                  <a:cubicBezTo>
                    <a:pt x="1121366" y="1420047"/>
                    <a:pt x="1115301" y="1423313"/>
                    <a:pt x="1106904" y="1422846"/>
                  </a:cubicBezTo>
                  <a:cubicBezTo>
                    <a:pt x="1100373" y="1422380"/>
                    <a:pt x="1094309" y="1422380"/>
                    <a:pt x="1088244" y="1425179"/>
                  </a:cubicBezTo>
                  <a:cubicBezTo>
                    <a:pt x="1085912" y="1426112"/>
                    <a:pt x="1083112" y="1424712"/>
                    <a:pt x="1081247" y="1422846"/>
                  </a:cubicBezTo>
                  <a:cubicBezTo>
                    <a:pt x="1078914" y="1420514"/>
                    <a:pt x="1077048" y="1418181"/>
                    <a:pt x="1077048" y="1414449"/>
                  </a:cubicBezTo>
                  <a:cubicBezTo>
                    <a:pt x="1076581" y="1407918"/>
                    <a:pt x="1076115" y="1401853"/>
                    <a:pt x="1075182" y="1395322"/>
                  </a:cubicBezTo>
                  <a:cubicBezTo>
                    <a:pt x="1075182" y="1393923"/>
                    <a:pt x="1074249" y="1392990"/>
                    <a:pt x="1073782" y="1392057"/>
                  </a:cubicBezTo>
                  <a:cubicBezTo>
                    <a:pt x="1072849" y="1391123"/>
                    <a:pt x="1071916" y="1390191"/>
                    <a:pt x="1070983" y="1389724"/>
                  </a:cubicBezTo>
                  <a:cubicBezTo>
                    <a:pt x="1070050" y="1389724"/>
                    <a:pt x="1068184" y="1390191"/>
                    <a:pt x="1067718" y="1391123"/>
                  </a:cubicBezTo>
                  <a:cubicBezTo>
                    <a:pt x="1066318" y="1393456"/>
                    <a:pt x="1065385" y="1395789"/>
                    <a:pt x="1064452" y="1398121"/>
                  </a:cubicBezTo>
                  <a:cubicBezTo>
                    <a:pt x="1063053" y="1400920"/>
                    <a:pt x="1060720" y="1400920"/>
                    <a:pt x="1058388" y="1398121"/>
                  </a:cubicBezTo>
                  <a:cubicBezTo>
                    <a:pt x="1056055" y="1394856"/>
                    <a:pt x="1054189" y="1391590"/>
                    <a:pt x="1053723" y="1387858"/>
                  </a:cubicBezTo>
                  <a:cubicBezTo>
                    <a:pt x="1052789" y="1381327"/>
                    <a:pt x="1049524" y="1375729"/>
                    <a:pt x="1044859" y="1371064"/>
                  </a:cubicBezTo>
                  <a:cubicBezTo>
                    <a:pt x="1042060" y="1367798"/>
                    <a:pt x="1038794" y="1364533"/>
                    <a:pt x="1035529" y="1361734"/>
                  </a:cubicBezTo>
                  <a:cubicBezTo>
                    <a:pt x="1034129" y="1360334"/>
                    <a:pt x="1032263" y="1359401"/>
                    <a:pt x="1031330" y="1358002"/>
                  </a:cubicBezTo>
                  <a:cubicBezTo>
                    <a:pt x="1027598" y="1351470"/>
                    <a:pt x="1023866" y="1344473"/>
                    <a:pt x="1020134" y="1337942"/>
                  </a:cubicBezTo>
                  <a:cubicBezTo>
                    <a:pt x="1019201" y="1336542"/>
                    <a:pt x="1019668" y="1334210"/>
                    <a:pt x="1019668" y="1332344"/>
                  </a:cubicBezTo>
                  <a:cubicBezTo>
                    <a:pt x="1020134" y="1330011"/>
                    <a:pt x="1020601" y="1327212"/>
                    <a:pt x="1021534" y="1324880"/>
                  </a:cubicBezTo>
                  <a:cubicBezTo>
                    <a:pt x="1022000" y="1323947"/>
                    <a:pt x="1022933" y="1322547"/>
                    <a:pt x="1024333" y="1322547"/>
                  </a:cubicBezTo>
                  <a:cubicBezTo>
                    <a:pt x="1028065" y="1322081"/>
                    <a:pt x="1031797" y="1321147"/>
                    <a:pt x="1035529" y="1321614"/>
                  </a:cubicBezTo>
                  <a:cubicBezTo>
                    <a:pt x="1039261" y="1321614"/>
                    <a:pt x="1043459" y="1322081"/>
                    <a:pt x="1046725" y="1323480"/>
                  </a:cubicBezTo>
                  <a:cubicBezTo>
                    <a:pt x="1049057" y="1324880"/>
                    <a:pt x="1050457" y="1328145"/>
                    <a:pt x="1052323" y="1330944"/>
                  </a:cubicBezTo>
                  <a:cubicBezTo>
                    <a:pt x="1056988" y="1338408"/>
                    <a:pt x="1062120" y="1346339"/>
                    <a:pt x="1066785" y="1353803"/>
                  </a:cubicBezTo>
                  <a:cubicBezTo>
                    <a:pt x="1069117" y="1357535"/>
                    <a:pt x="1071916" y="1359401"/>
                    <a:pt x="1075648" y="1360334"/>
                  </a:cubicBezTo>
                  <a:cubicBezTo>
                    <a:pt x="1077515" y="1360801"/>
                    <a:pt x="1079380" y="1361267"/>
                    <a:pt x="1081247" y="1361734"/>
                  </a:cubicBezTo>
                  <a:cubicBezTo>
                    <a:pt x="1085912" y="1362667"/>
                    <a:pt x="1089644" y="1364533"/>
                    <a:pt x="1092443" y="1368265"/>
                  </a:cubicBezTo>
                  <a:cubicBezTo>
                    <a:pt x="1094309" y="1370597"/>
                    <a:pt x="1097574" y="1371997"/>
                    <a:pt x="1099907" y="1373863"/>
                  </a:cubicBezTo>
                  <a:cubicBezTo>
                    <a:pt x="1106904" y="1378994"/>
                    <a:pt x="1115301" y="1379927"/>
                    <a:pt x="1123232" y="1381793"/>
                  </a:cubicBezTo>
                  <a:cubicBezTo>
                    <a:pt x="1126498" y="1382726"/>
                    <a:pt x="1129297" y="1382260"/>
                    <a:pt x="1132562" y="1380394"/>
                  </a:cubicBezTo>
                  <a:cubicBezTo>
                    <a:pt x="1137227" y="1378061"/>
                    <a:pt x="1141426" y="1375729"/>
                    <a:pt x="1146558" y="1373396"/>
                  </a:cubicBezTo>
                  <a:cubicBezTo>
                    <a:pt x="1152156" y="1371064"/>
                    <a:pt x="1157287" y="1372930"/>
                    <a:pt x="1159620" y="1378061"/>
                  </a:cubicBezTo>
                  <a:cubicBezTo>
                    <a:pt x="1161486" y="1382260"/>
                    <a:pt x="1163352" y="1386458"/>
                    <a:pt x="1165218" y="1390191"/>
                  </a:cubicBezTo>
                  <a:cubicBezTo>
                    <a:pt x="1167084" y="1394389"/>
                    <a:pt x="1169883" y="1395789"/>
                    <a:pt x="1174081" y="1396255"/>
                  </a:cubicBezTo>
                  <a:cubicBezTo>
                    <a:pt x="1192275" y="1397655"/>
                    <a:pt x="1209536" y="1401387"/>
                    <a:pt x="1227263" y="1404186"/>
                  </a:cubicBezTo>
                  <a:cubicBezTo>
                    <a:pt x="1233794" y="1405119"/>
                    <a:pt x="1239859" y="1405585"/>
                    <a:pt x="1246390" y="1405119"/>
                  </a:cubicBezTo>
                  <a:cubicBezTo>
                    <a:pt x="1257120" y="1403719"/>
                    <a:pt x="1267849" y="1400454"/>
                    <a:pt x="1278579" y="1403253"/>
                  </a:cubicBezTo>
                  <a:cubicBezTo>
                    <a:pt x="1280911" y="1403719"/>
                    <a:pt x="1283710" y="1402786"/>
                    <a:pt x="1286043" y="1401853"/>
                  </a:cubicBezTo>
                  <a:cubicBezTo>
                    <a:pt x="1293507" y="1399521"/>
                    <a:pt x="1301438" y="1399521"/>
                    <a:pt x="1308902" y="1399987"/>
                  </a:cubicBezTo>
                  <a:cubicBezTo>
                    <a:pt x="1311701" y="1399987"/>
                    <a:pt x="1314033" y="1401387"/>
                    <a:pt x="1314966" y="1403719"/>
                  </a:cubicBezTo>
                  <a:cubicBezTo>
                    <a:pt x="1315899" y="1406052"/>
                    <a:pt x="1317766" y="1407918"/>
                    <a:pt x="1320098" y="1409317"/>
                  </a:cubicBezTo>
                  <a:cubicBezTo>
                    <a:pt x="1322897" y="1411183"/>
                    <a:pt x="1325230" y="1413516"/>
                    <a:pt x="1326163" y="1416781"/>
                  </a:cubicBezTo>
                  <a:cubicBezTo>
                    <a:pt x="1327562" y="1423313"/>
                    <a:pt x="1331294" y="1426578"/>
                    <a:pt x="1337825" y="1427978"/>
                  </a:cubicBezTo>
                  <a:cubicBezTo>
                    <a:pt x="1342024" y="1428911"/>
                    <a:pt x="1345756" y="1431710"/>
                    <a:pt x="1348555" y="1435442"/>
                  </a:cubicBezTo>
                  <a:cubicBezTo>
                    <a:pt x="1353220" y="1441973"/>
                    <a:pt x="1360218" y="1444772"/>
                    <a:pt x="1368615" y="1445238"/>
                  </a:cubicBezTo>
                  <a:cubicBezTo>
                    <a:pt x="1370481" y="1445238"/>
                    <a:pt x="1371880" y="1445238"/>
                    <a:pt x="1373746" y="1445238"/>
                  </a:cubicBezTo>
                  <a:cubicBezTo>
                    <a:pt x="1373746" y="1445238"/>
                    <a:pt x="1373746" y="1445238"/>
                    <a:pt x="1374213" y="1444772"/>
                  </a:cubicBezTo>
                  <a:lnTo>
                    <a:pt x="1375146" y="1444305"/>
                  </a:lnTo>
                  <a:lnTo>
                    <a:pt x="1374679" y="1445238"/>
                  </a:lnTo>
                  <a:cubicBezTo>
                    <a:pt x="1374679" y="1445238"/>
                    <a:pt x="1374213" y="1445238"/>
                    <a:pt x="1374213" y="1445238"/>
                  </a:cubicBezTo>
                  <a:cubicBezTo>
                    <a:pt x="1371414" y="1449437"/>
                    <a:pt x="1367682" y="1452236"/>
                    <a:pt x="1361617" y="1449903"/>
                  </a:cubicBezTo>
                  <a:cubicBezTo>
                    <a:pt x="1360684" y="1449437"/>
                    <a:pt x="1358818" y="1450370"/>
                    <a:pt x="1358351" y="1451303"/>
                  </a:cubicBezTo>
                  <a:cubicBezTo>
                    <a:pt x="1357885" y="1452236"/>
                    <a:pt x="1357885" y="1454102"/>
                    <a:pt x="1358818" y="1454568"/>
                  </a:cubicBezTo>
                  <a:cubicBezTo>
                    <a:pt x="1364416" y="1460633"/>
                    <a:pt x="1370014" y="1466698"/>
                    <a:pt x="1376079" y="1472296"/>
                  </a:cubicBezTo>
                  <a:cubicBezTo>
                    <a:pt x="1386809" y="1482559"/>
                    <a:pt x="1391940" y="1482559"/>
                    <a:pt x="1404536" y="1474162"/>
                  </a:cubicBezTo>
                  <a:cubicBezTo>
                    <a:pt x="1409201" y="1470896"/>
                    <a:pt x="1412933" y="1466698"/>
                    <a:pt x="1413400" y="1461100"/>
                  </a:cubicBezTo>
                  <a:cubicBezTo>
                    <a:pt x="1413400" y="1461100"/>
                    <a:pt x="1413400" y="1461100"/>
                    <a:pt x="1412933" y="1461100"/>
                  </a:cubicBezTo>
                  <a:lnTo>
                    <a:pt x="1412933" y="1460167"/>
                  </a:lnTo>
                  <a:lnTo>
                    <a:pt x="1413400" y="1460633"/>
                  </a:lnTo>
                  <a:cubicBezTo>
                    <a:pt x="1413400" y="1460633"/>
                    <a:pt x="1413400" y="1461100"/>
                    <a:pt x="1413400" y="1461100"/>
                  </a:cubicBezTo>
                  <a:cubicBezTo>
                    <a:pt x="1413866" y="1461566"/>
                    <a:pt x="1414799" y="1461566"/>
                    <a:pt x="1414799" y="1462033"/>
                  </a:cubicBezTo>
                  <a:cubicBezTo>
                    <a:pt x="1417598" y="1470430"/>
                    <a:pt x="1420864" y="1478827"/>
                    <a:pt x="1420397" y="1487690"/>
                  </a:cubicBezTo>
                  <a:cubicBezTo>
                    <a:pt x="1419930" y="1491422"/>
                    <a:pt x="1419930" y="1495621"/>
                    <a:pt x="1421330" y="1498887"/>
                  </a:cubicBezTo>
                  <a:cubicBezTo>
                    <a:pt x="1424596" y="1507750"/>
                    <a:pt x="1425995" y="1517547"/>
                    <a:pt x="1428328" y="1526877"/>
                  </a:cubicBezTo>
                  <a:cubicBezTo>
                    <a:pt x="1430660" y="1536207"/>
                    <a:pt x="1436258" y="1544604"/>
                    <a:pt x="1436725" y="1554401"/>
                  </a:cubicBezTo>
                  <a:cubicBezTo>
                    <a:pt x="1436725" y="1556267"/>
                    <a:pt x="1438124" y="1558133"/>
                    <a:pt x="1439057" y="1559533"/>
                  </a:cubicBezTo>
                  <a:cubicBezTo>
                    <a:pt x="1442323" y="1565131"/>
                    <a:pt x="1444655" y="1571195"/>
                    <a:pt x="1448388" y="1576327"/>
                  </a:cubicBezTo>
                  <a:cubicBezTo>
                    <a:pt x="1453053" y="1582858"/>
                    <a:pt x="1455385" y="1589855"/>
                    <a:pt x="1458184" y="1597320"/>
                  </a:cubicBezTo>
                  <a:cubicBezTo>
                    <a:pt x="1459584" y="1601052"/>
                    <a:pt x="1460983" y="1604317"/>
                    <a:pt x="1461916" y="1608049"/>
                  </a:cubicBezTo>
                  <a:cubicBezTo>
                    <a:pt x="1463782" y="1615513"/>
                    <a:pt x="1467048" y="1622511"/>
                    <a:pt x="1473112" y="1628109"/>
                  </a:cubicBezTo>
                  <a:cubicBezTo>
                    <a:pt x="1476378" y="1631375"/>
                    <a:pt x="1479177" y="1635107"/>
                    <a:pt x="1480576" y="1639305"/>
                  </a:cubicBezTo>
                  <a:cubicBezTo>
                    <a:pt x="1483842" y="1648169"/>
                    <a:pt x="1489440" y="1656566"/>
                    <a:pt x="1490373" y="1666363"/>
                  </a:cubicBezTo>
                  <a:cubicBezTo>
                    <a:pt x="1490840" y="1672427"/>
                    <a:pt x="1494105" y="1677092"/>
                    <a:pt x="1497371" y="1681757"/>
                  </a:cubicBezTo>
                  <a:cubicBezTo>
                    <a:pt x="1498770" y="1683623"/>
                    <a:pt x="1500636" y="1685489"/>
                    <a:pt x="1502969" y="1687355"/>
                  </a:cubicBezTo>
                  <a:cubicBezTo>
                    <a:pt x="1507634" y="1691088"/>
                    <a:pt x="1514631" y="1690154"/>
                    <a:pt x="1518364" y="1685489"/>
                  </a:cubicBezTo>
                  <a:cubicBezTo>
                    <a:pt x="1519296" y="1684090"/>
                    <a:pt x="1520229" y="1682224"/>
                    <a:pt x="1521162" y="1680358"/>
                  </a:cubicBezTo>
                  <a:cubicBezTo>
                    <a:pt x="1522562" y="1677559"/>
                    <a:pt x="1524894" y="1674760"/>
                    <a:pt x="1528160" y="1673827"/>
                  </a:cubicBezTo>
                  <a:cubicBezTo>
                    <a:pt x="1532359" y="1672427"/>
                    <a:pt x="1533758" y="1669162"/>
                    <a:pt x="1535158" y="1665430"/>
                  </a:cubicBezTo>
                  <a:cubicBezTo>
                    <a:pt x="1537024" y="1660298"/>
                    <a:pt x="1539823" y="1656566"/>
                    <a:pt x="1544488" y="1653767"/>
                  </a:cubicBezTo>
                  <a:cubicBezTo>
                    <a:pt x="1547753" y="1652367"/>
                    <a:pt x="1548687" y="1649102"/>
                    <a:pt x="1548220" y="1645370"/>
                  </a:cubicBezTo>
                  <a:cubicBezTo>
                    <a:pt x="1547753" y="1642104"/>
                    <a:pt x="1547287" y="1638839"/>
                    <a:pt x="1546820" y="1636040"/>
                  </a:cubicBezTo>
                  <a:cubicBezTo>
                    <a:pt x="1545887" y="1632308"/>
                    <a:pt x="1546354" y="1628576"/>
                    <a:pt x="1547753" y="1624843"/>
                  </a:cubicBezTo>
                  <a:cubicBezTo>
                    <a:pt x="1548687" y="1622511"/>
                    <a:pt x="1549619" y="1620178"/>
                    <a:pt x="1550552" y="1617846"/>
                  </a:cubicBezTo>
                  <a:cubicBezTo>
                    <a:pt x="1552885" y="1612248"/>
                    <a:pt x="1553352" y="1606650"/>
                    <a:pt x="1551019" y="1601052"/>
                  </a:cubicBezTo>
                  <a:cubicBezTo>
                    <a:pt x="1549619" y="1598253"/>
                    <a:pt x="1549619" y="1594987"/>
                    <a:pt x="1549153" y="1591721"/>
                  </a:cubicBezTo>
                  <a:cubicBezTo>
                    <a:pt x="1549153" y="1584724"/>
                    <a:pt x="1549153" y="1577726"/>
                    <a:pt x="1549153" y="1570729"/>
                  </a:cubicBezTo>
                  <a:cubicBezTo>
                    <a:pt x="1549153" y="1566530"/>
                    <a:pt x="1551485" y="1563731"/>
                    <a:pt x="1556151" y="1562798"/>
                  </a:cubicBezTo>
                  <a:cubicBezTo>
                    <a:pt x="1558017" y="1562332"/>
                    <a:pt x="1560349" y="1561865"/>
                    <a:pt x="1561282" y="1560932"/>
                  </a:cubicBezTo>
                  <a:cubicBezTo>
                    <a:pt x="1564548" y="1555801"/>
                    <a:pt x="1569679" y="1553468"/>
                    <a:pt x="1575277" y="1551602"/>
                  </a:cubicBezTo>
                  <a:cubicBezTo>
                    <a:pt x="1577610" y="1550669"/>
                    <a:pt x="1579476" y="1548336"/>
                    <a:pt x="1579942" y="1546004"/>
                  </a:cubicBezTo>
                  <a:cubicBezTo>
                    <a:pt x="1580875" y="1542738"/>
                    <a:pt x="1581342" y="1539473"/>
                    <a:pt x="1584607" y="1537607"/>
                  </a:cubicBezTo>
                  <a:cubicBezTo>
                    <a:pt x="1592538" y="1533408"/>
                    <a:pt x="1597670" y="1525478"/>
                    <a:pt x="1604667" y="1519879"/>
                  </a:cubicBezTo>
                  <a:cubicBezTo>
                    <a:pt x="1607933" y="1517547"/>
                    <a:pt x="1610265" y="1514748"/>
                    <a:pt x="1612131" y="1511016"/>
                  </a:cubicBezTo>
                  <a:cubicBezTo>
                    <a:pt x="1614464" y="1507284"/>
                    <a:pt x="1617729" y="1504018"/>
                    <a:pt x="1620528" y="1500286"/>
                  </a:cubicBezTo>
                  <a:cubicBezTo>
                    <a:pt x="1622395" y="1497487"/>
                    <a:pt x="1625193" y="1496088"/>
                    <a:pt x="1627993" y="1495155"/>
                  </a:cubicBezTo>
                  <a:cubicBezTo>
                    <a:pt x="1638722" y="1490490"/>
                    <a:pt x="1645720" y="1483025"/>
                    <a:pt x="1646186" y="1470430"/>
                  </a:cubicBezTo>
                  <a:cubicBezTo>
                    <a:pt x="1646186" y="1467164"/>
                    <a:pt x="1648986" y="1464832"/>
                    <a:pt x="1651784" y="1462966"/>
                  </a:cubicBezTo>
                  <a:cubicBezTo>
                    <a:pt x="1656450" y="1460167"/>
                    <a:pt x="1661581" y="1459700"/>
                    <a:pt x="1666713" y="1460167"/>
                  </a:cubicBezTo>
                  <a:cubicBezTo>
                    <a:pt x="1678375" y="1460633"/>
                    <a:pt x="1689571" y="1458301"/>
                    <a:pt x="1699368" y="1451303"/>
                  </a:cubicBezTo>
                  <a:cubicBezTo>
                    <a:pt x="1703567" y="1448504"/>
                    <a:pt x="1709165" y="1448970"/>
                    <a:pt x="1712897" y="1444772"/>
                  </a:cubicBezTo>
                  <a:cubicBezTo>
                    <a:pt x="1712897" y="1444772"/>
                    <a:pt x="1715696" y="1445705"/>
                    <a:pt x="1715696" y="1446638"/>
                  </a:cubicBezTo>
                  <a:cubicBezTo>
                    <a:pt x="1717095" y="1450370"/>
                    <a:pt x="1718028" y="1453636"/>
                    <a:pt x="1719428" y="1457368"/>
                  </a:cubicBezTo>
                  <a:cubicBezTo>
                    <a:pt x="1723160" y="1469963"/>
                    <a:pt x="1730158" y="1480693"/>
                    <a:pt x="1742753" y="1486757"/>
                  </a:cubicBezTo>
                  <a:cubicBezTo>
                    <a:pt x="1744619" y="1487690"/>
                    <a:pt x="1746019" y="1488157"/>
                    <a:pt x="1747885" y="1489090"/>
                  </a:cubicBezTo>
                  <a:cubicBezTo>
                    <a:pt x="1750684" y="1490490"/>
                    <a:pt x="1751150" y="1492822"/>
                    <a:pt x="1750217" y="1497021"/>
                  </a:cubicBezTo>
                  <a:cubicBezTo>
                    <a:pt x="1748818" y="1503085"/>
                    <a:pt x="1749751" y="1504951"/>
                    <a:pt x="1755349" y="1507284"/>
                  </a:cubicBezTo>
                  <a:cubicBezTo>
                    <a:pt x="1759081" y="1508683"/>
                    <a:pt x="1761880" y="1511016"/>
                    <a:pt x="1763746" y="1514748"/>
                  </a:cubicBezTo>
                  <a:cubicBezTo>
                    <a:pt x="1764212" y="1515214"/>
                    <a:pt x="1764212" y="1515681"/>
                    <a:pt x="1764679" y="1516614"/>
                  </a:cubicBezTo>
                  <a:cubicBezTo>
                    <a:pt x="1768878" y="1525011"/>
                    <a:pt x="1770744" y="1533408"/>
                    <a:pt x="1767945" y="1542272"/>
                  </a:cubicBezTo>
                  <a:cubicBezTo>
                    <a:pt x="1767012" y="1545071"/>
                    <a:pt x="1767478" y="1548803"/>
                    <a:pt x="1767478" y="1551602"/>
                  </a:cubicBezTo>
                  <a:cubicBezTo>
                    <a:pt x="1767478" y="1554401"/>
                    <a:pt x="1771677" y="1558133"/>
                    <a:pt x="1774009" y="1558133"/>
                  </a:cubicBezTo>
                  <a:cubicBezTo>
                    <a:pt x="1781007" y="1557667"/>
                    <a:pt x="1788005" y="1557667"/>
                    <a:pt x="1794069" y="1553001"/>
                  </a:cubicBezTo>
                  <a:cubicBezTo>
                    <a:pt x="1797335" y="1553935"/>
                    <a:pt x="1802466" y="1550669"/>
                    <a:pt x="1807131" y="1547403"/>
                  </a:cubicBezTo>
                  <a:close/>
                  <a:moveTo>
                    <a:pt x="2139751" y="1270298"/>
                  </a:moveTo>
                  <a:cubicBezTo>
                    <a:pt x="2140217" y="1270298"/>
                    <a:pt x="2140684" y="1271231"/>
                    <a:pt x="2140684" y="1271698"/>
                  </a:cubicBezTo>
                  <a:cubicBezTo>
                    <a:pt x="2140684" y="1272631"/>
                    <a:pt x="2140684" y="1273564"/>
                    <a:pt x="2140684" y="1274497"/>
                  </a:cubicBezTo>
                  <a:cubicBezTo>
                    <a:pt x="2140684" y="1274497"/>
                    <a:pt x="2141150" y="1274497"/>
                    <a:pt x="2141150" y="1274497"/>
                  </a:cubicBezTo>
                  <a:lnTo>
                    <a:pt x="2141617" y="1275430"/>
                  </a:lnTo>
                  <a:lnTo>
                    <a:pt x="2140684" y="1274963"/>
                  </a:lnTo>
                  <a:cubicBezTo>
                    <a:pt x="2140684" y="1274963"/>
                    <a:pt x="2140684" y="1274497"/>
                    <a:pt x="2140684" y="1274497"/>
                  </a:cubicBezTo>
                  <a:cubicBezTo>
                    <a:pt x="2139751" y="1274030"/>
                    <a:pt x="2138818" y="1273564"/>
                    <a:pt x="2138351" y="1273097"/>
                  </a:cubicBezTo>
                  <a:cubicBezTo>
                    <a:pt x="2137418" y="1271698"/>
                    <a:pt x="2138351" y="1270765"/>
                    <a:pt x="2139751" y="1270298"/>
                  </a:cubicBezTo>
                  <a:close/>
                  <a:moveTo>
                    <a:pt x="2106629" y="1229712"/>
                  </a:moveTo>
                  <a:cubicBezTo>
                    <a:pt x="2107095" y="1229712"/>
                    <a:pt x="2107562" y="1230179"/>
                    <a:pt x="2107562" y="1230645"/>
                  </a:cubicBezTo>
                  <a:cubicBezTo>
                    <a:pt x="2107095" y="1231112"/>
                    <a:pt x="2106629" y="1231112"/>
                    <a:pt x="2106162" y="1231578"/>
                  </a:cubicBezTo>
                  <a:cubicBezTo>
                    <a:pt x="2105696" y="1231578"/>
                    <a:pt x="2104763" y="1231578"/>
                    <a:pt x="2104763" y="1231112"/>
                  </a:cubicBezTo>
                  <a:cubicBezTo>
                    <a:pt x="2104763" y="1230179"/>
                    <a:pt x="2105229" y="1229246"/>
                    <a:pt x="2106629" y="1229712"/>
                  </a:cubicBezTo>
                  <a:close/>
                  <a:moveTo>
                    <a:pt x="2087968" y="1315549"/>
                  </a:moveTo>
                  <a:cubicBezTo>
                    <a:pt x="2088435" y="1316016"/>
                    <a:pt x="2088901" y="1316016"/>
                    <a:pt x="2089368" y="1316482"/>
                  </a:cubicBezTo>
                  <a:cubicBezTo>
                    <a:pt x="2089835" y="1317415"/>
                    <a:pt x="2089835" y="1318815"/>
                    <a:pt x="2089835" y="1319748"/>
                  </a:cubicBezTo>
                  <a:cubicBezTo>
                    <a:pt x="2089835" y="1320215"/>
                    <a:pt x="2089368" y="1320215"/>
                    <a:pt x="2088901" y="1320681"/>
                  </a:cubicBezTo>
                  <a:cubicBezTo>
                    <a:pt x="2088435" y="1319281"/>
                    <a:pt x="2087502" y="1317415"/>
                    <a:pt x="2087035" y="1316016"/>
                  </a:cubicBezTo>
                  <a:cubicBezTo>
                    <a:pt x="2086569" y="1316016"/>
                    <a:pt x="2087502" y="1315549"/>
                    <a:pt x="2087968" y="1315549"/>
                  </a:cubicBezTo>
                  <a:close/>
                  <a:moveTo>
                    <a:pt x="2254978" y="946542"/>
                  </a:moveTo>
                  <a:cubicBezTo>
                    <a:pt x="2256377" y="946542"/>
                    <a:pt x="2258710" y="947942"/>
                    <a:pt x="2259177" y="949342"/>
                  </a:cubicBezTo>
                  <a:cubicBezTo>
                    <a:pt x="2259643" y="951208"/>
                    <a:pt x="2259643" y="953074"/>
                    <a:pt x="2260110" y="954940"/>
                  </a:cubicBezTo>
                  <a:cubicBezTo>
                    <a:pt x="2259643" y="956806"/>
                    <a:pt x="2259177" y="958672"/>
                    <a:pt x="2258243" y="960071"/>
                  </a:cubicBezTo>
                  <a:cubicBezTo>
                    <a:pt x="2257777" y="960538"/>
                    <a:pt x="2255445" y="960538"/>
                    <a:pt x="2255445" y="960071"/>
                  </a:cubicBezTo>
                  <a:cubicBezTo>
                    <a:pt x="2254045" y="957272"/>
                    <a:pt x="2252645" y="954473"/>
                    <a:pt x="2251712" y="951674"/>
                  </a:cubicBezTo>
                  <a:cubicBezTo>
                    <a:pt x="2250313" y="949808"/>
                    <a:pt x="2252645" y="946542"/>
                    <a:pt x="2254978" y="946542"/>
                  </a:cubicBezTo>
                  <a:close/>
                  <a:moveTo>
                    <a:pt x="2596461" y="226722"/>
                  </a:moveTo>
                  <a:cubicBezTo>
                    <a:pt x="2598794" y="226256"/>
                    <a:pt x="2601126" y="225323"/>
                    <a:pt x="2603459" y="224856"/>
                  </a:cubicBezTo>
                  <a:cubicBezTo>
                    <a:pt x="2603925" y="224856"/>
                    <a:pt x="2604858" y="225323"/>
                    <a:pt x="2604858" y="225789"/>
                  </a:cubicBezTo>
                  <a:cubicBezTo>
                    <a:pt x="2605325" y="226256"/>
                    <a:pt x="2604858" y="226722"/>
                    <a:pt x="2604858" y="228122"/>
                  </a:cubicBezTo>
                  <a:cubicBezTo>
                    <a:pt x="2602992" y="229055"/>
                    <a:pt x="2601126" y="230454"/>
                    <a:pt x="2599260" y="231854"/>
                  </a:cubicBezTo>
                  <a:cubicBezTo>
                    <a:pt x="2597860" y="232787"/>
                    <a:pt x="2595995" y="231387"/>
                    <a:pt x="2595062" y="229521"/>
                  </a:cubicBezTo>
                  <a:cubicBezTo>
                    <a:pt x="2594595" y="227655"/>
                    <a:pt x="2595062" y="226722"/>
                    <a:pt x="2596461" y="226722"/>
                  </a:cubicBezTo>
                  <a:close/>
                  <a:moveTo>
                    <a:pt x="2272239" y="113828"/>
                  </a:moveTo>
                  <a:cubicBezTo>
                    <a:pt x="2272705" y="113828"/>
                    <a:pt x="2272705" y="113828"/>
                    <a:pt x="2272239" y="113828"/>
                  </a:cubicBezTo>
                  <a:cubicBezTo>
                    <a:pt x="2274105" y="114294"/>
                    <a:pt x="2275504" y="113828"/>
                    <a:pt x="2275971" y="116160"/>
                  </a:cubicBezTo>
                  <a:cubicBezTo>
                    <a:pt x="2275971" y="116160"/>
                    <a:pt x="2274571" y="117093"/>
                    <a:pt x="2274571" y="116627"/>
                  </a:cubicBezTo>
                  <a:cubicBezTo>
                    <a:pt x="2274105" y="115694"/>
                    <a:pt x="2273172" y="114761"/>
                    <a:pt x="2272239" y="113828"/>
                  </a:cubicBezTo>
                  <a:cubicBezTo>
                    <a:pt x="2272239" y="114294"/>
                    <a:pt x="2272239" y="114294"/>
                    <a:pt x="2271772" y="114294"/>
                  </a:cubicBezTo>
                  <a:cubicBezTo>
                    <a:pt x="2271306" y="113828"/>
                    <a:pt x="2271306" y="113828"/>
                    <a:pt x="2270839" y="113361"/>
                  </a:cubicBezTo>
                  <a:cubicBezTo>
                    <a:pt x="2271772" y="113361"/>
                    <a:pt x="2272239" y="113361"/>
                    <a:pt x="2272239" y="113828"/>
                  </a:cubicBezTo>
                  <a:close/>
                  <a:moveTo>
                    <a:pt x="2098232" y="718887"/>
                  </a:moveTo>
                  <a:cubicBezTo>
                    <a:pt x="2098698" y="718887"/>
                    <a:pt x="2099165" y="718887"/>
                    <a:pt x="2099631" y="718887"/>
                  </a:cubicBezTo>
                  <a:cubicBezTo>
                    <a:pt x="2100098" y="718421"/>
                    <a:pt x="2100564" y="717954"/>
                    <a:pt x="2101497" y="717488"/>
                  </a:cubicBezTo>
                  <a:cubicBezTo>
                    <a:pt x="2101497" y="717954"/>
                    <a:pt x="2101497" y="717954"/>
                    <a:pt x="2101964" y="718421"/>
                  </a:cubicBezTo>
                  <a:cubicBezTo>
                    <a:pt x="2101497" y="718421"/>
                    <a:pt x="2100564" y="718421"/>
                    <a:pt x="2100098" y="718887"/>
                  </a:cubicBezTo>
                  <a:cubicBezTo>
                    <a:pt x="2099631" y="718887"/>
                    <a:pt x="2099165" y="718887"/>
                    <a:pt x="2098232" y="718887"/>
                  </a:cubicBezTo>
                  <a:lnTo>
                    <a:pt x="2097765" y="719820"/>
                  </a:lnTo>
                  <a:lnTo>
                    <a:pt x="2098232" y="718887"/>
                  </a:lnTo>
                  <a:close/>
                  <a:moveTo>
                    <a:pt x="2020791" y="1320681"/>
                  </a:moveTo>
                  <a:cubicBezTo>
                    <a:pt x="2020791" y="1321147"/>
                    <a:pt x="2021258" y="1321147"/>
                    <a:pt x="2021258" y="1321614"/>
                  </a:cubicBezTo>
                  <a:cubicBezTo>
                    <a:pt x="2021258" y="1321614"/>
                    <a:pt x="2021258" y="1321614"/>
                    <a:pt x="2021724" y="1322081"/>
                  </a:cubicBezTo>
                  <a:cubicBezTo>
                    <a:pt x="2024524" y="1321147"/>
                    <a:pt x="2027322" y="1321614"/>
                    <a:pt x="2029655" y="1319281"/>
                  </a:cubicBezTo>
                  <a:cubicBezTo>
                    <a:pt x="2030588" y="1318349"/>
                    <a:pt x="2031521" y="1318815"/>
                    <a:pt x="2031521" y="1320215"/>
                  </a:cubicBezTo>
                  <a:cubicBezTo>
                    <a:pt x="2031521" y="1321147"/>
                    <a:pt x="2030588" y="1323014"/>
                    <a:pt x="2030121" y="1323014"/>
                  </a:cubicBezTo>
                  <a:cubicBezTo>
                    <a:pt x="2027322" y="1323947"/>
                    <a:pt x="2024524" y="1323947"/>
                    <a:pt x="2022191" y="1321614"/>
                  </a:cubicBezTo>
                  <a:cubicBezTo>
                    <a:pt x="2021724" y="1321614"/>
                    <a:pt x="2021724" y="1321614"/>
                    <a:pt x="2021258" y="1321614"/>
                  </a:cubicBezTo>
                  <a:cubicBezTo>
                    <a:pt x="2020791" y="1321614"/>
                    <a:pt x="2020791" y="1321147"/>
                    <a:pt x="2020791" y="1320681"/>
                  </a:cubicBezTo>
                  <a:close/>
                  <a:moveTo>
                    <a:pt x="2013327" y="79773"/>
                  </a:moveTo>
                  <a:lnTo>
                    <a:pt x="2012861" y="78373"/>
                  </a:lnTo>
                  <a:lnTo>
                    <a:pt x="2013794" y="79306"/>
                  </a:lnTo>
                  <a:cubicBezTo>
                    <a:pt x="2013794" y="79306"/>
                    <a:pt x="2013794" y="79773"/>
                    <a:pt x="2013327" y="79773"/>
                  </a:cubicBezTo>
                  <a:cubicBezTo>
                    <a:pt x="2017059" y="80706"/>
                    <a:pt x="2018459" y="83038"/>
                    <a:pt x="2017992" y="86304"/>
                  </a:cubicBezTo>
                  <a:cubicBezTo>
                    <a:pt x="2017526" y="88636"/>
                    <a:pt x="2016126" y="90502"/>
                    <a:pt x="2015193" y="92835"/>
                  </a:cubicBezTo>
                  <a:cubicBezTo>
                    <a:pt x="2015193" y="93301"/>
                    <a:pt x="2013794" y="93301"/>
                    <a:pt x="2013327" y="92835"/>
                  </a:cubicBezTo>
                  <a:cubicBezTo>
                    <a:pt x="2012861" y="92835"/>
                    <a:pt x="2012394" y="91902"/>
                    <a:pt x="2012394" y="91435"/>
                  </a:cubicBezTo>
                  <a:cubicBezTo>
                    <a:pt x="2012861" y="87703"/>
                    <a:pt x="2013327" y="83971"/>
                    <a:pt x="2013327" y="79773"/>
                  </a:cubicBezTo>
                  <a:cubicBezTo>
                    <a:pt x="2013794" y="79773"/>
                    <a:pt x="2013794" y="79773"/>
                    <a:pt x="2013327" y="79773"/>
                  </a:cubicBezTo>
                  <a:close/>
                  <a:moveTo>
                    <a:pt x="1996533" y="880765"/>
                  </a:moveTo>
                  <a:cubicBezTo>
                    <a:pt x="1996066" y="880765"/>
                    <a:pt x="1995133" y="880299"/>
                    <a:pt x="1995133" y="880299"/>
                  </a:cubicBezTo>
                  <a:cubicBezTo>
                    <a:pt x="1995133" y="879366"/>
                    <a:pt x="1995600" y="878432"/>
                    <a:pt x="1996066" y="877033"/>
                  </a:cubicBezTo>
                  <a:cubicBezTo>
                    <a:pt x="1996533" y="877033"/>
                    <a:pt x="1997466" y="877499"/>
                    <a:pt x="1997466" y="877499"/>
                  </a:cubicBezTo>
                  <a:cubicBezTo>
                    <a:pt x="1997000" y="878899"/>
                    <a:pt x="1996533" y="879832"/>
                    <a:pt x="1996533" y="880765"/>
                  </a:cubicBezTo>
                  <a:close/>
                  <a:moveTo>
                    <a:pt x="1997466" y="69043"/>
                  </a:moveTo>
                  <a:cubicBezTo>
                    <a:pt x="1998399" y="69043"/>
                    <a:pt x="1999798" y="69510"/>
                    <a:pt x="2000732" y="69976"/>
                  </a:cubicBezTo>
                  <a:cubicBezTo>
                    <a:pt x="2000265" y="70443"/>
                    <a:pt x="2000265" y="70909"/>
                    <a:pt x="1999798" y="71376"/>
                  </a:cubicBezTo>
                  <a:cubicBezTo>
                    <a:pt x="1998399" y="72775"/>
                    <a:pt x="1997466" y="74175"/>
                    <a:pt x="1996066" y="75108"/>
                  </a:cubicBezTo>
                  <a:cubicBezTo>
                    <a:pt x="1995600" y="75574"/>
                    <a:pt x="1995133" y="75574"/>
                    <a:pt x="1994201" y="75574"/>
                  </a:cubicBezTo>
                  <a:cubicBezTo>
                    <a:pt x="1992801" y="75574"/>
                    <a:pt x="1991868" y="75108"/>
                    <a:pt x="1991868" y="73708"/>
                  </a:cubicBezTo>
                  <a:cubicBezTo>
                    <a:pt x="1991401" y="70443"/>
                    <a:pt x="1992801" y="69043"/>
                    <a:pt x="1997466" y="69043"/>
                  </a:cubicBezTo>
                  <a:close/>
                  <a:moveTo>
                    <a:pt x="1933555" y="137620"/>
                  </a:moveTo>
                  <a:cubicBezTo>
                    <a:pt x="1935887" y="137620"/>
                    <a:pt x="1938220" y="138086"/>
                    <a:pt x="1940552" y="139019"/>
                  </a:cubicBezTo>
                  <a:cubicBezTo>
                    <a:pt x="1941019" y="139019"/>
                    <a:pt x="1941019" y="139952"/>
                    <a:pt x="1941485" y="140419"/>
                  </a:cubicBezTo>
                  <a:cubicBezTo>
                    <a:pt x="1941019" y="141352"/>
                    <a:pt x="1940552" y="142751"/>
                    <a:pt x="1939619" y="143218"/>
                  </a:cubicBezTo>
                  <a:cubicBezTo>
                    <a:pt x="1936820" y="144617"/>
                    <a:pt x="1933555" y="143218"/>
                    <a:pt x="1932155" y="140419"/>
                  </a:cubicBezTo>
                  <a:cubicBezTo>
                    <a:pt x="1931222" y="138553"/>
                    <a:pt x="1932155" y="137153"/>
                    <a:pt x="1933555" y="137620"/>
                  </a:cubicBezTo>
                  <a:close/>
                  <a:moveTo>
                    <a:pt x="1927957" y="1610382"/>
                  </a:moveTo>
                  <a:cubicBezTo>
                    <a:pt x="1928423" y="1610848"/>
                    <a:pt x="1928423" y="1611315"/>
                    <a:pt x="1928890" y="1611781"/>
                  </a:cubicBezTo>
                  <a:cubicBezTo>
                    <a:pt x="1927957" y="1612714"/>
                    <a:pt x="1927024" y="1612248"/>
                    <a:pt x="1927024" y="1610848"/>
                  </a:cubicBezTo>
                  <a:cubicBezTo>
                    <a:pt x="1927024" y="1610848"/>
                    <a:pt x="1927490" y="1610848"/>
                    <a:pt x="1927957" y="1610382"/>
                  </a:cubicBezTo>
                  <a:close/>
                  <a:moveTo>
                    <a:pt x="1531426" y="55514"/>
                  </a:moveTo>
                  <a:cubicBezTo>
                    <a:pt x="1531892" y="55981"/>
                    <a:pt x="1531892" y="55981"/>
                    <a:pt x="1532359" y="56447"/>
                  </a:cubicBezTo>
                  <a:cubicBezTo>
                    <a:pt x="1531892" y="56447"/>
                    <a:pt x="1531426" y="55981"/>
                    <a:pt x="1530959" y="55981"/>
                  </a:cubicBezTo>
                  <a:lnTo>
                    <a:pt x="1530026" y="54581"/>
                  </a:lnTo>
                  <a:lnTo>
                    <a:pt x="1531426" y="55514"/>
                  </a:lnTo>
                  <a:close/>
                  <a:moveTo>
                    <a:pt x="404345" y="636782"/>
                  </a:moveTo>
                  <a:lnTo>
                    <a:pt x="404345" y="635849"/>
                  </a:lnTo>
                  <a:lnTo>
                    <a:pt x="405278" y="636315"/>
                  </a:lnTo>
                  <a:lnTo>
                    <a:pt x="404345" y="636782"/>
                  </a:lnTo>
                  <a:close/>
                  <a:moveTo>
                    <a:pt x="454728" y="754342"/>
                  </a:moveTo>
                  <a:cubicBezTo>
                    <a:pt x="454261" y="757607"/>
                    <a:pt x="452395" y="760406"/>
                    <a:pt x="449130" y="760873"/>
                  </a:cubicBezTo>
                  <a:cubicBezTo>
                    <a:pt x="446330" y="761339"/>
                    <a:pt x="443065" y="761339"/>
                    <a:pt x="440266" y="761339"/>
                  </a:cubicBezTo>
                  <a:cubicBezTo>
                    <a:pt x="440266" y="761339"/>
                    <a:pt x="440266" y="761806"/>
                    <a:pt x="440266" y="761806"/>
                  </a:cubicBezTo>
                  <a:cubicBezTo>
                    <a:pt x="440266" y="762272"/>
                    <a:pt x="439799" y="762272"/>
                    <a:pt x="439799" y="762739"/>
                  </a:cubicBezTo>
                  <a:cubicBezTo>
                    <a:pt x="439799" y="762272"/>
                    <a:pt x="439799" y="761806"/>
                    <a:pt x="439799" y="761339"/>
                  </a:cubicBezTo>
                  <a:cubicBezTo>
                    <a:pt x="439799" y="761339"/>
                    <a:pt x="440266" y="761339"/>
                    <a:pt x="440266" y="761339"/>
                  </a:cubicBezTo>
                  <a:cubicBezTo>
                    <a:pt x="439799" y="757141"/>
                    <a:pt x="440266" y="752942"/>
                    <a:pt x="445398" y="751076"/>
                  </a:cubicBezTo>
                  <a:cubicBezTo>
                    <a:pt x="446797" y="750610"/>
                    <a:pt x="447263" y="747811"/>
                    <a:pt x="448197" y="746411"/>
                  </a:cubicBezTo>
                  <a:cubicBezTo>
                    <a:pt x="449596" y="744079"/>
                    <a:pt x="451462" y="743145"/>
                    <a:pt x="452395" y="744079"/>
                  </a:cubicBezTo>
                  <a:cubicBezTo>
                    <a:pt x="453328" y="745478"/>
                    <a:pt x="454261" y="746878"/>
                    <a:pt x="454728" y="748744"/>
                  </a:cubicBezTo>
                  <a:cubicBezTo>
                    <a:pt x="455194" y="750610"/>
                    <a:pt x="454728" y="752476"/>
                    <a:pt x="454728" y="754342"/>
                  </a:cubicBezTo>
                  <a:close/>
                  <a:moveTo>
                    <a:pt x="466857" y="764605"/>
                  </a:moveTo>
                  <a:cubicBezTo>
                    <a:pt x="466857" y="765071"/>
                    <a:pt x="466857" y="765071"/>
                    <a:pt x="466857" y="765538"/>
                  </a:cubicBezTo>
                  <a:cubicBezTo>
                    <a:pt x="466390" y="766004"/>
                    <a:pt x="466390" y="766471"/>
                    <a:pt x="465924" y="766937"/>
                  </a:cubicBezTo>
                  <a:cubicBezTo>
                    <a:pt x="465924" y="767404"/>
                    <a:pt x="465457" y="767870"/>
                    <a:pt x="465457" y="768337"/>
                  </a:cubicBezTo>
                  <a:cubicBezTo>
                    <a:pt x="465924" y="767404"/>
                    <a:pt x="465924" y="766471"/>
                    <a:pt x="466390" y="765071"/>
                  </a:cubicBezTo>
                  <a:cubicBezTo>
                    <a:pt x="466857" y="765071"/>
                    <a:pt x="466857" y="764605"/>
                    <a:pt x="466857" y="764605"/>
                  </a:cubicBezTo>
                  <a:cubicBezTo>
                    <a:pt x="466857" y="763205"/>
                    <a:pt x="466857" y="762272"/>
                    <a:pt x="468256" y="761339"/>
                  </a:cubicBezTo>
                  <a:cubicBezTo>
                    <a:pt x="468256" y="761806"/>
                    <a:pt x="468723" y="762272"/>
                    <a:pt x="468723" y="762739"/>
                  </a:cubicBezTo>
                  <a:cubicBezTo>
                    <a:pt x="468256" y="763205"/>
                    <a:pt x="467323" y="764138"/>
                    <a:pt x="466857" y="764605"/>
                  </a:cubicBezTo>
                  <a:close/>
                  <a:moveTo>
                    <a:pt x="498113" y="736148"/>
                  </a:moveTo>
                  <a:cubicBezTo>
                    <a:pt x="498579" y="735681"/>
                    <a:pt x="499512" y="735681"/>
                    <a:pt x="499979" y="735681"/>
                  </a:cubicBezTo>
                  <a:cubicBezTo>
                    <a:pt x="501378" y="735681"/>
                    <a:pt x="502311" y="736148"/>
                    <a:pt x="503244" y="736614"/>
                  </a:cubicBezTo>
                  <a:cubicBezTo>
                    <a:pt x="503244" y="737081"/>
                    <a:pt x="503244" y="738014"/>
                    <a:pt x="502778" y="738014"/>
                  </a:cubicBezTo>
                  <a:cubicBezTo>
                    <a:pt x="501845" y="738014"/>
                    <a:pt x="500445" y="738480"/>
                    <a:pt x="499512" y="738014"/>
                  </a:cubicBezTo>
                  <a:cubicBezTo>
                    <a:pt x="498113" y="738014"/>
                    <a:pt x="497646" y="737081"/>
                    <a:pt x="498113" y="736148"/>
                  </a:cubicBezTo>
                  <a:close/>
                  <a:moveTo>
                    <a:pt x="528436" y="446914"/>
                  </a:moveTo>
                  <a:cubicBezTo>
                    <a:pt x="527969" y="447847"/>
                    <a:pt x="526570" y="447847"/>
                    <a:pt x="525170" y="448313"/>
                  </a:cubicBezTo>
                  <a:cubicBezTo>
                    <a:pt x="524704" y="448313"/>
                    <a:pt x="523771" y="448313"/>
                    <a:pt x="523304" y="447847"/>
                  </a:cubicBezTo>
                  <a:cubicBezTo>
                    <a:pt x="522838" y="446914"/>
                    <a:pt x="521905" y="445514"/>
                    <a:pt x="521905" y="445048"/>
                  </a:cubicBezTo>
                  <a:cubicBezTo>
                    <a:pt x="521905" y="444581"/>
                    <a:pt x="523771" y="443648"/>
                    <a:pt x="524704" y="443648"/>
                  </a:cubicBezTo>
                  <a:cubicBezTo>
                    <a:pt x="527036" y="443648"/>
                    <a:pt x="528902" y="445981"/>
                    <a:pt x="528436" y="446914"/>
                  </a:cubicBezTo>
                  <a:close/>
                  <a:moveTo>
                    <a:pt x="548029" y="434784"/>
                  </a:moveTo>
                  <a:cubicBezTo>
                    <a:pt x="548029" y="434784"/>
                    <a:pt x="547562" y="434784"/>
                    <a:pt x="548029" y="434784"/>
                  </a:cubicBezTo>
                  <a:cubicBezTo>
                    <a:pt x="547096" y="436184"/>
                    <a:pt x="547562" y="437583"/>
                    <a:pt x="545230" y="437583"/>
                  </a:cubicBezTo>
                  <a:cubicBezTo>
                    <a:pt x="545230" y="437583"/>
                    <a:pt x="544764" y="436184"/>
                    <a:pt x="544764" y="436184"/>
                  </a:cubicBezTo>
                  <a:cubicBezTo>
                    <a:pt x="546163" y="435717"/>
                    <a:pt x="546629" y="435251"/>
                    <a:pt x="548029" y="434784"/>
                  </a:cubicBezTo>
                  <a:cubicBezTo>
                    <a:pt x="547562" y="434784"/>
                    <a:pt x="547562" y="434784"/>
                    <a:pt x="548029" y="434784"/>
                  </a:cubicBezTo>
                  <a:lnTo>
                    <a:pt x="548496" y="433385"/>
                  </a:lnTo>
                  <a:lnTo>
                    <a:pt x="548029" y="434784"/>
                  </a:lnTo>
                  <a:close/>
                  <a:moveTo>
                    <a:pt x="575087" y="425921"/>
                  </a:moveTo>
                  <a:cubicBezTo>
                    <a:pt x="575087" y="425921"/>
                    <a:pt x="574620" y="426387"/>
                    <a:pt x="574620" y="426387"/>
                  </a:cubicBezTo>
                  <a:cubicBezTo>
                    <a:pt x="574153" y="426854"/>
                    <a:pt x="574153" y="427320"/>
                    <a:pt x="574153" y="427320"/>
                  </a:cubicBezTo>
                  <a:cubicBezTo>
                    <a:pt x="574153" y="429653"/>
                    <a:pt x="574153" y="432452"/>
                    <a:pt x="574153" y="434784"/>
                  </a:cubicBezTo>
                  <a:cubicBezTo>
                    <a:pt x="574153" y="435251"/>
                    <a:pt x="573687" y="435717"/>
                    <a:pt x="573220" y="436184"/>
                  </a:cubicBezTo>
                  <a:cubicBezTo>
                    <a:pt x="572754" y="435717"/>
                    <a:pt x="572287" y="435251"/>
                    <a:pt x="572287" y="434784"/>
                  </a:cubicBezTo>
                  <a:cubicBezTo>
                    <a:pt x="572287" y="431985"/>
                    <a:pt x="572754" y="429653"/>
                    <a:pt x="574153" y="427320"/>
                  </a:cubicBezTo>
                  <a:cubicBezTo>
                    <a:pt x="574153" y="426854"/>
                    <a:pt x="574153" y="426387"/>
                    <a:pt x="574153" y="425454"/>
                  </a:cubicBezTo>
                  <a:cubicBezTo>
                    <a:pt x="574620" y="425921"/>
                    <a:pt x="574620" y="425921"/>
                    <a:pt x="575087" y="425921"/>
                  </a:cubicBezTo>
                  <a:cubicBezTo>
                    <a:pt x="575087" y="425454"/>
                    <a:pt x="575553" y="425454"/>
                    <a:pt x="575553" y="424988"/>
                  </a:cubicBezTo>
                  <a:cubicBezTo>
                    <a:pt x="576486" y="425454"/>
                    <a:pt x="576020" y="425454"/>
                    <a:pt x="575087" y="425921"/>
                  </a:cubicBezTo>
                  <a:close/>
                  <a:moveTo>
                    <a:pt x="607275" y="677368"/>
                  </a:moveTo>
                  <a:lnTo>
                    <a:pt x="608208" y="675968"/>
                  </a:lnTo>
                  <a:lnTo>
                    <a:pt x="608675" y="677834"/>
                  </a:lnTo>
                  <a:lnTo>
                    <a:pt x="607275" y="677368"/>
                  </a:lnTo>
                  <a:close/>
                  <a:moveTo>
                    <a:pt x="610075" y="473505"/>
                  </a:moveTo>
                  <a:cubicBezTo>
                    <a:pt x="610541" y="472105"/>
                    <a:pt x="611940" y="470705"/>
                    <a:pt x="613340" y="469306"/>
                  </a:cubicBezTo>
                  <a:cubicBezTo>
                    <a:pt x="613340" y="469306"/>
                    <a:pt x="613340" y="468839"/>
                    <a:pt x="612873" y="468839"/>
                  </a:cubicBezTo>
                  <a:lnTo>
                    <a:pt x="614273" y="467906"/>
                  </a:lnTo>
                  <a:lnTo>
                    <a:pt x="613340" y="469306"/>
                  </a:lnTo>
                  <a:cubicBezTo>
                    <a:pt x="613340" y="469306"/>
                    <a:pt x="613340" y="469306"/>
                    <a:pt x="613340" y="469306"/>
                  </a:cubicBezTo>
                  <a:cubicBezTo>
                    <a:pt x="613807" y="470705"/>
                    <a:pt x="614740" y="472105"/>
                    <a:pt x="614740" y="473971"/>
                  </a:cubicBezTo>
                  <a:cubicBezTo>
                    <a:pt x="614740" y="474904"/>
                    <a:pt x="613340" y="475837"/>
                    <a:pt x="612407" y="476770"/>
                  </a:cubicBezTo>
                  <a:cubicBezTo>
                    <a:pt x="611940" y="477237"/>
                    <a:pt x="611008" y="477237"/>
                    <a:pt x="611008" y="476770"/>
                  </a:cubicBezTo>
                  <a:cubicBezTo>
                    <a:pt x="610541" y="475837"/>
                    <a:pt x="609608" y="474438"/>
                    <a:pt x="610075" y="473505"/>
                  </a:cubicBezTo>
                  <a:close/>
                  <a:moveTo>
                    <a:pt x="617072" y="649378"/>
                  </a:moveTo>
                  <a:cubicBezTo>
                    <a:pt x="616605" y="649378"/>
                    <a:pt x="616139" y="648911"/>
                    <a:pt x="615673" y="648911"/>
                  </a:cubicBezTo>
                  <a:cubicBezTo>
                    <a:pt x="613807" y="648445"/>
                    <a:pt x="611940" y="648911"/>
                    <a:pt x="611474" y="646112"/>
                  </a:cubicBezTo>
                  <a:cubicBezTo>
                    <a:pt x="611474" y="646112"/>
                    <a:pt x="612407" y="645179"/>
                    <a:pt x="612873" y="645646"/>
                  </a:cubicBezTo>
                  <a:cubicBezTo>
                    <a:pt x="613807" y="646112"/>
                    <a:pt x="615206" y="646579"/>
                    <a:pt x="616139" y="647045"/>
                  </a:cubicBezTo>
                  <a:cubicBezTo>
                    <a:pt x="616605" y="647512"/>
                    <a:pt x="617539" y="647512"/>
                    <a:pt x="618005" y="647978"/>
                  </a:cubicBezTo>
                  <a:cubicBezTo>
                    <a:pt x="618472" y="648445"/>
                    <a:pt x="618472" y="648911"/>
                    <a:pt x="618938" y="649378"/>
                  </a:cubicBezTo>
                  <a:cubicBezTo>
                    <a:pt x="618472" y="649378"/>
                    <a:pt x="617539" y="649844"/>
                    <a:pt x="617072" y="649378"/>
                  </a:cubicBezTo>
                  <a:close/>
                  <a:moveTo>
                    <a:pt x="626869" y="607858"/>
                  </a:moveTo>
                  <a:cubicBezTo>
                    <a:pt x="625936" y="608325"/>
                    <a:pt x="624536" y="609258"/>
                    <a:pt x="623603" y="609258"/>
                  </a:cubicBezTo>
                  <a:cubicBezTo>
                    <a:pt x="622204" y="608325"/>
                    <a:pt x="620804" y="606925"/>
                    <a:pt x="619871" y="605526"/>
                  </a:cubicBezTo>
                  <a:cubicBezTo>
                    <a:pt x="619405" y="605059"/>
                    <a:pt x="620804" y="603660"/>
                    <a:pt x="621271" y="602727"/>
                  </a:cubicBezTo>
                  <a:cubicBezTo>
                    <a:pt x="624070" y="602727"/>
                    <a:pt x="625469" y="604593"/>
                    <a:pt x="626869" y="606459"/>
                  </a:cubicBezTo>
                  <a:cubicBezTo>
                    <a:pt x="627335" y="606459"/>
                    <a:pt x="627335" y="607858"/>
                    <a:pt x="626869" y="607858"/>
                  </a:cubicBezTo>
                  <a:close/>
                  <a:moveTo>
                    <a:pt x="645529" y="662906"/>
                  </a:moveTo>
                  <a:lnTo>
                    <a:pt x="645063" y="664306"/>
                  </a:lnTo>
                  <a:lnTo>
                    <a:pt x="643663" y="663373"/>
                  </a:lnTo>
                  <a:lnTo>
                    <a:pt x="645529" y="662906"/>
                  </a:lnTo>
                  <a:close/>
                  <a:moveTo>
                    <a:pt x="651127" y="679234"/>
                  </a:moveTo>
                  <a:cubicBezTo>
                    <a:pt x="650194" y="680634"/>
                    <a:pt x="648795" y="682500"/>
                    <a:pt x="649728" y="684366"/>
                  </a:cubicBezTo>
                  <a:cubicBezTo>
                    <a:pt x="650661" y="686232"/>
                    <a:pt x="651593" y="688564"/>
                    <a:pt x="648795" y="689031"/>
                  </a:cubicBezTo>
                  <a:cubicBezTo>
                    <a:pt x="647395" y="689497"/>
                    <a:pt x="645063" y="688564"/>
                    <a:pt x="643663" y="687631"/>
                  </a:cubicBezTo>
                  <a:cubicBezTo>
                    <a:pt x="641331" y="686232"/>
                    <a:pt x="640864" y="682966"/>
                    <a:pt x="642730" y="681100"/>
                  </a:cubicBezTo>
                  <a:cubicBezTo>
                    <a:pt x="645063" y="678768"/>
                    <a:pt x="647395" y="676901"/>
                    <a:pt x="649728" y="675035"/>
                  </a:cubicBezTo>
                  <a:cubicBezTo>
                    <a:pt x="650194" y="674569"/>
                    <a:pt x="651127" y="675035"/>
                    <a:pt x="651593" y="675035"/>
                  </a:cubicBezTo>
                  <a:cubicBezTo>
                    <a:pt x="652060" y="675035"/>
                    <a:pt x="652527" y="675968"/>
                    <a:pt x="652993" y="676435"/>
                  </a:cubicBezTo>
                  <a:cubicBezTo>
                    <a:pt x="652060" y="676901"/>
                    <a:pt x="651593" y="678301"/>
                    <a:pt x="651127" y="679234"/>
                  </a:cubicBezTo>
                  <a:close/>
                  <a:moveTo>
                    <a:pt x="656259" y="633050"/>
                  </a:moveTo>
                  <a:cubicBezTo>
                    <a:pt x="656725" y="632583"/>
                    <a:pt x="656725" y="632117"/>
                    <a:pt x="657192" y="632117"/>
                  </a:cubicBezTo>
                  <a:cubicBezTo>
                    <a:pt x="658125" y="632117"/>
                    <a:pt x="659524" y="632583"/>
                    <a:pt x="660457" y="633050"/>
                  </a:cubicBezTo>
                  <a:cubicBezTo>
                    <a:pt x="660924" y="633050"/>
                    <a:pt x="660924" y="633983"/>
                    <a:pt x="661390" y="634449"/>
                  </a:cubicBezTo>
                  <a:cubicBezTo>
                    <a:pt x="660924" y="634916"/>
                    <a:pt x="660457" y="635849"/>
                    <a:pt x="660457" y="635849"/>
                  </a:cubicBezTo>
                  <a:cubicBezTo>
                    <a:pt x="659058" y="634916"/>
                    <a:pt x="657658" y="633983"/>
                    <a:pt x="656259" y="633050"/>
                  </a:cubicBezTo>
                  <a:close/>
                  <a:moveTo>
                    <a:pt x="661390" y="658708"/>
                  </a:moveTo>
                  <a:cubicBezTo>
                    <a:pt x="661390" y="658241"/>
                    <a:pt x="660924" y="657775"/>
                    <a:pt x="660924" y="657308"/>
                  </a:cubicBezTo>
                  <a:cubicBezTo>
                    <a:pt x="660924" y="656842"/>
                    <a:pt x="661390" y="656375"/>
                    <a:pt x="661857" y="655909"/>
                  </a:cubicBezTo>
                  <a:cubicBezTo>
                    <a:pt x="661857" y="656375"/>
                    <a:pt x="662323" y="656842"/>
                    <a:pt x="662323" y="657308"/>
                  </a:cubicBezTo>
                  <a:cubicBezTo>
                    <a:pt x="661857" y="657775"/>
                    <a:pt x="661390" y="658241"/>
                    <a:pt x="661390" y="658708"/>
                  </a:cubicBezTo>
                  <a:close/>
                  <a:moveTo>
                    <a:pt x="645529" y="755275"/>
                  </a:moveTo>
                  <a:cubicBezTo>
                    <a:pt x="645063" y="755741"/>
                    <a:pt x="644596" y="756208"/>
                    <a:pt x="644129" y="756208"/>
                  </a:cubicBezTo>
                  <a:cubicBezTo>
                    <a:pt x="642730" y="756674"/>
                    <a:pt x="641797" y="756208"/>
                    <a:pt x="641331" y="754342"/>
                  </a:cubicBezTo>
                  <a:cubicBezTo>
                    <a:pt x="640864" y="752476"/>
                    <a:pt x="640397" y="750610"/>
                    <a:pt x="642263" y="749210"/>
                  </a:cubicBezTo>
                  <a:cubicBezTo>
                    <a:pt x="642730" y="748744"/>
                    <a:pt x="643196" y="749210"/>
                    <a:pt x="643663" y="749210"/>
                  </a:cubicBezTo>
                  <a:cubicBezTo>
                    <a:pt x="645996" y="750143"/>
                    <a:pt x="646928" y="752476"/>
                    <a:pt x="645529" y="755275"/>
                  </a:cubicBezTo>
                  <a:close/>
                  <a:moveTo>
                    <a:pt x="652060" y="770203"/>
                  </a:moveTo>
                  <a:lnTo>
                    <a:pt x="651127" y="768803"/>
                  </a:lnTo>
                  <a:lnTo>
                    <a:pt x="652527" y="769736"/>
                  </a:lnTo>
                  <a:lnTo>
                    <a:pt x="652993" y="771136"/>
                  </a:lnTo>
                  <a:lnTo>
                    <a:pt x="652060" y="770203"/>
                  </a:lnTo>
                  <a:close/>
                  <a:moveTo>
                    <a:pt x="261594" y="1684090"/>
                  </a:moveTo>
                  <a:lnTo>
                    <a:pt x="262060" y="1683623"/>
                  </a:lnTo>
                  <a:cubicBezTo>
                    <a:pt x="262527" y="1684556"/>
                    <a:pt x="262993" y="1685023"/>
                    <a:pt x="263460" y="1685489"/>
                  </a:cubicBezTo>
                  <a:cubicBezTo>
                    <a:pt x="262993" y="1685023"/>
                    <a:pt x="262527" y="1684556"/>
                    <a:pt x="261594" y="1684090"/>
                  </a:cubicBezTo>
                  <a:close/>
                  <a:moveTo>
                    <a:pt x="266259" y="1687355"/>
                  </a:moveTo>
                  <a:cubicBezTo>
                    <a:pt x="265792" y="1686889"/>
                    <a:pt x="264859" y="1686422"/>
                    <a:pt x="264393" y="1685956"/>
                  </a:cubicBezTo>
                  <a:cubicBezTo>
                    <a:pt x="264859" y="1686422"/>
                    <a:pt x="265792" y="1686889"/>
                    <a:pt x="266725" y="1686889"/>
                  </a:cubicBezTo>
                  <a:lnTo>
                    <a:pt x="266725" y="1688288"/>
                  </a:lnTo>
                  <a:lnTo>
                    <a:pt x="266259" y="1687355"/>
                  </a:lnTo>
                  <a:close/>
                  <a:moveTo>
                    <a:pt x="276055" y="1701351"/>
                  </a:moveTo>
                  <a:cubicBezTo>
                    <a:pt x="275589" y="1700884"/>
                    <a:pt x="275589" y="1700418"/>
                    <a:pt x="275589" y="1699951"/>
                  </a:cubicBezTo>
                  <a:cubicBezTo>
                    <a:pt x="276055" y="1698552"/>
                    <a:pt x="276988" y="1698085"/>
                    <a:pt x="278388" y="1699018"/>
                  </a:cubicBezTo>
                  <a:cubicBezTo>
                    <a:pt x="278855" y="1699485"/>
                    <a:pt x="278855" y="1699951"/>
                    <a:pt x="278855" y="1700418"/>
                  </a:cubicBezTo>
                  <a:cubicBezTo>
                    <a:pt x="278388" y="1701351"/>
                    <a:pt x="277455" y="1701817"/>
                    <a:pt x="276055" y="1701351"/>
                  </a:cubicBezTo>
                  <a:close/>
                  <a:moveTo>
                    <a:pt x="663723" y="2326470"/>
                  </a:moveTo>
                  <a:lnTo>
                    <a:pt x="663723" y="2325537"/>
                  </a:lnTo>
                  <a:lnTo>
                    <a:pt x="665122" y="2326003"/>
                  </a:lnTo>
                  <a:lnTo>
                    <a:pt x="663723" y="2326470"/>
                  </a:lnTo>
                  <a:close/>
                  <a:moveTo>
                    <a:pt x="716438" y="2091350"/>
                  </a:moveTo>
                  <a:cubicBezTo>
                    <a:pt x="715505" y="2090417"/>
                    <a:pt x="715972" y="2089951"/>
                    <a:pt x="717371" y="2089951"/>
                  </a:cubicBezTo>
                  <a:cubicBezTo>
                    <a:pt x="717371" y="2090417"/>
                    <a:pt x="717838" y="2090417"/>
                    <a:pt x="717838" y="2090884"/>
                  </a:cubicBezTo>
                  <a:cubicBezTo>
                    <a:pt x="717371" y="2091350"/>
                    <a:pt x="716904" y="2091817"/>
                    <a:pt x="716438" y="2091350"/>
                  </a:cubicBezTo>
                  <a:close/>
                  <a:moveTo>
                    <a:pt x="735098" y="1853898"/>
                  </a:moveTo>
                  <a:lnTo>
                    <a:pt x="734632" y="1855298"/>
                  </a:lnTo>
                  <a:lnTo>
                    <a:pt x="734165" y="1853898"/>
                  </a:lnTo>
                  <a:lnTo>
                    <a:pt x="735098" y="1853898"/>
                  </a:lnTo>
                  <a:close/>
                  <a:moveTo>
                    <a:pt x="726701" y="1968659"/>
                  </a:moveTo>
                  <a:cubicBezTo>
                    <a:pt x="725768" y="1969126"/>
                    <a:pt x="724835" y="1969592"/>
                    <a:pt x="723902" y="1970059"/>
                  </a:cubicBezTo>
                  <a:cubicBezTo>
                    <a:pt x="723902" y="1970059"/>
                    <a:pt x="722969" y="1969126"/>
                    <a:pt x="722969" y="1968659"/>
                  </a:cubicBezTo>
                  <a:cubicBezTo>
                    <a:pt x="723436" y="1966327"/>
                    <a:pt x="725302" y="1964927"/>
                    <a:pt x="726701" y="1965393"/>
                  </a:cubicBezTo>
                  <a:cubicBezTo>
                    <a:pt x="727168" y="1965393"/>
                    <a:pt x="727168" y="1966327"/>
                    <a:pt x="727634" y="1966793"/>
                  </a:cubicBezTo>
                  <a:cubicBezTo>
                    <a:pt x="727168" y="1967726"/>
                    <a:pt x="727168" y="1968193"/>
                    <a:pt x="726701" y="1968659"/>
                  </a:cubicBezTo>
                  <a:close/>
                  <a:moveTo>
                    <a:pt x="740230" y="2000382"/>
                  </a:moveTo>
                  <a:cubicBezTo>
                    <a:pt x="740230" y="2000848"/>
                    <a:pt x="739763" y="2000848"/>
                    <a:pt x="739763" y="2001315"/>
                  </a:cubicBezTo>
                  <a:cubicBezTo>
                    <a:pt x="739763" y="2001781"/>
                    <a:pt x="739763" y="2002714"/>
                    <a:pt x="739763" y="2003181"/>
                  </a:cubicBezTo>
                  <a:cubicBezTo>
                    <a:pt x="739297" y="2003181"/>
                    <a:pt x="739297" y="2003181"/>
                    <a:pt x="738830" y="2003181"/>
                  </a:cubicBezTo>
                  <a:cubicBezTo>
                    <a:pt x="739297" y="2002714"/>
                    <a:pt x="739297" y="2001781"/>
                    <a:pt x="739763" y="2001315"/>
                  </a:cubicBezTo>
                  <a:cubicBezTo>
                    <a:pt x="739763" y="2000848"/>
                    <a:pt x="739763" y="2000382"/>
                    <a:pt x="740230" y="2000382"/>
                  </a:cubicBezTo>
                  <a:lnTo>
                    <a:pt x="741163" y="1999915"/>
                  </a:lnTo>
                  <a:lnTo>
                    <a:pt x="740230" y="2000382"/>
                  </a:lnTo>
                  <a:close/>
                  <a:moveTo>
                    <a:pt x="759357" y="1958862"/>
                  </a:moveTo>
                  <a:cubicBezTo>
                    <a:pt x="758890" y="1958862"/>
                    <a:pt x="757957" y="1958862"/>
                    <a:pt x="757491" y="1958396"/>
                  </a:cubicBezTo>
                  <a:cubicBezTo>
                    <a:pt x="755158" y="1956063"/>
                    <a:pt x="755158" y="1953264"/>
                    <a:pt x="756091" y="1949999"/>
                  </a:cubicBezTo>
                  <a:cubicBezTo>
                    <a:pt x="756091" y="1949999"/>
                    <a:pt x="756091" y="1949999"/>
                    <a:pt x="755625" y="1949999"/>
                  </a:cubicBezTo>
                  <a:cubicBezTo>
                    <a:pt x="755625" y="1949532"/>
                    <a:pt x="755625" y="1949532"/>
                    <a:pt x="755625" y="1949066"/>
                  </a:cubicBezTo>
                  <a:cubicBezTo>
                    <a:pt x="752359" y="1947200"/>
                    <a:pt x="752826" y="1942535"/>
                    <a:pt x="750027" y="1940202"/>
                  </a:cubicBezTo>
                  <a:cubicBezTo>
                    <a:pt x="747227" y="1937403"/>
                    <a:pt x="744428" y="1935071"/>
                    <a:pt x="742096" y="1932271"/>
                  </a:cubicBezTo>
                  <a:cubicBezTo>
                    <a:pt x="740230" y="1929939"/>
                    <a:pt x="737897" y="1927140"/>
                    <a:pt x="737431" y="1923874"/>
                  </a:cubicBezTo>
                  <a:cubicBezTo>
                    <a:pt x="736498" y="1912678"/>
                    <a:pt x="732299" y="1901482"/>
                    <a:pt x="733232" y="1889819"/>
                  </a:cubicBezTo>
                  <a:cubicBezTo>
                    <a:pt x="733232" y="1888886"/>
                    <a:pt x="734632" y="1887487"/>
                    <a:pt x="735565" y="1887953"/>
                  </a:cubicBezTo>
                  <a:cubicBezTo>
                    <a:pt x="736498" y="1887953"/>
                    <a:pt x="738364" y="1888886"/>
                    <a:pt x="738364" y="1889819"/>
                  </a:cubicBezTo>
                  <a:cubicBezTo>
                    <a:pt x="740230" y="1897283"/>
                    <a:pt x="741630" y="1904748"/>
                    <a:pt x="743029" y="1912212"/>
                  </a:cubicBezTo>
                  <a:cubicBezTo>
                    <a:pt x="740696" y="1919676"/>
                    <a:pt x="743029" y="1925740"/>
                    <a:pt x="749560" y="1930405"/>
                  </a:cubicBezTo>
                  <a:cubicBezTo>
                    <a:pt x="752826" y="1932738"/>
                    <a:pt x="754225" y="1936470"/>
                    <a:pt x="754692" y="1940202"/>
                  </a:cubicBezTo>
                  <a:cubicBezTo>
                    <a:pt x="755158" y="1943001"/>
                    <a:pt x="755158" y="1945800"/>
                    <a:pt x="755625" y="1948599"/>
                  </a:cubicBezTo>
                  <a:cubicBezTo>
                    <a:pt x="755625" y="1948599"/>
                    <a:pt x="756091" y="1949066"/>
                    <a:pt x="756091" y="1949066"/>
                  </a:cubicBezTo>
                  <a:cubicBezTo>
                    <a:pt x="756091" y="1949066"/>
                    <a:pt x="756091" y="1949532"/>
                    <a:pt x="756091" y="1949532"/>
                  </a:cubicBezTo>
                  <a:cubicBezTo>
                    <a:pt x="759357" y="1950932"/>
                    <a:pt x="759823" y="1953731"/>
                    <a:pt x="760290" y="1956996"/>
                  </a:cubicBezTo>
                  <a:cubicBezTo>
                    <a:pt x="760756" y="1957929"/>
                    <a:pt x="759823" y="1958862"/>
                    <a:pt x="759357" y="1958862"/>
                  </a:cubicBezTo>
                  <a:close/>
                  <a:moveTo>
                    <a:pt x="763555" y="1795118"/>
                  </a:moveTo>
                  <a:lnTo>
                    <a:pt x="763089" y="1796052"/>
                  </a:lnTo>
                  <a:lnTo>
                    <a:pt x="763089" y="1794652"/>
                  </a:lnTo>
                  <a:lnTo>
                    <a:pt x="764488" y="1794652"/>
                  </a:lnTo>
                  <a:lnTo>
                    <a:pt x="763555" y="1795118"/>
                  </a:lnTo>
                  <a:close/>
                  <a:moveTo>
                    <a:pt x="863388" y="1627176"/>
                  </a:moveTo>
                  <a:cubicBezTo>
                    <a:pt x="864321" y="1627176"/>
                    <a:pt x="865254" y="1627643"/>
                    <a:pt x="866187" y="1628109"/>
                  </a:cubicBezTo>
                  <a:cubicBezTo>
                    <a:pt x="866187" y="1629509"/>
                    <a:pt x="865720" y="1630442"/>
                    <a:pt x="864321" y="1630442"/>
                  </a:cubicBezTo>
                  <a:cubicBezTo>
                    <a:pt x="863388" y="1630442"/>
                    <a:pt x="862921" y="1629042"/>
                    <a:pt x="861988" y="1628576"/>
                  </a:cubicBezTo>
                  <a:cubicBezTo>
                    <a:pt x="862921" y="1627643"/>
                    <a:pt x="863388" y="1627176"/>
                    <a:pt x="863388" y="1627176"/>
                  </a:cubicBezTo>
                  <a:close/>
                  <a:moveTo>
                    <a:pt x="786880" y="1353803"/>
                  </a:moveTo>
                  <a:cubicBezTo>
                    <a:pt x="787347" y="1354269"/>
                    <a:pt x="788280" y="1354269"/>
                    <a:pt x="788280" y="1354736"/>
                  </a:cubicBezTo>
                  <a:cubicBezTo>
                    <a:pt x="788280" y="1355203"/>
                    <a:pt x="787814" y="1355669"/>
                    <a:pt x="787814" y="1356135"/>
                  </a:cubicBezTo>
                  <a:cubicBezTo>
                    <a:pt x="787347" y="1355669"/>
                    <a:pt x="786880" y="1355669"/>
                    <a:pt x="786414" y="1355203"/>
                  </a:cubicBezTo>
                  <a:cubicBezTo>
                    <a:pt x="786414" y="1354736"/>
                    <a:pt x="786880" y="1354269"/>
                    <a:pt x="786880" y="1353803"/>
                  </a:cubicBezTo>
                  <a:close/>
                  <a:moveTo>
                    <a:pt x="778950" y="1344006"/>
                  </a:moveTo>
                  <a:cubicBezTo>
                    <a:pt x="778950" y="1344473"/>
                    <a:pt x="779416" y="1344473"/>
                    <a:pt x="779416" y="1344939"/>
                  </a:cubicBezTo>
                  <a:cubicBezTo>
                    <a:pt x="779883" y="1344939"/>
                    <a:pt x="780350" y="1344939"/>
                    <a:pt x="780350" y="1345406"/>
                  </a:cubicBezTo>
                  <a:cubicBezTo>
                    <a:pt x="780350" y="1346339"/>
                    <a:pt x="779883" y="1345872"/>
                    <a:pt x="779416" y="1344939"/>
                  </a:cubicBezTo>
                  <a:cubicBezTo>
                    <a:pt x="778950" y="1344939"/>
                    <a:pt x="778950" y="1344939"/>
                    <a:pt x="778483" y="1344939"/>
                  </a:cubicBezTo>
                  <a:lnTo>
                    <a:pt x="778950" y="1344006"/>
                  </a:lnTo>
                  <a:close/>
                  <a:moveTo>
                    <a:pt x="816737" y="1992917"/>
                  </a:moveTo>
                  <a:cubicBezTo>
                    <a:pt x="817670" y="1996650"/>
                    <a:pt x="817670" y="2000382"/>
                    <a:pt x="819536" y="2003647"/>
                  </a:cubicBezTo>
                  <a:cubicBezTo>
                    <a:pt x="821868" y="2008779"/>
                    <a:pt x="821868" y="2013444"/>
                    <a:pt x="820003" y="2018575"/>
                  </a:cubicBezTo>
                  <a:cubicBezTo>
                    <a:pt x="817670" y="2023240"/>
                    <a:pt x="817670" y="2028372"/>
                    <a:pt x="819070" y="2033504"/>
                  </a:cubicBezTo>
                  <a:cubicBezTo>
                    <a:pt x="820003" y="2037236"/>
                    <a:pt x="820936" y="2040968"/>
                    <a:pt x="821402" y="2044700"/>
                  </a:cubicBezTo>
                  <a:cubicBezTo>
                    <a:pt x="821402" y="2045633"/>
                    <a:pt x="821402" y="2047499"/>
                    <a:pt x="820936" y="2047965"/>
                  </a:cubicBezTo>
                  <a:cubicBezTo>
                    <a:pt x="819536" y="2048898"/>
                    <a:pt x="819070" y="2047499"/>
                    <a:pt x="818136" y="2046099"/>
                  </a:cubicBezTo>
                  <a:cubicBezTo>
                    <a:pt x="813938" y="2039568"/>
                    <a:pt x="812072" y="2032104"/>
                    <a:pt x="810672" y="2024640"/>
                  </a:cubicBezTo>
                  <a:cubicBezTo>
                    <a:pt x="810206" y="2022307"/>
                    <a:pt x="810206" y="2019508"/>
                    <a:pt x="811139" y="2017176"/>
                  </a:cubicBezTo>
                  <a:cubicBezTo>
                    <a:pt x="813938" y="2010178"/>
                    <a:pt x="813471" y="2003647"/>
                    <a:pt x="812072" y="1996650"/>
                  </a:cubicBezTo>
                  <a:cubicBezTo>
                    <a:pt x="811139" y="1992917"/>
                    <a:pt x="811606" y="1989185"/>
                    <a:pt x="811139" y="1985453"/>
                  </a:cubicBezTo>
                  <a:cubicBezTo>
                    <a:pt x="811139" y="1984987"/>
                    <a:pt x="811606" y="1984054"/>
                    <a:pt x="812072" y="1983587"/>
                  </a:cubicBezTo>
                  <a:cubicBezTo>
                    <a:pt x="813005" y="1984054"/>
                    <a:pt x="814871" y="1984520"/>
                    <a:pt x="814871" y="1985453"/>
                  </a:cubicBezTo>
                  <a:cubicBezTo>
                    <a:pt x="815804" y="1987786"/>
                    <a:pt x="816271" y="1990585"/>
                    <a:pt x="816737" y="1992917"/>
                  </a:cubicBezTo>
                  <a:close/>
                  <a:moveTo>
                    <a:pt x="798077" y="1800717"/>
                  </a:moveTo>
                  <a:lnTo>
                    <a:pt x="799476" y="1801183"/>
                  </a:lnTo>
                  <a:lnTo>
                    <a:pt x="798077" y="1801650"/>
                  </a:lnTo>
                  <a:lnTo>
                    <a:pt x="798077" y="1800717"/>
                  </a:lnTo>
                  <a:close/>
                  <a:moveTo>
                    <a:pt x="802742" y="1820776"/>
                  </a:moveTo>
                  <a:cubicBezTo>
                    <a:pt x="807873" y="1820310"/>
                    <a:pt x="811139" y="1823109"/>
                    <a:pt x="813938" y="1826841"/>
                  </a:cubicBezTo>
                  <a:cubicBezTo>
                    <a:pt x="814404" y="1827774"/>
                    <a:pt x="814871" y="1829174"/>
                    <a:pt x="814404" y="1830106"/>
                  </a:cubicBezTo>
                  <a:cubicBezTo>
                    <a:pt x="811606" y="1837571"/>
                    <a:pt x="807873" y="1843635"/>
                    <a:pt x="802742" y="1849233"/>
                  </a:cubicBezTo>
                  <a:cubicBezTo>
                    <a:pt x="800876" y="1851099"/>
                    <a:pt x="799943" y="1853432"/>
                    <a:pt x="799943" y="1856231"/>
                  </a:cubicBezTo>
                  <a:cubicBezTo>
                    <a:pt x="799943" y="1857164"/>
                    <a:pt x="799943" y="1859030"/>
                    <a:pt x="799010" y="1859497"/>
                  </a:cubicBezTo>
                  <a:cubicBezTo>
                    <a:pt x="797610" y="1860429"/>
                    <a:pt x="795744" y="1861363"/>
                    <a:pt x="793878" y="1861829"/>
                  </a:cubicBezTo>
                  <a:cubicBezTo>
                    <a:pt x="792945" y="1862295"/>
                    <a:pt x="791546" y="1861829"/>
                    <a:pt x="790146" y="1861829"/>
                  </a:cubicBezTo>
                  <a:cubicBezTo>
                    <a:pt x="788747" y="1861829"/>
                    <a:pt x="787814" y="1861363"/>
                    <a:pt x="786414" y="1861363"/>
                  </a:cubicBezTo>
                  <a:cubicBezTo>
                    <a:pt x="783615" y="1861363"/>
                    <a:pt x="781283" y="1861829"/>
                    <a:pt x="778950" y="1861829"/>
                  </a:cubicBezTo>
                  <a:cubicBezTo>
                    <a:pt x="778017" y="1861829"/>
                    <a:pt x="777084" y="1860429"/>
                    <a:pt x="776618" y="1859030"/>
                  </a:cubicBezTo>
                  <a:cubicBezTo>
                    <a:pt x="776151" y="1858097"/>
                    <a:pt x="776151" y="1856231"/>
                    <a:pt x="776618" y="1855298"/>
                  </a:cubicBezTo>
                  <a:cubicBezTo>
                    <a:pt x="778483" y="1847834"/>
                    <a:pt x="778950" y="1840370"/>
                    <a:pt x="778950" y="1832439"/>
                  </a:cubicBezTo>
                  <a:cubicBezTo>
                    <a:pt x="778950" y="1830573"/>
                    <a:pt x="779416" y="1828707"/>
                    <a:pt x="779883" y="1826841"/>
                  </a:cubicBezTo>
                  <a:cubicBezTo>
                    <a:pt x="780816" y="1825441"/>
                    <a:pt x="782215" y="1823575"/>
                    <a:pt x="783615" y="1823109"/>
                  </a:cubicBezTo>
                  <a:cubicBezTo>
                    <a:pt x="790146" y="1822642"/>
                    <a:pt x="796677" y="1821243"/>
                    <a:pt x="802742" y="1820776"/>
                  </a:cubicBezTo>
                  <a:close/>
                  <a:moveTo>
                    <a:pt x="789680" y="741746"/>
                  </a:moveTo>
                  <a:cubicBezTo>
                    <a:pt x="789680" y="741746"/>
                    <a:pt x="790146" y="741746"/>
                    <a:pt x="790146" y="742212"/>
                  </a:cubicBezTo>
                  <a:cubicBezTo>
                    <a:pt x="790613" y="742212"/>
                    <a:pt x="791079" y="742212"/>
                    <a:pt x="791546" y="742212"/>
                  </a:cubicBezTo>
                  <a:cubicBezTo>
                    <a:pt x="791546" y="742679"/>
                    <a:pt x="791546" y="742679"/>
                    <a:pt x="791546" y="743145"/>
                  </a:cubicBezTo>
                  <a:cubicBezTo>
                    <a:pt x="794345" y="746411"/>
                    <a:pt x="797610" y="749210"/>
                    <a:pt x="800409" y="752476"/>
                  </a:cubicBezTo>
                  <a:cubicBezTo>
                    <a:pt x="801809" y="753875"/>
                    <a:pt x="800876" y="756674"/>
                    <a:pt x="799476" y="757141"/>
                  </a:cubicBezTo>
                  <a:cubicBezTo>
                    <a:pt x="796211" y="758540"/>
                    <a:pt x="793412" y="757141"/>
                    <a:pt x="791079" y="754808"/>
                  </a:cubicBezTo>
                  <a:cubicBezTo>
                    <a:pt x="789680" y="753409"/>
                    <a:pt x="789213" y="751543"/>
                    <a:pt x="790146" y="749677"/>
                  </a:cubicBezTo>
                  <a:cubicBezTo>
                    <a:pt x="790613" y="749210"/>
                    <a:pt x="790613" y="748277"/>
                    <a:pt x="790613" y="747811"/>
                  </a:cubicBezTo>
                  <a:cubicBezTo>
                    <a:pt x="791079" y="746411"/>
                    <a:pt x="791079" y="744545"/>
                    <a:pt x="791546" y="743145"/>
                  </a:cubicBezTo>
                  <a:cubicBezTo>
                    <a:pt x="791546" y="743145"/>
                    <a:pt x="791079" y="742679"/>
                    <a:pt x="791079" y="742679"/>
                  </a:cubicBezTo>
                  <a:cubicBezTo>
                    <a:pt x="790613" y="742679"/>
                    <a:pt x="790613" y="742212"/>
                    <a:pt x="790146" y="742212"/>
                  </a:cubicBezTo>
                  <a:cubicBezTo>
                    <a:pt x="789213" y="742212"/>
                    <a:pt x="788747" y="742212"/>
                    <a:pt x="788280" y="741746"/>
                  </a:cubicBezTo>
                  <a:cubicBezTo>
                    <a:pt x="787347" y="740346"/>
                    <a:pt x="788280" y="740346"/>
                    <a:pt x="789680" y="741746"/>
                  </a:cubicBezTo>
                  <a:close/>
                  <a:moveTo>
                    <a:pt x="778017" y="707224"/>
                  </a:moveTo>
                  <a:cubicBezTo>
                    <a:pt x="778483" y="707224"/>
                    <a:pt x="779416" y="707224"/>
                    <a:pt x="779416" y="707224"/>
                  </a:cubicBezTo>
                  <a:cubicBezTo>
                    <a:pt x="780816" y="708624"/>
                    <a:pt x="780816" y="709557"/>
                    <a:pt x="778950" y="709557"/>
                  </a:cubicBezTo>
                  <a:cubicBezTo>
                    <a:pt x="778483" y="709557"/>
                    <a:pt x="777550" y="709091"/>
                    <a:pt x="777550" y="708624"/>
                  </a:cubicBezTo>
                  <a:cubicBezTo>
                    <a:pt x="777084" y="708624"/>
                    <a:pt x="777550" y="707691"/>
                    <a:pt x="778017" y="707224"/>
                  </a:cubicBezTo>
                  <a:close/>
                  <a:moveTo>
                    <a:pt x="780816" y="991327"/>
                  </a:moveTo>
                  <a:cubicBezTo>
                    <a:pt x="780816" y="991794"/>
                    <a:pt x="780350" y="992260"/>
                    <a:pt x="780350" y="992260"/>
                  </a:cubicBezTo>
                  <a:cubicBezTo>
                    <a:pt x="779883" y="992260"/>
                    <a:pt x="779416" y="992260"/>
                    <a:pt x="778950" y="991794"/>
                  </a:cubicBezTo>
                  <a:cubicBezTo>
                    <a:pt x="778950" y="991327"/>
                    <a:pt x="779416" y="990861"/>
                    <a:pt x="779416" y="990861"/>
                  </a:cubicBezTo>
                  <a:cubicBezTo>
                    <a:pt x="779883" y="990861"/>
                    <a:pt x="780350" y="990861"/>
                    <a:pt x="780816" y="991327"/>
                  </a:cubicBezTo>
                  <a:close/>
                  <a:moveTo>
                    <a:pt x="733232" y="660574"/>
                  </a:moveTo>
                  <a:cubicBezTo>
                    <a:pt x="736031" y="660107"/>
                    <a:pt x="738364" y="659641"/>
                    <a:pt x="740230" y="657775"/>
                  </a:cubicBezTo>
                  <a:cubicBezTo>
                    <a:pt x="741163" y="656842"/>
                    <a:pt x="742096" y="655909"/>
                    <a:pt x="743029" y="654976"/>
                  </a:cubicBezTo>
                  <a:cubicBezTo>
                    <a:pt x="743029" y="655442"/>
                    <a:pt x="743495" y="656375"/>
                    <a:pt x="743495" y="656842"/>
                  </a:cubicBezTo>
                  <a:cubicBezTo>
                    <a:pt x="745362" y="663839"/>
                    <a:pt x="749094" y="669904"/>
                    <a:pt x="752826" y="675502"/>
                  </a:cubicBezTo>
                  <a:cubicBezTo>
                    <a:pt x="754225" y="677368"/>
                    <a:pt x="754692" y="680167"/>
                    <a:pt x="755158" y="682500"/>
                  </a:cubicBezTo>
                  <a:cubicBezTo>
                    <a:pt x="754225" y="684366"/>
                    <a:pt x="753292" y="686232"/>
                    <a:pt x="752359" y="687631"/>
                  </a:cubicBezTo>
                  <a:cubicBezTo>
                    <a:pt x="751426" y="688564"/>
                    <a:pt x="750493" y="689497"/>
                    <a:pt x="749094" y="689497"/>
                  </a:cubicBezTo>
                  <a:cubicBezTo>
                    <a:pt x="747694" y="689964"/>
                    <a:pt x="746761" y="689031"/>
                    <a:pt x="746761" y="687631"/>
                  </a:cubicBezTo>
                  <a:cubicBezTo>
                    <a:pt x="746295" y="682033"/>
                    <a:pt x="743495" y="678301"/>
                    <a:pt x="738364" y="675502"/>
                  </a:cubicBezTo>
                  <a:cubicBezTo>
                    <a:pt x="734165" y="673636"/>
                    <a:pt x="731366" y="669904"/>
                    <a:pt x="729967" y="665705"/>
                  </a:cubicBezTo>
                  <a:cubicBezTo>
                    <a:pt x="729500" y="663373"/>
                    <a:pt x="730433" y="661040"/>
                    <a:pt x="733232" y="660574"/>
                  </a:cubicBezTo>
                  <a:close/>
                  <a:moveTo>
                    <a:pt x="744895" y="960071"/>
                  </a:moveTo>
                  <a:cubicBezTo>
                    <a:pt x="744428" y="960071"/>
                    <a:pt x="743962" y="960538"/>
                    <a:pt x="743495" y="960538"/>
                  </a:cubicBezTo>
                  <a:cubicBezTo>
                    <a:pt x="743029" y="960538"/>
                    <a:pt x="743029" y="959605"/>
                    <a:pt x="742562" y="959138"/>
                  </a:cubicBezTo>
                  <a:cubicBezTo>
                    <a:pt x="743029" y="959138"/>
                    <a:pt x="743495" y="958672"/>
                    <a:pt x="743962" y="959138"/>
                  </a:cubicBezTo>
                  <a:cubicBezTo>
                    <a:pt x="744428" y="959138"/>
                    <a:pt x="744428" y="959605"/>
                    <a:pt x="744895" y="960071"/>
                  </a:cubicBezTo>
                  <a:close/>
                  <a:moveTo>
                    <a:pt x="723436" y="618122"/>
                  </a:moveTo>
                  <a:cubicBezTo>
                    <a:pt x="724369" y="618588"/>
                    <a:pt x="725768" y="618588"/>
                    <a:pt x="726235" y="619521"/>
                  </a:cubicBezTo>
                  <a:cubicBezTo>
                    <a:pt x="726701" y="620454"/>
                    <a:pt x="727168" y="621387"/>
                    <a:pt x="727634" y="622787"/>
                  </a:cubicBezTo>
                  <a:cubicBezTo>
                    <a:pt x="727634" y="622787"/>
                    <a:pt x="726701" y="623253"/>
                    <a:pt x="726235" y="623720"/>
                  </a:cubicBezTo>
                  <a:cubicBezTo>
                    <a:pt x="725302" y="623253"/>
                    <a:pt x="723902" y="622320"/>
                    <a:pt x="723436" y="621387"/>
                  </a:cubicBezTo>
                  <a:cubicBezTo>
                    <a:pt x="722969" y="620454"/>
                    <a:pt x="723436" y="619055"/>
                    <a:pt x="723436" y="618122"/>
                  </a:cubicBezTo>
                  <a:close/>
                  <a:moveTo>
                    <a:pt x="682383" y="510359"/>
                  </a:moveTo>
                  <a:cubicBezTo>
                    <a:pt x="682849" y="509892"/>
                    <a:pt x="683316" y="508959"/>
                    <a:pt x="684249" y="508493"/>
                  </a:cubicBezTo>
                  <a:cubicBezTo>
                    <a:pt x="683783" y="508959"/>
                    <a:pt x="683316" y="509892"/>
                    <a:pt x="682383" y="510359"/>
                  </a:cubicBezTo>
                  <a:cubicBezTo>
                    <a:pt x="682849" y="512225"/>
                    <a:pt x="682383" y="512225"/>
                    <a:pt x="681450" y="511292"/>
                  </a:cubicBezTo>
                  <a:cubicBezTo>
                    <a:pt x="681916" y="511292"/>
                    <a:pt x="682383" y="510825"/>
                    <a:pt x="682383" y="510359"/>
                  </a:cubicBezTo>
                  <a:close/>
                  <a:moveTo>
                    <a:pt x="679584" y="564940"/>
                  </a:moveTo>
                  <a:cubicBezTo>
                    <a:pt x="679584" y="565406"/>
                    <a:pt x="679584" y="565406"/>
                    <a:pt x="679584" y="565873"/>
                  </a:cubicBezTo>
                  <a:cubicBezTo>
                    <a:pt x="680051" y="565873"/>
                    <a:pt x="680051" y="565873"/>
                    <a:pt x="680517" y="566339"/>
                  </a:cubicBezTo>
                  <a:cubicBezTo>
                    <a:pt x="680051" y="567272"/>
                    <a:pt x="680051" y="566806"/>
                    <a:pt x="679584" y="565873"/>
                  </a:cubicBezTo>
                  <a:cubicBezTo>
                    <a:pt x="679584" y="565873"/>
                    <a:pt x="679117" y="565406"/>
                    <a:pt x="679584" y="564940"/>
                  </a:cubicBezTo>
                  <a:lnTo>
                    <a:pt x="678651" y="564473"/>
                  </a:lnTo>
                  <a:lnTo>
                    <a:pt x="679584" y="564940"/>
                  </a:lnTo>
                  <a:close/>
                  <a:moveTo>
                    <a:pt x="676319" y="689964"/>
                  </a:moveTo>
                  <a:cubicBezTo>
                    <a:pt x="675852" y="689031"/>
                    <a:pt x="675385" y="687631"/>
                    <a:pt x="675385" y="686232"/>
                  </a:cubicBezTo>
                  <a:cubicBezTo>
                    <a:pt x="676319" y="681567"/>
                    <a:pt x="678651" y="677834"/>
                    <a:pt x="682849" y="675502"/>
                  </a:cubicBezTo>
                  <a:cubicBezTo>
                    <a:pt x="683316" y="675035"/>
                    <a:pt x="684249" y="675035"/>
                    <a:pt x="684716" y="675035"/>
                  </a:cubicBezTo>
                  <a:cubicBezTo>
                    <a:pt x="685649" y="675502"/>
                    <a:pt x="687048" y="675968"/>
                    <a:pt x="687981" y="676435"/>
                  </a:cubicBezTo>
                  <a:cubicBezTo>
                    <a:pt x="692180" y="679701"/>
                    <a:pt x="695912" y="682966"/>
                    <a:pt x="700110" y="685765"/>
                  </a:cubicBezTo>
                  <a:cubicBezTo>
                    <a:pt x="701043" y="686698"/>
                    <a:pt x="701976" y="687165"/>
                    <a:pt x="702909" y="688098"/>
                  </a:cubicBezTo>
                  <a:cubicBezTo>
                    <a:pt x="711307" y="696495"/>
                    <a:pt x="709907" y="704892"/>
                    <a:pt x="699644" y="710957"/>
                  </a:cubicBezTo>
                  <a:cubicBezTo>
                    <a:pt x="699177" y="711423"/>
                    <a:pt x="698711" y="711890"/>
                    <a:pt x="698244" y="711890"/>
                  </a:cubicBezTo>
                  <a:cubicBezTo>
                    <a:pt x="694979" y="713756"/>
                    <a:pt x="693579" y="713289"/>
                    <a:pt x="691713" y="711423"/>
                  </a:cubicBezTo>
                  <a:cubicBezTo>
                    <a:pt x="685182" y="705358"/>
                    <a:pt x="681450" y="697428"/>
                    <a:pt x="676319" y="689964"/>
                  </a:cubicBezTo>
                  <a:close/>
                  <a:moveTo>
                    <a:pt x="701510" y="1135478"/>
                  </a:moveTo>
                  <a:cubicBezTo>
                    <a:pt x="700577" y="1136877"/>
                    <a:pt x="698711" y="1137810"/>
                    <a:pt x="696845" y="1138277"/>
                  </a:cubicBezTo>
                  <a:cubicBezTo>
                    <a:pt x="695912" y="1138743"/>
                    <a:pt x="694512" y="1138277"/>
                    <a:pt x="693113" y="1138277"/>
                  </a:cubicBezTo>
                  <a:cubicBezTo>
                    <a:pt x="691713" y="1138277"/>
                    <a:pt x="690780" y="1137810"/>
                    <a:pt x="689847" y="1137810"/>
                  </a:cubicBezTo>
                  <a:cubicBezTo>
                    <a:pt x="687515" y="1137810"/>
                    <a:pt x="685649" y="1137810"/>
                    <a:pt x="683783" y="1137810"/>
                  </a:cubicBezTo>
                  <a:cubicBezTo>
                    <a:pt x="681450" y="1137810"/>
                    <a:pt x="679584" y="1136411"/>
                    <a:pt x="680051" y="1135011"/>
                  </a:cubicBezTo>
                  <a:cubicBezTo>
                    <a:pt x="680517" y="1133145"/>
                    <a:pt x="681450" y="1131279"/>
                    <a:pt x="682849" y="1130346"/>
                  </a:cubicBezTo>
                  <a:cubicBezTo>
                    <a:pt x="687981" y="1127081"/>
                    <a:pt x="694046" y="1128014"/>
                    <a:pt x="699644" y="1128480"/>
                  </a:cubicBezTo>
                  <a:cubicBezTo>
                    <a:pt x="703376" y="1128947"/>
                    <a:pt x="704309" y="1131746"/>
                    <a:pt x="701510" y="1135478"/>
                  </a:cubicBezTo>
                  <a:close/>
                  <a:moveTo>
                    <a:pt x="886247" y="1115884"/>
                  </a:moveTo>
                  <a:cubicBezTo>
                    <a:pt x="883914" y="1117284"/>
                    <a:pt x="882048" y="1118684"/>
                    <a:pt x="879715" y="1120083"/>
                  </a:cubicBezTo>
                  <a:cubicBezTo>
                    <a:pt x="875517" y="1122416"/>
                    <a:pt x="871785" y="1123815"/>
                    <a:pt x="867120" y="1121949"/>
                  </a:cubicBezTo>
                  <a:cubicBezTo>
                    <a:pt x="861522" y="1120083"/>
                    <a:pt x="855924" y="1121016"/>
                    <a:pt x="850326" y="1122882"/>
                  </a:cubicBezTo>
                  <a:cubicBezTo>
                    <a:pt x="846594" y="1124282"/>
                    <a:pt x="842861" y="1123815"/>
                    <a:pt x="839129" y="1122416"/>
                  </a:cubicBezTo>
                  <a:cubicBezTo>
                    <a:pt x="831665" y="1120083"/>
                    <a:pt x="824668" y="1117751"/>
                    <a:pt x="817203" y="1115418"/>
                  </a:cubicBezTo>
                  <a:cubicBezTo>
                    <a:pt x="815338" y="1114952"/>
                    <a:pt x="813938" y="1113552"/>
                    <a:pt x="812538" y="1112152"/>
                  </a:cubicBezTo>
                  <a:cubicBezTo>
                    <a:pt x="811606" y="1111219"/>
                    <a:pt x="810672" y="1109820"/>
                    <a:pt x="809739" y="1109820"/>
                  </a:cubicBezTo>
                  <a:cubicBezTo>
                    <a:pt x="802742" y="1109353"/>
                    <a:pt x="796211" y="1106088"/>
                    <a:pt x="789680" y="1104688"/>
                  </a:cubicBezTo>
                  <a:cubicBezTo>
                    <a:pt x="776618" y="1102356"/>
                    <a:pt x="764022" y="1105155"/>
                    <a:pt x="751892" y="1109353"/>
                  </a:cubicBezTo>
                  <a:cubicBezTo>
                    <a:pt x="747227" y="1111219"/>
                    <a:pt x="743029" y="1114485"/>
                    <a:pt x="739763" y="1118684"/>
                  </a:cubicBezTo>
                  <a:cubicBezTo>
                    <a:pt x="737431" y="1121483"/>
                    <a:pt x="734632" y="1122416"/>
                    <a:pt x="731366" y="1121483"/>
                  </a:cubicBezTo>
                  <a:cubicBezTo>
                    <a:pt x="724369" y="1119150"/>
                    <a:pt x="717371" y="1120550"/>
                    <a:pt x="710374" y="1120550"/>
                  </a:cubicBezTo>
                  <a:cubicBezTo>
                    <a:pt x="700577" y="1120083"/>
                    <a:pt x="693113" y="1116351"/>
                    <a:pt x="688914" y="1107021"/>
                  </a:cubicBezTo>
                  <a:cubicBezTo>
                    <a:pt x="687515" y="1104222"/>
                    <a:pt x="686115" y="1101423"/>
                    <a:pt x="684716" y="1098157"/>
                  </a:cubicBezTo>
                  <a:cubicBezTo>
                    <a:pt x="684249" y="1096291"/>
                    <a:pt x="684249" y="1094425"/>
                    <a:pt x="684716" y="1092559"/>
                  </a:cubicBezTo>
                  <a:cubicBezTo>
                    <a:pt x="686115" y="1088361"/>
                    <a:pt x="686115" y="1083696"/>
                    <a:pt x="689847" y="1080430"/>
                  </a:cubicBezTo>
                  <a:cubicBezTo>
                    <a:pt x="693579" y="1077164"/>
                    <a:pt x="694979" y="1073432"/>
                    <a:pt x="694979" y="1068767"/>
                  </a:cubicBezTo>
                  <a:cubicBezTo>
                    <a:pt x="694979" y="1065035"/>
                    <a:pt x="695445" y="1061303"/>
                    <a:pt x="695912" y="1057105"/>
                  </a:cubicBezTo>
                  <a:cubicBezTo>
                    <a:pt x="696378" y="1054306"/>
                    <a:pt x="697778" y="1052440"/>
                    <a:pt x="700577" y="1051507"/>
                  </a:cubicBezTo>
                  <a:cubicBezTo>
                    <a:pt x="705708" y="1049641"/>
                    <a:pt x="707574" y="1046375"/>
                    <a:pt x="708041" y="1041243"/>
                  </a:cubicBezTo>
                  <a:cubicBezTo>
                    <a:pt x="708507" y="1038911"/>
                    <a:pt x="709440" y="1036112"/>
                    <a:pt x="710840" y="1034246"/>
                  </a:cubicBezTo>
                  <a:cubicBezTo>
                    <a:pt x="714572" y="1028648"/>
                    <a:pt x="719237" y="1023050"/>
                    <a:pt x="723436" y="1016985"/>
                  </a:cubicBezTo>
                  <a:cubicBezTo>
                    <a:pt x="725302" y="1014653"/>
                    <a:pt x="729034" y="1013719"/>
                    <a:pt x="732299" y="1015119"/>
                  </a:cubicBezTo>
                  <a:cubicBezTo>
                    <a:pt x="732766" y="1015585"/>
                    <a:pt x="733699" y="1015585"/>
                    <a:pt x="734165" y="1015585"/>
                  </a:cubicBezTo>
                  <a:cubicBezTo>
                    <a:pt x="740696" y="1021184"/>
                    <a:pt x="748160" y="1024449"/>
                    <a:pt x="756558" y="1024449"/>
                  </a:cubicBezTo>
                  <a:cubicBezTo>
                    <a:pt x="758424" y="1024449"/>
                    <a:pt x="759823" y="1027248"/>
                    <a:pt x="758424" y="1028648"/>
                  </a:cubicBezTo>
                  <a:cubicBezTo>
                    <a:pt x="756558" y="1030514"/>
                    <a:pt x="754692" y="1032380"/>
                    <a:pt x="753292" y="1034246"/>
                  </a:cubicBezTo>
                  <a:cubicBezTo>
                    <a:pt x="751892" y="1035645"/>
                    <a:pt x="752359" y="1037978"/>
                    <a:pt x="754225" y="1038911"/>
                  </a:cubicBezTo>
                  <a:cubicBezTo>
                    <a:pt x="755158" y="1039377"/>
                    <a:pt x="756558" y="1039844"/>
                    <a:pt x="757957" y="1040310"/>
                  </a:cubicBezTo>
                  <a:cubicBezTo>
                    <a:pt x="761689" y="1042176"/>
                    <a:pt x="763555" y="1044975"/>
                    <a:pt x="764488" y="1049174"/>
                  </a:cubicBezTo>
                  <a:cubicBezTo>
                    <a:pt x="765421" y="1054306"/>
                    <a:pt x="770086" y="1056172"/>
                    <a:pt x="774285" y="1054772"/>
                  </a:cubicBezTo>
                  <a:cubicBezTo>
                    <a:pt x="776151" y="1053839"/>
                    <a:pt x="778017" y="1053373"/>
                    <a:pt x="779416" y="1052440"/>
                  </a:cubicBezTo>
                  <a:cubicBezTo>
                    <a:pt x="782682" y="1050573"/>
                    <a:pt x="786414" y="1049174"/>
                    <a:pt x="789680" y="1047308"/>
                  </a:cubicBezTo>
                  <a:cubicBezTo>
                    <a:pt x="794345" y="1044509"/>
                    <a:pt x="799010" y="1043576"/>
                    <a:pt x="804141" y="1043109"/>
                  </a:cubicBezTo>
                  <a:cubicBezTo>
                    <a:pt x="805074" y="1043109"/>
                    <a:pt x="806474" y="1042176"/>
                    <a:pt x="807407" y="1041710"/>
                  </a:cubicBezTo>
                  <a:cubicBezTo>
                    <a:pt x="808806" y="1041243"/>
                    <a:pt x="809739" y="1038911"/>
                    <a:pt x="809273" y="1036578"/>
                  </a:cubicBezTo>
                  <a:cubicBezTo>
                    <a:pt x="808806" y="1034712"/>
                    <a:pt x="806940" y="1033313"/>
                    <a:pt x="805074" y="1033313"/>
                  </a:cubicBezTo>
                  <a:cubicBezTo>
                    <a:pt x="804608" y="1033313"/>
                    <a:pt x="803675" y="1033313"/>
                    <a:pt x="803208" y="1033313"/>
                  </a:cubicBezTo>
                  <a:cubicBezTo>
                    <a:pt x="788747" y="1035179"/>
                    <a:pt x="788747" y="1035179"/>
                    <a:pt x="780350" y="1023516"/>
                  </a:cubicBezTo>
                  <a:lnTo>
                    <a:pt x="778950" y="1023983"/>
                  </a:lnTo>
                  <a:lnTo>
                    <a:pt x="779883" y="1023050"/>
                  </a:lnTo>
                  <a:cubicBezTo>
                    <a:pt x="779883" y="1023050"/>
                    <a:pt x="780350" y="1023516"/>
                    <a:pt x="780350" y="1023516"/>
                  </a:cubicBezTo>
                  <a:lnTo>
                    <a:pt x="780350" y="1023516"/>
                  </a:lnTo>
                  <a:cubicBezTo>
                    <a:pt x="785481" y="1017452"/>
                    <a:pt x="791079" y="1013253"/>
                    <a:pt x="799010" y="1011853"/>
                  </a:cubicBezTo>
                  <a:cubicBezTo>
                    <a:pt x="803675" y="1011387"/>
                    <a:pt x="807407" y="1009521"/>
                    <a:pt x="811139" y="1006255"/>
                  </a:cubicBezTo>
                  <a:cubicBezTo>
                    <a:pt x="817670" y="1000657"/>
                    <a:pt x="825601" y="999258"/>
                    <a:pt x="833998" y="1000191"/>
                  </a:cubicBezTo>
                  <a:cubicBezTo>
                    <a:pt x="834931" y="1000191"/>
                    <a:pt x="835864" y="1000191"/>
                    <a:pt x="836797" y="1000191"/>
                  </a:cubicBezTo>
                  <a:cubicBezTo>
                    <a:pt x="836797" y="1000191"/>
                    <a:pt x="837263" y="999724"/>
                    <a:pt x="837263" y="999724"/>
                  </a:cubicBezTo>
                  <a:lnTo>
                    <a:pt x="838196" y="999258"/>
                  </a:lnTo>
                  <a:lnTo>
                    <a:pt x="837730" y="1000657"/>
                  </a:lnTo>
                  <a:cubicBezTo>
                    <a:pt x="837263" y="1000657"/>
                    <a:pt x="837263" y="1000657"/>
                    <a:pt x="836797" y="1000657"/>
                  </a:cubicBezTo>
                  <a:cubicBezTo>
                    <a:pt x="833998" y="1003456"/>
                    <a:pt x="830732" y="1006722"/>
                    <a:pt x="827933" y="1009521"/>
                  </a:cubicBezTo>
                  <a:cubicBezTo>
                    <a:pt x="825601" y="1011853"/>
                    <a:pt x="825601" y="1014186"/>
                    <a:pt x="827000" y="1016519"/>
                  </a:cubicBezTo>
                  <a:cubicBezTo>
                    <a:pt x="827933" y="1018385"/>
                    <a:pt x="828400" y="1020251"/>
                    <a:pt x="827000" y="1022117"/>
                  </a:cubicBezTo>
                  <a:cubicBezTo>
                    <a:pt x="823735" y="1027715"/>
                    <a:pt x="821402" y="1033313"/>
                    <a:pt x="815804" y="1037045"/>
                  </a:cubicBezTo>
                  <a:cubicBezTo>
                    <a:pt x="815338" y="1037511"/>
                    <a:pt x="814871" y="1039844"/>
                    <a:pt x="815338" y="1040310"/>
                  </a:cubicBezTo>
                  <a:cubicBezTo>
                    <a:pt x="819070" y="1045442"/>
                    <a:pt x="823268" y="1050107"/>
                    <a:pt x="829799" y="1051973"/>
                  </a:cubicBezTo>
                  <a:cubicBezTo>
                    <a:pt x="837730" y="1054306"/>
                    <a:pt x="845194" y="1058504"/>
                    <a:pt x="850792" y="1064569"/>
                  </a:cubicBezTo>
                  <a:cubicBezTo>
                    <a:pt x="858256" y="1072033"/>
                    <a:pt x="867120" y="1077164"/>
                    <a:pt x="876450" y="1081363"/>
                  </a:cubicBezTo>
                  <a:cubicBezTo>
                    <a:pt x="885780" y="1086028"/>
                    <a:pt x="890445" y="1094425"/>
                    <a:pt x="890912" y="1104688"/>
                  </a:cubicBezTo>
                  <a:cubicBezTo>
                    <a:pt x="890912" y="1109820"/>
                    <a:pt x="889512" y="1113086"/>
                    <a:pt x="886247" y="1115884"/>
                  </a:cubicBezTo>
                  <a:close/>
                  <a:moveTo>
                    <a:pt x="963687" y="816854"/>
                  </a:moveTo>
                  <a:lnTo>
                    <a:pt x="964153" y="815454"/>
                  </a:lnTo>
                  <a:lnTo>
                    <a:pt x="964620" y="815921"/>
                  </a:lnTo>
                  <a:lnTo>
                    <a:pt x="963687" y="816854"/>
                  </a:lnTo>
                  <a:close/>
                  <a:moveTo>
                    <a:pt x="1091976" y="1198923"/>
                  </a:moveTo>
                  <a:cubicBezTo>
                    <a:pt x="1083579" y="1199856"/>
                    <a:pt x="1075648" y="1200789"/>
                    <a:pt x="1067251" y="1201722"/>
                  </a:cubicBezTo>
                  <a:cubicBezTo>
                    <a:pt x="1065385" y="1201722"/>
                    <a:pt x="1063519" y="1202188"/>
                    <a:pt x="1061653" y="1202188"/>
                  </a:cubicBezTo>
                  <a:cubicBezTo>
                    <a:pt x="1052789" y="1201255"/>
                    <a:pt x="1043459" y="1200789"/>
                    <a:pt x="1036928" y="1193325"/>
                  </a:cubicBezTo>
                  <a:cubicBezTo>
                    <a:pt x="1034596" y="1190992"/>
                    <a:pt x="1031797" y="1189593"/>
                    <a:pt x="1028531" y="1189126"/>
                  </a:cubicBezTo>
                  <a:cubicBezTo>
                    <a:pt x="1026199" y="1188660"/>
                    <a:pt x="1023400" y="1188193"/>
                    <a:pt x="1021067" y="1187260"/>
                  </a:cubicBezTo>
                  <a:cubicBezTo>
                    <a:pt x="1019201" y="1186794"/>
                    <a:pt x="1017335" y="1185394"/>
                    <a:pt x="1016402" y="1183994"/>
                  </a:cubicBezTo>
                  <a:cubicBezTo>
                    <a:pt x="1012670" y="1175597"/>
                    <a:pt x="1009404" y="1167667"/>
                    <a:pt x="1013136" y="1158337"/>
                  </a:cubicBezTo>
                  <a:cubicBezTo>
                    <a:pt x="1015002" y="1154138"/>
                    <a:pt x="1016402" y="1149940"/>
                    <a:pt x="1016869" y="1145741"/>
                  </a:cubicBezTo>
                  <a:cubicBezTo>
                    <a:pt x="1017335" y="1139210"/>
                    <a:pt x="1021067" y="1135478"/>
                    <a:pt x="1026199" y="1132212"/>
                  </a:cubicBezTo>
                  <a:cubicBezTo>
                    <a:pt x="1027132" y="1131279"/>
                    <a:pt x="1027132" y="1129880"/>
                    <a:pt x="1026199" y="1128947"/>
                  </a:cubicBezTo>
                  <a:cubicBezTo>
                    <a:pt x="1025266" y="1128014"/>
                    <a:pt x="1024333" y="1127081"/>
                    <a:pt x="1022933" y="1126614"/>
                  </a:cubicBezTo>
                  <a:cubicBezTo>
                    <a:pt x="1016402" y="1124282"/>
                    <a:pt x="1011737" y="1120083"/>
                    <a:pt x="1008938" y="1114018"/>
                  </a:cubicBezTo>
                  <a:cubicBezTo>
                    <a:pt x="1006139" y="1107021"/>
                    <a:pt x="1001474" y="1102356"/>
                    <a:pt x="995409" y="1098157"/>
                  </a:cubicBezTo>
                  <a:cubicBezTo>
                    <a:pt x="987012" y="1092559"/>
                    <a:pt x="981881" y="1084162"/>
                    <a:pt x="980014" y="1074832"/>
                  </a:cubicBezTo>
                  <a:cubicBezTo>
                    <a:pt x="978148" y="1066435"/>
                    <a:pt x="974416" y="1059437"/>
                    <a:pt x="967885" y="1053839"/>
                  </a:cubicBezTo>
                  <a:cubicBezTo>
                    <a:pt x="964620" y="1051040"/>
                    <a:pt x="964153" y="1047308"/>
                    <a:pt x="965086" y="1043576"/>
                  </a:cubicBezTo>
                  <a:cubicBezTo>
                    <a:pt x="966019" y="1039844"/>
                    <a:pt x="967419" y="1036112"/>
                    <a:pt x="968818" y="1032846"/>
                  </a:cubicBezTo>
                  <a:cubicBezTo>
                    <a:pt x="970218" y="1029581"/>
                    <a:pt x="972084" y="1027248"/>
                    <a:pt x="975349" y="1026315"/>
                  </a:cubicBezTo>
                  <a:cubicBezTo>
                    <a:pt x="982347" y="1023983"/>
                    <a:pt x="987945" y="1020251"/>
                    <a:pt x="992144" y="1014186"/>
                  </a:cubicBezTo>
                  <a:cubicBezTo>
                    <a:pt x="993077" y="1012787"/>
                    <a:pt x="994476" y="1011387"/>
                    <a:pt x="996342" y="1010454"/>
                  </a:cubicBezTo>
                  <a:cubicBezTo>
                    <a:pt x="1003340" y="1006255"/>
                    <a:pt x="1010804" y="1002057"/>
                    <a:pt x="1017801" y="997858"/>
                  </a:cubicBezTo>
                  <a:cubicBezTo>
                    <a:pt x="1019201" y="996925"/>
                    <a:pt x="1022000" y="996459"/>
                    <a:pt x="1023400" y="996925"/>
                  </a:cubicBezTo>
                  <a:cubicBezTo>
                    <a:pt x="1029464" y="999724"/>
                    <a:pt x="1035529" y="1000191"/>
                    <a:pt x="1042060" y="998791"/>
                  </a:cubicBezTo>
                  <a:cubicBezTo>
                    <a:pt x="1045325" y="998325"/>
                    <a:pt x="1048124" y="1000657"/>
                    <a:pt x="1049524" y="1003923"/>
                  </a:cubicBezTo>
                  <a:cubicBezTo>
                    <a:pt x="1050924" y="1006722"/>
                    <a:pt x="1051857" y="1009987"/>
                    <a:pt x="1051390" y="1013253"/>
                  </a:cubicBezTo>
                  <a:cubicBezTo>
                    <a:pt x="1050924" y="1016985"/>
                    <a:pt x="1049991" y="1020717"/>
                    <a:pt x="1049524" y="1024449"/>
                  </a:cubicBezTo>
                  <a:cubicBezTo>
                    <a:pt x="1049524" y="1026782"/>
                    <a:pt x="1048124" y="1027715"/>
                    <a:pt x="1046258" y="1028181"/>
                  </a:cubicBezTo>
                  <a:cubicBezTo>
                    <a:pt x="1042993" y="1028648"/>
                    <a:pt x="1039727" y="1028648"/>
                    <a:pt x="1036462" y="1028648"/>
                  </a:cubicBezTo>
                  <a:cubicBezTo>
                    <a:pt x="1028065" y="1029581"/>
                    <a:pt x="1026199" y="1032380"/>
                    <a:pt x="1027132" y="1041710"/>
                  </a:cubicBezTo>
                  <a:cubicBezTo>
                    <a:pt x="1027598" y="1046375"/>
                    <a:pt x="1027598" y="1046375"/>
                    <a:pt x="1023866" y="1047308"/>
                  </a:cubicBezTo>
                  <a:cubicBezTo>
                    <a:pt x="1023400" y="1047308"/>
                    <a:pt x="1022466" y="1047308"/>
                    <a:pt x="1022000" y="1047775"/>
                  </a:cubicBezTo>
                  <a:cubicBezTo>
                    <a:pt x="1016402" y="1049641"/>
                    <a:pt x="1015469" y="1050573"/>
                    <a:pt x="1018734" y="1053373"/>
                  </a:cubicBezTo>
                  <a:cubicBezTo>
                    <a:pt x="1022933" y="1057105"/>
                    <a:pt x="1027132" y="1061770"/>
                    <a:pt x="1029464" y="1066901"/>
                  </a:cubicBezTo>
                  <a:cubicBezTo>
                    <a:pt x="1034129" y="1076231"/>
                    <a:pt x="1041593" y="1081363"/>
                    <a:pt x="1050924" y="1084162"/>
                  </a:cubicBezTo>
                  <a:cubicBezTo>
                    <a:pt x="1053723" y="1085095"/>
                    <a:pt x="1055122" y="1086961"/>
                    <a:pt x="1055122" y="1089760"/>
                  </a:cubicBezTo>
                  <a:cubicBezTo>
                    <a:pt x="1055122" y="1091160"/>
                    <a:pt x="1055122" y="1092093"/>
                    <a:pt x="1054656" y="1093492"/>
                  </a:cubicBezTo>
                  <a:cubicBezTo>
                    <a:pt x="1054189" y="1099557"/>
                    <a:pt x="1055122" y="1105155"/>
                    <a:pt x="1058854" y="1109820"/>
                  </a:cubicBezTo>
                  <a:cubicBezTo>
                    <a:pt x="1063053" y="1115418"/>
                    <a:pt x="1064452" y="1121016"/>
                    <a:pt x="1063519" y="1128014"/>
                  </a:cubicBezTo>
                  <a:cubicBezTo>
                    <a:pt x="1063053" y="1130346"/>
                    <a:pt x="1063519" y="1133145"/>
                    <a:pt x="1064452" y="1135478"/>
                  </a:cubicBezTo>
                  <a:cubicBezTo>
                    <a:pt x="1065385" y="1139210"/>
                    <a:pt x="1067718" y="1142475"/>
                    <a:pt x="1072383" y="1142942"/>
                  </a:cubicBezTo>
                  <a:cubicBezTo>
                    <a:pt x="1074249" y="1142942"/>
                    <a:pt x="1076115" y="1142942"/>
                    <a:pt x="1077515" y="1144808"/>
                  </a:cubicBezTo>
                  <a:cubicBezTo>
                    <a:pt x="1078914" y="1146674"/>
                    <a:pt x="1077981" y="1148540"/>
                    <a:pt x="1077048" y="1149940"/>
                  </a:cubicBezTo>
                  <a:cubicBezTo>
                    <a:pt x="1077048" y="1150406"/>
                    <a:pt x="1076581" y="1151339"/>
                    <a:pt x="1076581" y="1151806"/>
                  </a:cubicBezTo>
                  <a:cubicBezTo>
                    <a:pt x="1077515" y="1153205"/>
                    <a:pt x="1078914" y="1155071"/>
                    <a:pt x="1080313" y="1156004"/>
                  </a:cubicBezTo>
                  <a:cubicBezTo>
                    <a:pt x="1084979" y="1159270"/>
                    <a:pt x="1087311" y="1163468"/>
                    <a:pt x="1086845" y="1169066"/>
                  </a:cubicBezTo>
                  <a:cubicBezTo>
                    <a:pt x="1086378" y="1178863"/>
                    <a:pt x="1090577" y="1187727"/>
                    <a:pt x="1093376" y="1197057"/>
                  </a:cubicBezTo>
                  <a:cubicBezTo>
                    <a:pt x="1094309" y="1197057"/>
                    <a:pt x="1093376" y="1198456"/>
                    <a:pt x="1091976" y="1198923"/>
                  </a:cubicBezTo>
                  <a:close/>
                  <a:moveTo>
                    <a:pt x="1134428" y="382536"/>
                  </a:moveTo>
                  <a:lnTo>
                    <a:pt x="1133495" y="382069"/>
                  </a:lnTo>
                  <a:lnTo>
                    <a:pt x="1134895" y="381603"/>
                  </a:lnTo>
                  <a:lnTo>
                    <a:pt x="1134428" y="382536"/>
                  </a:lnTo>
                  <a:close/>
                  <a:moveTo>
                    <a:pt x="1167084" y="1040777"/>
                  </a:moveTo>
                  <a:cubicBezTo>
                    <a:pt x="1165684" y="1044042"/>
                    <a:pt x="1159620" y="1047308"/>
                    <a:pt x="1155888" y="1046375"/>
                  </a:cubicBezTo>
                  <a:cubicBezTo>
                    <a:pt x="1151689" y="1045442"/>
                    <a:pt x="1147491" y="1044042"/>
                    <a:pt x="1143292" y="1042176"/>
                  </a:cubicBezTo>
                  <a:cubicBezTo>
                    <a:pt x="1140493" y="1041243"/>
                    <a:pt x="1140026" y="1038444"/>
                    <a:pt x="1139560" y="1036112"/>
                  </a:cubicBezTo>
                  <a:cubicBezTo>
                    <a:pt x="1138160" y="1023983"/>
                    <a:pt x="1151223" y="1012320"/>
                    <a:pt x="1161952" y="1013719"/>
                  </a:cubicBezTo>
                  <a:cubicBezTo>
                    <a:pt x="1164751" y="1014186"/>
                    <a:pt x="1166617" y="1015119"/>
                    <a:pt x="1168017" y="1017452"/>
                  </a:cubicBezTo>
                  <a:cubicBezTo>
                    <a:pt x="1169416" y="1020251"/>
                    <a:pt x="1170349" y="1023050"/>
                    <a:pt x="1171749" y="1026315"/>
                  </a:cubicBezTo>
                  <a:cubicBezTo>
                    <a:pt x="1170349" y="1031447"/>
                    <a:pt x="1168950" y="1036112"/>
                    <a:pt x="1167084" y="1040777"/>
                  </a:cubicBezTo>
                  <a:close/>
                  <a:moveTo>
                    <a:pt x="1248256" y="431985"/>
                  </a:moveTo>
                  <a:cubicBezTo>
                    <a:pt x="1247790" y="432452"/>
                    <a:pt x="1247323" y="432452"/>
                    <a:pt x="1246856" y="432452"/>
                  </a:cubicBezTo>
                  <a:cubicBezTo>
                    <a:pt x="1242658" y="425454"/>
                    <a:pt x="1237060" y="419856"/>
                    <a:pt x="1231928" y="412859"/>
                  </a:cubicBezTo>
                  <a:cubicBezTo>
                    <a:pt x="1231462" y="412392"/>
                    <a:pt x="1231462" y="411459"/>
                    <a:pt x="1231928" y="410993"/>
                  </a:cubicBezTo>
                  <a:cubicBezTo>
                    <a:pt x="1232861" y="410526"/>
                    <a:pt x="1234261" y="409127"/>
                    <a:pt x="1234727" y="409593"/>
                  </a:cubicBezTo>
                  <a:cubicBezTo>
                    <a:pt x="1237060" y="410060"/>
                    <a:pt x="1239859" y="410993"/>
                    <a:pt x="1241258" y="412392"/>
                  </a:cubicBezTo>
                  <a:cubicBezTo>
                    <a:pt x="1244057" y="414725"/>
                    <a:pt x="1246390" y="417990"/>
                    <a:pt x="1248722" y="420789"/>
                  </a:cubicBezTo>
                  <a:cubicBezTo>
                    <a:pt x="1251522" y="423588"/>
                    <a:pt x="1250588" y="428720"/>
                    <a:pt x="1248256" y="431985"/>
                  </a:cubicBezTo>
                  <a:close/>
                  <a:moveTo>
                    <a:pt x="1253854" y="447847"/>
                  </a:moveTo>
                  <a:cubicBezTo>
                    <a:pt x="1253387" y="447380"/>
                    <a:pt x="1252455" y="447380"/>
                    <a:pt x="1252455" y="446914"/>
                  </a:cubicBezTo>
                  <a:cubicBezTo>
                    <a:pt x="1252455" y="445514"/>
                    <a:pt x="1252921" y="445514"/>
                    <a:pt x="1254320" y="446447"/>
                  </a:cubicBezTo>
                  <a:cubicBezTo>
                    <a:pt x="1254320" y="446914"/>
                    <a:pt x="1253854" y="447380"/>
                    <a:pt x="1253854" y="447847"/>
                  </a:cubicBezTo>
                  <a:close/>
                  <a:moveTo>
                    <a:pt x="1282311" y="1110753"/>
                  </a:moveTo>
                  <a:lnTo>
                    <a:pt x="1281845" y="1109353"/>
                  </a:lnTo>
                  <a:lnTo>
                    <a:pt x="1283244" y="1109353"/>
                  </a:lnTo>
                  <a:lnTo>
                    <a:pt x="1282311" y="1110753"/>
                  </a:lnTo>
                  <a:close/>
                  <a:moveTo>
                    <a:pt x="1292108" y="353146"/>
                  </a:moveTo>
                  <a:cubicBezTo>
                    <a:pt x="1290708" y="355012"/>
                    <a:pt x="1288842" y="355945"/>
                    <a:pt x="1288375" y="354079"/>
                  </a:cubicBezTo>
                  <a:cubicBezTo>
                    <a:pt x="1288375" y="353612"/>
                    <a:pt x="1287909" y="353146"/>
                    <a:pt x="1288375" y="352679"/>
                  </a:cubicBezTo>
                  <a:cubicBezTo>
                    <a:pt x="1289309" y="350347"/>
                    <a:pt x="1290708" y="349414"/>
                    <a:pt x="1292108" y="350347"/>
                  </a:cubicBezTo>
                  <a:cubicBezTo>
                    <a:pt x="1292574" y="350347"/>
                    <a:pt x="1292574" y="351280"/>
                    <a:pt x="1293041" y="351746"/>
                  </a:cubicBezTo>
                  <a:cubicBezTo>
                    <a:pt x="1292574" y="352213"/>
                    <a:pt x="1292108" y="352679"/>
                    <a:pt x="1292108" y="353146"/>
                  </a:cubicBezTo>
                  <a:close/>
                  <a:moveTo>
                    <a:pt x="1373280" y="86304"/>
                  </a:moveTo>
                  <a:cubicBezTo>
                    <a:pt x="1374679" y="87703"/>
                    <a:pt x="1376079" y="88636"/>
                    <a:pt x="1377478" y="90036"/>
                  </a:cubicBezTo>
                  <a:lnTo>
                    <a:pt x="1377945" y="90969"/>
                  </a:lnTo>
                  <a:lnTo>
                    <a:pt x="1377478" y="90502"/>
                  </a:lnTo>
                  <a:cubicBezTo>
                    <a:pt x="1376079" y="89103"/>
                    <a:pt x="1374679" y="88170"/>
                    <a:pt x="1373280" y="86770"/>
                  </a:cubicBezTo>
                  <a:cubicBezTo>
                    <a:pt x="1372813" y="86304"/>
                    <a:pt x="1372813" y="85837"/>
                    <a:pt x="1372347" y="85837"/>
                  </a:cubicBezTo>
                  <a:cubicBezTo>
                    <a:pt x="1372347" y="85837"/>
                    <a:pt x="1372813" y="86304"/>
                    <a:pt x="1373280" y="86304"/>
                  </a:cubicBezTo>
                  <a:close/>
                  <a:moveTo>
                    <a:pt x="1371880" y="797260"/>
                  </a:moveTo>
                  <a:cubicBezTo>
                    <a:pt x="1371880" y="797260"/>
                    <a:pt x="1372347" y="798193"/>
                    <a:pt x="1372813" y="798660"/>
                  </a:cubicBezTo>
                  <a:cubicBezTo>
                    <a:pt x="1372347" y="799126"/>
                    <a:pt x="1371880" y="799593"/>
                    <a:pt x="1371414" y="799593"/>
                  </a:cubicBezTo>
                  <a:cubicBezTo>
                    <a:pt x="1370014" y="799593"/>
                    <a:pt x="1369081" y="799593"/>
                    <a:pt x="1367682" y="799593"/>
                  </a:cubicBezTo>
                  <a:cubicBezTo>
                    <a:pt x="1367215" y="799593"/>
                    <a:pt x="1367215" y="799126"/>
                    <a:pt x="1366749" y="798660"/>
                  </a:cubicBezTo>
                  <a:cubicBezTo>
                    <a:pt x="1368615" y="797727"/>
                    <a:pt x="1370014" y="797260"/>
                    <a:pt x="1371880" y="797260"/>
                  </a:cubicBezTo>
                  <a:close/>
                  <a:moveTo>
                    <a:pt x="1376545" y="993660"/>
                  </a:moveTo>
                  <a:cubicBezTo>
                    <a:pt x="1372347" y="997858"/>
                    <a:pt x="1370481" y="1002990"/>
                    <a:pt x="1368615" y="1008588"/>
                  </a:cubicBezTo>
                  <a:cubicBezTo>
                    <a:pt x="1368148" y="1009521"/>
                    <a:pt x="1366749" y="1009987"/>
                    <a:pt x="1365816" y="1010454"/>
                  </a:cubicBezTo>
                  <a:cubicBezTo>
                    <a:pt x="1364416" y="1010920"/>
                    <a:pt x="1362084" y="1008588"/>
                    <a:pt x="1362084" y="1006722"/>
                  </a:cubicBezTo>
                  <a:cubicBezTo>
                    <a:pt x="1362084" y="1006255"/>
                    <a:pt x="1362084" y="1005322"/>
                    <a:pt x="1362084" y="1005322"/>
                  </a:cubicBezTo>
                  <a:cubicBezTo>
                    <a:pt x="1361617" y="999724"/>
                    <a:pt x="1363017" y="995059"/>
                    <a:pt x="1366749" y="991327"/>
                  </a:cubicBezTo>
                  <a:cubicBezTo>
                    <a:pt x="1369081" y="988995"/>
                    <a:pt x="1370947" y="986662"/>
                    <a:pt x="1373746" y="984796"/>
                  </a:cubicBezTo>
                  <a:cubicBezTo>
                    <a:pt x="1375146" y="983863"/>
                    <a:pt x="1377478" y="983396"/>
                    <a:pt x="1378878" y="983396"/>
                  </a:cubicBezTo>
                  <a:cubicBezTo>
                    <a:pt x="1379811" y="983396"/>
                    <a:pt x="1381210" y="985263"/>
                    <a:pt x="1381210" y="985263"/>
                  </a:cubicBezTo>
                  <a:cubicBezTo>
                    <a:pt x="1379811" y="988062"/>
                    <a:pt x="1378411" y="991327"/>
                    <a:pt x="1376545" y="993660"/>
                  </a:cubicBezTo>
                  <a:close/>
                  <a:moveTo>
                    <a:pt x="1400337" y="23792"/>
                  </a:moveTo>
                  <a:lnTo>
                    <a:pt x="1400337" y="22859"/>
                  </a:lnTo>
                  <a:lnTo>
                    <a:pt x="1401737" y="23325"/>
                  </a:lnTo>
                  <a:lnTo>
                    <a:pt x="1400337" y="23792"/>
                  </a:lnTo>
                  <a:close/>
                  <a:moveTo>
                    <a:pt x="1442789" y="133421"/>
                  </a:moveTo>
                  <a:cubicBezTo>
                    <a:pt x="1442789" y="133421"/>
                    <a:pt x="1442323" y="133421"/>
                    <a:pt x="1442323" y="133421"/>
                  </a:cubicBezTo>
                  <a:cubicBezTo>
                    <a:pt x="1441390" y="137620"/>
                    <a:pt x="1440923" y="141352"/>
                    <a:pt x="1439990" y="145550"/>
                  </a:cubicBezTo>
                  <a:cubicBezTo>
                    <a:pt x="1439524" y="147883"/>
                    <a:pt x="1437658" y="148349"/>
                    <a:pt x="1436258" y="148349"/>
                  </a:cubicBezTo>
                  <a:cubicBezTo>
                    <a:pt x="1431593" y="148816"/>
                    <a:pt x="1431593" y="152548"/>
                    <a:pt x="1430660" y="155813"/>
                  </a:cubicBezTo>
                  <a:cubicBezTo>
                    <a:pt x="1430660" y="155813"/>
                    <a:pt x="1431127" y="155813"/>
                    <a:pt x="1431127" y="156280"/>
                  </a:cubicBezTo>
                  <a:cubicBezTo>
                    <a:pt x="1432526" y="157679"/>
                    <a:pt x="1433459" y="159079"/>
                    <a:pt x="1434859" y="160012"/>
                  </a:cubicBezTo>
                  <a:cubicBezTo>
                    <a:pt x="1436258" y="160945"/>
                    <a:pt x="1437658" y="162344"/>
                    <a:pt x="1439057" y="163277"/>
                  </a:cubicBezTo>
                  <a:lnTo>
                    <a:pt x="1439524" y="164210"/>
                  </a:lnTo>
                  <a:lnTo>
                    <a:pt x="1439057" y="163744"/>
                  </a:lnTo>
                  <a:cubicBezTo>
                    <a:pt x="1437658" y="162811"/>
                    <a:pt x="1436258" y="161411"/>
                    <a:pt x="1434859" y="160478"/>
                  </a:cubicBezTo>
                  <a:cubicBezTo>
                    <a:pt x="1433459" y="159079"/>
                    <a:pt x="1432060" y="157679"/>
                    <a:pt x="1431127" y="156746"/>
                  </a:cubicBezTo>
                  <a:cubicBezTo>
                    <a:pt x="1431127" y="156280"/>
                    <a:pt x="1431127" y="156280"/>
                    <a:pt x="1431127" y="155813"/>
                  </a:cubicBezTo>
                  <a:cubicBezTo>
                    <a:pt x="1427861" y="153014"/>
                    <a:pt x="1423196" y="153014"/>
                    <a:pt x="1420864" y="148816"/>
                  </a:cubicBezTo>
                  <a:cubicBezTo>
                    <a:pt x="1418997" y="145550"/>
                    <a:pt x="1418531" y="141818"/>
                    <a:pt x="1417598" y="138553"/>
                  </a:cubicBezTo>
                  <a:cubicBezTo>
                    <a:pt x="1417132" y="137153"/>
                    <a:pt x="1417132" y="135287"/>
                    <a:pt x="1416665" y="133421"/>
                  </a:cubicBezTo>
                  <a:cubicBezTo>
                    <a:pt x="1416665" y="133421"/>
                    <a:pt x="1416198" y="133421"/>
                    <a:pt x="1416198" y="132954"/>
                  </a:cubicBezTo>
                  <a:lnTo>
                    <a:pt x="1415265" y="132488"/>
                  </a:lnTo>
                  <a:lnTo>
                    <a:pt x="1416665" y="132954"/>
                  </a:lnTo>
                  <a:cubicBezTo>
                    <a:pt x="1416665" y="132954"/>
                    <a:pt x="1416665" y="133421"/>
                    <a:pt x="1416665" y="133421"/>
                  </a:cubicBezTo>
                  <a:cubicBezTo>
                    <a:pt x="1418531" y="134821"/>
                    <a:pt x="1420397" y="136220"/>
                    <a:pt x="1422263" y="137153"/>
                  </a:cubicBezTo>
                  <a:cubicBezTo>
                    <a:pt x="1426462" y="139019"/>
                    <a:pt x="1430660" y="139486"/>
                    <a:pt x="1434392" y="136687"/>
                  </a:cubicBezTo>
                  <a:cubicBezTo>
                    <a:pt x="1436725" y="134821"/>
                    <a:pt x="1439057" y="133421"/>
                    <a:pt x="1442323" y="133888"/>
                  </a:cubicBezTo>
                  <a:cubicBezTo>
                    <a:pt x="1442323" y="133421"/>
                    <a:pt x="1442323" y="133421"/>
                    <a:pt x="1442789" y="133421"/>
                  </a:cubicBezTo>
                  <a:cubicBezTo>
                    <a:pt x="1442789" y="132954"/>
                    <a:pt x="1443256" y="132488"/>
                    <a:pt x="1443256" y="132488"/>
                  </a:cubicBezTo>
                  <a:cubicBezTo>
                    <a:pt x="1443256" y="132954"/>
                    <a:pt x="1442789" y="132954"/>
                    <a:pt x="1442789" y="133421"/>
                  </a:cubicBezTo>
                  <a:close/>
                  <a:moveTo>
                    <a:pt x="1465648" y="118959"/>
                  </a:moveTo>
                  <a:cubicBezTo>
                    <a:pt x="1460517" y="121758"/>
                    <a:pt x="1455852" y="124557"/>
                    <a:pt x="1451653" y="128289"/>
                  </a:cubicBezTo>
                  <a:cubicBezTo>
                    <a:pt x="1450720" y="129222"/>
                    <a:pt x="1448854" y="128756"/>
                    <a:pt x="1446988" y="129222"/>
                  </a:cubicBezTo>
                  <a:cubicBezTo>
                    <a:pt x="1446988" y="129222"/>
                    <a:pt x="1446988" y="129689"/>
                    <a:pt x="1446521" y="129689"/>
                  </a:cubicBezTo>
                  <a:cubicBezTo>
                    <a:pt x="1446055" y="129689"/>
                    <a:pt x="1446055" y="130155"/>
                    <a:pt x="1445588" y="130155"/>
                  </a:cubicBezTo>
                  <a:cubicBezTo>
                    <a:pt x="1445588" y="129689"/>
                    <a:pt x="1446055" y="129689"/>
                    <a:pt x="1446055" y="129222"/>
                  </a:cubicBezTo>
                  <a:cubicBezTo>
                    <a:pt x="1446521" y="129222"/>
                    <a:pt x="1446521" y="129222"/>
                    <a:pt x="1446988" y="129222"/>
                  </a:cubicBezTo>
                  <a:cubicBezTo>
                    <a:pt x="1448388" y="127356"/>
                    <a:pt x="1449320" y="125490"/>
                    <a:pt x="1450720" y="123624"/>
                  </a:cubicBezTo>
                  <a:cubicBezTo>
                    <a:pt x="1453053" y="120359"/>
                    <a:pt x="1455852" y="117560"/>
                    <a:pt x="1458650" y="114294"/>
                  </a:cubicBezTo>
                  <a:cubicBezTo>
                    <a:pt x="1458650" y="114294"/>
                    <a:pt x="1458650" y="114294"/>
                    <a:pt x="1458650" y="114294"/>
                  </a:cubicBezTo>
                  <a:cubicBezTo>
                    <a:pt x="1458650" y="114294"/>
                    <a:pt x="1458184" y="113828"/>
                    <a:pt x="1458184" y="113828"/>
                  </a:cubicBezTo>
                  <a:cubicBezTo>
                    <a:pt x="1453985" y="113828"/>
                    <a:pt x="1450253" y="112895"/>
                    <a:pt x="1448854" y="108230"/>
                  </a:cubicBezTo>
                  <a:cubicBezTo>
                    <a:pt x="1448854" y="107297"/>
                    <a:pt x="1449787" y="106364"/>
                    <a:pt x="1450253" y="105431"/>
                  </a:cubicBezTo>
                  <a:cubicBezTo>
                    <a:pt x="1450253" y="105431"/>
                    <a:pt x="1451653" y="105431"/>
                    <a:pt x="1452120" y="105897"/>
                  </a:cubicBezTo>
                  <a:cubicBezTo>
                    <a:pt x="1453053" y="106830"/>
                    <a:pt x="1453985" y="107297"/>
                    <a:pt x="1454918" y="108230"/>
                  </a:cubicBezTo>
                  <a:cubicBezTo>
                    <a:pt x="1456318" y="110096"/>
                    <a:pt x="1457251" y="111962"/>
                    <a:pt x="1458184" y="113828"/>
                  </a:cubicBezTo>
                  <a:cubicBezTo>
                    <a:pt x="1458650" y="113828"/>
                    <a:pt x="1458650" y="113828"/>
                    <a:pt x="1459117" y="113828"/>
                  </a:cubicBezTo>
                  <a:cubicBezTo>
                    <a:pt x="1459117" y="113828"/>
                    <a:pt x="1458650" y="114294"/>
                    <a:pt x="1458650" y="114294"/>
                  </a:cubicBezTo>
                  <a:cubicBezTo>
                    <a:pt x="1460517" y="114761"/>
                    <a:pt x="1462383" y="114761"/>
                    <a:pt x="1464249" y="115694"/>
                  </a:cubicBezTo>
                  <a:cubicBezTo>
                    <a:pt x="1465182" y="116160"/>
                    <a:pt x="1466115" y="117093"/>
                    <a:pt x="1466581" y="118026"/>
                  </a:cubicBezTo>
                  <a:cubicBezTo>
                    <a:pt x="1466581" y="117560"/>
                    <a:pt x="1466115" y="118493"/>
                    <a:pt x="1465648" y="118959"/>
                  </a:cubicBezTo>
                  <a:close/>
                  <a:moveTo>
                    <a:pt x="1492706" y="116160"/>
                  </a:moveTo>
                  <a:lnTo>
                    <a:pt x="1491306" y="115694"/>
                  </a:lnTo>
                  <a:lnTo>
                    <a:pt x="1492706" y="115227"/>
                  </a:lnTo>
                  <a:lnTo>
                    <a:pt x="1492706" y="116160"/>
                  </a:lnTo>
                  <a:close/>
                  <a:moveTo>
                    <a:pt x="1520229" y="951208"/>
                  </a:moveTo>
                  <a:cubicBezTo>
                    <a:pt x="1518830" y="953074"/>
                    <a:pt x="1516964" y="954007"/>
                    <a:pt x="1515098" y="953074"/>
                  </a:cubicBezTo>
                  <a:cubicBezTo>
                    <a:pt x="1509033" y="950741"/>
                    <a:pt x="1503435" y="947942"/>
                    <a:pt x="1497837" y="945609"/>
                  </a:cubicBezTo>
                  <a:cubicBezTo>
                    <a:pt x="1495505" y="944676"/>
                    <a:pt x="1495038" y="942810"/>
                    <a:pt x="1495505" y="939078"/>
                  </a:cubicBezTo>
                  <a:cubicBezTo>
                    <a:pt x="1495971" y="937212"/>
                    <a:pt x="1495505" y="934880"/>
                    <a:pt x="1496904" y="933947"/>
                  </a:cubicBezTo>
                  <a:cubicBezTo>
                    <a:pt x="1498770" y="932547"/>
                    <a:pt x="1499703" y="935346"/>
                    <a:pt x="1500636" y="936279"/>
                  </a:cubicBezTo>
                  <a:cubicBezTo>
                    <a:pt x="1503435" y="940011"/>
                    <a:pt x="1506701" y="942344"/>
                    <a:pt x="1511366" y="943743"/>
                  </a:cubicBezTo>
                  <a:cubicBezTo>
                    <a:pt x="1514165" y="944676"/>
                    <a:pt x="1516964" y="946076"/>
                    <a:pt x="1519763" y="947475"/>
                  </a:cubicBezTo>
                  <a:cubicBezTo>
                    <a:pt x="1520229" y="947475"/>
                    <a:pt x="1520229" y="948408"/>
                    <a:pt x="1520696" y="948875"/>
                  </a:cubicBezTo>
                  <a:cubicBezTo>
                    <a:pt x="1520696" y="950275"/>
                    <a:pt x="1520696" y="950741"/>
                    <a:pt x="1520229" y="951208"/>
                  </a:cubicBezTo>
                  <a:close/>
                  <a:moveTo>
                    <a:pt x="1520229" y="191268"/>
                  </a:moveTo>
                  <a:cubicBezTo>
                    <a:pt x="1520229" y="191268"/>
                    <a:pt x="1519763" y="190801"/>
                    <a:pt x="1519763" y="190801"/>
                  </a:cubicBezTo>
                  <a:lnTo>
                    <a:pt x="1519296" y="189868"/>
                  </a:lnTo>
                  <a:lnTo>
                    <a:pt x="1520229" y="190335"/>
                  </a:lnTo>
                  <a:cubicBezTo>
                    <a:pt x="1520229" y="190801"/>
                    <a:pt x="1520229" y="191268"/>
                    <a:pt x="1520229" y="191268"/>
                  </a:cubicBezTo>
                  <a:cubicBezTo>
                    <a:pt x="1520696" y="191268"/>
                    <a:pt x="1520696" y="191734"/>
                    <a:pt x="1521162" y="191734"/>
                  </a:cubicBezTo>
                  <a:cubicBezTo>
                    <a:pt x="1520696" y="192201"/>
                    <a:pt x="1520696" y="192201"/>
                    <a:pt x="1520229" y="191268"/>
                  </a:cubicBezTo>
                  <a:close/>
                  <a:moveTo>
                    <a:pt x="1623328" y="890095"/>
                  </a:moveTo>
                  <a:cubicBezTo>
                    <a:pt x="1621928" y="891495"/>
                    <a:pt x="1619129" y="891495"/>
                    <a:pt x="1618663" y="889629"/>
                  </a:cubicBezTo>
                  <a:cubicBezTo>
                    <a:pt x="1618196" y="887763"/>
                    <a:pt x="1617729" y="885897"/>
                    <a:pt x="1617729" y="884497"/>
                  </a:cubicBezTo>
                  <a:cubicBezTo>
                    <a:pt x="1617729" y="883564"/>
                    <a:pt x="1619129" y="882631"/>
                    <a:pt x="1620062" y="881698"/>
                  </a:cubicBezTo>
                  <a:cubicBezTo>
                    <a:pt x="1621461" y="880765"/>
                    <a:pt x="1623794" y="881698"/>
                    <a:pt x="1624727" y="883564"/>
                  </a:cubicBezTo>
                  <a:cubicBezTo>
                    <a:pt x="1625193" y="884497"/>
                    <a:pt x="1625193" y="885897"/>
                    <a:pt x="1625660" y="887296"/>
                  </a:cubicBezTo>
                  <a:cubicBezTo>
                    <a:pt x="1624727" y="888229"/>
                    <a:pt x="1623794" y="889162"/>
                    <a:pt x="1623328" y="890095"/>
                  </a:cubicBezTo>
                  <a:close/>
                  <a:moveTo>
                    <a:pt x="1631258" y="937212"/>
                  </a:moveTo>
                  <a:cubicBezTo>
                    <a:pt x="1631258" y="937679"/>
                    <a:pt x="1630792" y="938612"/>
                    <a:pt x="1630792" y="939078"/>
                  </a:cubicBezTo>
                  <a:cubicBezTo>
                    <a:pt x="1630325" y="940944"/>
                    <a:pt x="1628925" y="940944"/>
                    <a:pt x="1627993" y="939545"/>
                  </a:cubicBezTo>
                  <a:cubicBezTo>
                    <a:pt x="1627526" y="939078"/>
                    <a:pt x="1627526" y="938612"/>
                    <a:pt x="1627060" y="938145"/>
                  </a:cubicBezTo>
                  <a:cubicBezTo>
                    <a:pt x="1627060" y="937679"/>
                    <a:pt x="1627060" y="936746"/>
                    <a:pt x="1627526" y="936279"/>
                  </a:cubicBezTo>
                  <a:cubicBezTo>
                    <a:pt x="1628459" y="933947"/>
                    <a:pt x="1631258" y="932081"/>
                    <a:pt x="1631725" y="933947"/>
                  </a:cubicBezTo>
                  <a:cubicBezTo>
                    <a:pt x="1631725" y="934880"/>
                    <a:pt x="1631725" y="935813"/>
                    <a:pt x="1631258" y="937212"/>
                  </a:cubicBezTo>
                  <a:close/>
                  <a:moveTo>
                    <a:pt x="1638256" y="912954"/>
                  </a:moveTo>
                  <a:lnTo>
                    <a:pt x="1638256" y="912021"/>
                  </a:lnTo>
                  <a:lnTo>
                    <a:pt x="1638722" y="912954"/>
                  </a:lnTo>
                  <a:lnTo>
                    <a:pt x="1639655" y="913420"/>
                  </a:lnTo>
                  <a:lnTo>
                    <a:pt x="1638256" y="912954"/>
                  </a:lnTo>
                  <a:close/>
                  <a:moveTo>
                    <a:pt x="1715696" y="740346"/>
                  </a:moveTo>
                  <a:cubicBezTo>
                    <a:pt x="1715229" y="740813"/>
                    <a:pt x="1714296" y="740813"/>
                    <a:pt x="1714296" y="740346"/>
                  </a:cubicBezTo>
                  <a:cubicBezTo>
                    <a:pt x="1711031" y="737547"/>
                    <a:pt x="1707299" y="734748"/>
                    <a:pt x="1706366" y="730083"/>
                  </a:cubicBezTo>
                  <a:cubicBezTo>
                    <a:pt x="1706366" y="729617"/>
                    <a:pt x="1706366" y="728684"/>
                    <a:pt x="1706366" y="728217"/>
                  </a:cubicBezTo>
                  <a:cubicBezTo>
                    <a:pt x="1706832" y="726351"/>
                    <a:pt x="1707765" y="725885"/>
                    <a:pt x="1708698" y="727751"/>
                  </a:cubicBezTo>
                  <a:cubicBezTo>
                    <a:pt x="1709631" y="729617"/>
                    <a:pt x="1710564" y="731016"/>
                    <a:pt x="1711497" y="732416"/>
                  </a:cubicBezTo>
                  <a:cubicBezTo>
                    <a:pt x="1713363" y="734748"/>
                    <a:pt x="1714763" y="736614"/>
                    <a:pt x="1716162" y="738480"/>
                  </a:cubicBezTo>
                  <a:cubicBezTo>
                    <a:pt x="1716629" y="739413"/>
                    <a:pt x="1716162" y="740346"/>
                    <a:pt x="1715696" y="740346"/>
                  </a:cubicBezTo>
                  <a:close/>
                  <a:moveTo>
                    <a:pt x="1715696" y="722153"/>
                  </a:moveTo>
                  <a:cubicBezTo>
                    <a:pt x="1714763" y="721220"/>
                    <a:pt x="1715229" y="720753"/>
                    <a:pt x="1716629" y="720753"/>
                  </a:cubicBezTo>
                  <a:cubicBezTo>
                    <a:pt x="1716629" y="720753"/>
                    <a:pt x="1717095" y="721220"/>
                    <a:pt x="1717095" y="721686"/>
                  </a:cubicBezTo>
                  <a:cubicBezTo>
                    <a:pt x="1717095" y="721686"/>
                    <a:pt x="1716162" y="722153"/>
                    <a:pt x="1715696" y="722153"/>
                  </a:cubicBezTo>
                  <a:close/>
                  <a:moveTo>
                    <a:pt x="1730624" y="858373"/>
                  </a:moveTo>
                  <a:cubicBezTo>
                    <a:pt x="1730158" y="859306"/>
                    <a:pt x="1730158" y="859772"/>
                    <a:pt x="1729691" y="860705"/>
                  </a:cubicBezTo>
                  <a:cubicBezTo>
                    <a:pt x="1729224" y="859772"/>
                    <a:pt x="1728758" y="858373"/>
                    <a:pt x="1728292" y="857440"/>
                  </a:cubicBezTo>
                  <a:cubicBezTo>
                    <a:pt x="1727825" y="856507"/>
                    <a:pt x="1727825" y="855107"/>
                    <a:pt x="1727359" y="853708"/>
                  </a:cubicBezTo>
                  <a:cubicBezTo>
                    <a:pt x="1727359" y="853241"/>
                    <a:pt x="1727825" y="852308"/>
                    <a:pt x="1728292" y="852308"/>
                  </a:cubicBezTo>
                  <a:cubicBezTo>
                    <a:pt x="1729691" y="851842"/>
                    <a:pt x="1730624" y="852775"/>
                    <a:pt x="1730624" y="854174"/>
                  </a:cubicBezTo>
                  <a:cubicBezTo>
                    <a:pt x="1730624" y="856040"/>
                    <a:pt x="1730624" y="856973"/>
                    <a:pt x="1730624" y="858373"/>
                  </a:cubicBezTo>
                  <a:close/>
                  <a:moveTo>
                    <a:pt x="1781940" y="837380"/>
                  </a:moveTo>
                  <a:cubicBezTo>
                    <a:pt x="1781940" y="837380"/>
                    <a:pt x="1782406" y="835980"/>
                    <a:pt x="1782406" y="835514"/>
                  </a:cubicBezTo>
                  <a:cubicBezTo>
                    <a:pt x="1783806" y="832715"/>
                    <a:pt x="1785205" y="829916"/>
                    <a:pt x="1787071" y="827117"/>
                  </a:cubicBezTo>
                  <a:cubicBezTo>
                    <a:pt x="1787071" y="827117"/>
                    <a:pt x="1786605" y="827117"/>
                    <a:pt x="1786605" y="826650"/>
                  </a:cubicBezTo>
                  <a:cubicBezTo>
                    <a:pt x="1785205" y="827117"/>
                    <a:pt x="1784739" y="827117"/>
                    <a:pt x="1786138" y="825717"/>
                  </a:cubicBezTo>
                  <a:cubicBezTo>
                    <a:pt x="1786605" y="826184"/>
                    <a:pt x="1787071" y="826184"/>
                    <a:pt x="1787071" y="826650"/>
                  </a:cubicBezTo>
                  <a:cubicBezTo>
                    <a:pt x="1787071" y="826650"/>
                    <a:pt x="1787071" y="826650"/>
                    <a:pt x="1787071" y="826650"/>
                  </a:cubicBezTo>
                  <a:cubicBezTo>
                    <a:pt x="1788938" y="828516"/>
                    <a:pt x="1791270" y="829449"/>
                    <a:pt x="1793603" y="828050"/>
                  </a:cubicBezTo>
                  <a:cubicBezTo>
                    <a:pt x="1795002" y="827117"/>
                    <a:pt x="1796868" y="825717"/>
                    <a:pt x="1797335" y="824318"/>
                  </a:cubicBezTo>
                  <a:cubicBezTo>
                    <a:pt x="1799667" y="818253"/>
                    <a:pt x="1802000" y="812655"/>
                    <a:pt x="1805732" y="807057"/>
                  </a:cubicBezTo>
                  <a:cubicBezTo>
                    <a:pt x="1807131" y="805191"/>
                    <a:pt x="1808064" y="802392"/>
                    <a:pt x="1808997" y="800059"/>
                  </a:cubicBezTo>
                  <a:cubicBezTo>
                    <a:pt x="1810397" y="795861"/>
                    <a:pt x="1811796" y="791662"/>
                    <a:pt x="1813662" y="787464"/>
                  </a:cubicBezTo>
                  <a:cubicBezTo>
                    <a:pt x="1822059" y="769736"/>
                    <a:pt x="1824392" y="750610"/>
                    <a:pt x="1821126" y="731483"/>
                  </a:cubicBezTo>
                  <a:cubicBezTo>
                    <a:pt x="1821126" y="730083"/>
                    <a:pt x="1821593" y="729150"/>
                    <a:pt x="1821593" y="727751"/>
                  </a:cubicBezTo>
                  <a:cubicBezTo>
                    <a:pt x="1821593" y="727284"/>
                    <a:pt x="1822526" y="726351"/>
                    <a:pt x="1822526" y="726351"/>
                  </a:cubicBezTo>
                  <a:cubicBezTo>
                    <a:pt x="1823926" y="726351"/>
                    <a:pt x="1825325" y="726818"/>
                    <a:pt x="1825791" y="727751"/>
                  </a:cubicBezTo>
                  <a:cubicBezTo>
                    <a:pt x="1828591" y="734748"/>
                    <a:pt x="1829990" y="742212"/>
                    <a:pt x="1830923" y="750143"/>
                  </a:cubicBezTo>
                  <a:cubicBezTo>
                    <a:pt x="1831390" y="754808"/>
                    <a:pt x="1831390" y="759007"/>
                    <a:pt x="1833722" y="763205"/>
                  </a:cubicBezTo>
                  <a:cubicBezTo>
                    <a:pt x="1836521" y="767870"/>
                    <a:pt x="1834655" y="771602"/>
                    <a:pt x="1831390" y="775334"/>
                  </a:cubicBezTo>
                  <a:cubicBezTo>
                    <a:pt x="1829523" y="777200"/>
                    <a:pt x="1828591" y="780000"/>
                    <a:pt x="1829990" y="782332"/>
                  </a:cubicBezTo>
                  <a:cubicBezTo>
                    <a:pt x="1831390" y="784665"/>
                    <a:pt x="1831856" y="786064"/>
                    <a:pt x="1830457" y="788863"/>
                  </a:cubicBezTo>
                  <a:cubicBezTo>
                    <a:pt x="1825791" y="798660"/>
                    <a:pt x="1818327" y="807057"/>
                    <a:pt x="1809930" y="814055"/>
                  </a:cubicBezTo>
                  <a:cubicBezTo>
                    <a:pt x="1806198" y="817320"/>
                    <a:pt x="1803866" y="820119"/>
                    <a:pt x="1803399" y="825251"/>
                  </a:cubicBezTo>
                  <a:cubicBezTo>
                    <a:pt x="1802933" y="829449"/>
                    <a:pt x="1800600" y="832248"/>
                    <a:pt x="1796868" y="834114"/>
                  </a:cubicBezTo>
                  <a:cubicBezTo>
                    <a:pt x="1793136" y="836447"/>
                    <a:pt x="1788938" y="838313"/>
                    <a:pt x="1784273" y="837846"/>
                  </a:cubicBezTo>
                  <a:cubicBezTo>
                    <a:pt x="1784273" y="838313"/>
                    <a:pt x="1782873" y="837846"/>
                    <a:pt x="1781940" y="83738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 name="Freeform: Shape 3">
              <a:extLst>
                <a:ext uri="{FF2B5EF4-FFF2-40B4-BE49-F238E27FC236}">
                  <a16:creationId xmlns:a16="http://schemas.microsoft.com/office/drawing/2014/main" id="{FBD02716-FB30-479D-B174-D5EB2E6020FC}"/>
                </a:ext>
              </a:extLst>
            </p:cNvPr>
            <p:cNvSpPr/>
            <p:nvPr/>
          </p:nvSpPr>
          <p:spPr>
            <a:xfrm>
              <a:off x="4574832" y="3105468"/>
              <a:ext cx="4665" cy="4665"/>
            </a:xfrm>
            <a:custGeom>
              <a:avLst/>
              <a:gdLst/>
              <a:ahLst/>
              <a:cxnLst/>
              <a:rect l="0" t="0" r="0" b="0"/>
              <a:pathLst>
                <a:path>
                  <a:moveTo>
                    <a:pt x="0" y="0"/>
                  </a:moveTo>
                  <a:cubicBezTo>
                    <a:pt x="0" y="0"/>
                    <a:pt x="0" y="0"/>
                    <a:pt x="0" y="0"/>
                  </a:cubicBezTo>
                  <a:cubicBezTo>
                    <a:pt x="466" y="0"/>
                    <a:pt x="466" y="0"/>
                    <a:pt x="0" y="0"/>
                  </a:cubicBezTo>
                  <a:lnTo>
                    <a:pt x="0" y="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5" name="Freeform: Shape 4">
              <a:extLst>
                <a:ext uri="{FF2B5EF4-FFF2-40B4-BE49-F238E27FC236}">
                  <a16:creationId xmlns:a16="http://schemas.microsoft.com/office/drawing/2014/main" id="{38A87E42-E298-4465-A5DD-5739C4744DFE}"/>
                </a:ext>
              </a:extLst>
            </p:cNvPr>
            <p:cNvSpPr/>
            <p:nvPr/>
          </p:nvSpPr>
          <p:spPr>
            <a:xfrm>
              <a:off x="3298545" y="2615190"/>
              <a:ext cx="4665" cy="4665"/>
            </a:xfrm>
            <a:custGeom>
              <a:avLst/>
              <a:gdLst/>
              <a:ahLst/>
              <a:cxnLst/>
              <a:rect l="0" t="0" r="0" b="0"/>
              <a:pathLst>
                <a:path>
                  <a:moveTo>
                    <a:pt x="467" y="467"/>
                  </a:moveTo>
                  <a:cubicBezTo>
                    <a:pt x="467" y="467"/>
                    <a:pt x="0" y="0"/>
                    <a:pt x="0" y="0"/>
                  </a:cubicBezTo>
                  <a:cubicBezTo>
                    <a:pt x="0" y="0"/>
                    <a:pt x="0" y="467"/>
                    <a:pt x="0" y="467"/>
                  </a:cubicBezTo>
                  <a:cubicBezTo>
                    <a:pt x="0" y="467"/>
                    <a:pt x="0" y="467"/>
                    <a:pt x="467" y="467"/>
                  </a:cubicBezTo>
                  <a:cubicBezTo>
                    <a:pt x="467" y="467"/>
                    <a:pt x="467" y="467"/>
                    <a:pt x="467" y="4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6" name="Freeform: Shape 5">
              <a:extLst>
                <a:ext uri="{FF2B5EF4-FFF2-40B4-BE49-F238E27FC236}">
                  <a16:creationId xmlns:a16="http://schemas.microsoft.com/office/drawing/2014/main" id="{F31F8770-1D2A-472D-90D2-FD44E20697DE}"/>
                </a:ext>
              </a:extLst>
            </p:cNvPr>
            <p:cNvSpPr/>
            <p:nvPr/>
          </p:nvSpPr>
          <p:spPr>
            <a:xfrm>
              <a:off x="2206517" y="3255677"/>
              <a:ext cx="4665" cy="4665"/>
            </a:xfrm>
            <a:custGeom>
              <a:avLst/>
              <a:gdLst/>
              <a:ahLst/>
              <a:cxnLst/>
              <a:rect l="0" t="0" r="0" b="0"/>
              <a:pathLst>
                <a:path>
                  <a:moveTo>
                    <a:pt x="467" y="467"/>
                  </a:moveTo>
                  <a:cubicBezTo>
                    <a:pt x="467" y="467"/>
                    <a:pt x="467" y="0"/>
                    <a:pt x="467" y="0"/>
                  </a:cubicBezTo>
                  <a:cubicBezTo>
                    <a:pt x="467" y="0"/>
                    <a:pt x="0" y="0"/>
                    <a:pt x="0" y="0"/>
                  </a:cubicBezTo>
                  <a:cubicBezTo>
                    <a:pt x="0" y="0"/>
                    <a:pt x="467" y="0"/>
                    <a:pt x="467" y="467"/>
                  </a:cubicBezTo>
                  <a:cubicBezTo>
                    <a:pt x="467" y="467"/>
                    <a:pt x="467" y="467"/>
                    <a:pt x="467" y="4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7" name="Freeform: Shape 6">
              <a:extLst>
                <a:ext uri="{FF2B5EF4-FFF2-40B4-BE49-F238E27FC236}">
                  <a16:creationId xmlns:a16="http://schemas.microsoft.com/office/drawing/2014/main" id="{297600F1-0E30-4FAB-B7D6-43AA2A2E1393}"/>
                </a:ext>
              </a:extLst>
            </p:cNvPr>
            <p:cNvSpPr/>
            <p:nvPr/>
          </p:nvSpPr>
          <p:spPr>
            <a:xfrm>
              <a:off x="1789950" y="1774113"/>
              <a:ext cx="4665" cy="4665"/>
            </a:xfrm>
            <a:custGeom>
              <a:avLst/>
              <a:gdLst/>
              <a:ahLst/>
              <a:cxnLst/>
              <a:rect l="0" t="0" r="0" b="0"/>
              <a:pathLst>
                <a:path>
                  <a:moveTo>
                    <a:pt x="466" y="0"/>
                  </a:moveTo>
                  <a:cubicBezTo>
                    <a:pt x="466" y="0"/>
                    <a:pt x="0" y="0"/>
                    <a:pt x="0" y="0"/>
                  </a:cubicBezTo>
                  <a:cubicBezTo>
                    <a:pt x="0" y="0"/>
                    <a:pt x="0" y="467"/>
                    <a:pt x="0" y="467"/>
                  </a:cubicBezTo>
                  <a:cubicBezTo>
                    <a:pt x="466" y="467"/>
                    <a:pt x="466" y="467"/>
                    <a:pt x="933" y="467"/>
                  </a:cubicBezTo>
                  <a:cubicBezTo>
                    <a:pt x="933" y="467"/>
                    <a:pt x="933" y="467"/>
                    <a:pt x="466"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8" name="Freeform: Shape 7">
              <a:extLst>
                <a:ext uri="{FF2B5EF4-FFF2-40B4-BE49-F238E27FC236}">
                  <a16:creationId xmlns:a16="http://schemas.microsoft.com/office/drawing/2014/main" id="{683A1B14-DE73-468A-85C1-422028E9CD4E}"/>
                </a:ext>
              </a:extLst>
            </p:cNvPr>
            <p:cNvSpPr/>
            <p:nvPr/>
          </p:nvSpPr>
          <p:spPr>
            <a:xfrm>
              <a:off x="1829097" y="1915275"/>
              <a:ext cx="83966" cy="83968"/>
            </a:xfrm>
            <a:custGeom>
              <a:avLst/>
              <a:gdLst/>
              <a:ahLst/>
              <a:cxnLst/>
              <a:rect l="0" t="0" r="0" b="0"/>
              <a:pathLst>
                <a:path w="83971" h="83971">
                  <a:moveTo>
                    <a:pt x="27095" y="5782"/>
                  </a:moveTo>
                  <a:cubicBezTo>
                    <a:pt x="26629" y="5782"/>
                    <a:pt x="26629" y="5782"/>
                    <a:pt x="27095" y="5782"/>
                  </a:cubicBezTo>
                  <a:lnTo>
                    <a:pt x="27095" y="5782"/>
                  </a:lnTo>
                  <a:cubicBezTo>
                    <a:pt x="26162" y="9514"/>
                    <a:pt x="24763" y="12779"/>
                    <a:pt x="23830" y="16512"/>
                  </a:cubicBezTo>
                  <a:cubicBezTo>
                    <a:pt x="20098" y="28174"/>
                    <a:pt x="13100" y="38437"/>
                    <a:pt x="10301" y="50100"/>
                  </a:cubicBezTo>
                  <a:cubicBezTo>
                    <a:pt x="9835" y="52899"/>
                    <a:pt x="7502" y="54299"/>
                    <a:pt x="5169" y="55698"/>
                  </a:cubicBezTo>
                  <a:cubicBezTo>
                    <a:pt x="3770" y="56631"/>
                    <a:pt x="2370" y="58031"/>
                    <a:pt x="971" y="59430"/>
                  </a:cubicBezTo>
                  <a:cubicBezTo>
                    <a:pt x="-895" y="61763"/>
                    <a:pt x="38" y="66428"/>
                    <a:pt x="2837" y="67827"/>
                  </a:cubicBezTo>
                  <a:cubicBezTo>
                    <a:pt x="3770" y="68294"/>
                    <a:pt x="5169" y="68760"/>
                    <a:pt x="6569" y="69227"/>
                  </a:cubicBezTo>
                  <a:cubicBezTo>
                    <a:pt x="9368" y="70160"/>
                    <a:pt x="10767" y="72026"/>
                    <a:pt x="10301" y="74825"/>
                  </a:cubicBezTo>
                  <a:cubicBezTo>
                    <a:pt x="10301" y="76224"/>
                    <a:pt x="9835" y="77157"/>
                    <a:pt x="9835" y="78557"/>
                  </a:cubicBezTo>
                  <a:cubicBezTo>
                    <a:pt x="9835" y="83222"/>
                    <a:pt x="12633" y="85555"/>
                    <a:pt x="17299" y="84155"/>
                  </a:cubicBezTo>
                  <a:cubicBezTo>
                    <a:pt x="19631" y="83688"/>
                    <a:pt x="22897" y="83222"/>
                    <a:pt x="24296" y="81356"/>
                  </a:cubicBezTo>
                  <a:cubicBezTo>
                    <a:pt x="30361" y="74358"/>
                    <a:pt x="41090" y="71559"/>
                    <a:pt x="44823" y="62229"/>
                  </a:cubicBezTo>
                  <a:cubicBezTo>
                    <a:pt x="45289" y="61763"/>
                    <a:pt x="47155" y="61296"/>
                    <a:pt x="48088" y="61296"/>
                  </a:cubicBezTo>
                  <a:cubicBezTo>
                    <a:pt x="51820" y="63629"/>
                    <a:pt x="56019" y="65961"/>
                    <a:pt x="56019" y="71093"/>
                  </a:cubicBezTo>
                  <a:cubicBezTo>
                    <a:pt x="56019" y="73425"/>
                    <a:pt x="56952" y="74825"/>
                    <a:pt x="58818" y="75758"/>
                  </a:cubicBezTo>
                  <a:cubicBezTo>
                    <a:pt x="63483" y="77624"/>
                    <a:pt x="68148" y="79490"/>
                    <a:pt x="73279" y="80889"/>
                  </a:cubicBezTo>
                  <a:cubicBezTo>
                    <a:pt x="74212" y="81356"/>
                    <a:pt x="76078" y="80889"/>
                    <a:pt x="77011" y="79956"/>
                  </a:cubicBezTo>
                  <a:cubicBezTo>
                    <a:pt x="79344" y="78090"/>
                    <a:pt x="81677" y="75758"/>
                    <a:pt x="84009" y="73425"/>
                  </a:cubicBezTo>
                  <a:cubicBezTo>
                    <a:pt x="85875" y="71093"/>
                    <a:pt x="84476" y="66894"/>
                    <a:pt x="81677" y="65495"/>
                  </a:cubicBezTo>
                  <a:cubicBezTo>
                    <a:pt x="81210" y="65028"/>
                    <a:pt x="80277" y="65028"/>
                    <a:pt x="79811" y="65028"/>
                  </a:cubicBezTo>
                  <a:cubicBezTo>
                    <a:pt x="75612" y="63629"/>
                    <a:pt x="73279" y="61296"/>
                    <a:pt x="73279" y="56631"/>
                  </a:cubicBezTo>
                  <a:cubicBezTo>
                    <a:pt x="73279" y="51033"/>
                    <a:pt x="71413" y="46834"/>
                    <a:pt x="67681" y="42636"/>
                  </a:cubicBezTo>
                  <a:cubicBezTo>
                    <a:pt x="65349" y="40303"/>
                    <a:pt x="63016" y="37971"/>
                    <a:pt x="61617" y="35172"/>
                  </a:cubicBezTo>
                  <a:cubicBezTo>
                    <a:pt x="58818" y="27708"/>
                    <a:pt x="49954" y="24909"/>
                    <a:pt x="46689" y="17911"/>
                  </a:cubicBezTo>
                  <a:cubicBezTo>
                    <a:pt x="46222" y="16978"/>
                    <a:pt x="44356" y="16978"/>
                    <a:pt x="42956" y="16512"/>
                  </a:cubicBezTo>
                  <a:cubicBezTo>
                    <a:pt x="39224" y="15112"/>
                    <a:pt x="39224" y="14646"/>
                    <a:pt x="41557" y="11846"/>
                  </a:cubicBezTo>
                  <a:cubicBezTo>
                    <a:pt x="43889" y="9514"/>
                    <a:pt x="45755" y="7181"/>
                    <a:pt x="47621" y="4849"/>
                  </a:cubicBezTo>
                  <a:cubicBezTo>
                    <a:pt x="48088" y="3916"/>
                    <a:pt x="47621" y="2516"/>
                    <a:pt x="47155" y="1117"/>
                  </a:cubicBezTo>
                  <a:cubicBezTo>
                    <a:pt x="46689" y="-283"/>
                    <a:pt x="45289" y="-283"/>
                    <a:pt x="43889" y="650"/>
                  </a:cubicBezTo>
                  <a:cubicBezTo>
                    <a:pt x="41557" y="2050"/>
                    <a:pt x="39691" y="2983"/>
                    <a:pt x="36892" y="2050"/>
                  </a:cubicBezTo>
                  <a:cubicBezTo>
                    <a:pt x="34559" y="1117"/>
                    <a:pt x="31760" y="1583"/>
                    <a:pt x="29428" y="1583"/>
                  </a:cubicBezTo>
                  <a:cubicBezTo>
                    <a:pt x="29428" y="3449"/>
                    <a:pt x="28028" y="4382"/>
                    <a:pt x="27095" y="5782"/>
                  </a:cubicBezTo>
                  <a:cubicBezTo>
                    <a:pt x="27095" y="5782"/>
                    <a:pt x="27095" y="5782"/>
                    <a:pt x="27095" y="578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9" name="Freeform: Shape 8">
              <a:extLst>
                <a:ext uri="{FF2B5EF4-FFF2-40B4-BE49-F238E27FC236}">
                  <a16:creationId xmlns:a16="http://schemas.microsoft.com/office/drawing/2014/main" id="{EA2997D4-176C-40C4-B93F-CF6AAFCE5647}"/>
                </a:ext>
              </a:extLst>
            </p:cNvPr>
            <p:cNvSpPr/>
            <p:nvPr/>
          </p:nvSpPr>
          <p:spPr>
            <a:xfrm>
              <a:off x="1959865" y="4262357"/>
              <a:ext cx="4665" cy="4665"/>
            </a:xfrm>
            <a:custGeom>
              <a:avLst/>
              <a:gdLst/>
              <a:ahLst/>
              <a:cxnLst/>
              <a:rect l="0" t="0" r="0" b="0"/>
              <a:pathLst>
                <a:path>
                  <a:moveTo>
                    <a:pt x="350" y="0"/>
                  </a:moveTo>
                  <a:cubicBezTo>
                    <a:pt x="-117" y="0"/>
                    <a:pt x="-117" y="0"/>
                    <a:pt x="350" y="0"/>
                  </a:cubicBezTo>
                  <a:cubicBezTo>
                    <a:pt x="350" y="467"/>
                    <a:pt x="816" y="467"/>
                    <a:pt x="816" y="467"/>
                  </a:cubicBezTo>
                  <a:cubicBezTo>
                    <a:pt x="350" y="0"/>
                    <a:pt x="350" y="0"/>
                    <a:pt x="350" y="0"/>
                  </a:cubicBezTo>
                  <a:cubicBezTo>
                    <a:pt x="350" y="0"/>
                    <a:pt x="350" y="0"/>
                    <a:pt x="35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0" name="Freeform: Shape 9">
              <a:extLst>
                <a:ext uri="{FF2B5EF4-FFF2-40B4-BE49-F238E27FC236}">
                  <a16:creationId xmlns:a16="http://schemas.microsoft.com/office/drawing/2014/main" id="{37B40F6E-E32F-43B5-8660-FE832818A6CA}"/>
                </a:ext>
              </a:extLst>
            </p:cNvPr>
            <p:cNvSpPr/>
            <p:nvPr/>
          </p:nvSpPr>
          <p:spPr>
            <a:xfrm>
              <a:off x="1940623" y="1793822"/>
              <a:ext cx="4665" cy="4665"/>
            </a:xfrm>
            <a:custGeom>
              <a:avLst/>
              <a:gdLst/>
              <a:ahLst/>
              <a:cxnLst/>
              <a:rect l="0" t="0" r="0" b="0"/>
              <a:pathLst>
                <a:path>
                  <a:moveTo>
                    <a:pt x="0" y="350"/>
                  </a:moveTo>
                  <a:cubicBezTo>
                    <a:pt x="0" y="350"/>
                    <a:pt x="467" y="350"/>
                    <a:pt x="467" y="350"/>
                  </a:cubicBezTo>
                  <a:cubicBezTo>
                    <a:pt x="467" y="-117"/>
                    <a:pt x="0" y="-117"/>
                    <a:pt x="0" y="350"/>
                  </a:cubicBezTo>
                  <a:cubicBezTo>
                    <a:pt x="0" y="-117"/>
                    <a:pt x="0" y="-117"/>
                    <a:pt x="0" y="350"/>
                  </a:cubicBezTo>
                  <a:cubicBezTo>
                    <a:pt x="0" y="-117"/>
                    <a:pt x="0" y="-117"/>
                    <a:pt x="0" y="35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1" name="Freeform: Shape 10">
              <a:extLst>
                <a:ext uri="{FF2B5EF4-FFF2-40B4-BE49-F238E27FC236}">
                  <a16:creationId xmlns:a16="http://schemas.microsoft.com/office/drawing/2014/main" id="{75780844-892E-49AB-8B38-A3936906FFF7}"/>
                </a:ext>
              </a:extLst>
            </p:cNvPr>
            <p:cNvSpPr/>
            <p:nvPr/>
          </p:nvSpPr>
          <p:spPr>
            <a:xfrm>
              <a:off x="2064240" y="2445389"/>
              <a:ext cx="4665" cy="4665"/>
            </a:xfrm>
            <a:custGeom>
              <a:avLst/>
              <a:gdLst/>
              <a:ahLst/>
              <a:cxnLst/>
              <a:rect l="0" t="0" r="0" b="0"/>
              <a:pathLst>
                <a:path>
                  <a:moveTo>
                    <a:pt x="0" y="933"/>
                  </a:moveTo>
                  <a:cubicBezTo>
                    <a:pt x="0" y="467"/>
                    <a:pt x="467" y="467"/>
                    <a:pt x="467" y="0"/>
                  </a:cubicBezTo>
                  <a:cubicBezTo>
                    <a:pt x="467" y="0"/>
                    <a:pt x="0" y="0"/>
                    <a:pt x="0" y="0"/>
                  </a:cubicBezTo>
                  <a:cubicBezTo>
                    <a:pt x="0" y="467"/>
                    <a:pt x="0" y="467"/>
                    <a:pt x="0" y="933"/>
                  </a:cubicBezTo>
                  <a:cubicBezTo>
                    <a:pt x="0" y="933"/>
                    <a:pt x="0" y="933"/>
                    <a:pt x="0"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2" name="Freeform: Shape 11">
              <a:extLst>
                <a:ext uri="{FF2B5EF4-FFF2-40B4-BE49-F238E27FC236}">
                  <a16:creationId xmlns:a16="http://schemas.microsoft.com/office/drawing/2014/main" id="{D29AE33B-30DC-49BB-BFA6-10288DFB6A38}"/>
                </a:ext>
              </a:extLst>
            </p:cNvPr>
            <p:cNvSpPr/>
            <p:nvPr/>
          </p:nvSpPr>
          <p:spPr>
            <a:xfrm>
              <a:off x="1990653" y="4285681"/>
              <a:ext cx="4665" cy="4665"/>
            </a:xfrm>
            <a:custGeom>
              <a:avLst/>
              <a:gdLst/>
              <a:ahLst/>
              <a:cxnLst/>
              <a:rect l="0" t="0" r="0" b="0"/>
              <a:pathLst>
                <a:path>
                  <a:moveTo>
                    <a:pt x="350" y="0"/>
                  </a:moveTo>
                  <a:cubicBezTo>
                    <a:pt x="350" y="0"/>
                    <a:pt x="-117" y="0"/>
                    <a:pt x="350" y="0"/>
                  </a:cubicBezTo>
                  <a:cubicBezTo>
                    <a:pt x="-117" y="0"/>
                    <a:pt x="-117" y="0"/>
                    <a:pt x="350" y="0"/>
                  </a:cubicBezTo>
                  <a:lnTo>
                    <a:pt x="350" y="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3" name="Freeform: Shape 12">
              <a:extLst>
                <a:ext uri="{FF2B5EF4-FFF2-40B4-BE49-F238E27FC236}">
                  <a16:creationId xmlns:a16="http://schemas.microsoft.com/office/drawing/2014/main" id="{F875E14D-FC89-4E80-B5E0-C82D95D7C8C8}"/>
                </a:ext>
              </a:extLst>
            </p:cNvPr>
            <p:cNvSpPr/>
            <p:nvPr/>
          </p:nvSpPr>
          <p:spPr>
            <a:xfrm>
              <a:off x="945623" y="1928521"/>
              <a:ext cx="4665" cy="4665"/>
            </a:xfrm>
            <a:custGeom>
              <a:avLst/>
              <a:gdLst/>
              <a:ahLst/>
              <a:cxnLst/>
              <a:rect l="0" t="0" r="0" b="0"/>
              <a:pathLst>
                <a:path>
                  <a:moveTo>
                    <a:pt x="0" y="0"/>
                  </a:moveTo>
                  <a:cubicBezTo>
                    <a:pt x="0" y="0"/>
                    <a:pt x="0" y="0"/>
                    <a:pt x="0" y="0"/>
                  </a:cubicBezTo>
                  <a:cubicBezTo>
                    <a:pt x="0" y="466"/>
                    <a:pt x="0" y="466"/>
                    <a:pt x="0" y="933"/>
                  </a:cubicBezTo>
                  <a:cubicBezTo>
                    <a:pt x="0" y="933"/>
                    <a:pt x="0" y="466"/>
                    <a:pt x="0" y="0"/>
                  </a:cubicBezTo>
                  <a:cubicBezTo>
                    <a:pt x="0" y="0"/>
                    <a:pt x="0" y="0"/>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4" name="Freeform: Shape 13">
              <a:extLst>
                <a:ext uri="{FF2B5EF4-FFF2-40B4-BE49-F238E27FC236}">
                  <a16:creationId xmlns:a16="http://schemas.microsoft.com/office/drawing/2014/main" id="{D942A6F1-DD43-4F7A-AE42-F6F7F632DD54}"/>
                </a:ext>
              </a:extLst>
            </p:cNvPr>
            <p:cNvSpPr/>
            <p:nvPr/>
          </p:nvSpPr>
          <p:spPr>
            <a:xfrm>
              <a:off x="615515" y="1486757"/>
              <a:ext cx="1823935" cy="2798923"/>
            </a:xfrm>
            <a:custGeom>
              <a:avLst/>
              <a:gdLst/>
              <a:ahLst/>
              <a:cxnLst/>
              <a:rect l="0" t="0" r="0" b="0"/>
              <a:pathLst>
                <a:path w="1824042" h="2799041">
                  <a:moveTo>
                    <a:pt x="1819217" y="1858097"/>
                  </a:moveTo>
                  <a:cubicBezTo>
                    <a:pt x="1818750" y="1856697"/>
                    <a:pt x="1816884" y="1854831"/>
                    <a:pt x="1815018" y="1854365"/>
                  </a:cubicBezTo>
                  <a:cubicBezTo>
                    <a:pt x="1812219" y="1852965"/>
                    <a:pt x="1808954" y="1851566"/>
                    <a:pt x="1805688" y="1852032"/>
                  </a:cubicBezTo>
                  <a:cubicBezTo>
                    <a:pt x="1800090" y="1852499"/>
                    <a:pt x="1795425" y="1850633"/>
                    <a:pt x="1791693" y="1847367"/>
                  </a:cubicBezTo>
                  <a:cubicBezTo>
                    <a:pt x="1786561" y="1843169"/>
                    <a:pt x="1779564" y="1841769"/>
                    <a:pt x="1776298" y="1836171"/>
                  </a:cubicBezTo>
                  <a:cubicBezTo>
                    <a:pt x="1770234" y="1826841"/>
                    <a:pt x="1760904" y="1823109"/>
                    <a:pt x="1752040" y="1817977"/>
                  </a:cubicBezTo>
                  <a:cubicBezTo>
                    <a:pt x="1747841" y="1815645"/>
                    <a:pt x="1743643" y="1814712"/>
                    <a:pt x="1738978" y="1814712"/>
                  </a:cubicBezTo>
                  <a:cubicBezTo>
                    <a:pt x="1723583" y="1815178"/>
                    <a:pt x="1708188" y="1812379"/>
                    <a:pt x="1693260" y="1808647"/>
                  </a:cubicBezTo>
                  <a:cubicBezTo>
                    <a:pt x="1691394" y="1808181"/>
                    <a:pt x="1689528" y="1808647"/>
                    <a:pt x="1687662" y="1809114"/>
                  </a:cubicBezTo>
                  <a:cubicBezTo>
                    <a:pt x="1685330" y="1810047"/>
                    <a:pt x="1682997" y="1811446"/>
                    <a:pt x="1680664" y="1812379"/>
                  </a:cubicBezTo>
                  <a:cubicBezTo>
                    <a:pt x="1678798" y="1813312"/>
                    <a:pt x="1676932" y="1812379"/>
                    <a:pt x="1676466" y="1810047"/>
                  </a:cubicBezTo>
                  <a:cubicBezTo>
                    <a:pt x="1675533" y="1807248"/>
                    <a:pt x="1674600" y="1803982"/>
                    <a:pt x="1673200" y="1801183"/>
                  </a:cubicBezTo>
                  <a:cubicBezTo>
                    <a:pt x="1671801" y="1799317"/>
                    <a:pt x="1669468" y="1796518"/>
                    <a:pt x="1667602" y="1796518"/>
                  </a:cubicBezTo>
                  <a:cubicBezTo>
                    <a:pt x="1658739" y="1796052"/>
                    <a:pt x="1652207" y="1790920"/>
                    <a:pt x="1644743" y="1787654"/>
                  </a:cubicBezTo>
                  <a:cubicBezTo>
                    <a:pt x="1638679" y="1785322"/>
                    <a:pt x="1632614" y="1783456"/>
                    <a:pt x="1626083" y="1782989"/>
                  </a:cubicBezTo>
                  <a:cubicBezTo>
                    <a:pt x="1620485" y="1782523"/>
                    <a:pt x="1615820" y="1783922"/>
                    <a:pt x="1613021" y="1789054"/>
                  </a:cubicBezTo>
                  <a:cubicBezTo>
                    <a:pt x="1612554" y="1789520"/>
                    <a:pt x="1612088" y="1789987"/>
                    <a:pt x="1611621" y="1789987"/>
                  </a:cubicBezTo>
                  <a:cubicBezTo>
                    <a:pt x="1610222" y="1789987"/>
                    <a:pt x="1609755" y="1789054"/>
                    <a:pt x="1610222" y="1787188"/>
                  </a:cubicBezTo>
                  <a:cubicBezTo>
                    <a:pt x="1610688" y="1785788"/>
                    <a:pt x="1610688" y="1784855"/>
                    <a:pt x="1611155" y="1783456"/>
                  </a:cubicBezTo>
                  <a:cubicBezTo>
                    <a:pt x="1612554" y="1778324"/>
                    <a:pt x="1609289" y="1775525"/>
                    <a:pt x="1606023" y="1774126"/>
                  </a:cubicBezTo>
                  <a:cubicBezTo>
                    <a:pt x="1601358" y="1772260"/>
                    <a:pt x="1596693" y="1770860"/>
                    <a:pt x="1591562" y="1769461"/>
                  </a:cubicBezTo>
                  <a:cubicBezTo>
                    <a:pt x="1591562" y="1770394"/>
                    <a:pt x="1591095" y="1771793"/>
                    <a:pt x="1591095" y="1772726"/>
                  </a:cubicBezTo>
                  <a:cubicBezTo>
                    <a:pt x="1591095" y="1772726"/>
                    <a:pt x="1591095" y="1772726"/>
                    <a:pt x="1591562" y="1772726"/>
                  </a:cubicBezTo>
                  <a:lnTo>
                    <a:pt x="1592028" y="1773193"/>
                  </a:lnTo>
                  <a:lnTo>
                    <a:pt x="1591095" y="1772726"/>
                  </a:lnTo>
                  <a:cubicBezTo>
                    <a:pt x="1591095" y="1772726"/>
                    <a:pt x="1591095" y="1772260"/>
                    <a:pt x="1591095" y="1772260"/>
                  </a:cubicBezTo>
                  <a:cubicBezTo>
                    <a:pt x="1585497" y="1771327"/>
                    <a:pt x="1580365" y="1771793"/>
                    <a:pt x="1576167" y="1775992"/>
                  </a:cubicBezTo>
                  <a:cubicBezTo>
                    <a:pt x="1574767" y="1772726"/>
                    <a:pt x="1571968" y="1772726"/>
                    <a:pt x="1568703" y="1772260"/>
                  </a:cubicBezTo>
                  <a:cubicBezTo>
                    <a:pt x="1572901" y="1768061"/>
                    <a:pt x="1578033" y="1766195"/>
                    <a:pt x="1583631" y="1764796"/>
                  </a:cubicBezTo>
                  <a:cubicBezTo>
                    <a:pt x="1585031" y="1760130"/>
                    <a:pt x="1586430" y="1754999"/>
                    <a:pt x="1587363" y="1750334"/>
                  </a:cubicBezTo>
                  <a:cubicBezTo>
                    <a:pt x="1587829" y="1747068"/>
                    <a:pt x="1587829" y="1743803"/>
                    <a:pt x="1585497" y="1741004"/>
                  </a:cubicBezTo>
                  <a:cubicBezTo>
                    <a:pt x="1583164" y="1738205"/>
                    <a:pt x="1581765" y="1734473"/>
                    <a:pt x="1578966" y="1731674"/>
                  </a:cubicBezTo>
                  <a:cubicBezTo>
                    <a:pt x="1573834" y="1726076"/>
                    <a:pt x="1570102" y="1719078"/>
                    <a:pt x="1568703" y="1711614"/>
                  </a:cubicBezTo>
                  <a:cubicBezTo>
                    <a:pt x="1568236" y="1707882"/>
                    <a:pt x="1566370" y="1704150"/>
                    <a:pt x="1563571" y="1701351"/>
                  </a:cubicBezTo>
                  <a:cubicBezTo>
                    <a:pt x="1553308" y="1691087"/>
                    <a:pt x="1543045" y="1679891"/>
                    <a:pt x="1527184" y="1677092"/>
                  </a:cubicBezTo>
                  <a:cubicBezTo>
                    <a:pt x="1525318" y="1676626"/>
                    <a:pt x="1523452" y="1675693"/>
                    <a:pt x="1522052" y="1674760"/>
                  </a:cubicBezTo>
                  <a:cubicBezTo>
                    <a:pt x="1515521" y="1671494"/>
                    <a:pt x="1508523" y="1670561"/>
                    <a:pt x="1501526" y="1671028"/>
                  </a:cubicBezTo>
                  <a:cubicBezTo>
                    <a:pt x="1494528" y="1671028"/>
                    <a:pt x="1487530" y="1671028"/>
                    <a:pt x="1480533" y="1671028"/>
                  </a:cubicBezTo>
                  <a:cubicBezTo>
                    <a:pt x="1478667" y="1671028"/>
                    <a:pt x="1476801" y="1670095"/>
                    <a:pt x="1474935" y="1669162"/>
                  </a:cubicBezTo>
                  <a:cubicBezTo>
                    <a:pt x="1468404" y="1665430"/>
                    <a:pt x="1463272" y="1659365"/>
                    <a:pt x="1455342" y="1657499"/>
                  </a:cubicBezTo>
                  <a:cubicBezTo>
                    <a:pt x="1454409" y="1657499"/>
                    <a:pt x="1453476" y="1655633"/>
                    <a:pt x="1453009" y="1654700"/>
                  </a:cubicBezTo>
                  <a:cubicBezTo>
                    <a:pt x="1452076" y="1651434"/>
                    <a:pt x="1450676" y="1648635"/>
                    <a:pt x="1448344" y="1646303"/>
                  </a:cubicBezTo>
                  <a:cubicBezTo>
                    <a:pt x="1444145" y="1642104"/>
                    <a:pt x="1440413" y="1637906"/>
                    <a:pt x="1435748" y="1634174"/>
                  </a:cubicBezTo>
                  <a:cubicBezTo>
                    <a:pt x="1432949" y="1631841"/>
                    <a:pt x="1429217" y="1629975"/>
                    <a:pt x="1425485" y="1628576"/>
                  </a:cubicBezTo>
                  <a:cubicBezTo>
                    <a:pt x="1422686" y="1627643"/>
                    <a:pt x="1418954" y="1627643"/>
                    <a:pt x="1416155" y="1627176"/>
                  </a:cubicBezTo>
                  <a:cubicBezTo>
                    <a:pt x="1414289" y="1626709"/>
                    <a:pt x="1412423" y="1625777"/>
                    <a:pt x="1412423" y="1623444"/>
                  </a:cubicBezTo>
                  <a:cubicBezTo>
                    <a:pt x="1412889" y="1617379"/>
                    <a:pt x="1409624" y="1614114"/>
                    <a:pt x="1404492" y="1611781"/>
                  </a:cubicBezTo>
                  <a:cubicBezTo>
                    <a:pt x="1399827" y="1609915"/>
                    <a:pt x="1395162" y="1607583"/>
                    <a:pt x="1390497" y="1605250"/>
                  </a:cubicBezTo>
                  <a:cubicBezTo>
                    <a:pt x="1389098" y="1604317"/>
                    <a:pt x="1386765" y="1602918"/>
                    <a:pt x="1386765" y="1601518"/>
                  </a:cubicBezTo>
                  <a:cubicBezTo>
                    <a:pt x="1386299" y="1599186"/>
                    <a:pt x="1388631" y="1599186"/>
                    <a:pt x="1390497" y="1598253"/>
                  </a:cubicBezTo>
                  <a:cubicBezTo>
                    <a:pt x="1390964" y="1598253"/>
                    <a:pt x="1391897" y="1597786"/>
                    <a:pt x="1392363" y="1597786"/>
                  </a:cubicBezTo>
                  <a:cubicBezTo>
                    <a:pt x="1393763" y="1597320"/>
                    <a:pt x="1394229" y="1595920"/>
                    <a:pt x="1393763" y="1594987"/>
                  </a:cubicBezTo>
                  <a:cubicBezTo>
                    <a:pt x="1393296" y="1594521"/>
                    <a:pt x="1392830" y="1594054"/>
                    <a:pt x="1392363" y="1594054"/>
                  </a:cubicBezTo>
                  <a:cubicBezTo>
                    <a:pt x="1386765" y="1592188"/>
                    <a:pt x="1380700" y="1593121"/>
                    <a:pt x="1375102" y="1593121"/>
                  </a:cubicBezTo>
                  <a:cubicBezTo>
                    <a:pt x="1371837" y="1593121"/>
                    <a:pt x="1369038" y="1592188"/>
                    <a:pt x="1366705" y="1589389"/>
                  </a:cubicBezTo>
                  <a:cubicBezTo>
                    <a:pt x="1365772" y="1588456"/>
                    <a:pt x="1363906" y="1588923"/>
                    <a:pt x="1363440" y="1590322"/>
                  </a:cubicBezTo>
                  <a:cubicBezTo>
                    <a:pt x="1362507" y="1592188"/>
                    <a:pt x="1362507" y="1594521"/>
                    <a:pt x="1361574" y="1595454"/>
                  </a:cubicBezTo>
                  <a:cubicBezTo>
                    <a:pt x="1355976" y="1600585"/>
                    <a:pt x="1346179" y="1604784"/>
                    <a:pt x="1338715" y="1599186"/>
                  </a:cubicBezTo>
                  <a:cubicBezTo>
                    <a:pt x="1334050" y="1595920"/>
                    <a:pt x="1329385" y="1595454"/>
                    <a:pt x="1324253" y="1596387"/>
                  </a:cubicBezTo>
                  <a:cubicBezTo>
                    <a:pt x="1318655" y="1596853"/>
                    <a:pt x="1312590" y="1597320"/>
                    <a:pt x="1306992" y="1597786"/>
                  </a:cubicBezTo>
                  <a:cubicBezTo>
                    <a:pt x="1304193" y="1597786"/>
                    <a:pt x="1302327" y="1596387"/>
                    <a:pt x="1301394" y="1593588"/>
                  </a:cubicBezTo>
                  <a:cubicBezTo>
                    <a:pt x="1301394" y="1593121"/>
                    <a:pt x="1300928" y="1592188"/>
                    <a:pt x="1300928" y="1591721"/>
                  </a:cubicBezTo>
                  <a:cubicBezTo>
                    <a:pt x="1299995" y="1587523"/>
                    <a:pt x="1297662" y="1584724"/>
                    <a:pt x="1293464" y="1583791"/>
                  </a:cubicBezTo>
                  <a:cubicBezTo>
                    <a:pt x="1291131" y="1583324"/>
                    <a:pt x="1288332" y="1582858"/>
                    <a:pt x="1286000" y="1582391"/>
                  </a:cubicBezTo>
                  <a:cubicBezTo>
                    <a:pt x="1280868" y="1581925"/>
                    <a:pt x="1278069" y="1579126"/>
                    <a:pt x="1276669" y="1574461"/>
                  </a:cubicBezTo>
                  <a:cubicBezTo>
                    <a:pt x="1276203" y="1572595"/>
                    <a:pt x="1274803" y="1571195"/>
                    <a:pt x="1272471" y="1571195"/>
                  </a:cubicBezTo>
                  <a:cubicBezTo>
                    <a:pt x="1270605" y="1570729"/>
                    <a:pt x="1267339" y="1573061"/>
                    <a:pt x="1266406" y="1574927"/>
                  </a:cubicBezTo>
                  <a:cubicBezTo>
                    <a:pt x="1265940" y="1575860"/>
                    <a:pt x="1265473" y="1577260"/>
                    <a:pt x="1265007" y="1578659"/>
                  </a:cubicBezTo>
                  <a:cubicBezTo>
                    <a:pt x="1264540" y="1583324"/>
                    <a:pt x="1262208" y="1585657"/>
                    <a:pt x="1258009" y="1586590"/>
                  </a:cubicBezTo>
                  <a:cubicBezTo>
                    <a:pt x="1254744" y="1587523"/>
                    <a:pt x="1251944" y="1588923"/>
                    <a:pt x="1249146" y="1590322"/>
                  </a:cubicBezTo>
                  <a:cubicBezTo>
                    <a:pt x="1247279" y="1591255"/>
                    <a:pt x="1245880" y="1590322"/>
                    <a:pt x="1244480" y="1587989"/>
                  </a:cubicBezTo>
                  <a:cubicBezTo>
                    <a:pt x="1243547" y="1586123"/>
                    <a:pt x="1242614" y="1584724"/>
                    <a:pt x="1244014" y="1582858"/>
                  </a:cubicBezTo>
                  <a:cubicBezTo>
                    <a:pt x="1246813" y="1580059"/>
                    <a:pt x="1249612" y="1577726"/>
                    <a:pt x="1251944" y="1574927"/>
                  </a:cubicBezTo>
                  <a:cubicBezTo>
                    <a:pt x="1253344" y="1573528"/>
                    <a:pt x="1252411" y="1569329"/>
                    <a:pt x="1250078" y="1568396"/>
                  </a:cubicBezTo>
                  <a:cubicBezTo>
                    <a:pt x="1248212" y="1567463"/>
                    <a:pt x="1246346" y="1566997"/>
                    <a:pt x="1244480" y="1567463"/>
                  </a:cubicBezTo>
                  <a:cubicBezTo>
                    <a:pt x="1239815" y="1568396"/>
                    <a:pt x="1236083" y="1570262"/>
                    <a:pt x="1232818" y="1573528"/>
                  </a:cubicBezTo>
                  <a:cubicBezTo>
                    <a:pt x="1228619" y="1577726"/>
                    <a:pt x="1223954" y="1580992"/>
                    <a:pt x="1218356" y="1582391"/>
                  </a:cubicBezTo>
                  <a:cubicBezTo>
                    <a:pt x="1212291" y="1583791"/>
                    <a:pt x="1205760" y="1583791"/>
                    <a:pt x="1200629" y="1588456"/>
                  </a:cubicBezTo>
                  <a:cubicBezTo>
                    <a:pt x="1200162" y="1588923"/>
                    <a:pt x="1198296" y="1588456"/>
                    <a:pt x="1196897" y="1588456"/>
                  </a:cubicBezTo>
                  <a:cubicBezTo>
                    <a:pt x="1192698" y="1587989"/>
                    <a:pt x="1189433" y="1589855"/>
                    <a:pt x="1186634" y="1593121"/>
                  </a:cubicBezTo>
                  <a:cubicBezTo>
                    <a:pt x="1183368" y="1596853"/>
                    <a:pt x="1179636" y="1601052"/>
                    <a:pt x="1179170" y="1606183"/>
                  </a:cubicBezTo>
                  <a:cubicBezTo>
                    <a:pt x="1178703" y="1610848"/>
                    <a:pt x="1176837" y="1614580"/>
                    <a:pt x="1172638" y="1616913"/>
                  </a:cubicBezTo>
                  <a:cubicBezTo>
                    <a:pt x="1168906" y="1619245"/>
                    <a:pt x="1165641" y="1622511"/>
                    <a:pt x="1162375" y="1625777"/>
                  </a:cubicBezTo>
                  <a:cubicBezTo>
                    <a:pt x="1160976" y="1627176"/>
                    <a:pt x="1160509" y="1629975"/>
                    <a:pt x="1160043" y="1632308"/>
                  </a:cubicBezTo>
                  <a:cubicBezTo>
                    <a:pt x="1160043" y="1632308"/>
                    <a:pt x="1160043" y="1632308"/>
                    <a:pt x="1160509" y="1632308"/>
                  </a:cubicBezTo>
                  <a:lnTo>
                    <a:pt x="1160509" y="1633241"/>
                  </a:lnTo>
                  <a:lnTo>
                    <a:pt x="1160043" y="1632774"/>
                  </a:lnTo>
                  <a:cubicBezTo>
                    <a:pt x="1160043" y="1632774"/>
                    <a:pt x="1160043" y="1632308"/>
                    <a:pt x="1160043" y="1632308"/>
                  </a:cubicBezTo>
                  <a:cubicBezTo>
                    <a:pt x="1159110" y="1631841"/>
                    <a:pt x="1157710" y="1631841"/>
                    <a:pt x="1156777" y="1630908"/>
                  </a:cubicBezTo>
                  <a:cubicBezTo>
                    <a:pt x="1153512" y="1628109"/>
                    <a:pt x="1150246" y="1624843"/>
                    <a:pt x="1146980" y="1622044"/>
                  </a:cubicBezTo>
                  <a:cubicBezTo>
                    <a:pt x="1142782" y="1617846"/>
                    <a:pt x="1137650" y="1615513"/>
                    <a:pt x="1132052" y="1614114"/>
                  </a:cubicBezTo>
                  <a:cubicBezTo>
                    <a:pt x="1124122" y="1612248"/>
                    <a:pt x="1116657" y="1612248"/>
                    <a:pt x="1109660" y="1616446"/>
                  </a:cubicBezTo>
                  <a:cubicBezTo>
                    <a:pt x="1107327" y="1617846"/>
                    <a:pt x="1104995" y="1618312"/>
                    <a:pt x="1102662" y="1619712"/>
                  </a:cubicBezTo>
                  <a:cubicBezTo>
                    <a:pt x="1097531" y="1622977"/>
                    <a:pt x="1092399" y="1624843"/>
                    <a:pt x="1086335" y="1621111"/>
                  </a:cubicBezTo>
                  <a:cubicBezTo>
                    <a:pt x="1075605" y="1620178"/>
                    <a:pt x="1069074" y="1613181"/>
                    <a:pt x="1063476" y="1605250"/>
                  </a:cubicBezTo>
                  <a:cubicBezTo>
                    <a:pt x="1060210" y="1600585"/>
                    <a:pt x="1057411" y="1595454"/>
                    <a:pt x="1054146" y="1590789"/>
                  </a:cubicBezTo>
                  <a:cubicBezTo>
                    <a:pt x="1053213" y="1589389"/>
                    <a:pt x="1052746" y="1587056"/>
                    <a:pt x="1052746" y="1585190"/>
                  </a:cubicBezTo>
                  <a:cubicBezTo>
                    <a:pt x="1052746" y="1578659"/>
                    <a:pt x="1052746" y="1572595"/>
                    <a:pt x="1056945" y="1566997"/>
                  </a:cubicBezTo>
                  <a:cubicBezTo>
                    <a:pt x="1058344" y="1565131"/>
                    <a:pt x="1059277" y="1562332"/>
                    <a:pt x="1059277" y="1559999"/>
                  </a:cubicBezTo>
                  <a:cubicBezTo>
                    <a:pt x="1059277" y="1553468"/>
                    <a:pt x="1061143" y="1547403"/>
                    <a:pt x="1063009" y="1541339"/>
                  </a:cubicBezTo>
                  <a:cubicBezTo>
                    <a:pt x="1064875" y="1535274"/>
                    <a:pt x="1064409" y="1528743"/>
                    <a:pt x="1064409" y="1522212"/>
                  </a:cubicBezTo>
                  <a:cubicBezTo>
                    <a:pt x="1064409" y="1521279"/>
                    <a:pt x="1063476" y="1519879"/>
                    <a:pt x="1062543" y="1519413"/>
                  </a:cubicBezTo>
                  <a:cubicBezTo>
                    <a:pt x="1060210" y="1518013"/>
                    <a:pt x="1057878" y="1517547"/>
                    <a:pt x="1055545" y="1516614"/>
                  </a:cubicBezTo>
                  <a:lnTo>
                    <a:pt x="1055545" y="1516614"/>
                  </a:lnTo>
                  <a:cubicBezTo>
                    <a:pt x="1055545" y="1516614"/>
                    <a:pt x="1056012" y="1517080"/>
                    <a:pt x="1056012" y="1517080"/>
                  </a:cubicBezTo>
                  <a:lnTo>
                    <a:pt x="1055079" y="1517547"/>
                  </a:lnTo>
                  <a:lnTo>
                    <a:pt x="1055545" y="1516614"/>
                  </a:lnTo>
                  <a:cubicBezTo>
                    <a:pt x="1051347" y="1512882"/>
                    <a:pt x="1046681" y="1510083"/>
                    <a:pt x="1040617" y="1509616"/>
                  </a:cubicBezTo>
                  <a:cubicBezTo>
                    <a:pt x="1035019" y="1509616"/>
                    <a:pt x="1028954" y="1508683"/>
                    <a:pt x="1023356" y="1507284"/>
                  </a:cubicBezTo>
                  <a:cubicBezTo>
                    <a:pt x="1016825" y="1505884"/>
                    <a:pt x="1010760" y="1509150"/>
                    <a:pt x="1004229" y="1508683"/>
                  </a:cubicBezTo>
                  <a:cubicBezTo>
                    <a:pt x="999098" y="1508683"/>
                    <a:pt x="993966" y="1509616"/>
                    <a:pt x="988835" y="1509616"/>
                  </a:cubicBezTo>
                  <a:cubicBezTo>
                    <a:pt x="985569" y="1509616"/>
                    <a:pt x="982304" y="1508683"/>
                    <a:pt x="979504" y="1508217"/>
                  </a:cubicBezTo>
                  <a:cubicBezTo>
                    <a:pt x="978105" y="1507750"/>
                    <a:pt x="977172" y="1506351"/>
                    <a:pt x="978105" y="1505418"/>
                  </a:cubicBezTo>
                  <a:cubicBezTo>
                    <a:pt x="984170" y="1499820"/>
                    <a:pt x="986502" y="1492822"/>
                    <a:pt x="986036" y="1484425"/>
                  </a:cubicBezTo>
                  <a:cubicBezTo>
                    <a:pt x="985569" y="1480693"/>
                    <a:pt x="986502" y="1476961"/>
                    <a:pt x="987435" y="1472762"/>
                  </a:cubicBezTo>
                  <a:cubicBezTo>
                    <a:pt x="987902" y="1470896"/>
                    <a:pt x="988835" y="1469030"/>
                    <a:pt x="991167" y="1469030"/>
                  </a:cubicBezTo>
                  <a:cubicBezTo>
                    <a:pt x="995832" y="1469030"/>
                    <a:pt x="998165" y="1466231"/>
                    <a:pt x="998631" y="1462033"/>
                  </a:cubicBezTo>
                  <a:cubicBezTo>
                    <a:pt x="999564" y="1457834"/>
                    <a:pt x="1000497" y="1453169"/>
                    <a:pt x="1000497" y="1448970"/>
                  </a:cubicBezTo>
                  <a:cubicBezTo>
                    <a:pt x="1000031" y="1442906"/>
                    <a:pt x="1001897" y="1437774"/>
                    <a:pt x="1006095" y="1433109"/>
                  </a:cubicBezTo>
                  <a:cubicBezTo>
                    <a:pt x="1008428" y="1430310"/>
                    <a:pt x="1010760" y="1427045"/>
                    <a:pt x="1013093" y="1424246"/>
                  </a:cubicBezTo>
                  <a:cubicBezTo>
                    <a:pt x="1014026" y="1422846"/>
                    <a:pt x="1014492" y="1420514"/>
                    <a:pt x="1015426" y="1419114"/>
                  </a:cubicBezTo>
                  <a:cubicBezTo>
                    <a:pt x="1016359" y="1415848"/>
                    <a:pt x="1013093" y="1410717"/>
                    <a:pt x="1009827" y="1410717"/>
                  </a:cubicBezTo>
                  <a:cubicBezTo>
                    <a:pt x="1002363" y="1410717"/>
                    <a:pt x="994433" y="1409317"/>
                    <a:pt x="986969" y="1412583"/>
                  </a:cubicBezTo>
                  <a:cubicBezTo>
                    <a:pt x="980904" y="1415382"/>
                    <a:pt x="974839" y="1415848"/>
                    <a:pt x="968308" y="1415848"/>
                  </a:cubicBezTo>
                  <a:cubicBezTo>
                    <a:pt x="962710" y="1415848"/>
                    <a:pt x="958978" y="1419114"/>
                    <a:pt x="956646" y="1424246"/>
                  </a:cubicBezTo>
                  <a:cubicBezTo>
                    <a:pt x="955246" y="1427045"/>
                    <a:pt x="954313" y="1430310"/>
                    <a:pt x="953380" y="1433109"/>
                  </a:cubicBezTo>
                  <a:cubicBezTo>
                    <a:pt x="951048" y="1442439"/>
                    <a:pt x="947315" y="1451303"/>
                    <a:pt x="939851" y="1457834"/>
                  </a:cubicBezTo>
                  <a:cubicBezTo>
                    <a:pt x="937519" y="1465298"/>
                    <a:pt x="932854" y="1465298"/>
                    <a:pt x="926323" y="1462966"/>
                  </a:cubicBezTo>
                  <a:cubicBezTo>
                    <a:pt x="923524" y="1462033"/>
                    <a:pt x="919792" y="1462499"/>
                    <a:pt x="916993" y="1463432"/>
                  </a:cubicBezTo>
                  <a:cubicBezTo>
                    <a:pt x="910928" y="1464832"/>
                    <a:pt x="904863" y="1467631"/>
                    <a:pt x="898799" y="1469030"/>
                  </a:cubicBezTo>
                  <a:cubicBezTo>
                    <a:pt x="893667" y="1469963"/>
                    <a:pt x="888536" y="1470430"/>
                    <a:pt x="884804" y="1465765"/>
                  </a:cubicBezTo>
                  <a:cubicBezTo>
                    <a:pt x="882005" y="1462033"/>
                    <a:pt x="877806" y="1460167"/>
                    <a:pt x="873607" y="1458767"/>
                  </a:cubicBezTo>
                  <a:cubicBezTo>
                    <a:pt x="868476" y="1456901"/>
                    <a:pt x="865210" y="1453169"/>
                    <a:pt x="862878" y="1448504"/>
                  </a:cubicBezTo>
                  <a:cubicBezTo>
                    <a:pt x="860079" y="1441973"/>
                    <a:pt x="856813" y="1435908"/>
                    <a:pt x="852148" y="1430310"/>
                  </a:cubicBezTo>
                  <a:cubicBezTo>
                    <a:pt x="849816" y="1427978"/>
                    <a:pt x="848883" y="1424712"/>
                    <a:pt x="848416" y="1421446"/>
                  </a:cubicBezTo>
                  <a:cubicBezTo>
                    <a:pt x="847483" y="1415848"/>
                    <a:pt x="846084" y="1410250"/>
                    <a:pt x="845617" y="1404652"/>
                  </a:cubicBezTo>
                  <a:cubicBezTo>
                    <a:pt x="845151" y="1400920"/>
                    <a:pt x="844684" y="1397188"/>
                    <a:pt x="844684" y="1392990"/>
                  </a:cubicBezTo>
                  <a:cubicBezTo>
                    <a:pt x="845617" y="1379461"/>
                    <a:pt x="847017" y="1365932"/>
                    <a:pt x="849816" y="1352870"/>
                  </a:cubicBezTo>
                  <a:cubicBezTo>
                    <a:pt x="850282" y="1350537"/>
                    <a:pt x="851215" y="1347738"/>
                    <a:pt x="852615" y="1345872"/>
                  </a:cubicBezTo>
                  <a:cubicBezTo>
                    <a:pt x="857280" y="1340741"/>
                    <a:pt x="858213" y="1334676"/>
                    <a:pt x="857280" y="1328145"/>
                  </a:cubicBezTo>
                  <a:cubicBezTo>
                    <a:pt x="856347" y="1318815"/>
                    <a:pt x="858213" y="1310418"/>
                    <a:pt x="861478" y="1301554"/>
                  </a:cubicBezTo>
                  <a:cubicBezTo>
                    <a:pt x="864277" y="1294090"/>
                    <a:pt x="869409" y="1287093"/>
                    <a:pt x="876873" y="1285693"/>
                  </a:cubicBezTo>
                  <a:cubicBezTo>
                    <a:pt x="886203" y="1283827"/>
                    <a:pt x="894134" y="1280561"/>
                    <a:pt x="900665" y="1274497"/>
                  </a:cubicBezTo>
                  <a:cubicBezTo>
                    <a:pt x="905796" y="1269832"/>
                    <a:pt x="912327" y="1269365"/>
                    <a:pt x="917926" y="1267033"/>
                  </a:cubicBezTo>
                  <a:cubicBezTo>
                    <a:pt x="922591" y="1265167"/>
                    <a:pt x="928189" y="1266100"/>
                    <a:pt x="932854" y="1267966"/>
                  </a:cubicBezTo>
                  <a:cubicBezTo>
                    <a:pt x="936586" y="1269365"/>
                    <a:pt x="940318" y="1270298"/>
                    <a:pt x="944050" y="1268432"/>
                  </a:cubicBezTo>
                  <a:cubicBezTo>
                    <a:pt x="948248" y="1266566"/>
                    <a:pt x="951981" y="1267499"/>
                    <a:pt x="954313" y="1270765"/>
                  </a:cubicBezTo>
                  <a:cubicBezTo>
                    <a:pt x="958978" y="1278229"/>
                    <a:pt x="965976" y="1278229"/>
                    <a:pt x="972973" y="1276829"/>
                  </a:cubicBezTo>
                  <a:cubicBezTo>
                    <a:pt x="976705" y="1276363"/>
                    <a:pt x="979971" y="1274030"/>
                    <a:pt x="983237" y="1272631"/>
                  </a:cubicBezTo>
                  <a:cubicBezTo>
                    <a:pt x="984170" y="1268899"/>
                    <a:pt x="985569" y="1265633"/>
                    <a:pt x="986036" y="1261901"/>
                  </a:cubicBezTo>
                  <a:cubicBezTo>
                    <a:pt x="986502" y="1257703"/>
                    <a:pt x="988835" y="1256303"/>
                    <a:pt x="992100" y="1255370"/>
                  </a:cubicBezTo>
                  <a:cubicBezTo>
                    <a:pt x="994433" y="1254437"/>
                    <a:pt x="997232" y="1254437"/>
                    <a:pt x="999564" y="1253971"/>
                  </a:cubicBezTo>
                  <a:cubicBezTo>
                    <a:pt x="1008428" y="1252571"/>
                    <a:pt x="1017292" y="1254904"/>
                    <a:pt x="1026622" y="1254437"/>
                  </a:cubicBezTo>
                  <a:cubicBezTo>
                    <a:pt x="1036885" y="1253971"/>
                    <a:pt x="1045748" y="1256303"/>
                    <a:pt x="1052746" y="1264234"/>
                  </a:cubicBezTo>
                  <a:cubicBezTo>
                    <a:pt x="1055079" y="1267033"/>
                    <a:pt x="1058344" y="1266566"/>
                    <a:pt x="1061610" y="1265167"/>
                  </a:cubicBezTo>
                  <a:cubicBezTo>
                    <a:pt x="1063942" y="1264234"/>
                    <a:pt x="1066275" y="1262834"/>
                    <a:pt x="1068607" y="1262368"/>
                  </a:cubicBezTo>
                  <a:cubicBezTo>
                    <a:pt x="1071406" y="1261435"/>
                    <a:pt x="1073739" y="1262368"/>
                    <a:pt x="1075605" y="1264234"/>
                  </a:cubicBezTo>
                  <a:cubicBezTo>
                    <a:pt x="1079803" y="1268899"/>
                    <a:pt x="1083536" y="1274030"/>
                    <a:pt x="1087734" y="1279162"/>
                  </a:cubicBezTo>
                  <a:cubicBezTo>
                    <a:pt x="1090067" y="1281961"/>
                    <a:pt x="1090067" y="1284760"/>
                    <a:pt x="1089134" y="1288026"/>
                  </a:cubicBezTo>
                  <a:cubicBezTo>
                    <a:pt x="1088667" y="1289892"/>
                    <a:pt x="1088201" y="1291758"/>
                    <a:pt x="1087268" y="1293624"/>
                  </a:cubicBezTo>
                  <a:cubicBezTo>
                    <a:pt x="1085402" y="1297356"/>
                    <a:pt x="1085402" y="1301088"/>
                    <a:pt x="1088201" y="1304353"/>
                  </a:cubicBezTo>
                  <a:cubicBezTo>
                    <a:pt x="1091000" y="1315083"/>
                    <a:pt x="1097064" y="1324413"/>
                    <a:pt x="1100796" y="1334210"/>
                  </a:cubicBezTo>
                  <a:cubicBezTo>
                    <a:pt x="1102662" y="1338875"/>
                    <a:pt x="1106394" y="1342607"/>
                    <a:pt x="1109660" y="1346339"/>
                  </a:cubicBezTo>
                  <a:cubicBezTo>
                    <a:pt x="1112459" y="1350071"/>
                    <a:pt x="1118990" y="1349138"/>
                    <a:pt x="1121323" y="1345406"/>
                  </a:cubicBezTo>
                  <a:cubicBezTo>
                    <a:pt x="1125988" y="1337475"/>
                    <a:pt x="1128787" y="1329078"/>
                    <a:pt x="1129720" y="1320215"/>
                  </a:cubicBezTo>
                  <a:cubicBezTo>
                    <a:pt x="1129720" y="1318815"/>
                    <a:pt x="1129720" y="1317415"/>
                    <a:pt x="1129720" y="1316482"/>
                  </a:cubicBezTo>
                  <a:cubicBezTo>
                    <a:pt x="1128320" y="1311817"/>
                    <a:pt x="1125988" y="1306686"/>
                    <a:pt x="1125055" y="1302021"/>
                  </a:cubicBezTo>
                  <a:cubicBezTo>
                    <a:pt x="1124122" y="1296889"/>
                    <a:pt x="1124122" y="1291758"/>
                    <a:pt x="1123189" y="1287093"/>
                  </a:cubicBezTo>
                  <a:cubicBezTo>
                    <a:pt x="1123189" y="1286626"/>
                    <a:pt x="1122722" y="1285693"/>
                    <a:pt x="1122722" y="1285227"/>
                  </a:cubicBezTo>
                  <a:cubicBezTo>
                    <a:pt x="1116657" y="1270298"/>
                    <a:pt x="1117591" y="1254904"/>
                    <a:pt x="1118990" y="1239509"/>
                  </a:cubicBezTo>
                  <a:cubicBezTo>
                    <a:pt x="1119457" y="1237176"/>
                    <a:pt x="1119923" y="1234377"/>
                    <a:pt x="1121789" y="1232511"/>
                  </a:cubicBezTo>
                  <a:cubicBezTo>
                    <a:pt x="1128320" y="1225047"/>
                    <a:pt x="1134851" y="1216650"/>
                    <a:pt x="1145581" y="1213851"/>
                  </a:cubicBezTo>
                  <a:cubicBezTo>
                    <a:pt x="1146980" y="1213384"/>
                    <a:pt x="1147913" y="1212918"/>
                    <a:pt x="1149313" y="1212451"/>
                  </a:cubicBezTo>
                  <a:cubicBezTo>
                    <a:pt x="1153045" y="1211052"/>
                    <a:pt x="1155844" y="1208719"/>
                    <a:pt x="1158643" y="1205920"/>
                  </a:cubicBezTo>
                  <a:cubicBezTo>
                    <a:pt x="1160976" y="1203588"/>
                    <a:pt x="1162375" y="1200789"/>
                    <a:pt x="1164708" y="1198456"/>
                  </a:cubicBezTo>
                  <a:cubicBezTo>
                    <a:pt x="1166574" y="1196590"/>
                    <a:pt x="1168440" y="1194258"/>
                    <a:pt x="1170772" y="1193791"/>
                  </a:cubicBezTo>
                  <a:cubicBezTo>
                    <a:pt x="1175437" y="1192392"/>
                    <a:pt x="1178703" y="1189593"/>
                    <a:pt x="1181968" y="1186794"/>
                  </a:cubicBezTo>
                  <a:cubicBezTo>
                    <a:pt x="1187100" y="1181662"/>
                    <a:pt x="1193165" y="1177930"/>
                    <a:pt x="1200162" y="1176530"/>
                  </a:cubicBezTo>
                  <a:cubicBezTo>
                    <a:pt x="1203428" y="1176064"/>
                    <a:pt x="1205760" y="1173265"/>
                    <a:pt x="1205760" y="1169533"/>
                  </a:cubicBezTo>
                  <a:cubicBezTo>
                    <a:pt x="1205760" y="1167200"/>
                    <a:pt x="1207626" y="1166734"/>
                    <a:pt x="1209026" y="1165334"/>
                  </a:cubicBezTo>
                  <a:cubicBezTo>
                    <a:pt x="1211358" y="1163935"/>
                    <a:pt x="1213224" y="1162535"/>
                    <a:pt x="1215090" y="1160669"/>
                  </a:cubicBezTo>
                  <a:cubicBezTo>
                    <a:pt x="1216490" y="1159270"/>
                    <a:pt x="1217423" y="1157404"/>
                    <a:pt x="1216490" y="1155538"/>
                  </a:cubicBezTo>
                  <a:cubicBezTo>
                    <a:pt x="1214624" y="1152739"/>
                    <a:pt x="1213224" y="1150406"/>
                    <a:pt x="1215090" y="1146674"/>
                  </a:cubicBezTo>
                  <a:cubicBezTo>
                    <a:pt x="1217423" y="1142009"/>
                    <a:pt x="1218356" y="1136877"/>
                    <a:pt x="1215090" y="1132212"/>
                  </a:cubicBezTo>
                  <a:cubicBezTo>
                    <a:pt x="1214158" y="1130813"/>
                    <a:pt x="1213691" y="1128480"/>
                    <a:pt x="1213691" y="1126614"/>
                  </a:cubicBezTo>
                  <a:cubicBezTo>
                    <a:pt x="1213691" y="1121016"/>
                    <a:pt x="1214624" y="1115418"/>
                    <a:pt x="1215090" y="1109353"/>
                  </a:cubicBezTo>
                  <a:cubicBezTo>
                    <a:pt x="1215090" y="1108887"/>
                    <a:pt x="1216024" y="1108420"/>
                    <a:pt x="1216490" y="1108420"/>
                  </a:cubicBezTo>
                  <a:cubicBezTo>
                    <a:pt x="1216956" y="1108420"/>
                    <a:pt x="1217890" y="1108887"/>
                    <a:pt x="1218356" y="1108887"/>
                  </a:cubicBezTo>
                  <a:cubicBezTo>
                    <a:pt x="1221155" y="1111219"/>
                    <a:pt x="1220222" y="1114485"/>
                    <a:pt x="1220689" y="1117751"/>
                  </a:cubicBezTo>
                  <a:cubicBezTo>
                    <a:pt x="1220689" y="1118684"/>
                    <a:pt x="1222088" y="1119617"/>
                    <a:pt x="1223021" y="1120550"/>
                  </a:cubicBezTo>
                  <a:cubicBezTo>
                    <a:pt x="1223021" y="1120550"/>
                    <a:pt x="1224421" y="1120083"/>
                    <a:pt x="1224887" y="1119617"/>
                  </a:cubicBezTo>
                  <a:cubicBezTo>
                    <a:pt x="1228153" y="1114952"/>
                    <a:pt x="1231885" y="1110286"/>
                    <a:pt x="1234684" y="1105621"/>
                  </a:cubicBezTo>
                  <a:cubicBezTo>
                    <a:pt x="1236083" y="1103755"/>
                    <a:pt x="1236083" y="1100956"/>
                    <a:pt x="1236550" y="1098157"/>
                  </a:cubicBezTo>
                  <a:cubicBezTo>
                    <a:pt x="1237016" y="1096291"/>
                    <a:pt x="1236550" y="1094425"/>
                    <a:pt x="1236550" y="1092559"/>
                  </a:cubicBezTo>
                  <a:cubicBezTo>
                    <a:pt x="1236550" y="1091160"/>
                    <a:pt x="1237483" y="1090227"/>
                    <a:pt x="1239349" y="1090227"/>
                  </a:cubicBezTo>
                  <a:cubicBezTo>
                    <a:pt x="1243081" y="1090227"/>
                    <a:pt x="1245413" y="1088361"/>
                    <a:pt x="1247746" y="1086028"/>
                  </a:cubicBezTo>
                  <a:cubicBezTo>
                    <a:pt x="1253344" y="1080430"/>
                    <a:pt x="1257543" y="1073899"/>
                    <a:pt x="1258476" y="1065968"/>
                  </a:cubicBezTo>
                  <a:cubicBezTo>
                    <a:pt x="1259409" y="1058971"/>
                    <a:pt x="1263607" y="1057571"/>
                    <a:pt x="1269205" y="1057571"/>
                  </a:cubicBezTo>
                  <a:cubicBezTo>
                    <a:pt x="1272937" y="1057105"/>
                    <a:pt x="1276669" y="1056638"/>
                    <a:pt x="1280401" y="1055705"/>
                  </a:cubicBezTo>
                  <a:cubicBezTo>
                    <a:pt x="1282267" y="1055239"/>
                    <a:pt x="1283667" y="1054306"/>
                    <a:pt x="1285533" y="1052906"/>
                  </a:cubicBezTo>
                  <a:cubicBezTo>
                    <a:pt x="1286000" y="1052440"/>
                    <a:pt x="1286466" y="1051973"/>
                    <a:pt x="1286466" y="1051507"/>
                  </a:cubicBezTo>
                  <a:cubicBezTo>
                    <a:pt x="1286466" y="1051040"/>
                    <a:pt x="1286000" y="1050107"/>
                    <a:pt x="1285533" y="1050107"/>
                  </a:cubicBezTo>
                  <a:cubicBezTo>
                    <a:pt x="1284600" y="1049641"/>
                    <a:pt x="1283200" y="1049174"/>
                    <a:pt x="1281801" y="1049174"/>
                  </a:cubicBezTo>
                  <a:cubicBezTo>
                    <a:pt x="1279935" y="1049174"/>
                    <a:pt x="1279002" y="1048707"/>
                    <a:pt x="1279935" y="1047308"/>
                  </a:cubicBezTo>
                  <a:cubicBezTo>
                    <a:pt x="1279935" y="1046841"/>
                    <a:pt x="1280868" y="1046841"/>
                    <a:pt x="1281801" y="1046841"/>
                  </a:cubicBezTo>
                  <a:cubicBezTo>
                    <a:pt x="1282267" y="1046841"/>
                    <a:pt x="1283200" y="1046841"/>
                    <a:pt x="1283667" y="1046841"/>
                  </a:cubicBezTo>
                  <a:cubicBezTo>
                    <a:pt x="1294863" y="1048241"/>
                    <a:pt x="1305126" y="1043109"/>
                    <a:pt x="1315856" y="1043109"/>
                  </a:cubicBezTo>
                  <a:cubicBezTo>
                    <a:pt x="1317255" y="1043109"/>
                    <a:pt x="1319122" y="1041243"/>
                    <a:pt x="1320521" y="1040310"/>
                  </a:cubicBezTo>
                  <a:cubicBezTo>
                    <a:pt x="1324720" y="1037045"/>
                    <a:pt x="1324253" y="1035645"/>
                    <a:pt x="1319588" y="1032380"/>
                  </a:cubicBezTo>
                  <a:cubicBezTo>
                    <a:pt x="1315856" y="1030047"/>
                    <a:pt x="1313990" y="1025849"/>
                    <a:pt x="1314923" y="1023050"/>
                  </a:cubicBezTo>
                  <a:cubicBezTo>
                    <a:pt x="1316323" y="1018851"/>
                    <a:pt x="1317255" y="1014186"/>
                    <a:pt x="1319122" y="1010454"/>
                  </a:cubicBezTo>
                  <a:cubicBezTo>
                    <a:pt x="1322387" y="1003456"/>
                    <a:pt x="1327519" y="997392"/>
                    <a:pt x="1334983" y="994593"/>
                  </a:cubicBezTo>
                  <a:cubicBezTo>
                    <a:pt x="1339181" y="992727"/>
                    <a:pt x="1343380" y="991327"/>
                    <a:pt x="1346645" y="988062"/>
                  </a:cubicBezTo>
                  <a:cubicBezTo>
                    <a:pt x="1348978" y="985729"/>
                    <a:pt x="1352243" y="984796"/>
                    <a:pt x="1355509" y="984796"/>
                  </a:cubicBezTo>
                  <a:cubicBezTo>
                    <a:pt x="1364373" y="985729"/>
                    <a:pt x="1371837" y="981530"/>
                    <a:pt x="1379767" y="980131"/>
                  </a:cubicBezTo>
                  <a:cubicBezTo>
                    <a:pt x="1382566" y="979664"/>
                    <a:pt x="1383033" y="976865"/>
                    <a:pt x="1383966" y="974533"/>
                  </a:cubicBezTo>
                  <a:cubicBezTo>
                    <a:pt x="1384433" y="973133"/>
                    <a:pt x="1386299" y="971267"/>
                    <a:pt x="1388165" y="970801"/>
                  </a:cubicBezTo>
                  <a:cubicBezTo>
                    <a:pt x="1394229" y="968935"/>
                    <a:pt x="1400760" y="968002"/>
                    <a:pt x="1406825" y="966602"/>
                  </a:cubicBezTo>
                  <a:cubicBezTo>
                    <a:pt x="1407291" y="966602"/>
                    <a:pt x="1408224" y="967069"/>
                    <a:pt x="1408224" y="967069"/>
                  </a:cubicBezTo>
                  <a:cubicBezTo>
                    <a:pt x="1407758" y="968002"/>
                    <a:pt x="1407758" y="969868"/>
                    <a:pt x="1407291" y="970334"/>
                  </a:cubicBezTo>
                  <a:cubicBezTo>
                    <a:pt x="1404959" y="971734"/>
                    <a:pt x="1402626" y="972200"/>
                    <a:pt x="1400294" y="973133"/>
                  </a:cubicBezTo>
                  <a:cubicBezTo>
                    <a:pt x="1395162" y="975932"/>
                    <a:pt x="1390964" y="979664"/>
                    <a:pt x="1388631" y="985262"/>
                  </a:cubicBezTo>
                  <a:cubicBezTo>
                    <a:pt x="1387698" y="987595"/>
                    <a:pt x="1387231" y="990394"/>
                    <a:pt x="1387698" y="992727"/>
                  </a:cubicBezTo>
                  <a:cubicBezTo>
                    <a:pt x="1388631" y="996459"/>
                    <a:pt x="1390964" y="999724"/>
                    <a:pt x="1394229" y="1001590"/>
                  </a:cubicBezTo>
                  <a:cubicBezTo>
                    <a:pt x="1395162" y="1002057"/>
                    <a:pt x="1397028" y="1002523"/>
                    <a:pt x="1397961" y="1002057"/>
                  </a:cubicBezTo>
                  <a:cubicBezTo>
                    <a:pt x="1405425" y="998791"/>
                    <a:pt x="1412889" y="994126"/>
                    <a:pt x="1418021" y="987595"/>
                  </a:cubicBezTo>
                  <a:cubicBezTo>
                    <a:pt x="1420820" y="983396"/>
                    <a:pt x="1424552" y="981530"/>
                    <a:pt x="1429217" y="982930"/>
                  </a:cubicBezTo>
                  <a:cubicBezTo>
                    <a:pt x="1439014" y="979664"/>
                    <a:pt x="1448810" y="976865"/>
                    <a:pt x="1458607" y="973600"/>
                  </a:cubicBezTo>
                  <a:cubicBezTo>
                    <a:pt x="1461406" y="972667"/>
                    <a:pt x="1464672" y="971734"/>
                    <a:pt x="1467471" y="970334"/>
                  </a:cubicBezTo>
                  <a:cubicBezTo>
                    <a:pt x="1468870" y="963337"/>
                    <a:pt x="1475868" y="965669"/>
                    <a:pt x="1480066" y="962870"/>
                  </a:cubicBezTo>
                  <a:cubicBezTo>
                    <a:pt x="1481466" y="961937"/>
                    <a:pt x="1483798" y="961471"/>
                    <a:pt x="1485198" y="960538"/>
                  </a:cubicBezTo>
                  <a:cubicBezTo>
                    <a:pt x="1486131" y="960071"/>
                    <a:pt x="1487530" y="959138"/>
                    <a:pt x="1488464" y="958205"/>
                  </a:cubicBezTo>
                  <a:cubicBezTo>
                    <a:pt x="1489863" y="957272"/>
                    <a:pt x="1490796" y="954007"/>
                    <a:pt x="1489397" y="953074"/>
                  </a:cubicBezTo>
                  <a:cubicBezTo>
                    <a:pt x="1485198" y="949342"/>
                    <a:pt x="1481932" y="946076"/>
                    <a:pt x="1484265" y="940011"/>
                  </a:cubicBezTo>
                  <a:cubicBezTo>
                    <a:pt x="1484265" y="939545"/>
                    <a:pt x="1483798" y="938612"/>
                    <a:pt x="1483798" y="938145"/>
                  </a:cubicBezTo>
                  <a:cubicBezTo>
                    <a:pt x="1483332" y="936746"/>
                    <a:pt x="1480066" y="935346"/>
                    <a:pt x="1479133" y="936279"/>
                  </a:cubicBezTo>
                  <a:cubicBezTo>
                    <a:pt x="1472602" y="941877"/>
                    <a:pt x="1467937" y="948408"/>
                    <a:pt x="1463272" y="955406"/>
                  </a:cubicBezTo>
                  <a:cubicBezTo>
                    <a:pt x="1461406" y="958205"/>
                    <a:pt x="1460007" y="958672"/>
                    <a:pt x="1457208" y="958205"/>
                  </a:cubicBezTo>
                  <a:cubicBezTo>
                    <a:pt x="1455342" y="957739"/>
                    <a:pt x="1453476" y="957272"/>
                    <a:pt x="1451610" y="957272"/>
                  </a:cubicBezTo>
                  <a:cubicBezTo>
                    <a:pt x="1450676" y="958672"/>
                    <a:pt x="1449744" y="959138"/>
                    <a:pt x="1448344" y="959138"/>
                  </a:cubicBezTo>
                  <a:cubicBezTo>
                    <a:pt x="1446944" y="958672"/>
                    <a:pt x="1445545" y="957739"/>
                    <a:pt x="1444145" y="957272"/>
                  </a:cubicBezTo>
                  <a:cubicBezTo>
                    <a:pt x="1442279" y="956806"/>
                    <a:pt x="1440413" y="956806"/>
                    <a:pt x="1438547" y="956339"/>
                  </a:cubicBezTo>
                  <a:cubicBezTo>
                    <a:pt x="1433882" y="955873"/>
                    <a:pt x="1432483" y="953074"/>
                    <a:pt x="1432016" y="949342"/>
                  </a:cubicBezTo>
                  <a:cubicBezTo>
                    <a:pt x="1425019" y="948875"/>
                    <a:pt x="1421287" y="944676"/>
                    <a:pt x="1420354" y="937679"/>
                  </a:cubicBezTo>
                  <a:cubicBezTo>
                    <a:pt x="1419421" y="931148"/>
                    <a:pt x="1419421" y="925083"/>
                    <a:pt x="1422220" y="919485"/>
                  </a:cubicBezTo>
                  <a:cubicBezTo>
                    <a:pt x="1423619" y="917153"/>
                    <a:pt x="1421753" y="914820"/>
                    <a:pt x="1418488" y="914354"/>
                  </a:cubicBezTo>
                  <a:cubicBezTo>
                    <a:pt x="1417088" y="913887"/>
                    <a:pt x="1416155" y="914354"/>
                    <a:pt x="1414756" y="913887"/>
                  </a:cubicBezTo>
                  <a:cubicBezTo>
                    <a:pt x="1414289" y="913887"/>
                    <a:pt x="1413822" y="913420"/>
                    <a:pt x="1412889" y="912954"/>
                  </a:cubicBezTo>
                  <a:cubicBezTo>
                    <a:pt x="1413822" y="912487"/>
                    <a:pt x="1415222" y="912487"/>
                    <a:pt x="1416155" y="912021"/>
                  </a:cubicBezTo>
                  <a:cubicBezTo>
                    <a:pt x="1420820" y="910155"/>
                    <a:pt x="1425485" y="907822"/>
                    <a:pt x="1429217" y="904557"/>
                  </a:cubicBezTo>
                  <a:cubicBezTo>
                    <a:pt x="1431083" y="902691"/>
                    <a:pt x="1432483" y="898492"/>
                    <a:pt x="1431083" y="895693"/>
                  </a:cubicBezTo>
                  <a:cubicBezTo>
                    <a:pt x="1429684" y="893361"/>
                    <a:pt x="1428751" y="891028"/>
                    <a:pt x="1426418" y="889629"/>
                  </a:cubicBezTo>
                  <a:cubicBezTo>
                    <a:pt x="1421287" y="885897"/>
                    <a:pt x="1414756" y="883564"/>
                    <a:pt x="1408224" y="885430"/>
                  </a:cubicBezTo>
                  <a:cubicBezTo>
                    <a:pt x="1390964" y="889629"/>
                    <a:pt x="1373703" y="893361"/>
                    <a:pt x="1358775" y="903624"/>
                  </a:cubicBezTo>
                  <a:cubicBezTo>
                    <a:pt x="1358775" y="904090"/>
                    <a:pt x="1358775" y="904090"/>
                    <a:pt x="1358775" y="904557"/>
                  </a:cubicBezTo>
                  <a:cubicBezTo>
                    <a:pt x="1358308" y="904557"/>
                    <a:pt x="1358308" y="904557"/>
                    <a:pt x="1357842" y="904557"/>
                  </a:cubicBezTo>
                  <a:cubicBezTo>
                    <a:pt x="1355976" y="906889"/>
                    <a:pt x="1353643" y="908755"/>
                    <a:pt x="1351777" y="911088"/>
                  </a:cubicBezTo>
                  <a:cubicBezTo>
                    <a:pt x="1351777" y="911554"/>
                    <a:pt x="1351777" y="911554"/>
                    <a:pt x="1351777" y="912021"/>
                  </a:cubicBezTo>
                  <a:cubicBezTo>
                    <a:pt x="1348978" y="912954"/>
                    <a:pt x="1346179" y="913887"/>
                    <a:pt x="1343380" y="915287"/>
                  </a:cubicBezTo>
                  <a:cubicBezTo>
                    <a:pt x="1341980" y="916686"/>
                    <a:pt x="1340581" y="917619"/>
                    <a:pt x="1338715" y="918552"/>
                  </a:cubicBezTo>
                  <a:lnTo>
                    <a:pt x="1338248" y="919485"/>
                  </a:lnTo>
                  <a:lnTo>
                    <a:pt x="1338715" y="918086"/>
                  </a:lnTo>
                  <a:cubicBezTo>
                    <a:pt x="1340114" y="917153"/>
                    <a:pt x="1341514" y="915753"/>
                    <a:pt x="1342913" y="914820"/>
                  </a:cubicBezTo>
                  <a:cubicBezTo>
                    <a:pt x="1345712" y="913887"/>
                    <a:pt x="1348511" y="912954"/>
                    <a:pt x="1351311" y="912021"/>
                  </a:cubicBezTo>
                  <a:cubicBezTo>
                    <a:pt x="1351311" y="912021"/>
                    <a:pt x="1351777" y="911554"/>
                    <a:pt x="1351777" y="911554"/>
                  </a:cubicBezTo>
                  <a:cubicBezTo>
                    <a:pt x="1352710" y="906423"/>
                    <a:pt x="1353177" y="905956"/>
                    <a:pt x="1357842" y="905023"/>
                  </a:cubicBezTo>
                  <a:cubicBezTo>
                    <a:pt x="1357842" y="905023"/>
                    <a:pt x="1358308" y="904557"/>
                    <a:pt x="1358308" y="904557"/>
                  </a:cubicBezTo>
                  <a:cubicBezTo>
                    <a:pt x="1358308" y="904557"/>
                    <a:pt x="1358775" y="904557"/>
                    <a:pt x="1358775" y="904090"/>
                  </a:cubicBezTo>
                  <a:cubicBezTo>
                    <a:pt x="1358308" y="900825"/>
                    <a:pt x="1360174" y="898492"/>
                    <a:pt x="1362507" y="896626"/>
                  </a:cubicBezTo>
                  <a:cubicBezTo>
                    <a:pt x="1368571" y="891028"/>
                    <a:pt x="1376035" y="886830"/>
                    <a:pt x="1383966" y="884497"/>
                  </a:cubicBezTo>
                  <a:cubicBezTo>
                    <a:pt x="1389098" y="883098"/>
                    <a:pt x="1393763" y="880765"/>
                    <a:pt x="1395629" y="875633"/>
                  </a:cubicBezTo>
                  <a:cubicBezTo>
                    <a:pt x="1396095" y="874700"/>
                    <a:pt x="1397028" y="873301"/>
                    <a:pt x="1397961" y="872368"/>
                  </a:cubicBezTo>
                  <a:cubicBezTo>
                    <a:pt x="1401693" y="869102"/>
                    <a:pt x="1405425" y="865370"/>
                    <a:pt x="1409624" y="862571"/>
                  </a:cubicBezTo>
                  <a:cubicBezTo>
                    <a:pt x="1413822" y="860239"/>
                    <a:pt x="1418488" y="862571"/>
                    <a:pt x="1422686" y="863038"/>
                  </a:cubicBezTo>
                  <a:cubicBezTo>
                    <a:pt x="1440413" y="863504"/>
                    <a:pt x="1458141" y="865837"/>
                    <a:pt x="1475868" y="868169"/>
                  </a:cubicBezTo>
                  <a:cubicBezTo>
                    <a:pt x="1483798" y="869102"/>
                    <a:pt x="1490796" y="865837"/>
                    <a:pt x="1498727" y="867236"/>
                  </a:cubicBezTo>
                  <a:cubicBezTo>
                    <a:pt x="1500593" y="867703"/>
                    <a:pt x="1502459" y="866770"/>
                    <a:pt x="1504325" y="866303"/>
                  </a:cubicBezTo>
                  <a:cubicBezTo>
                    <a:pt x="1506191" y="865837"/>
                    <a:pt x="1508057" y="864904"/>
                    <a:pt x="1509456" y="863971"/>
                  </a:cubicBezTo>
                  <a:cubicBezTo>
                    <a:pt x="1514588" y="861172"/>
                    <a:pt x="1518786" y="857906"/>
                    <a:pt x="1522518" y="852775"/>
                  </a:cubicBezTo>
                  <a:cubicBezTo>
                    <a:pt x="1525318" y="849043"/>
                    <a:pt x="1529050" y="846710"/>
                    <a:pt x="1533715" y="846243"/>
                  </a:cubicBezTo>
                  <a:cubicBezTo>
                    <a:pt x="1536980" y="845777"/>
                    <a:pt x="1540246" y="844844"/>
                    <a:pt x="1543045" y="844844"/>
                  </a:cubicBezTo>
                  <a:cubicBezTo>
                    <a:pt x="1552375" y="844377"/>
                    <a:pt x="1559839" y="839712"/>
                    <a:pt x="1567303" y="834114"/>
                  </a:cubicBezTo>
                  <a:cubicBezTo>
                    <a:pt x="1571035" y="831315"/>
                    <a:pt x="1573368" y="827117"/>
                    <a:pt x="1571502" y="822452"/>
                  </a:cubicBezTo>
                  <a:cubicBezTo>
                    <a:pt x="1570102" y="819186"/>
                    <a:pt x="1569636" y="816387"/>
                    <a:pt x="1571035" y="813588"/>
                  </a:cubicBezTo>
                  <a:cubicBezTo>
                    <a:pt x="1571968" y="811255"/>
                    <a:pt x="1573368" y="808923"/>
                    <a:pt x="1573368" y="806590"/>
                  </a:cubicBezTo>
                  <a:cubicBezTo>
                    <a:pt x="1573834" y="804724"/>
                    <a:pt x="1573368" y="802392"/>
                    <a:pt x="1572435" y="800992"/>
                  </a:cubicBezTo>
                  <a:cubicBezTo>
                    <a:pt x="1569636" y="795861"/>
                    <a:pt x="1565437" y="792129"/>
                    <a:pt x="1558906" y="793062"/>
                  </a:cubicBezTo>
                  <a:cubicBezTo>
                    <a:pt x="1558906" y="793062"/>
                    <a:pt x="1558906" y="793062"/>
                    <a:pt x="1558906" y="793062"/>
                  </a:cubicBezTo>
                  <a:lnTo>
                    <a:pt x="1557507" y="793528"/>
                  </a:lnTo>
                  <a:lnTo>
                    <a:pt x="1558440" y="792595"/>
                  </a:lnTo>
                  <a:cubicBezTo>
                    <a:pt x="1558440" y="792595"/>
                    <a:pt x="1558440" y="792595"/>
                    <a:pt x="1558906" y="792595"/>
                  </a:cubicBezTo>
                  <a:cubicBezTo>
                    <a:pt x="1558440" y="790729"/>
                    <a:pt x="1558440" y="788863"/>
                    <a:pt x="1557973" y="786997"/>
                  </a:cubicBezTo>
                  <a:cubicBezTo>
                    <a:pt x="1557040" y="783732"/>
                    <a:pt x="1555174" y="781399"/>
                    <a:pt x="1551442" y="780933"/>
                  </a:cubicBezTo>
                  <a:cubicBezTo>
                    <a:pt x="1549576" y="780466"/>
                    <a:pt x="1547710" y="780466"/>
                    <a:pt x="1545844" y="780466"/>
                  </a:cubicBezTo>
                  <a:cubicBezTo>
                    <a:pt x="1545377" y="780466"/>
                    <a:pt x="1544444" y="780000"/>
                    <a:pt x="1543978" y="780000"/>
                  </a:cubicBezTo>
                  <a:cubicBezTo>
                    <a:pt x="1544911" y="779533"/>
                    <a:pt x="1545377" y="778600"/>
                    <a:pt x="1546310" y="778133"/>
                  </a:cubicBezTo>
                  <a:cubicBezTo>
                    <a:pt x="1548176" y="777200"/>
                    <a:pt x="1550043" y="777200"/>
                    <a:pt x="1551442" y="776267"/>
                  </a:cubicBezTo>
                  <a:cubicBezTo>
                    <a:pt x="1553775" y="774868"/>
                    <a:pt x="1554241" y="772069"/>
                    <a:pt x="1552375" y="769736"/>
                  </a:cubicBezTo>
                  <a:cubicBezTo>
                    <a:pt x="1550509" y="766937"/>
                    <a:pt x="1548643" y="764605"/>
                    <a:pt x="1544911" y="765071"/>
                  </a:cubicBezTo>
                  <a:cubicBezTo>
                    <a:pt x="1543511" y="765071"/>
                    <a:pt x="1541645" y="765538"/>
                    <a:pt x="1541179" y="764605"/>
                  </a:cubicBezTo>
                  <a:cubicBezTo>
                    <a:pt x="1536514" y="758540"/>
                    <a:pt x="1529516" y="756674"/>
                    <a:pt x="1523452" y="753875"/>
                  </a:cubicBezTo>
                  <a:cubicBezTo>
                    <a:pt x="1522518" y="753409"/>
                    <a:pt x="1521119" y="752009"/>
                    <a:pt x="1521119" y="751076"/>
                  </a:cubicBezTo>
                  <a:cubicBezTo>
                    <a:pt x="1519720" y="744079"/>
                    <a:pt x="1514588" y="740346"/>
                    <a:pt x="1509923" y="736148"/>
                  </a:cubicBezTo>
                  <a:cubicBezTo>
                    <a:pt x="1507590" y="733815"/>
                    <a:pt x="1505724" y="731483"/>
                    <a:pt x="1503858" y="728684"/>
                  </a:cubicBezTo>
                  <a:cubicBezTo>
                    <a:pt x="1501992" y="726351"/>
                    <a:pt x="1501992" y="723552"/>
                    <a:pt x="1503858" y="721686"/>
                  </a:cubicBezTo>
                  <a:cubicBezTo>
                    <a:pt x="1506191" y="719354"/>
                    <a:pt x="1508523" y="717021"/>
                    <a:pt x="1510389" y="714689"/>
                  </a:cubicBezTo>
                  <a:cubicBezTo>
                    <a:pt x="1512255" y="712356"/>
                    <a:pt x="1512722" y="710024"/>
                    <a:pt x="1510856" y="707691"/>
                  </a:cubicBezTo>
                  <a:cubicBezTo>
                    <a:pt x="1508057" y="703492"/>
                    <a:pt x="1506191" y="698827"/>
                    <a:pt x="1507124" y="693229"/>
                  </a:cubicBezTo>
                  <a:cubicBezTo>
                    <a:pt x="1507590" y="691830"/>
                    <a:pt x="1505724" y="689497"/>
                    <a:pt x="1504325" y="688564"/>
                  </a:cubicBezTo>
                  <a:cubicBezTo>
                    <a:pt x="1501992" y="686232"/>
                    <a:pt x="1503392" y="682500"/>
                    <a:pt x="1500126" y="680167"/>
                  </a:cubicBezTo>
                  <a:cubicBezTo>
                    <a:pt x="1497794" y="678768"/>
                    <a:pt x="1499660" y="675502"/>
                    <a:pt x="1499193" y="673169"/>
                  </a:cubicBezTo>
                  <a:cubicBezTo>
                    <a:pt x="1498260" y="670370"/>
                    <a:pt x="1498727" y="667105"/>
                    <a:pt x="1498260" y="663839"/>
                  </a:cubicBezTo>
                  <a:cubicBezTo>
                    <a:pt x="1497794" y="660107"/>
                    <a:pt x="1496861" y="656375"/>
                    <a:pt x="1495461" y="652643"/>
                  </a:cubicBezTo>
                  <a:cubicBezTo>
                    <a:pt x="1492196" y="644246"/>
                    <a:pt x="1490796" y="635382"/>
                    <a:pt x="1489863" y="626519"/>
                  </a:cubicBezTo>
                  <a:cubicBezTo>
                    <a:pt x="1489397" y="624186"/>
                    <a:pt x="1489397" y="621387"/>
                    <a:pt x="1488464" y="619055"/>
                  </a:cubicBezTo>
                  <a:cubicBezTo>
                    <a:pt x="1487997" y="618122"/>
                    <a:pt x="1486598" y="617655"/>
                    <a:pt x="1485664" y="617189"/>
                  </a:cubicBezTo>
                  <a:cubicBezTo>
                    <a:pt x="1485198" y="617189"/>
                    <a:pt x="1484265" y="617189"/>
                    <a:pt x="1483798" y="617655"/>
                  </a:cubicBezTo>
                  <a:cubicBezTo>
                    <a:pt x="1479133" y="625119"/>
                    <a:pt x="1473069" y="631650"/>
                    <a:pt x="1469337" y="640047"/>
                  </a:cubicBezTo>
                  <a:cubicBezTo>
                    <a:pt x="1465605" y="648445"/>
                    <a:pt x="1460940" y="655909"/>
                    <a:pt x="1451610" y="659174"/>
                  </a:cubicBezTo>
                  <a:cubicBezTo>
                    <a:pt x="1449277" y="660107"/>
                    <a:pt x="1447877" y="662440"/>
                    <a:pt x="1445545" y="663839"/>
                  </a:cubicBezTo>
                  <a:cubicBezTo>
                    <a:pt x="1442746" y="665705"/>
                    <a:pt x="1439947" y="667105"/>
                    <a:pt x="1437148" y="668038"/>
                  </a:cubicBezTo>
                  <a:cubicBezTo>
                    <a:pt x="1433882" y="669437"/>
                    <a:pt x="1431083" y="668038"/>
                    <a:pt x="1428284" y="665705"/>
                  </a:cubicBezTo>
                  <a:cubicBezTo>
                    <a:pt x="1425952" y="664306"/>
                    <a:pt x="1424552" y="661973"/>
                    <a:pt x="1424086" y="659641"/>
                  </a:cubicBezTo>
                  <a:cubicBezTo>
                    <a:pt x="1423153" y="656375"/>
                    <a:pt x="1420820" y="654509"/>
                    <a:pt x="1417554" y="652643"/>
                  </a:cubicBezTo>
                  <a:cubicBezTo>
                    <a:pt x="1413356" y="650311"/>
                    <a:pt x="1412889" y="646579"/>
                    <a:pt x="1413356" y="642846"/>
                  </a:cubicBezTo>
                  <a:cubicBezTo>
                    <a:pt x="1413822" y="636782"/>
                    <a:pt x="1418021" y="630717"/>
                    <a:pt x="1415222" y="624186"/>
                  </a:cubicBezTo>
                  <a:cubicBezTo>
                    <a:pt x="1414756" y="622787"/>
                    <a:pt x="1416155" y="620454"/>
                    <a:pt x="1417088" y="619055"/>
                  </a:cubicBezTo>
                  <a:cubicBezTo>
                    <a:pt x="1419421" y="612990"/>
                    <a:pt x="1421287" y="606925"/>
                    <a:pt x="1425019" y="601794"/>
                  </a:cubicBezTo>
                  <a:cubicBezTo>
                    <a:pt x="1425952" y="600394"/>
                    <a:pt x="1425019" y="597129"/>
                    <a:pt x="1423153" y="597129"/>
                  </a:cubicBezTo>
                  <a:cubicBezTo>
                    <a:pt x="1417554" y="596196"/>
                    <a:pt x="1413822" y="590598"/>
                    <a:pt x="1407758" y="590598"/>
                  </a:cubicBezTo>
                  <a:cubicBezTo>
                    <a:pt x="1405425" y="590598"/>
                    <a:pt x="1403093" y="588732"/>
                    <a:pt x="1400760" y="587332"/>
                  </a:cubicBezTo>
                  <a:cubicBezTo>
                    <a:pt x="1398894" y="586399"/>
                    <a:pt x="1398428" y="584533"/>
                    <a:pt x="1398428" y="582667"/>
                  </a:cubicBezTo>
                  <a:cubicBezTo>
                    <a:pt x="1398428" y="580801"/>
                    <a:pt x="1398894" y="578935"/>
                    <a:pt x="1397495" y="577069"/>
                  </a:cubicBezTo>
                  <a:cubicBezTo>
                    <a:pt x="1394229" y="573337"/>
                    <a:pt x="1391430" y="569138"/>
                    <a:pt x="1390031" y="564007"/>
                  </a:cubicBezTo>
                  <a:cubicBezTo>
                    <a:pt x="1389098" y="561208"/>
                    <a:pt x="1386765" y="558409"/>
                    <a:pt x="1384899" y="556076"/>
                  </a:cubicBezTo>
                  <a:cubicBezTo>
                    <a:pt x="1381633" y="551411"/>
                    <a:pt x="1377901" y="549079"/>
                    <a:pt x="1371837" y="551411"/>
                  </a:cubicBezTo>
                  <a:cubicBezTo>
                    <a:pt x="1369504" y="552344"/>
                    <a:pt x="1366705" y="552811"/>
                    <a:pt x="1364373" y="552344"/>
                  </a:cubicBezTo>
                  <a:cubicBezTo>
                    <a:pt x="1356909" y="550478"/>
                    <a:pt x="1348978" y="550945"/>
                    <a:pt x="1342447" y="545813"/>
                  </a:cubicBezTo>
                  <a:cubicBezTo>
                    <a:pt x="1340114" y="543947"/>
                    <a:pt x="1336849" y="543014"/>
                    <a:pt x="1333583" y="542081"/>
                  </a:cubicBezTo>
                  <a:cubicBezTo>
                    <a:pt x="1326119" y="539748"/>
                    <a:pt x="1317722" y="544414"/>
                    <a:pt x="1314923" y="551878"/>
                  </a:cubicBezTo>
                  <a:cubicBezTo>
                    <a:pt x="1313057" y="556543"/>
                    <a:pt x="1313057" y="560741"/>
                    <a:pt x="1315389" y="564940"/>
                  </a:cubicBezTo>
                  <a:cubicBezTo>
                    <a:pt x="1317255" y="567739"/>
                    <a:pt x="1317722" y="571004"/>
                    <a:pt x="1315389" y="573804"/>
                  </a:cubicBezTo>
                  <a:cubicBezTo>
                    <a:pt x="1312590" y="578002"/>
                    <a:pt x="1308392" y="581734"/>
                    <a:pt x="1306526" y="586399"/>
                  </a:cubicBezTo>
                  <a:cubicBezTo>
                    <a:pt x="1304193" y="591531"/>
                    <a:pt x="1309325" y="597129"/>
                    <a:pt x="1307925" y="603193"/>
                  </a:cubicBezTo>
                  <a:cubicBezTo>
                    <a:pt x="1307459" y="605526"/>
                    <a:pt x="1307925" y="608325"/>
                    <a:pt x="1308858" y="610658"/>
                  </a:cubicBezTo>
                  <a:cubicBezTo>
                    <a:pt x="1310258" y="615323"/>
                    <a:pt x="1307925" y="617655"/>
                    <a:pt x="1304193" y="619988"/>
                  </a:cubicBezTo>
                  <a:cubicBezTo>
                    <a:pt x="1302327" y="620921"/>
                    <a:pt x="1299995" y="621854"/>
                    <a:pt x="1299528" y="623253"/>
                  </a:cubicBezTo>
                  <a:cubicBezTo>
                    <a:pt x="1295796" y="631184"/>
                    <a:pt x="1288799" y="635849"/>
                    <a:pt x="1283200" y="642380"/>
                  </a:cubicBezTo>
                  <a:cubicBezTo>
                    <a:pt x="1280401" y="645646"/>
                    <a:pt x="1280401" y="649378"/>
                    <a:pt x="1283200" y="653110"/>
                  </a:cubicBezTo>
                  <a:cubicBezTo>
                    <a:pt x="1285066" y="655909"/>
                    <a:pt x="1287399" y="657775"/>
                    <a:pt x="1289265" y="660574"/>
                  </a:cubicBezTo>
                  <a:cubicBezTo>
                    <a:pt x="1290665" y="662440"/>
                    <a:pt x="1292064" y="665239"/>
                    <a:pt x="1292531" y="667571"/>
                  </a:cubicBezTo>
                  <a:cubicBezTo>
                    <a:pt x="1293930" y="674569"/>
                    <a:pt x="1294397" y="681567"/>
                    <a:pt x="1295796" y="688564"/>
                  </a:cubicBezTo>
                  <a:cubicBezTo>
                    <a:pt x="1297196" y="696495"/>
                    <a:pt x="1292064" y="703492"/>
                    <a:pt x="1294397" y="711423"/>
                  </a:cubicBezTo>
                  <a:cubicBezTo>
                    <a:pt x="1294863" y="711890"/>
                    <a:pt x="1293464" y="713756"/>
                    <a:pt x="1292531" y="714222"/>
                  </a:cubicBezTo>
                  <a:cubicBezTo>
                    <a:pt x="1290198" y="716088"/>
                    <a:pt x="1286932" y="717488"/>
                    <a:pt x="1284600" y="719820"/>
                  </a:cubicBezTo>
                  <a:cubicBezTo>
                    <a:pt x="1276669" y="727751"/>
                    <a:pt x="1267339" y="732882"/>
                    <a:pt x="1257076" y="737081"/>
                  </a:cubicBezTo>
                  <a:cubicBezTo>
                    <a:pt x="1252411" y="738947"/>
                    <a:pt x="1247746" y="740813"/>
                    <a:pt x="1242614" y="742679"/>
                  </a:cubicBezTo>
                  <a:cubicBezTo>
                    <a:pt x="1239349" y="744079"/>
                    <a:pt x="1237483" y="746878"/>
                    <a:pt x="1237949" y="750143"/>
                  </a:cubicBezTo>
                  <a:cubicBezTo>
                    <a:pt x="1238416" y="758074"/>
                    <a:pt x="1238882" y="765538"/>
                    <a:pt x="1237483" y="773002"/>
                  </a:cubicBezTo>
                  <a:cubicBezTo>
                    <a:pt x="1236550" y="778133"/>
                    <a:pt x="1236083" y="783265"/>
                    <a:pt x="1235617" y="788397"/>
                  </a:cubicBezTo>
                  <a:cubicBezTo>
                    <a:pt x="1235617" y="793528"/>
                    <a:pt x="1236083" y="798660"/>
                    <a:pt x="1236550" y="803325"/>
                  </a:cubicBezTo>
                  <a:cubicBezTo>
                    <a:pt x="1236550" y="805191"/>
                    <a:pt x="1236550" y="807057"/>
                    <a:pt x="1235617" y="808923"/>
                  </a:cubicBezTo>
                  <a:cubicBezTo>
                    <a:pt x="1234217" y="812188"/>
                    <a:pt x="1231885" y="815921"/>
                    <a:pt x="1230019" y="819186"/>
                  </a:cubicBezTo>
                  <a:cubicBezTo>
                    <a:pt x="1229552" y="820119"/>
                    <a:pt x="1227686" y="821052"/>
                    <a:pt x="1227220" y="820586"/>
                  </a:cubicBezTo>
                  <a:cubicBezTo>
                    <a:pt x="1222555" y="819653"/>
                    <a:pt x="1220222" y="823385"/>
                    <a:pt x="1217423" y="825251"/>
                  </a:cubicBezTo>
                  <a:cubicBezTo>
                    <a:pt x="1215557" y="826650"/>
                    <a:pt x="1211825" y="825717"/>
                    <a:pt x="1210892" y="823851"/>
                  </a:cubicBezTo>
                  <a:cubicBezTo>
                    <a:pt x="1209959" y="821985"/>
                    <a:pt x="1209492" y="820119"/>
                    <a:pt x="1208559" y="818720"/>
                  </a:cubicBezTo>
                  <a:cubicBezTo>
                    <a:pt x="1207160" y="815921"/>
                    <a:pt x="1206693" y="812188"/>
                    <a:pt x="1204361" y="810322"/>
                  </a:cubicBezTo>
                  <a:cubicBezTo>
                    <a:pt x="1197830" y="804724"/>
                    <a:pt x="1195964" y="796327"/>
                    <a:pt x="1191299" y="789330"/>
                  </a:cubicBezTo>
                  <a:cubicBezTo>
                    <a:pt x="1189899" y="786997"/>
                    <a:pt x="1190366" y="784665"/>
                    <a:pt x="1191299" y="781866"/>
                  </a:cubicBezTo>
                  <a:cubicBezTo>
                    <a:pt x="1195497" y="773002"/>
                    <a:pt x="1199696" y="764605"/>
                    <a:pt x="1199229" y="754342"/>
                  </a:cubicBezTo>
                  <a:cubicBezTo>
                    <a:pt x="1199229" y="751543"/>
                    <a:pt x="1201095" y="748277"/>
                    <a:pt x="1202028" y="745012"/>
                  </a:cubicBezTo>
                  <a:cubicBezTo>
                    <a:pt x="1202961" y="741746"/>
                    <a:pt x="1203894" y="738947"/>
                    <a:pt x="1204827" y="735681"/>
                  </a:cubicBezTo>
                  <a:cubicBezTo>
                    <a:pt x="1205294" y="734282"/>
                    <a:pt x="1203428" y="731016"/>
                    <a:pt x="1202495" y="731016"/>
                  </a:cubicBezTo>
                  <a:cubicBezTo>
                    <a:pt x="1192232" y="730083"/>
                    <a:pt x="1182435" y="725885"/>
                    <a:pt x="1172172" y="726351"/>
                  </a:cubicBezTo>
                  <a:cubicBezTo>
                    <a:pt x="1169373" y="726351"/>
                    <a:pt x="1167040" y="725418"/>
                    <a:pt x="1165641" y="723086"/>
                  </a:cubicBezTo>
                  <a:cubicBezTo>
                    <a:pt x="1160976" y="716555"/>
                    <a:pt x="1155378" y="711890"/>
                    <a:pt x="1147913" y="708624"/>
                  </a:cubicBezTo>
                  <a:cubicBezTo>
                    <a:pt x="1141382" y="705358"/>
                    <a:pt x="1136251" y="700693"/>
                    <a:pt x="1132985" y="694162"/>
                  </a:cubicBezTo>
                  <a:cubicBezTo>
                    <a:pt x="1129253" y="687165"/>
                    <a:pt x="1123655" y="682033"/>
                    <a:pt x="1117124" y="677834"/>
                  </a:cubicBezTo>
                  <a:cubicBezTo>
                    <a:pt x="1111059" y="674102"/>
                    <a:pt x="1104995" y="670837"/>
                    <a:pt x="1098930" y="667571"/>
                  </a:cubicBezTo>
                  <a:cubicBezTo>
                    <a:pt x="1096131" y="665705"/>
                    <a:pt x="1092866" y="665239"/>
                    <a:pt x="1089600" y="666172"/>
                  </a:cubicBezTo>
                  <a:cubicBezTo>
                    <a:pt x="1084469" y="667571"/>
                    <a:pt x="1078870" y="669904"/>
                    <a:pt x="1073272" y="668971"/>
                  </a:cubicBezTo>
                  <a:cubicBezTo>
                    <a:pt x="1073272" y="668971"/>
                    <a:pt x="1073272" y="669437"/>
                    <a:pt x="1072806" y="669437"/>
                  </a:cubicBezTo>
                  <a:lnTo>
                    <a:pt x="1072339" y="669904"/>
                  </a:lnTo>
                  <a:lnTo>
                    <a:pt x="1072339" y="668971"/>
                  </a:lnTo>
                  <a:cubicBezTo>
                    <a:pt x="1072339" y="668971"/>
                    <a:pt x="1072806" y="668971"/>
                    <a:pt x="1072806" y="668971"/>
                  </a:cubicBezTo>
                  <a:cubicBezTo>
                    <a:pt x="1076071" y="664306"/>
                    <a:pt x="1077937" y="659641"/>
                    <a:pt x="1077471" y="653576"/>
                  </a:cubicBezTo>
                  <a:cubicBezTo>
                    <a:pt x="1076538" y="646579"/>
                    <a:pt x="1077004" y="639581"/>
                    <a:pt x="1077004" y="632583"/>
                  </a:cubicBezTo>
                  <a:cubicBezTo>
                    <a:pt x="1077004" y="630251"/>
                    <a:pt x="1076538" y="627452"/>
                    <a:pt x="1076071" y="625119"/>
                  </a:cubicBezTo>
                  <a:cubicBezTo>
                    <a:pt x="1075605" y="624186"/>
                    <a:pt x="1074672" y="622787"/>
                    <a:pt x="1073272" y="622787"/>
                  </a:cubicBezTo>
                  <a:cubicBezTo>
                    <a:pt x="1070940" y="622320"/>
                    <a:pt x="1068141" y="622320"/>
                    <a:pt x="1065808" y="621854"/>
                  </a:cubicBezTo>
                  <a:cubicBezTo>
                    <a:pt x="1063009" y="621854"/>
                    <a:pt x="1061143" y="620454"/>
                    <a:pt x="1060210" y="617655"/>
                  </a:cubicBezTo>
                  <a:cubicBezTo>
                    <a:pt x="1059744" y="615789"/>
                    <a:pt x="1059277" y="613923"/>
                    <a:pt x="1059744" y="612057"/>
                  </a:cubicBezTo>
                  <a:cubicBezTo>
                    <a:pt x="1060677" y="608325"/>
                    <a:pt x="1062543" y="605059"/>
                    <a:pt x="1063476" y="601327"/>
                  </a:cubicBezTo>
                  <a:cubicBezTo>
                    <a:pt x="1066741" y="585466"/>
                    <a:pt x="1073272" y="571004"/>
                    <a:pt x="1086335" y="560275"/>
                  </a:cubicBezTo>
                  <a:cubicBezTo>
                    <a:pt x="1089134" y="557942"/>
                    <a:pt x="1091000" y="554677"/>
                    <a:pt x="1093332" y="551411"/>
                  </a:cubicBezTo>
                  <a:cubicBezTo>
                    <a:pt x="1100330" y="542081"/>
                    <a:pt x="1106394" y="532284"/>
                    <a:pt x="1118524" y="528552"/>
                  </a:cubicBezTo>
                  <a:cubicBezTo>
                    <a:pt x="1123655" y="523887"/>
                    <a:pt x="1129720" y="520155"/>
                    <a:pt x="1131586" y="512691"/>
                  </a:cubicBezTo>
                  <a:cubicBezTo>
                    <a:pt x="1132052" y="510825"/>
                    <a:pt x="1133452" y="509426"/>
                    <a:pt x="1135784" y="509892"/>
                  </a:cubicBezTo>
                  <a:cubicBezTo>
                    <a:pt x="1138117" y="510359"/>
                    <a:pt x="1140916" y="510825"/>
                    <a:pt x="1143248" y="511292"/>
                  </a:cubicBezTo>
                  <a:cubicBezTo>
                    <a:pt x="1149313" y="511758"/>
                    <a:pt x="1154445" y="507093"/>
                    <a:pt x="1154911" y="501028"/>
                  </a:cubicBezTo>
                  <a:cubicBezTo>
                    <a:pt x="1154911" y="498229"/>
                    <a:pt x="1154445" y="494964"/>
                    <a:pt x="1154445" y="492165"/>
                  </a:cubicBezTo>
                  <a:cubicBezTo>
                    <a:pt x="1154445" y="492165"/>
                    <a:pt x="1153978" y="492165"/>
                    <a:pt x="1153978" y="492165"/>
                  </a:cubicBezTo>
                  <a:cubicBezTo>
                    <a:pt x="1153512" y="491698"/>
                    <a:pt x="1153512" y="491698"/>
                    <a:pt x="1153045" y="491232"/>
                  </a:cubicBezTo>
                  <a:cubicBezTo>
                    <a:pt x="1153512" y="491232"/>
                    <a:pt x="1153978" y="491232"/>
                    <a:pt x="1154445" y="491698"/>
                  </a:cubicBezTo>
                  <a:cubicBezTo>
                    <a:pt x="1154445" y="491698"/>
                    <a:pt x="1154445" y="492165"/>
                    <a:pt x="1154445" y="492165"/>
                  </a:cubicBezTo>
                  <a:cubicBezTo>
                    <a:pt x="1163308" y="492631"/>
                    <a:pt x="1170306" y="490765"/>
                    <a:pt x="1174038" y="481435"/>
                  </a:cubicBezTo>
                  <a:cubicBezTo>
                    <a:pt x="1174971" y="479569"/>
                    <a:pt x="1176837" y="479103"/>
                    <a:pt x="1178703" y="479569"/>
                  </a:cubicBezTo>
                  <a:cubicBezTo>
                    <a:pt x="1181502" y="480502"/>
                    <a:pt x="1184768" y="481902"/>
                    <a:pt x="1187567" y="483301"/>
                  </a:cubicBezTo>
                  <a:cubicBezTo>
                    <a:pt x="1190832" y="484234"/>
                    <a:pt x="1194098" y="484234"/>
                    <a:pt x="1196430" y="481902"/>
                  </a:cubicBezTo>
                  <a:cubicBezTo>
                    <a:pt x="1206227" y="473038"/>
                    <a:pt x="1216024" y="463708"/>
                    <a:pt x="1225354" y="454378"/>
                  </a:cubicBezTo>
                  <a:cubicBezTo>
                    <a:pt x="1226287" y="453445"/>
                    <a:pt x="1226753" y="452045"/>
                    <a:pt x="1226287" y="450646"/>
                  </a:cubicBezTo>
                  <a:cubicBezTo>
                    <a:pt x="1226287" y="447847"/>
                    <a:pt x="1226753" y="445981"/>
                    <a:pt x="1229086" y="444115"/>
                  </a:cubicBezTo>
                  <a:cubicBezTo>
                    <a:pt x="1233751" y="440383"/>
                    <a:pt x="1237949" y="437117"/>
                    <a:pt x="1242148" y="433385"/>
                  </a:cubicBezTo>
                  <a:cubicBezTo>
                    <a:pt x="1243547" y="431985"/>
                    <a:pt x="1244480" y="431052"/>
                    <a:pt x="1245880" y="429653"/>
                  </a:cubicBezTo>
                  <a:cubicBezTo>
                    <a:pt x="1245880" y="429653"/>
                    <a:pt x="1245880" y="429653"/>
                    <a:pt x="1246346" y="429186"/>
                  </a:cubicBezTo>
                  <a:cubicBezTo>
                    <a:pt x="1247279" y="428253"/>
                    <a:pt x="1248212" y="427787"/>
                    <a:pt x="1248679" y="426854"/>
                  </a:cubicBezTo>
                  <a:cubicBezTo>
                    <a:pt x="1253344" y="422189"/>
                    <a:pt x="1253811" y="422189"/>
                    <a:pt x="1250078" y="415658"/>
                  </a:cubicBezTo>
                  <a:cubicBezTo>
                    <a:pt x="1249612" y="415191"/>
                    <a:pt x="1249612" y="414725"/>
                    <a:pt x="1249146" y="413792"/>
                  </a:cubicBezTo>
                  <a:cubicBezTo>
                    <a:pt x="1248679" y="412392"/>
                    <a:pt x="1249146" y="410993"/>
                    <a:pt x="1250545" y="410993"/>
                  </a:cubicBezTo>
                  <a:cubicBezTo>
                    <a:pt x="1256610" y="410060"/>
                    <a:pt x="1262208" y="410060"/>
                    <a:pt x="1264540" y="417057"/>
                  </a:cubicBezTo>
                  <a:cubicBezTo>
                    <a:pt x="1264540" y="417524"/>
                    <a:pt x="1265473" y="417990"/>
                    <a:pt x="1265940" y="418457"/>
                  </a:cubicBezTo>
                  <a:cubicBezTo>
                    <a:pt x="1275270" y="422189"/>
                    <a:pt x="1284134" y="423588"/>
                    <a:pt x="1293464" y="418923"/>
                  </a:cubicBezTo>
                  <a:cubicBezTo>
                    <a:pt x="1299995" y="416124"/>
                    <a:pt x="1306059" y="412392"/>
                    <a:pt x="1311191" y="407260"/>
                  </a:cubicBezTo>
                  <a:cubicBezTo>
                    <a:pt x="1313057" y="405394"/>
                    <a:pt x="1315389" y="403528"/>
                    <a:pt x="1317255" y="403062"/>
                  </a:cubicBezTo>
                  <a:cubicBezTo>
                    <a:pt x="1322387" y="402129"/>
                    <a:pt x="1324253" y="397930"/>
                    <a:pt x="1326586" y="394198"/>
                  </a:cubicBezTo>
                  <a:cubicBezTo>
                    <a:pt x="1328452" y="391399"/>
                    <a:pt x="1328918" y="388134"/>
                    <a:pt x="1327985" y="384868"/>
                  </a:cubicBezTo>
                  <a:cubicBezTo>
                    <a:pt x="1327052" y="382536"/>
                    <a:pt x="1326586" y="379737"/>
                    <a:pt x="1325653" y="377404"/>
                  </a:cubicBezTo>
                  <a:cubicBezTo>
                    <a:pt x="1323787" y="373672"/>
                    <a:pt x="1323787" y="369940"/>
                    <a:pt x="1325186" y="366208"/>
                  </a:cubicBezTo>
                  <a:cubicBezTo>
                    <a:pt x="1326119" y="362476"/>
                    <a:pt x="1326586" y="358744"/>
                    <a:pt x="1327519" y="355012"/>
                  </a:cubicBezTo>
                  <a:cubicBezTo>
                    <a:pt x="1327519" y="355012"/>
                    <a:pt x="1327052" y="355012"/>
                    <a:pt x="1327052" y="355012"/>
                  </a:cubicBezTo>
                  <a:lnTo>
                    <a:pt x="1326119" y="354545"/>
                  </a:lnTo>
                  <a:lnTo>
                    <a:pt x="1327519" y="355012"/>
                  </a:lnTo>
                  <a:cubicBezTo>
                    <a:pt x="1327519" y="355012"/>
                    <a:pt x="1327519" y="355012"/>
                    <a:pt x="1327519" y="355012"/>
                  </a:cubicBezTo>
                  <a:cubicBezTo>
                    <a:pt x="1329851" y="355478"/>
                    <a:pt x="1332184" y="355945"/>
                    <a:pt x="1334516" y="355945"/>
                  </a:cubicBezTo>
                  <a:cubicBezTo>
                    <a:pt x="1341514" y="355478"/>
                    <a:pt x="1344313" y="352679"/>
                    <a:pt x="1344779" y="345215"/>
                  </a:cubicBezTo>
                  <a:cubicBezTo>
                    <a:pt x="1344779" y="342416"/>
                    <a:pt x="1345246" y="340550"/>
                    <a:pt x="1347112" y="338217"/>
                  </a:cubicBezTo>
                  <a:cubicBezTo>
                    <a:pt x="1350377" y="334485"/>
                    <a:pt x="1348045" y="331686"/>
                    <a:pt x="1346179" y="328421"/>
                  </a:cubicBezTo>
                  <a:cubicBezTo>
                    <a:pt x="1341047" y="326555"/>
                    <a:pt x="1338715" y="322823"/>
                    <a:pt x="1338715" y="317225"/>
                  </a:cubicBezTo>
                  <a:cubicBezTo>
                    <a:pt x="1338715" y="313026"/>
                    <a:pt x="1336849" y="310694"/>
                    <a:pt x="1332184" y="310694"/>
                  </a:cubicBezTo>
                  <a:cubicBezTo>
                    <a:pt x="1328452" y="310694"/>
                    <a:pt x="1327519" y="307895"/>
                    <a:pt x="1327052" y="305096"/>
                  </a:cubicBezTo>
                  <a:cubicBezTo>
                    <a:pt x="1322854" y="305562"/>
                    <a:pt x="1319122" y="304163"/>
                    <a:pt x="1315389" y="301363"/>
                  </a:cubicBezTo>
                  <a:cubicBezTo>
                    <a:pt x="1315389" y="301363"/>
                    <a:pt x="1315389" y="301363"/>
                    <a:pt x="1315389" y="300897"/>
                  </a:cubicBezTo>
                  <a:cubicBezTo>
                    <a:pt x="1315389" y="300897"/>
                    <a:pt x="1314923" y="300897"/>
                    <a:pt x="1314923" y="300897"/>
                  </a:cubicBezTo>
                  <a:lnTo>
                    <a:pt x="1315389" y="301363"/>
                  </a:lnTo>
                  <a:cubicBezTo>
                    <a:pt x="1313990" y="301830"/>
                    <a:pt x="1313057" y="302296"/>
                    <a:pt x="1311657" y="302296"/>
                  </a:cubicBezTo>
                  <a:cubicBezTo>
                    <a:pt x="1305593" y="302296"/>
                    <a:pt x="1301861" y="305096"/>
                    <a:pt x="1300928" y="310694"/>
                  </a:cubicBezTo>
                  <a:cubicBezTo>
                    <a:pt x="1299528" y="316292"/>
                    <a:pt x="1295796" y="320957"/>
                    <a:pt x="1297662" y="327021"/>
                  </a:cubicBezTo>
                  <a:cubicBezTo>
                    <a:pt x="1298129" y="328421"/>
                    <a:pt x="1298129" y="329354"/>
                    <a:pt x="1297196" y="330287"/>
                  </a:cubicBezTo>
                  <a:cubicBezTo>
                    <a:pt x="1294863" y="332619"/>
                    <a:pt x="1292531" y="334485"/>
                    <a:pt x="1290665" y="336818"/>
                  </a:cubicBezTo>
                  <a:cubicBezTo>
                    <a:pt x="1284600" y="337284"/>
                    <a:pt x="1282267" y="341950"/>
                    <a:pt x="1280401" y="346615"/>
                  </a:cubicBezTo>
                  <a:cubicBezTo>
                    <a:pt x="1279002" y="349414"/>
                    <a:pt x="1277602" y="352213"/>
                    <a:pt x="1275736" y="355012"/>
                  </a:cubicBezTo>
                  <a:cubicBezTo>
                    <a:pt x="1274337" y="357344"/>
                    <a:pt x="1272004" y="358277"/>
                    <a:pt x="1269672" y="358277"/>
                  </a:cubicBezTo>
                  <a:cubicBezTo>
                    <a:pt x="1269672" y="358277"/>
                    <a:pt x="1269672" y="358744"/>
                    <a:pt x="1269672" y="358744"/>
                  </a:cubicBezTo>
                  <a:cubicBezTo>
                    <a:pt x="1269205" y="359210"/>
                    <a:pt x="1269205" y="359210"/>
                    <a:pt x="1268739" y="359677"/>
                  </a:cubicBezTo>
                  <a:cubicBezTo>
                    <a:pt x="1268739" y="359210"/>
                    <a:pt x="1268739" y="358744"/>
                    <a:pt x="1269205" y="358277"/>
                  </a:cubicBezTo>
                  <a:cubicBezTo>
                    <a:pt x="1269205" y="358277"/>
                    <a:pt x="1269205" y="358277"/>
                    <a:pt x="1269205" y="358277"/>
                  </a:cubicBezTo>
                  <a:cubicBezTo>
                    <a:pt x="1268272" y="356411"/>
                    <a:pt x="1267806" y="353612"/>
                    <a:pt x="1265007" y="353146"/>
                  </a:cubicBezTo>
                  <a:cubicBezTo>
                    <a:pt x="1262674" y="352679"/>
                    <a:pt x="1260808" y="355478"/>
                    <a:pt x="1259875" y="360143"/>
                  </a:cubicBezTo>
                  <a:cubicBezTo>
                    <a:pt x="1259409" y="362942"/>
                    <a:pt x="1258942" y="365275"/>
                    <a:pt x="1260342" y="367607"/>
                  </a:cubicBezTo>
                  <a:cubicBezTo>
                    <a:pt x="1261275" y="370406"/>
                    <a:pt x="1260342" y="372739"/>
                    <a:pt x="1258942" y="374605"/>
                  </a:cubicBezTo>
                  <a:cubicBezTo>
                    <a:pt x="1257543" y="376471"/>
                    <a:pt x="1254277" y="377871"/>
                    <a:pt x="1252411" y="376938"/>
                  </a:cubicBezTo>
                  <a:cubicBezTo>
                    <a:pt x="1251012" y="376005"/>
                    <a:pt x="1248679" y="375072"/>
                    <a:pt x="1248212" y="373206"/>
                  </a:cubicBezTo>
                  <a:cubicBezTo>
                    <a:pt x="1246813" y="369473"/>
                    <a:pt x="1246346" y="365741"/>
                    <a:pt x="1245880" y="362009"/>
                  </a:cubicBezTo>
                  <a:cubicBezTo>
                    <a:pt x="1244947" y="354545"/>
                    <a:pt x="1246346" y="348014"/>
                    <a:pt x="1252411" y="342883"/>
                  </a:cubicBezTo>
                  <a:cubicBezTo>
                    <a:pt x="1254744" y="341017"/>
                    <a:pt x="1255210" y="338684"/>
                    <a:pt x="1255677" y="335885"/>
                  </a:cubicBezTo>
                  <a:cubicBezTo>
                    <a:pt x="1257076" y="327021"/>
                    <a:pt x="1253811" y="319557"/>
                    <a:pt x="1250078" y="312093"/>
                  </a:cubicBezTo>
                  <a:cubicBezTo>
                    <a:pt x="1249146" y="310694"/>
                    <a:pt x="1246346" y="310694"/>
                    <a:pt x="1244947" y="312093"/>
                  </a:cubicBezTo>
                  <a:cubicBezTo>
                    <a:pt x="1241215" y="316292"/>
                    <a:pt x="1237016" y="320490"/>
                    <a:pt x="1235150" y="326088"/>
                  </a:cubicBezTo>
                  <a:cubicBezTo>
                    <a:pt x="1234217" y="329354"/>
                    <a:pt x="1231885" y="331686"/>
                    <a:pt x="1229552" y="333552"/>
                  </a:cubicBezTo>
                  <a:cubicBezTo>
                    <a:pt x="1229086" y="334019"/>
                    <a:pt x="1228619" y="334019"/>
                    <a:pt x="1227686" y="334485"/>
                  </a:cubicBezTo>
                  <a:cubicBezTo>
                    <a:pt x="1226287" y="334485"/>
                    <a:pt x="1225354" y="333552"/>
                    <a:pt x="1225820" y="332153"/>
                  </a:cubicBezTo>
                  <a:cubicBezTo>
                    <a:pt x="1227686" y="326088"/>
                    <a:pt x="1229552" y="320024"/>
                    <a:pt x="1229086" y="313493"/>
                  </a:cubicBezTo>
                  <a:cubicBezTo>
                    <a:pt x="1228619" y="310227"/>
                    <a:pt x="1231418" y="309761"/>
                    <a:pt x="1233751" y="308828"/>
                  </a:cubicBezTo>
                  <a:cubicBezTo>
                    <a:pt x="1237483" y="306962"/>
                    <a:pt x="1237483" y="303696"/>
                    <a:pt x="1234684" y="301363"/>
                  </a:cubicBezTo>
                  <a:cubicBezTo>
                    <a:pt x="1231885" y="299031"/>
                    <a:pt x="1228619" y="296232"/>
                    <a:pt x="1224887" y="295765"/>
                  </a:cubicBezTo>
                  <a:cubicBezTo>
                    <a:pt x="1221622" y="295299"/>
                    <a:pt x="1218823" y="293899"/>
                    <a:pt x="1216490" y="292033"/>
                  </a:cubicBezTo>
                  <a:cubicBezTo>
                    <a:pt x="1215090" y="291100"/>
                    <a:pt x="1214624" y="290167"/>
                    <a:pt x="1215557" y="288768"/>
                  </a:cubicBezTo>
                  <a:cubicBezTo>
                    <a:pt x="1218823" y="285036"/>
                    <a:pt x="1222555" y="281304"/>
                    <a:pt x="1225820" y="277572"/>
                  </a:cubicBezTo>
                  <a:cubicBezTo>
                    <a:pt x="1226753" y="276639"/>
                    <a:pt x="1228153" y="276639"/>
                    <a:pt x="1229086" y="276172"/>
                  </a:cubicBezTo>
                  <a:cubicBezTo>
                    <a:pt x="1233751" y="274306"/>
                    <a:pt x="1235150" y="273373"/>
                    <a:pt x="1234217" y="270107"/>
                  </a:cubicBezTo>
                  <a:cubicBezTo>
                    <a:pt x="1231418" y="257978"/>
                    <a:pt x="1229552" y="246316"/>
                    <a:pt x="1234217" y="234186"/>
                  </a:cubicBezTo>
                  <a:cubicBezTo>
                    <a:pt x="1234684" y="232320"/>
                    <a:pt x="1235150" y="229988"/>
                    <a:pt x="1234217" y="228588"/>
                  </a:cubicBezTo>
                  <a:cubicBezTo>
                    <a:pt x="1231885" y="221124"/>
                    <a:pt x="1232818" y="213194"/>
                    <a:pt x="1229086" y="206196"/>
                  </a:cubicBezTo>
                  <a:cubicBezTo>
                    <a:pt x="1227686" y="203397"/>
                    <a:pt x="1229086" y="201531"/>
                    <a:pt x="1231418" y="200131"/>
                  </a:cubicBezTo>
                  <a:cubicBezTo>
                    <a:pt x="1236083" y="196866"/>
                    <a:pt x="1240748" y="193134"/>
                    <a:pt x="1244947" y="189402"/>
                  </a:cubicBezTo>
                  <a:cubicBezTo>
                    <a:pt x="1248212" y="187069"/>
                    <a:pt x="1250078" y="183804"/>
                    <a:pt x="1250545" y="179605"/>
                  </a:cubicBezTo>
                  <a:cubicBezTo>
                    <a:pt x="1250545" y="178206"/>
                    <a:pt x="1251012" y="177273"/>
                    <a:pt x="1251944" y="176340"/>
                  </a:cubicBezTo>
                  <a:cubicBezTo>
                    <a:pt x="1252878" y="175407"/>
                    <a:pt x="1254277" y="174474"/>
                    <a:pt x="1255210" y="174474"/>
                  </a:cubicBezTo>
                  <a:cubicBezTo>
                    <a:pt x="1258009" y="175407"/>
                    <a:pt x="1260808" y="176806"/>
                    <a:pt x="1263607" y="178672"/>
                  </a:cubicBezTo>
                  <a:cubicBezTo>
                    <a:pt x="1267339" y="181005"/>
                    <a:pt x="1271071" y="180072"/>
                    <a:pt x="1274337" y="177739"/>
                  </a:cubicBezTo>
                  <a:cubicBezTo>
                    <a:pt x="1276669" y="176340"/>
                    <a:pt x="1278535" y="174940"/>
                    <a:pt x="1280401" y="173074"/>
                  </a:cubicBezTo>
                  <a:cubicBezTo>
                    <a:pt x="1289265" y="164677"/>
                    <a:pt x="1298129" y="156280"/>
                    <a:pt x="1306992" y="147883"/>
                  </a:cubicBezTo>
                  <a:cubicBezTo>
                    <a:pt x="1308858" y="146017"/>
                    <a:pt x="1310258" y="143684"/>
                    <a:pt x="1311657" y="141818"/>
                  </a:cubicBezTo>
                  <a:cubicBezTo>
                    <a:pt x="1313523" y="139019"/>
                    <a:pt x="1311657" y="132954"/>
                    <a:pt x="1308858" y="131555"/>
                  </a:cubicBezTo>
                  <a:cubicBezTo>
                    <a:pt x="1308392" y="131088"/>
                    <a:pt x="1307925" y="130622"/>
                    <a:pt x="1306992" y="130622"/>
                  </a:cubicBezTo>
                  <a:cubicBezTo>
                    <a:pt x="1299062" y="130155"/>
                    <a:pt x="1292531" y="125957"/>
                    <a:pt x="1286466" y="121292"/>
                  </a:cubicBezTo>
                  <a:cubicBezTo>
                    <a:pt x="1284600" y="119892"/>
                    <a:pt x="1281801" y="118959"/>
                    <a:pt x="1279469" y="118493"/>
                  </a:cubicBezTo>
                  <a:cubicBezTo>
                    <a:pt x="1273870" y="117560"/>
                    <a:pt x="1267806" y="117093"/>
                    <a:pt x="1262208" y="118493"/>
                  </a:cubicBezTo>
                  <a:cubicBezTo>
                    <a:pt x="1260342" y="118959"/>
                    <a:pt x="1258476" y="119892"/>
                    <a:pt x="1257076" y="121292"/>
                  </a:cubicBezTo>
                  <a:cubicBezTo>
                    <a:pt x="1254277" y="124557"/>
                    <a:pt x="1252411" y="128756"/>
                    <a:pt x="1247746" y="130155"/>
                  </a:cubicBezTo>
                  <a:cubicBezTo>
                    <a:pt x="1245413" y="133887"/>
                    <a:pt x="1243081" y="137620"/>
                    <a:pt x="1240748" y="141818"/>
                  </a:cubicBezTo>
                  <a:cubicBezTo>
                    <a:pt x="1237483" y="147883"/>
                    <a:pt x="1233751" y="153947"/>
                    <a:pt x="1230952" y="160478"/>
                  </a:cubicBezTo>
                  <a:cubicBezTo>
                    <a:pt x="1229086" y="163744"/>
                    <a:pt x="1227686" y="167476"/>
                    <a:pt x="1227686" y="171208"/>
                  </a:cubicBezTo>
                  <a:cubicBezTo>
                    <a:pt x="1227686" y="180072"/>
                    <a:pt x="1223488" y="187069"/>
                    <a:pt x="1220689" y="195000"/>
                  </a:cubicBezTo>
                  <a:cubicBezTo>
                    <a:pt x="1220222" y="196866"/>
                    <a:pt x="1218823" y="198265"/>
                    <a:pt x="1217423" y="199198"/>
                  </a:cubicBezTo>
                  <a:cubicBezTo>
                    <a:pt x="1213691" y="201531"/>
                    <a:pt x="1209959" y="204330"/>
                    <a:pt x="1206227" y="207129"/>
                  </a:cubicBezTo>
                  <a:cubicBezTo>
                    <a:pt x="1202961" y="209462"/>
                    <a:pt x="1203428" y="212261"/>
                    <a:pt x="1203894" y="215526"/>
                  </a:cubicBezTo>
                  <a:cubicBezTo>
                    <a:pt x="1203894" y="215526"/>
                    <a:pt x="1204361" y="215526"/>
                    <a:pt x="1204361" y="215526"/>
                  </a:cubicBezTo>
                  <a:cubicBezTo>
                    <a:pt x="1204361" y="215993"/>
                    <a:pt x="1204361" y="215993"/>
                    <a:pt x="1204361" y="216459"/>
                  </a:cubicBezTo>
                  <a:cubicBezTo>
                    <a:pt x="1204827" y="216459"/>
                    <a:pt x="1204827" y="216926"/>
                    <a:pt x="1205294" y="216926"/>
                  </a:cubicBezTo>
                  <a:cubicBezTo>
                    <a:pt x="1204827" y="217392"/>
                    <a:pt x="1204827" y="217392"/>
                    <a:pt x="1204361" y="216459"/>
                  </a:cubicBezTo>
                  <a:cubicBezTo>
                    <a:pt x="1204361" y="216459"/>
                    <a:pt x="1203894" y="215993"/>
                    <a:pt x="1203894" y="215993"/>
                  </a:cubicBezTo>
                  <a:cubicBezTo>
                    <a:pt x="1203894" y="215993"/>
                    <a:pt x="1203894" y="215993"/>
                    <a:pt x="1203894" y="215526"/>
                  </a:cubicBezTo>
                  <a:cubicBezTo>
                    <a:pt x="1201095" y="216459"/>
                    <a:pt x="1197830" y="216459"/>
                    <a:pt x="1195497" y="218325"/>
                  </a:cubicBezTo>
                  <a:cubicBezTo>
                    <a:pt x="1187100" y="223923"/>
                    <a:pt x="1181968" y="231854"/>
                    <a:pt x="1180569" y="241651"/>
                  </a:cubicBezTo>
                  <a:cubicBezTo>
                    <a:pt x="1180102" y="245383"/>
                    <a:pt x="1179636" y="249115"/>
                    <a:pt x="1176370" y="251447"/>
                  </a:cubicBezTo>
                  <a:cubicBezTo>
                    <a:pt x="1175437" y="252380"/>
                    <a:pt x="1174504" y="253313"/>
                    <a:pt x="1173571" y="254246"/>
                  </a:cubicBezTo>
                  <a:cubicBezTo>
                    <a:pt x="1170306" y="257978"/>
                    <a:pt x="1169373" y="261710"/>
                    <a:pt x="1169839" y="266842"/>
                  </a:cubicBezTo>
                  <a:cubicBezTo>
                    <a:pt x="1170306" y="271507"/>
                    <a:pt x="1171239" y="275706"/>
                    <a:pt x="1174038" y="279438"/>
                  </a:cubicBezTo>
                  <a:cubicBezTo>
                    <a:pt x="1175437" y="281304"/>
                    <a:pt x="1175904" y="283636"/>
                    <a:pt x="1176837" y="285502"/>
                  </a:cubicBezTo>
                  <a:cubicBezTo>
                    <a:pt x="1178703" y="285969"/>
                    <a:pt x="1180102" y="286435"/>
                    <a:pt x="1181502" y="286902"/>
                  </a:cubicBezTo>
                  <a:cubicBezTo>
                    <a:pt x="1185234" y="289234"/>
                    <a:pt x="1188966" y="291567"/>
                    <a:pt x="1192232" y="294366"/>
                  </a:cubicBezTo>
                  <a:cubicBezTo>
                    <a:pt x="1192698" y="294832"/>
                    <a:pt x="1193165" y="295299"/>
                    <a:pt x="1193165" y="295765"/>
                  </a:cubicBezTo>
                  <a:cubicBezTo>
                    <a:pt x="1193165" y="297165"/>
                    <a:pt x="1192232" y="297165"/>
                    <a:pt x="1190832" y="297631"/>
                  </a:cubicBezTo>
                  <a:cubicBezTo>
                    <a:pt x="1188966" y="298098"/>
                    <a:pt x="1187100" y="298098"/>
                    <a:pt x="1185701" y="299497"/>
                  </a:cubicBezTo>
                  <a:cubicBezTo>
                    <a:pt x="1182902" y="302763"/>
                    <a:pt x="1180102" y="306495"/>
                    <a:pt x="1177770" y="309761"/>
                  </a:cubicBezTo>
                  <a:cubicBezTo>
                    <a:pt x="1176370" y="311627"/>
                    <a:pt x="1177303" y="314426"/>
                    <a:pt x="1180102" y="315825"/>
                  </a:cubicBezTo>
                  <a:cubicBezTo>
                    <a:pt x="1181036" y="316292"/>
                    <a:pt x="1182435" y="316292"/>
                    <a:pt x="1183368" y="316758"/>
                  </a:cubicBezTo>
                  <a:cubicBezTo>
                    <a:pt x="1183368" y="316758"/>
                    <a:pt x="1183368" y="316292"/>
                    <a:pt x="1183368" y="316292"/>
                  </a:cubicBezTo>
                  <a:lnTo>
                    <a:pt x="1184768" y="315825"/>
                  </a:lnTo>
                  <a:lnTo>
                    <a:pt x="1183835" y="316758"/>
                  </a:lnTo>
                  <a:cubicBezTo>
                    <a:pt x="1183835" y="316758"/>
                    <a:pt x="1183368" y="316758"/>
                    <a:pt x="1183368" y="316758"/>
                  </a:cubicBezTo>
                  <a:cubicBezTo>
                    <a:pt x="1183835" y="319091"/>
                    <a:pt x="1183835" y="321890"/>
                    <a:pt x="1181968" y="323756"/>
                  </a:cubicBezTo>
                  <a:cubicBezTo>
                    <a:pt x="1178703" y="327021"/>
                    <a:pt x="1175437" y="329820"/>
                    <a:pt x="1172172" y="332619"/>
                  </a:cubicBezTo>
                  <a:cubicBezTo>
                    <a:pt x="1168440" y="335885"/>
                    <a:pt x="1163775" y="338684"/>
                    <a:pt x="1158643" y="338684"/>
                  </a:cubicBezTo>
                  <a:cubicBezTo>
                    <a:pt x="1151645" y="338684"/>
                    <a:pt x="1148847" y="343816"/>
                    <a:pt x="1146980" y="349414"/>
                  </a:cubicBezTo>
                  <a:cubicBezTo>
                    <a:pt x="1146047" y="353612"/>
                    <a:pt x="1145581" y="358277"/>
                    <a:pt x="1144648" y="362476"/>
                  </a:cubicBezTo>
                  <a:cubicBezTo>
                    <a:pt x="1144648" y="363409"/>
                    <a:pt x="1143715" y="364342"/>
                    <a:pt x="1142782" y="364808"/>
                  </a:cubicBezTo>
                  <a:cubicBezTo>
                    <a:pt x="1142315" y="364342"/>
                    <a:pt x="1141849" y="363875"/>
                    <a:pt x="1141382" y="363409"/>
                  </a:cubicBezTo>
                  <a:cubicBezTo>
                    <a:pt x="1139983" y="361076"/>
                    <a:pt x="1138583" y="359210"/>
                    <a:pt x="1137184" y="356878"/>
                  </a:cubicBezTo>
                  <a:cubicBezTo>
                    <a:pt x="1134851" y="353146"/>
                    <a:pt x="1134851" y="351746"/>
                    <a:pt x="1137650" y="348481"/>
                  </a:cubicBezTo>
                  <a:cubicBezTo>
                    <a:pt x="1140916" y="343816"/>
                    <a:pt x="1144648" y="339151"/>
                    <a:pt x="1147913" y="334485"/>
                  </a:cubicBezTo>
                  <a:cubicBezTo>
                    <a:pt x="1148847" y="333086"/>
                    <a:pt x="1147913" y="329820"/>
                    <a:pt x="1146047" y="329820"/>
                  </a:cubicBezTo>
                  <a:cubicBezTo>
                    <a:pt x="1139516" y="329354"/>
                    <a:pt x="1137650" y="325155"/>
                    <a:pt x="1137184" y="319557"/>
                  </a:cubicBezTo>
                  <a:cubicBezTo>
                    <a:pt x="1136717" y="319091"/>
                    <a:pt x="1136251" y="318624"/>
                    <a:pt x="1135318" y="317691"/>
                  </a:cubicBezTo>
                  <a:cubicBezTo>
                    <a:pt x="1135784" y="318158"/>
                    <a:pt x="1136251" y="318624"/>
                    <a:pt x="1137184" y="319557"/>
                  </a:cubicBezTo>
                  <a:lnTo>
                    <a:pt x="1137184" y="319557"/>
                  </a:lnTo>
                  <a:cubicBezTo>
                    <a:pt x="1137184" y="319557"/>
                    <a:pt x="1137650" y="320024"/>
                    <a:pt x="1137650" y="320024"/>
                  </a:cubicBezTo>
                  <a:lnTo>
                    <a:pt x="1137184" y="319557"/>
                  </a:lnTo>
                  <a:cubicBezTo>
                    <a:pt x="1139516" y="320024"/>
                    <a:pt x="1142315" y="320957"/>
                    <a:pt x="1144648" y="321423"/>
                  </a:cubicBezTo>
                  <a:cubicBezTo>
                    <a:pt x="1146980" y="322356"/>
                    <a:pt x="1149779" y="322823"/>
                    <a:pt x="1152112" y="321423"/>
                  </a:cubicBezTo>
                  <a:cubicBezTo>
                    <a:pt x="1156311" y="319557"/>
                    <a:pt x="1160509" y="317691"/>
                    <a:pt x="1164241" y="315825"/>
                  </a:cubicBezTo>
                  <a:cubicBezTo>
                    <a:pt x="1165174" y="315359"/>
                    <a:pt x="1166107" y="313959"/>
                    <a:pt x="1166107" y="312560"/>
                  </a:cubicBezTo>
                  <a:cubicBezTo>
                    <a:pt x="1166107" y="307895"/>
                    <a:pt x="1165641" y="303696"/>
                    <a:pt x="1165641" y="299031"/>
                  </a:cubicBezTo>
                  <a:cubicBezTo>
                    <a:pt x="1165641" y="295765"/>
                    <a:pt x="1165174" y="294832"/>
                    <a:pt x="1169839" y="294366"/>
                  </a:cubicBezTo>
                  <a:cubicBezTo>
                    <a:pt x="1175904" y="293433"/>
                    <a:pt x="1175904" y="289234"/>
                    <a:pt x="1176370" y="285036"/>
                  </a:cubicBezTo>
                  <a:cubicBezTo>
                    <a:pt x="1175437" y="285036"/>
                    <a:pt x="1174504" y="285036"/>
                    <a:pt x="1173105" y="285036"/>
                  </a:cubicBezTo>
                  <a:cubicBezTo>
                    <a:pt x="1164708" y="285502"/>
                    <a:pt x="1158177" y="282703"/>
                    <a:pt x="1155378" y="273840"/>
                  </a:cubicBezTo>
                  <a:cubicBezTo>
                    <a:pt x="1154911" y="272907"/>
                    <a:pt x="1153978" y="271507"/>
                    <a:pt x="1153512" y="270574"/>
                  </a:cubicBezTo>
                  <a:cubicBezTo>
                    <a:pt x="1152579" y="269174"/>
                    <a:pt x="1149313" y="268708"/>
                    <a:pt x="1148380" y="269641"/>
                  </a:cubicBezTo>
                  <a:cubicBezTo>
                    <a:pt x="1146047" y="271974"/>
                    <a:pt x="1143248" y="273840"/>
                    <a:pt x="1141849" y="276172"/>
                  </a:cubicBezTo>
                  <a:cubicBezTo>
                    <a:pt x="1136717" y="283170"/>
                    <a:pt x="1131119" y="288768"/>
                    <a:pt x="1122256" y="289701"/>
                  </a:cubicBezTo>
                  <a:cubicBezTo>
                    <a:pt x="1121323" y="289701"/>
                    <a:pt x="1119923" y="291100"/>
                    <a:pt x="1118990" y="291567"/>
                  </a:cubicBezTo>
                  <a:cubicBezTo>
                    <a:pt x="1118524" y="292033"/>
                    <a:pt x="1118057" y="292500"/>
                    <a:pt x="1117591" y="292966"/>
                  </a:cubicBezTo>
                  <a:cubicBezTo>
                    <a:pt x="1116191" y="293899"/>
                    <a:pt x="1116191" y="297165"/>
                    <a:pt x="1117591" y="298098"/>
                  </a:cubicBezTo>
                  <a:cubicBezTo>
                    <a:pt x="1124122" y="302763"/>
                    <a:pt x="1131586" y="307428"/>
                    <a:pt x="1134851" y="315359"/>
                  </a:cubicBezTo>
                  <a:lnTo>
                    <a:pt x="1134385" y="314892"/>
                  </a:lnTo>
                  <a:cubicBezTo>
                    <a:pt x="1134385" y="314892"/>
                    <a:pt x="1134851" y="315359"/>
                    <a:pt x="1134851" y="315359"/>
                  </a:cubicBezTo>
                  <a:cubicBezTo>
                    <a:pt x="1131586" y="315825"/>
                    <a:pt x="1128787" y="317225"/>
                    <a:pt x="1125521" y="317225"/>
                  </a:cubicBezTo>
                  <a:cubicBezTo>
                    <a:pt x="1122256" y="317225"/>
                    <a:pt x="1119457" y="317225"/>
                    <a:pt x="1118057" y="320957"/>
                  </a:cubicBezTo>
                  <a:cubicBezTo>
                    <a:pt x="1117124" y="323289"/>
                    <a:pt x="1114791" y="324689"/>
                    <a:pt x="1112925" y="326555"/>
                  </a:cubicBezTo>
                  <a:cubicBezTo>
                    <a:pt x="1111526" y="327954"/>
                    <a:pt x="1110126" y="329354"/>
                    <a:pt x="1110126" y="331220"/>
                  </a:cubicBezTo>
                  <a:cubicBezTo>
                    <a:pt x="1110126" y="333086"/>
                    <a:pt x="1110126" y="334952"/>
                    <a:pt x="1108260" y="336351"/>
                  </a:cubicBezTo>
                  <a:cubicBezTo>
                    <a:pt x="1105928" y="337751"/>
                    <a:pt x="1103129" y="337284"/>
                    <a:pt x="1100796" y="336351"/>
                  </a:cubicBezTo>
                  <a:cubicBezTo>
                    <a:pt x="1098464" y="335418"/>
                    <a:pt x="1096131" y="334019"/>
                    <a:pt x="1093799" y="333086"/>
                  </a:cubicBezTo>
                  <a:cubicBezTo>
                    <a:pt x="1089600" y="331220"/>
                    <a:pt x="1085402" y="330287"/>
                    <a:pt x="1080737" y="332619"/>
                  </a:cubicBezTo>
                  <a:cubicBezTo>
                    <a:pt x="1078870" y="333552"/>
                    <a:pt x="1077004" y="333552"/>
                    <a:pt x="1075138" y="334019"/>
                  </a:cubicBezTo>
                  <a:cubicBezTo>
                    <a:pt x="1072339" y="334485"/>
                    <a:pt x="1070007" y="334019"/>
                    <a:pt x="1067674" y="333086"/>
                  </a:cubicBezTo>
                  <a:cubicBezTo>
                    <a:pt x="1063476" y="330753"/>
                    <a:pt x="1059744" y="328887"/>
                    <a:pt x="1057411" y="324689"/>
                  </a:cubicBezTo>
                  <a:cubicBezTo>
                    <a:pt x="1054612" y="318624"/>
                    <a:pt x="1049947" y="316292"/>
                    <a:pt x="1044349" y="314892"/>
                  </a:cubicBezTo>
                  <a:cubicBezTo>
                    <a:pt x="1042016" y="314426"/>
                    <a:pt x="1039684" y="312560"/>
                    <a:pt x="1039217" y="309761"/>
                  </a:cubicBezTo>
                  <a:cubicBezTo>
                    <a:pt x="1037351" y="303696"/>
                    <a:pt x="1034086" y="298098"/>
                    <a:pt x="1035019" y="291100"/>
                  </a:cubicBezTo>
                  <a:cubicBezTo>
                    <a:pt x="1035485" y="289234"/>
                    <a:pt x="1035019" y="287368"/>
                    <a:pt x="1035019" y="285502"/>
                  </a:cubicBezTo>
                  <a:cubicBezTo>
                    <a:pt x="1034552" y="281304"/>
                    <a:pt x="1029887" y="276639"/>
                    <a:pt x="1025689" y="277572"/>
                  </a:cubicBezTo>
                  <a:cubicBezTo>
                    <a:pt x="1016825" y="278971"/>
                    <a:pt x="1007961" y="280371"/>
                    <a:pt x="999098" y="280837"/>
                  </a:cubicBezTo>
                  <a:cubicBezTo>
                    <a:pt x="995366" y="281304"/>
                    <a:pt x="992567" y="284569"/>
                    <a:pt x="991167" y="288301"/>
                  </a:cubicBezTo>
                  <a:cubicBezTo>
                    <a:pt x="990234" y="290634"/>
                    <a:pt x="991167" y="294366"/>
                    <a:pt x="993966" y="296698"/>
                  </a:cubicBezTo>
                  <a:cubicBezTo>
                    <a:pt x="995366" y="298098"/>
                    <a:pt x="997232" y="298564"/>
                    <a:pt x="999098" y="297165"/>
                  </a:cubicBezTo>
                  <a:cubicBezTo>
                    <a:pt x="1000031" y="296698"/>
                    <a:pt x="1000964" y="295299"/>
                    <a:pt x="1002363" y="294832"/>
                  </a:cubicBezTo>
                  <a:cubicBezTo>
                    <a:pt x="1006095" y="294366"/>
                    <a:pt x="1009827" y="293899"/>
                    <a:pt x="1013559" y="293433"/>
                  </a:cubicBezTo>
                  <a:cubicBezTo>
                    <a:pt x="1017292" y="292500"/>
                    <a:pt x="1020557" y="291100"/>
                    <a:pt x="1024289" y="289701"/>
                  </a:cubicBezTo>
                  <a:cubicBezTo>
                    <a:pt x="1024756" y="289701"/>
                    <a:pt x="1026155" y="290634"/>
                    <a:pt x="1026622" y="291567"/>
                  </a:cubicBezTo>
                  <a:cubicBezTo>
                    <a:pt x="1026622" y="291567"/>
                    <a:pt x="1026155" y="292966"/>
                    <a:pt x="1025689" y="292966"/>
                  </a:cubicBezTo>
                  <a:cubicBezTo>
                    <a:pt x="1021957" y="294366"/>
                    <a:pt x="1018225" y="295299"/>
                    <a:pt x="1015426" y="297165"/>
                  </a:cubicBezTo>
                  <a:cubicBezTo>
                    <a:pt x="1011227" y="300430"/>
                    <a:pt x="1006562" y="302296"/>
                    <a:pt x="1001430" y="303229"/>
                  </a:cubicBezTo>
                  <a:cubicBezTo>
                    <a:pt x="999098" y="303696"/>
                    <a:pt x="996299" y="304629"/>
                    <a:pt x="993966" y="305562"/>
                  </a:cubicBezTo>
                  <a:cubicBezTo>
                    <a:pt x="990234" y="306962"/>
                    <a:pt x="987435" y="309294"/>
                    <a:pt x="986036" y="313493"/>
                  </a:cubicBezTo>
                  <a:cubicBezTo>
                    <a:pt x="984170" y="319557"/>
                    <a:pt x="982770" y="325622"/>
                    <a:pt x="981837" y="332153"/>
                  </a:cubicBezTo>
                  <a:cubicBezTo>
                    <a:pt x="981837" y="334019"/>
                    <a:pt x="980438" y="335885"/>
                    <a:pt x="979038" y="336818"/>
                  </a:cubicBezTo>
                  <a:cubicBezTo>
                    <a:pt x="977638" y="338217"/>
                    <a:pt x="975306" y="339617"/>
                    <a:pt x="974373" y="339151"/>
                  </a:cubicBezTo>
                  <a:cubicBezTo>
                    <a:pt x="972040" y="338217"/>
                    <a:pt x="973440" y="335885"/>
                    <a:pt x="974373" y="334485"/>
                  </a:cubicBezTo>
                  <a:cubicBezTo>
                    <a:pt x="976239" y="331220"/>
                    <a:pt x="975772" y="328421"/>
                    <a:pt x="974373" y="325155"/>
                  </a:cubicBezTo>
                  <a:cubicBezTo>
                    <a:pt x="972507" y="320957"/>
                    <a:pt x="970641" y="317225"/>
                    <a:pt x="968775" y="313026"/>
                  </a:cubicBezTo>
                  <a:cubicBezTo>
                    <a:pt x="966909" y="309761"/>
                    <a:pt x="965509" y="306029"/>
                    <a:pt x="963643" y="302763"/>
                  </a:cubicBezTo>
                  <a:cubicBezTo>
                    <a:pt x="962710" y="300897"/>
                    <a:pt x="959445" y="299031"/>
                    <a:pt x="957112" y="299497"/>
                  </a:cubicBezTo>
                  <a:cubicBezTo>
                    <a:pt x="954780" y="299964"/>
                    <a:pt x="951981" y="300897"/>
                    <a:pt x="949648" y="301363"/>
                  </a:cubicBezTo>
                  <a:cubicBezTo>
                    <a:pt x="930521" y="305562"/>
                    <a:pt x="912794" y="301830"/>
                    <a:pt x="897399" y="289701"/>
                  </a:cubicBezTo>
                  <a:cubicBezTo>
                    <a:pt x="896466" y="288768"/>
                    <a:pt x="896000" y="285969"/>
                    <a:pt x="896933" y="284569"/>
                  </a:cubicBezTo>
                  <a:cubicBezTo>
                    <a:pt x="898799" y="280837"/>
                    <a:pt x="901598" y="278505"/>
                    <a:pt x="905796" y="278505"/>
                  </a:cubicBezTo>
                  <a:cubicBezTo>
                    <a:pt x="907662" y="278505"/>
                    <a:pt x="909528" y="278505"/>
                    <a:pt x="911394" y="278505"/>
                  </a:cubicBezTo>
                  <a:cubicBezTo>
                    <a:pt x="919325" y="278505"/>
                    <a:pt x="923057" y="274306"/>
                    <a:pt x="921658" y="266375"/>
                  </a:cubicBezTo>
                  <a:cubicBezTo>
                    <a:pt x="920725" y="262643"/>
                    <a:pt x="919325" y="258911"/>
                    <a:pt x="917459" y="255646"/>
                  </a:cubicBezTo>
                  <a:cubicBezTo>
                    <a:pt x="914660" y="250981"/>
                    <a:pt x="910461" y="247249"/>
                    <a:pt x="904863" y="248182"/>
                  </a:cubicBezTo>
                  <a:cubicBezTo>
                    <a:pt x="897866" y="249115"/>
                    <a:pt x="892268" y="246316"/>
                    <a:pt x="887136" y="242117"/>
                  </a:cubicBezTo>
                  <a:cubicBezTo>
                    <a:pt x="880139" y="236519"/>
                    <a:pt x="873141" y="230921"/>
                    <a:pt x="866143" y="225323"/>
                  </a:cubicBezTo>
                  <a:cubicBezTo>
                    <a:pt x="861478" y="221591"/>
                    <a:pt x="857280" y="217859"/>
                    <a:pt x="856347" y="211794"/>
                  </a:cubicBezTo>
                  <a:cubicBezTo>
                    <a:pt x="854947" y="203864"/>
                    <a:pt x="849816" y="200131"/>
                    <a:pt x="842818" y="196866"/>
                  </a:cubicBezTo>
                  <a:cubicBezTo>
                    <a:pt x="836753" y="194067"/>
                    <a:pt x="831622" y="195000"/>
                    <a:pt x="827423" y="200131"/>
                  </a:cubicBezTo>
                  <a:cubicBezTo>
                    <a:pt x="826024" y="201997"/>
                    <a:pt x="823691" y="203864"/>
                    <a:pt x="821825" y="205263"/>
                  </a:cubicBezTo>
                  <a:cubicBezTo>
                    <a:pt x="820426" y="206196"/>
                    <a:pt x="818093" y="206196"/>
                    <a:pt x="816227" y="206196"/>
                  </a:cubicBezTo>
                  <a:cubicBezTo>
                    <a:pt x="813894" y="206196"/>
                    <a:pt x="812028" y="203864"/>
                    <a:pt x="812961" y="202464"/>
                  </a:cubicBezTo>
                  <a:cubicBezTo>
                    <a:pt x="818093" y="196399"/>
                    <a:pt x="819493" y="188935"/>
                    <a:pt x="820426" y="181471"/>
                  </a:cubicBezTo>
                  <a:cubicBezTo>
                    <a:pt x="820426" y="181005"/>
                    <a:pt x="819959" y="180538"/>
                    <a:pt x="819493" y="180072"/>
                  </a:cubicBezTo>
                  <a:cubicBezTo>
                    <a:pt x="819026" y="179605"/>
                    <a:pt x="818093" y="179139"/>
                    <a:pt x="818093" y="179605"/>
                  </a:cubicBezTo>
                  <a:cubicBezTo>
                    <a:pt x="816227" y="180538"/>
                    <a:pt x="814361" y="181005"/>
                    <a:pt x="812961" y="182404"/>
                  </a:cubicBezTo>
                  <a:cubicBezTo>
                    <a:pt x="807363" y="187069"/>
                    <a:pt x="802232" y="191734"/>
                    <a:pt x="796634" y="195933"/>
                  </a:cubicBezTo>
                  <a:cubicBezTo>
                    <a:pt x="795701" y="196399"/>
                    <a:pt x="794301" y="196866"/>
                    <a:pt x="792902" y="196399"/>
                  </a:cubicBezTo>
                  <a:cubicBezTo>
                    <a:pt x="791969" y="195933"/>
                    <a:pt x="790569" y="195000"/>
                    <a:pt x="790569" y="193600"/>
                  </a:cubicBezTo>
                  <a:cubicBezTo>
                    <a:pt x="789636" y="188469"/>
                    <a:pt x="790103" y="183337"/>
                    <a:pt x="791036" y="178206"/>
                  </a:cubicBezTo>
                  <a:cubicBezTo>
                    <a:pt x="793368" y="169342"/>
                    <a:pt x="793835" y="160478"/>
                    <a:pt x="793368" y="151615"/>
                  </a:cubicBezTo>
                  <a:cubicBezTo>
                    <a:pt x="793368" y="149749"/>
                    <a:pt x="792435" y="147883"/>
                    <a:pt x="791969" y="146017"/>
                  </a:cubicBezTo>
                  <a:cubicBezTo>
                    <a:pt x="791502" y="145550"/>
                    <a:pt x="789636" y="145084"/>
                    <a:pt x="788703" y="145550"/>
                  </a:cubicBezTo>
                  <a:cubicBezTo>
                    <a:pt x="785904" y="147416"/>
                    <a:pt x="784971" y="150682"/>
                    <a:pt x="784505" y="153947"/>
                  </a:cubicBezTo>
                  <a:cubicBezTo>
                    <a:pt x="784038" y="157213"/>
                    <a:pt x="783105" y="160012"/>
                    <a:pt x="779840" y="161878"/>
                  </a:cubicBezTo>
                  <a:cubicBezTo>
                    <a:pt x="776107" y="164210"/>
                    <a:pt x="772375" y="166543"/>
                    <a:pt x="768177" y="168409"/>
                  </a:cubicBezTo>
                  <a:cubicBezTo>
                    <a:pt x="765844" y="169809"/>
                    <a:pt x="763045" y="168876"/>
                    <a:pt x="761179" y="167009"/>
                  </a:cubicBezTo>
                  <a:cubicBezTo>
                    <a:pt x="760246" y="166076"/>
                    <a:pt x="759780" y="165610"/>
                    <a:pt x="758847" y="164677"/>
                  </a:cubicBezTo>
                  <a:cubicBezTo>
                    <a:pt x="758847" y="164677"/>
                    <a:pt x="758847" y="164677"/>
                    <a:pt x="758847" y="164677"/>
                  </a:cubicBezTo>
                  <a:cubicBezTo>
                    <a:pt x="758380" y="164677"/>
                    <a:pt x="757914" y="164677"/>
                    <a:pt x="757447" y="164677"/>
                  </a:cubicBezTo>
                  <a:cubicBezTo>
                    <a:pt x="756514" y="165610"/>
                    <a:pt x="755115" y="166076"/>
                    <a:pt x="754182" y="167009"/>
                  </a:cubicBezTo>
                  <a:cubicBezTo>
                    <a:pt x="753715" y="167476"/>
                    <a:pt x="752782" y="167476"/>
                    <a:pt x="752316" y="167009"/>
                  </a:cubicBezTo>
                  <a:cubicBezTo>
                    <a:pt x="750916" y="166076"/>
                    <a:pt x="751383" y="165610"/>
                    <a:pt x="753249" y="165143"/>
                  </a:cubicBezTo>
                  <a:cubicBezTo>
                    <a:pt x="754648" y="165143"/>
                    <a:pt x="756048" y="164677"/>
                    <a:pt x="756981" y="164677"/>
                  </a:cubicBezTo>
                  <a:cubicBezTo>
                    <a:pt x="757447" y="164210"/>
                    <a:pt x="757447" y="164210"/>
                    <a:pt x="757914" y="164210"/>
                  </a:cubicBezTo>
                  <a:cubicBezTo>
                    <a:pt x="757914" y="164210"/>
                    <a:pt x="758380" y="164677"/>
                    <a:pt x="758380" y="164677"/>
                  </a:cubicBezTo>
                  <a:cubicBezTo>
                    <a:pt x="758847" y="162811"/>
                    <a:pt x="759313" y="160945"/>
                    <a:pt x="759780" y="159079"/>
                  </a:cubicBezTo>
                  <a:cubicBezTo>
                    <a:pt x="760246" y="156746"/>
                    <a:pt x="759313" y="154880"/>
                    <a:pt x="757447" y="154414"/>
                  </a:cubicBezTo>
                  <a:cubicBezTo>
                    <a:pt x="753249" y="153014"/>
                    <a:pt x="748584" y="152081"/>
                    <a:pt x="744385" y="153947"/>
                  </a:cubicBezTo>
                  <a:cubicBezTo>
                    <a:pt x="735055" y="157679"/>
                    <a:pt x="725258" y="160945"/>
                    <a:pt x="714995" y="161411"/>
                  </a:cubicBezTo>
                  <a:cubicBezTo>
                    <a:pt x="711730" y="161411"/>
                    <a:pt x="708464" y="162344"/>
                    <a:pt x="706131" y="164210"/>
                  </a:cubicBezTo>
                  <a:cubicBezTo>
                    <a:pt x="700533" y="168876"/>
                    <a:pt x="694469" y="168409"/>
                    <a:pt x="688404" y="167476"/>
                  </a:cubicBezTo>
                  <a:cubicBezTo>
                    <a:pt x="688404" y="167476"/>
                    <a:pt x="687938" y="167942"/>
                    <a:pt x="687938" y="167942"/>
                  </a:cubicBezTo>
                  <a:lnTo>
                    <a:pt x="687471" y="168876"/>
                  </a:lnTo>
                  <a:lnTo>
                    <a:pt x="687938" y="167476"/>
                  </a:lnTo>
                  <a:cubicBezTo>
                    <a:pt x="687938" y="167476"/>
                    <a:pt x="688404" y="167476"/>
                    <a:pt x="688404" y="167476"/>
                  </a:cubicBezTo>
                  <a:cubicBezTo>
                    <a:pt x="688871" y="167009"/>
                    <a:pt x="688871" y="167009"/>
                    <a:pt x="689337" y="166543"/>
                  </a:cubicBezTo>
                  <a:cubicBezTo>
                    <a:pt x="691203" y="164210"/>
                    <a:pt x="691203" y="161878"/>
                    <a:pt x="689804" y="159545"/>
                  </a:cubicBezTo>
                  <a:cubicBezTo>
                    <a:pt x="687938" y="157213"/>
                    <a:pt x="686538" y="157213"/>
                    <a:pt x="683273" y="159079"/>
                  </a:cubicBezTo>
                  <a:cubicBezTo>
                    <a:pt x="680940" y="160478"/>
                    <a:pt x="679074" y="161878"/>
                    <a:pt x="676275" y="162344"/>
                  </a:cubicBezTo>
                  <a:cubicBezTo>
                    <a:pt x="672076" y="162811"/>
                    <a:pt x="667411" y="163744"/>
                    <a:pt x="663213" y="165610"/>
                  </a:cubicBezTo>
                  <a:cubicBezTo>
                    <a:pt x="658081" y="167476"/>
                    <a:pt x="654349" y="170275"/>
                    <a:pt x="653416" y="176340"/>
                  </a:cubicBezTo>
                  <a:cubicBezTo>
                    <a:pt x="652950" y="178672"/>
                    <a:pt x="651084" y="179605"/>
                    <a:pt x="649684" y="178672"/>
                  </a:cubicBezTo>
                  <a:cubicBezTo>
                    <a:pt x="646885" y="176806"/>
                    <a:pt x="644553" y="174940"/>
                    <a:pt x="641753" y="173074"/>
                  </a:cubicBezTo>
                  <a:cubicBezTo>
                    <a:pt x="638021" y="170275"/>
                    <a:pt x="635222" y="167009"/>
                    <a:pt x="634289" y="162344"/>
                  </a:cubicBezTo>
                  <a:cubicBezTo>
                    <a:pt x="632890" y="158146"/>
                    <a:pt x="631490" y="153947"/>
                    <a:pt x="630091" y="149749"/>
                  </a:cubicBezTo>
                  <a:cubicBezTo>
                    <a:pt x="629158" y="146950"/>
                    <a:pt x="627292" y="144151"/>
                    <a:pt x="625892" y="141352"/>
                  </a:cubicBezTo>
                  <a:cubicBezTo>
                    <a:pt x="621694" y="136687"/>
                    <a:pt x="615629" y="133887"/>
                    <a:pt x="610498" y="130155"/>
                  </a:cubicBezTo>
                  <a:cubicBezTo>
                    <a:pt x="602567" y="125024"/>
                    <a:pt x="594636" y="119426"/>
                    <a:pt x="591371" y="109629"/>
                  </a:cubicBezTo>
                  <a:cubicBezTo>
                    <a:pt x="590904" y="108230"/>
                    <a:pt x="589971" y="107297"/>
                    <a:pt x="589505" y="106364"/>
                  </a:cubicBezTo>
                  <a:cubicBezTo>
                    <a:pt x="588105" y="104031"/>
                    <a:pt x="585773" y="102632"/>
                    <a:pt x="582974" y="102632"/>
                  </a:cubicBezTo>
                  <a:cubicBezTo>
                    <a:pt x="580641" y="102632"/>
                    <a:pt x="577842" y="102165"/>
                    <a:pt x="575509" y="102165"/>
                  </a:cubicBezTo>
                  <a:cubicBezTo>
                    <a:pt x="569911" y="102165"/>
                    <a:pt x="565713" y="100299"/>
                    <a:pt x="561514" y="96567"/>
                  </a:cubicBezTo>
                  <a:cubicBezTo>
                    <a:pt x="555450" y="91902"/>
                    <a:pt x="549852" y="86770"/>
                    <a:pt x="542387" y="83971"/>
                  </a:cubicBezTo>
                  <a:cubicBezTo>
                    <a:pt x="539122" y="82572"/>
                    <a:pt x="535856" y="79773"/>
                    <a:pt x="533057" y="76974"/>
                  </a:cubicBezTo>
                  <a:cubicBezTo>
                    <a:pt x="529792" y="73708"/>
                    <a:pt x="527459" y="70443"/>
                    <a:pt x="525593" y="66244"/>
                  </a:cubicBezTo>
                  <a:cubicBezTo>
                    <a:pt x="523727" y="62045"/>
                    <a:pt x="519529" y="59713"/>
                    <a:pt x="514397" y="60646"/>
                  </a:cubicBezTo>
                  <a:cubicBezTo>
                    <a:pt x="511132" y="61112"/>
                    <a:pt x="508332" y="62045"/>
                    <a:pt x="505067" y="62978"/>
                  </a:cubicBezTo>
                  <a:cubicBezTo>
                    <a:pt x="503201" y="63445"/>
                    <a:pt x="501335" y="62512"/>
                    <a:pt x="500402" y="60646"/>
                  </a:cubicBezTo>
                  <a:cubicBezTo>
                    <a:pt x="497603" y="55981"/>
                    <a:pt x="497603" y="49916"/>
                    <a:pt x="494804" y="44785"/>
                  </a:cubicBezTo>
                  <a:cubicBezTo>
                    <a:pt x="494337" y="44318"/>
                    <a:pt x="495270" y="42452"/>
                    <a:pt x="496203" y="41519"/>
                  </a:cubicBezTo>
                  <a:cubicBezTo>
                    <a:pt x="497603" y="40120"/>
                    <a:pt x="498536" y="38254"/>
                    <a:pt x="497603" y="36388"/>
                  </a:cubicBezTo>
                  <a:cubicBezTo>
                    <a:pt x="496670" y="34522"/>
                    <a:pt x="495270" y="33122"/>
                    <a:pt x="493871" y="32189"/>
                  </a:cubicBezTo>
                  <a:cubicBezTo>
                    <a:pt x="491072" y="30789"/>
                    <a:pt x="487806" y="29856"/>
                    <a:pt x="485007" y="28923"/>
                  </a:cubicBezTo>
                  <a:cubicBezTo>
                    <a:pt x="483141" y="28457"/>
                    <a:pt x="481275" y="28457"/>
                    <a:pt x="479409" y="27990"/>
                  </a:cubicBezTo>
                  <a:cubicBezTo>
                    <a:pt x="476610" y="27524"/>
                    <a:pt x="475677" y="26591"/>
                    <a:pt x="476143" y="22392"/>
                  </a:cubicBezTo>
                  <a:cubicBezTo>
                    <a:pt x="476610" y="19127"/>
                    <a:pt x="476610" y="16328"/>
                    <a:pt x="473344" y="14928"/>
                  </a:cubicBezTo>
                  <a:cubicBezTo>
                    <a:pt x="473344" y="14928"/>
                    <a:pt x="473344" y="14928"/>
                    <a:pt x="473344" y="14928"/>
                  </a:cubicBezTo>
                  <a:cubicBezTo>
                    <a:pt x="472878" y="14928"/>
                    <a:pt x="472411" y="14928"/>
                    <a:pt x="471945" y="14928"/>
                  </a:cubicBezTo>
                  <a:cubicBezTo>
                    <a:pt x="470079" y="15395"/>
                    <a:pt x="468213" y="16328"/>
                    <a:pt x="466347" y="16794"/>
                  </a:cubicBezTo>
                  <a:cubicBezTo>
                    <a:pt x="465880" y="17261"/>
                    <a:pt x="464947" y="17727"/>
                    <a:pt x="464481" y="18194"/>
                  </a:cubicBezTo>
                  <a:cubicBezTo>
                    <a:pt x="464481" y="18194"/>
                    <a:pt x="464014" y="18194"/>
                    <a:pt x="464014" y="18194"/>
                  </a:cubicBezTo>
                  <a:cubicBezTo>
                    <a:pt x="464014" y="19127"/>
                    <a:pt x="463548" y="20526"/>
                    <a:pt x="463081" y="21459"/>
                  </a:cubicBezTo>
                  <a:cubicBezTo>
                    <a:pt x="461682" y="24258"/>
                    <a:pt x="459816" y="24725"/>
                    <a:pt x="457017" y="23325"/>
                  </a:cubicBezTo>
                  <a:cubicBezTo>
                    <a:pt x="456084" y="22859"/>
                    <a:pt x="455617" y="21459"/>
                    <a:pt x="455617" y="20060"/>
                  </a:cubicBezTo>
                  <a:cubicBezTo>
                    <a:pt x="455617" y="20060"/>
                    <a:pt x="456550" y="19127"/>
                    <a:pt x="457017" y="19127"/>
                  </a:cubicBezTo>
                  <a:cubicBezTo>
                    <a:pt x="459349" y="18660"/>
                    <a:pt x="461682" y="18660"/>
                    <a:pt x="464014" y="18194"/>
                  </a:cubicBezTo>
                  <a:cubicBezTo>
                    <a:pt x="464014" y="18194"/>
                    <a:pt x="464014" y="17727"/>
                    <a:pt x="464014" y="17727"/>
                  </a:cubicBezTo>
                  <a:cubicBezTo>
                    <a:pt x="464947" y="17261"/>
                    <a:pt x="465880" y="17261"/>
                    <a:pt x="466347" y="16794"/>
                  </a:cubicBezTo>
                  <a:cubicBezTo>
                    <a:pt x="468213" y="15861"/>
                    <a:pt x="469612" y="14928"/>
                    <a:pt x="471945" y="14928"/>
                  </a:cubicBezTo>
                  <a:cubicBezTo>
                    <a:pt x="472411" y="14928"/>
                    <a:pt x="472411" y="14928"/>
                    <a:pt x="472878" y="14462"/>
                  </a:cubicBezTo>
                  <a:cubicBezTo>
                    <a:pt x="472878" y="14462"/>
                    <a:pt x="472878" y="14462"/>
                    <a:pt x="473344" y="14462"/>
                  </a:cubicBezTo>
                  <a:cubicBezTo>
                    <a:pt x="471945" y="9330"/>
                    <a:pt x="469612" y="5132"/>
                    <a:pt x="465880" y="1866"/>
                  </a:cubicBezTo>
                  <a:cubicBezTo>
                    <a:pt x="463548" y="0"/>
                    <a:pt x="461682" y="-467"/>
                    <a:pt x="458883" y="467"/>
                  </a:cubicBezTo>
                  <a:cubicBezTo>
                    <a:pt x="454684" y="1866"/>
                    <a:pt x="450486" y="3266"/>
                    <a:pt x="446754" y="6065"/>
                  </a:cubicBezTo>
                  <a:cubicBezTo>
                    <a:pt x="441155" y="10730"/>
                    <a:pt x="435091" y="10730"/>
                    <a:pt x="428560" y="8864"/>
                  </a:cubicBezTo>
                  <a:cubicBezTo>
                    <a:pt x="424828" y="7931"/>
                    <a:pt x="421096" y="6531"/>
                    <a:pt x="417364" y="5598"/>
                  </a:cubicBezTo>
                  <a:cubicBezTo>
                    <a:pt x="410833" y="3732"/>
                    <a:pt x="406167" y="6531"/>
                    <a:pt x="401969" y="10730"/>
                  </a:cubicBezTo>
                  <a:cubicBezTo>
                    <a:pt x="400569" y="12129"/>
                    <a:pt x="400103" y="13995"/>
                    <a:pt x="399170" y="15861"/>
                  </a:cubicBezTo>
                  <a:cubicBezTo>
                    <a:pt x="397770" y="17261"/>
                    <a:pt x="396371" y="19127"/>
                    <a:pt x="394971" y="19127"/>
                  </a:cubicBezTo>
                  <a:cubicBezTo>
                    <a:pt x="389840" y="20060"/>
                    <a:pt x="385175" y="22392"/>
                    <a:pt x="380043" y="20526"/>
                  </a:cubicBezTo>
                  <a:cubicBezTo>
                    <a:pt x="372579" y="18660"/>
                    <a:pt x="365581" y="20526"/>
                    <a:pt x="359983" y="24725"/>
                  </a:cubicBezTo>
                  <a:cubicBezTo>
                    <a:pt x="348787" y="32189"/>
                    <a:pt x="336658" y="38254"/>
                    <a:pt x="326861" y="47584"/>
                  </a:cubicBezTo>
                  <a:cubicBezTo>
                    <a:pt x="325462" y="48983"/>
                    <a:pt x="324062" y="50383"/>
                    <a:pt x="322196" y="51316"/>
                  </a:cubicBezTo>
                  <a:cubicBezTo>
                    <a:pt x="309601" y="58313"/>
                    <a:pt x="297005" y="64844"/>
                    <a:pt x="282543" y="56914"/>
                  </a:cubicBezTo>
                  <a:cubicBezTo>
                    <a:pt x="282077" y="56447"/>
                    <a:pt x="281144" y="56447"/>
                    <a:pt x="280677" y="55981"/>
                  </a:cubicBezTo>
                  <a:cubicBezTo>
                    <a:pt x="274613" y="53648"/>
                    <a:pt x="271813" y="54581"/>
                    <a:pt x="267148" y="59713"/>
                  </a:cubicBezTo>
                  <a:cubicBezTo>
                    <a:pt x="264349" y="62978"/>
                    <a:pt x="262017" y="67177"/>
                    <a:pt x="258751" y="69976"/>
                  </a:cubicBezTo>
                  <a:cubicBezTo>
                    <a:pt x="253620" y="74175"/>
                    <a:pt x="252220" y="78840"/>
                    <a:pt x="254553" y="85371"/>
                  </a:cubicBezTo>
                  <a:cubicBezTo>
                    <a:pt x="256419" y="89569"/>
                    <a:pt x="256885" y="94234"/>
                    <a:pt x="258285" y="98433"/>
                  </a:cubicBezTo>
                  <a:cubicBezTo>
                    <a:pt x="262483" y="110562"/>
                    <a:pt x="263883" y="122225"/>
                    <a:pt x="257352" y="133887"/>
                  </a:cubicBezTo>
                  <a:cubicBezTo>
                    <a:pt x="255952" y="136220"/>
                    <a:pt x="257818" y="140419"/>
                    <a:pt x="260151" y="142285"/>
                  </a:cubicBezTo>
                  <a:cubicBezTo>
                    <a:pt x="263416" y="144617"/>
                    <a:pt x="266682" y="146017"/>
                    <a:pt x="269947" y="147883"/>
                  </a:cubicBezTo>
                  <a:cubicBezTo>
                    <a:pt x="270880" y="151615"/>
                    <a:pt x="270880" y="153481"/>
                    <a:pt x="270880" y="154414"/>
                  </a:cubicBezTo>
                  <a:cubicBezTo>
                    <a:pt x="270880" y="154414"/>
                    <a:pt x="269947" y="154880"/>
                    <a:pt x="269014" y="154880"/>
                  </a:cubicBezTo>
                  <a:cubicBezTo>
                    <a:pt x="267148" y="155347"/>
                    <a:pt x="264816" y="155813"/>
                    <a:pt x="264816" y="158146"/>
                  </a:cubicBezTo>
                  <a:cubicBezTo>
                    <a:pt x="264349" y="163277"/>
                    <a:pt x="263883" y="168409"/>
                    <a:pt x="263883" y="173541"/>
                  </a:cubicBezTo>
                  <a:cubicBezTo>
                    <a:pt x="263883" y="174474"/>
                    <a:pt x="265282" y="175407"/>
                    <a:pt x="266682" y="175873"/>
                  </a:cubicBezTo>
                  <a:cubicBezTo>
                    <a:pt x="268081" y="176340"/>
                    <a:pt x="269947" y="176340"/>
                    <a:pt x="271347" y="176340"/>
                  </a:cubicBezTo>
                  <a:cubicBezTo>
                    <a:pt x="271347" y="176340"/>
                    <a:pt x="271347" y="175873"/>
                    <a:pt x="271347" y="175873"/>
                  </a:cubicBezTo>
                  <a:cubicBezTo>
                    <a:pt x="271347" y="175873"/>
                    <a:pt x="271813" y="175873"/>
                    <a:pt x="271813" y="176340"/>
                  </a:cubicBezTo>
                  <a:cubicBezTo>
                    <a:pt x="271813" y="175407"/>
                    <a:pt x="272280" y="174007"/>
                    <a:pt x="272280" y="173074"/>
                  </a:cubicBezTo>
                  <a:cubicBezTo>
                    <a:pt x="272280" y="173074"/>
                    <a:pt x="272280" y="173074"/>
                    <a:pt x="271813" y="173074"/>
                  </a:cubicBezTo>
                  <a:lnTo>
                    <a:pt x="270880" y="172141"/>
                  </a:lnTo>
                  <a:lnTo>
                    <a:pt x="271813" y="172608"/>
                  </a:lnTo>
                  <a:cubicBezTo>
                    <a:pt x="271813" y="172608"/>
                    <a:pt x="271813" y="172608"/>
                    <a:pt x="271813" y="172608"/>
                  </a:cubicBezTo>
                  <a:cubicBezTo>
                    <a:pt x="277412" y="171208"/>
                    <a:pt x="282543" y="172141"/>
                    <a:pt x="287675" y="174007"/>
                  </a:cubicBezTo>
                  <a:cubicBezTo>
                    <a:pt x="289074" y="174474"/>
                    <a:pt x="290007" y="177273"/>
                    <a:pt x="289074" y="178672"/>
                  </a:cubicBezTo>
                  <a:cubicBezTo>
                    <a:pt x="288608" y="179605"/>
                    <a:pt x="287208" y="180538"/>
                    <a:pt x="286275" y="180538"/>
                  </a:cubicBezTo>
                  <a:cubicBezTo>
                    <a:pt x="280677" y="180072"/>
                    <a:pt x="276012" y="177739"/>
                    <a:pt x="271347" y="175873"/>
                  </a:cubicBezTo>
                  <a:cubicBezTo>
                    <a:pt x="271347" y="175873"/>
                    <a:pt x="271347" y="176340"/>
                    <a:pt x="271347" y="176340"/>
                  </a:cubicBezTo>
                  <a:cubicBezTo>
                    <a:pt x="270880" y="176340"/>
                    <a:pt x="270880" y="176340"/>
                    <a:pt x="270414" y="176340"/>
                  </a:cubicBezTo>
                  <a:cubicBezTo>
                    <a:pt x="270880" y="178206"/>
                    <a:pt x="270880" y="181005"/>
                    <a:pt x="268081" y="181471"/>
                  </a:cubicBezTo>
                  <a:cubicBezTo>
                    <a:pt x="264349" y="181938"/>
                    <a:pt x="260617" y="182871"/>
                    <a:pt x="257352" y="185670"/>
                  </a:cubicBezTo>
                  <a:cubicBezTo>
                    <a:pt x="254086" y="188469"/>
                    <a:pt x="249888" y="188002"/>
                    <a:pt x="246622" y="186136"/>
                  </a:cubicBezTo>
                  <a:cubicBezTo>
                    <a:pt x="242424" y="184270"/>
                    <a:pt x="238691" y="181938"/>
                    <a:pt x="234959" y="179605"/>
                  </a:cubicBezTo>
                  <a:cubicBezTo>
                    <a:pt x="232160" y="178206"/>
                    <a:pt x="231694" y="175407"/>
                    <a:pt x="233093" y="173074"/>
                  </a:cubicBezTo>
                  <a:cubicBezTo>
                    <a:pt x="234493" y="170742"/>
                    <a:pt x="235892" y="168876"/>
                    <a:pt x="237292" y="166543"/>
                  </a:cubicBezTo>
                  <a:cubicBezTo>
                    <a:pt x="240091" y="162344"/>
                    <a:pt x="235892" y="156746"/>
                    <a:pt x="231694" y="156746"/>
                  </a:cubicBezTo>
                  <a:cubicBezTo>
                    <a:pt x="226562" y="156746"/>
                    <a:pt x="221431" y="156746"/>
                    <a:pt x="216299" y="157679"/>
                  </a:cubicBezTo>
                  <a:cubicBezTo>
                    <a:pt x="213500" y="158146"/>
                    <a:pt x="209768" y="159545"/>
                    <a:pt x="207902" y="161878"/>
                  </a:cubicBezTo>
                  <a:cubicBezTo>
                    <a:pt x="205103" y="165610"/>
                    <a:pt x="201837" y="165610"/>
                    <a:pt x="197639" y="165143"/>
                  </a:cubicBezTo>
                  <a:cubicBezTo>
                    <a:pt x="194373" y="164677"/>
                    <a:pt x="191574" y="166076"/>
                    <a:pt x="188309" y="166543"/>
                  </a:cubicBezTo>
                  <a:cubicBezTo>
                    <a:pt x="178979" y="167942"/>
                    <a:pt x="172447" y="174474"/>
                    <a:pt x="163584" y="177273"/>
                  </a:cubicBezTo>
                  <a:cubicBezTo>
                    <a:pt x="160318" y="178206"/>
                    <a:pt x="159385" y="182404"/>
                    <a:pt x="161251" y="185203"/>
                  </a:cubicBezTo>
                  <a:cubicBezTo>
                    <a:pt x="164050" y="189402"/>
                    <a:pt x="167316" y="193600"/>
                    <a:pt x="170115" y="197332"/>
                  </a:cubicBezTo>
                  <a:cubicBezTo>
                    <a:pt x="171048" y="198732"/>
                    <a:pt x="170581" y="199665"/>
                    <a:pt x="167316" y="201064"/>
                  </a:cubicBezTo>
                  <a:cubicBezTo>
                    <a:pt x="166383" y="201531"/>
                    <a:pt x="164517" y="201997"/>
                    <a:pt x="164050" y="202930"/>
                  </a:cubicBezTo>
                  <a:cubicBezTo>
                    <a:pt x="163117" y="209462"/>
                    <a:pt x="159385" y="214593"/>
                    <a:pt x="157519" y="220658"/>
                  </a:cubicBezTo>
                  <a:cubicBezTo>
                    <a:pt x="157053" y="222990"/>
                    <a:pt x="157519" y="226256"/>
                    <a:pt x="158452" y="228122"/>
                  </a:cubicBezTo>
                  <a:cubicBezTo>
                    <a:pt x="162651" y="234653"/>
                    <a:pt x="168249" y="240251"/>
                    <a:pt x="177113" y="238385"/>
                  </a:cubicBezTo>
                  <a:cubicBezTo>
                    <a:pt x="184577" y="236986"/>
                    <a:pt x="191108" y="237919"/>
                    <a:pt x="197172" y="242584"/>
                  </a:cubicBezTo>
                  <a:cubicBezTo>
                    <a:pt x="200438" y="245383"/>
                    <a:pt x="203703" y="245849"/>
                    <a:pt x="207902" y="243517"/>
                  </a:cubicBezTo>
                  <a:cubicBezTo>
                    <a:pt x="214433" y="240251"/>
                    <a:pt x="220964" y="237919"/>
                    <a:pt x="227495" y="235119"/>
                  </a:cubicBezTo>
                  <a:cubicBezTo>
                    <a:pt x="228895" y="234653"/>
                    <a:pt x="231227" y="235119"/>
                    <a:pt x="233093" y="235586"/>
                  </a:cubicBezTo>
                  <a:cubicBezTo>
                    <a:pt x="233560" y="235586"/>
                    <a:pt x="234026" y="236519"/>
                    <a:pt x="234026" y="236986"/>
                  </a:cubicBezTo>
                  <a:cubicBezTo>
                    <a:pt x="234026" y="237452"/>
                    <a:pt x="234026" y="238385"/>
                    <a:pt x="234026" y="238852"/>
                  </a:cubicBezTo>
                  <a:cubicBezTo>
                    <a:pt x="233093" y="239785"/>
                    <a:pt x="232160" y="240251"/>
                    <a:pt x="230761" y="240718"/>
                  </a:cubicBezTo>
                  <a:cubicBezTo>
                    <a:pt x="227495" y="241651"/>
                    <a:pt x="224696" y="242584"/>
                    <a:pt x="225629" y="247249"/>
                  </a:cubicBezTo>
                  <a:cubicBezTo>
                    <a:pt x="226096" y="249115"/>
                    <a:pt x="226096" y="251447"/>
                    <a:pt x="225163" y="252847"/>
                  </a:cubicBezTo>
                  <a:cubicBezTo>
                    <a:pt x="222364" y="257978"/>
                    <a:pt x="220031" y="263110"/>
                    <a:pt x="219098" y="269174"/>
                  </a:cubicBezTo>
                  <a:cubicBezTo>
                    <a:pt x="218165" y="275239"/>
                    <a:pt x="208369" y="282237"/>
                    <a:pt x="201837" y="282237"/>
                  </a:cubicBezTo>
                  <a:cubicBezTo>
                    <a:pt x="200438" y="282237"/>
                    <a:pt x="199038" y="281770"/>
                    <a:pt x="198105" y="281304"/>
                  </a:cubicBezTo>
                  <a:cubicBezTo>
                    <a:pt x="195773" y="279904"/>
                    <a:pt x="193907" y="278505"/>
                    <a:pt x="192041" y="276639"/>
                  </a:cubicBezTo>
                  <a:cubicBezTo>
                    <a:pt x="190641" y="275239"/>
                    <a:pt x="189708" y="272907"/>
                    <a:pt x="188309" y="272907"/>
                  </a:cubicBezTo>
                  <a:cubicBezTo>
                    <a:pt x="186443" y="272907"/>
                    <a:pt x="186443" y="275706"/>
                    <a:pt x="185976" y="277105"/>
                  </a:cubicBezTo>
                  <a:cubicBezTo>
                    <a:pt x="183177" y="284569"/>
                    <a:pt x="177579" y="287835"/>
                    <a:pt x="170115" y="289234"/>
                  </a:cubicBezTo>
                  <a:cubicBezTo>
                    <a:pt x="169182" y="289234"/>
                    <a:pt x="167782" y="288768"/>
                    <a:pt x="166849" y="287835"/>
                  </a:cubicBezTo>
                  <a:cubicBezTo>
                    <a:pt x="165916" y="286902"/>
                    <a:pt x="165450" y="285969"/>
                    <a:pt x="164517" y="284569"/>
                  </a:cubicBezTo>
                  <a:cubicBezTo>
                    <a:pt x="161251" y="279904"/>
                    <a:pt x="157519" y="278505"/>
                    <a:pt x="153321" y="280837"/>
                  </a:cubicBezTo>
                  <a:cubicBezTo>
                    <a:pt x="146323" y="285036"/>
                    <a:pt x="138392" y="289234"/>
                    <a:pt x="136060" y="298098"/>
                  </a:cubicBezTo>
                  <a:cubicBezTo>
                    <a:pt x="135593" y="299031"/>
                    <a:pt x="134660" y="300430"/>
                    <a:pt x="133727" y="300897"/>
                  </a:cubicBezTo>
                  <a:cubicBezTo>
                    <a:pt x="122531" y="306962"/>
                    <a:pt x="114601" y="317691"/>
                    <a:pt x="104337" y="325155"/>
                  </a:cubicBezTo>
                  <a:cubicBezTo>
                    <a:pt x="97340" y="330287"/>
                    <a:pt x="95007" y="337284"/>
                    <a:pt x="97340" y="345215"/>
                  </a:cubicBezTo>
                  <a:cubicBezTo>
                    <a:pt x="98273" y="348481"/>
                    <a:pt x="98739" y="351280"/>
                    <a:pt x="99672" y="354545"/>
                  </a:cubicBezTo>
                  <a:cubicBezTo>
                    <a:pt x="100605" y="357811"/>
                    <a:pt x="100139" y="361076"/>
                    <a:pt x="97806" y="363409"/>
                  </a:cubicBezTo>
                  <a:cubicBezTo>
                    <a:pt x="91742" y="369007"/>
                    <a:pt x="91742" y="375538"/>
                    <a:pt x="93608" y="383002"/>
                  </a:cubicBezTo>
                  <a:cubicBezTo>
                    <a:pt x="95007" y="387201"/>
                    <a:pt x="95474" y="391866"/>
                    <a:pt x="96873" y="396064"/>
                  </a:cubicBezTo>
                  <a:cubicBezTo>
                    <a:pt x="97806" y="398863"/>
                    <a:pt x="99672" y="400263"/>
                    <a:pt x="102005" y="401196"/>
                  </a:cubicBezTo>
                  <a:cubicBezTo>
                    <a:pt x="104337" y="402129"/>
                    <a:pt x="107137" y="402595"/>
                    <a:pt x="109469" y="402129"/>
                  </a:cubicBezTo>
                  <a:cubicBezTo>
                    <a:pt x="114134" y="401196"/>
                    <a:pt x="119266" y="399796"/>
                    <a:pt x="124397" y="400263"/>
                  </a:cubicBezTo>
                  <a:cubicBezTo>
                    <a:pt x="124397" y="400263"/>
                    <a:pt x="124397" y="399796"/>
                    <a:pt x="124397" y="399796"/>
                  </a:cubicBezTo>
                  <a:cubicBezTo>
                    <a:pt x="124397" y="399330"/>
                    <a:pt x="124864" y="398863"/>
                    <a:pt x="124864" y="398397"/>
                  </a:cubicBezTo>
                  <a:cubicBezTo>
                    <a:pt x="124864" y="396997"/>
                    <a:pt x="124864" y="395598"/>
                    <a:pt x="124864" y="394665"/>
                  </a:cubicBezTo>
                  <a:cubicBezTo>
                    <a:pt x="124864" y="394198"/>
                    <a:pt x="124864" y="393265"/>
                    <a:pt x="125330" y="392799"/>
                  </a:cubicBezTo>
                  <a:cubicBezTo>
                    <a:pt x="126730" y="391866"/>
                    <a:pt x="127196" y="392799"/>
                    <a:pt x="126263" y="394665"/>
                  </a:cubicBezTo>
                  <a:cubicBezTo>
                    <a:pt x="125797" y="396064"/>
                    <a:pt x="125330" y="397464"/>
                    <a:pt x="124397" y="398863"/>
                  </a:cubicBezTo>
                  <a:cubicBezTo>
                    <a:pt x="124397" y="399330"/>
                    <a:pt x="124397" y="399796"/>
                    <a:pt x="124397" y="400729"/>
                  </a:cubicBezTo>
                  <a:cubicBezTo>
                    <a:pt x="124397" y="400729"/>
                    <a:pt x="123931" y="400729"/>
                    <a:pt x="123931" y="400729"/>
                  </a:cubicBezTo>
                  <a:cubicBezTo>
                    <a:pt x="123464" y="403528"/>
                    <a:pt x="122531" y="406794"/>
                    <a:pt x="122531" y="409593"/>
                  </a:cubicBezTo>
                  <a:cubicBezTo>
                    <a:pt x="122531" y="414725"/>
                    <a:pt x="120199" y="417990"/>
                    <a:pt x="116467" y="421256"/>
                  </a:cubicBezTo>
                  <a:cubicBezTo>
                    <a:pt x="113668" y="423588"/>
                    <a:pt x="113668" y="426854"/>
                    <a:pt x="115067" y="430119"/>
                  </a:cubicBezTo>
                  <a:cubicBezTo>
                    <a:pt x="116467" y="432918"/>
                    <a:pt x="115534" y="435251"/>
                    <a:pt x="114601" y="437583"/>
                  </a:cubicBezTo>
                  <a:cubicBezTo>
                    <a:pt x="113668" y="439450"/>
                    <a:pt x="112735" y="440849"/>
                    <a:pt x="111335" y="442249"/>
                  </a:cubicBezTo>
                  <a:cubicBezTo>
                    <a:pt x="109936" y="444581"/>
                    <a:pt x="110402" y="445981"/>
                    <a:pt x="112268" y="446447"/>
                  </a:cubicBezTo>
                  <a:cubicBezTo>
                    <a:pt x="117866" y="448313"/>
                    <a:pt x="123464" y="449713"/>
                    <a:pt x="127196" y="442715"/>
                  </a:cubicBezTo>
                  <a:cubicBezTo>
                    <a:pt x="127663" y="442249"/>
                    <a:pt x="128596" y="441782"/>
                    <a:pt x="129062" y="441782"/>
                  </a:cubicBezTo>
                  <a:cubicBezTo>
                    <a:pt x="133727" y="446447"/>
                    <a:pt x="140725" y="449713"/>
                    <a:pt x="142591" y="457643"/>
                  </a:cubicBezTo>
                  <a:cubicBezTo>
                    <a:pt x="143058" y="459509"/>
                    <a:pt x="145390" y="459976"/>
                    <a:pt x="146790" y="458110"/>
                  </a:cubicBezTo>
                  <a:cubicBezTo>
                    <a:pt x="147256" y="457643"/>
                    <a:pt x="147256" y="457177"/>
                    <a:pt x="147723" y="456710"/>
                  </a:cubicBezTo>
                  <a:cubicBezTo>
                    <a:pt x="150988" y="452978"/>
                    <a:pt x="150988" y="452978"/>
                    <a:pt x="156586" y="455311"/>
                  </a:cubicBezTo>
                  <a:cubicBezTo>
                    <a:pt x="158452" y="455777"/>
                    <a:pt x="160318" y="456244"/>
                    <a:pt x="162184" y="456244"/>
                  </a:cubicBezTo>
                  <a:cubicBezTo>
                    <a:pt x="164050" y="456244"/>
                    <a:pt x="165916" y="455311"/>
                    <a:pt x="167782" y="455311"/>
                  </a:cubicBezTo>
                  <a:cubicBezTo>
                    <a:pt x="168249" y="455311"/>
                    <a:pt x="169182" y="455311"/>
                    <a:pt x="169648" y="455777"/>
                  </a:cubicBezTo>
                  <a:cubicBezTo>
                    <a:pt x="170581" y="456710"/>
                    <a:pt x="170581" y="457643"/>
                    <a:pt x="169182" y="458576"/>
                  </a:cubicBezTo>
                  <a:cubicBezTo>
                    <a:pt x="163584" y="462308"/>
                    <a:pt x="160785" y="467440"/>
                    <a:pt x="157519" y="473505"/>
                  </a:cubicBezTo>
                  <a:cubicBezTo>
                    <a:pt x="150522" y="486567"/>
                    <a:pt x="142125" y="498696"/>
                    <a:pt x="128129" y="505693"/>
                  </a:cubicBezTo>
                  <a:cubicBezTo>
                    <a:pt x="123464" y="508026"/>
                    <a:pt x="119732" y="511292"/>
                    <a:pt x="115067" y="513624"/>
                  </a:cubicBezTo>
                  <a:cubicBezTo>
                    <a:pt x="107603" y="516890"/>
                    <a:pt x="100605" y="521555"/>
                    <a:pt x="93141" y="525287"/>
                  </a:cubicBezTo>
                  <a:cubicBezTo>
                    <a:pt x="88476" y="527619"/>
                    <a:pt x="84744" y="530885"/>
                    <a:pt x="81479" y="535083"/>
                  </a:cubicBezTo>
                  <a:cubicBezTo>
                    <a:pt x="79613" y="537416"/>
                    <a:pt x="77280" y="537882"/>
                    <a:pt x="74948" y="536949"/>
                  </a:cubicBezTo>
                  <a:cubicBezTo>
                    <a:pt x="68883" y="535083"/>
                    <a:pt x="63285" y="536483"/>
                    <a:pt x="58620" y="539748"/>
                  </a:cubicBezTo>
                  <a:cubicBezTo>
                    <a:pt x="54421" y="542547"/>
                    <a:pt x="50223" y="545347"/>
                    <a:pt x="46024" y="548612"/>
                  </a:cubicBezTo>
                  <a:cubicBezTo>
                    <a:pt x="39493" y="554210"/>
                    <a:pt x="32029" y="557942"/>
                    <a:pt x="23632" y="558409"/>
                  </a:cubicBezTo>
                  <a:cubicBezTo>
                    <a:pt x="20366" y="558409"/>
                    <a:pt x="17101" y="559342"/>
                    <a:pt x="13835" y="559342"/>
                  </a:cubicBezTo>
                  <a:cubicBezTo>
                    <a:pt x="7304" y="559808"/>
                    <a:pt x="4038" y="564473"/>
                    <a:pt x="306" y="569138"/>
                  </a:cubicBezTo>
                  <a:cubicBezTo>
                    <a:pt x="-160" y="569605"/>
                    <a:pt x="-160" y="571471"/>
                    <a:pt x="773" y="572404"/>
                  </a:cubicBezTo>
                  <a:cubicBezTo>
                    <a:pt x="1239" y="573337"/>
                    <a:pt x="2639" y="574270"/>
                    <a:pt x="4038" y="574270"/>
                  </a:cubicBezTo>
                  <a:cubicBezTo>
                    <a:pt x="5905" y="574270"/>
                    <a:pt x="7771" y="574270"/>
                    <a:pt x="9637" y="573337"/>
                  </a:cubicBezTo>
                  <a:cubicBezTo>
                    <a:pt x="13369" y="571471"/>
                    <a:pt x="17101" y="572870"/>
                    <a:pt x="20833" y="572404"/>
                  </a:cubicBezTo>
                  <a:cubicBezTo>
                    <a:pt x="23165" y="571937"/>
                    <a:pt x="26431" y="571471"/>
                    <a:pt x="27830" y="569605"/>
                  </a:cubicBezTo>
                  <a:cubicBezTo>
                    <a:pt x="32029" y="564940"/>
                    <a:pt x="37160" y="563540"/>
                    <a:pt x="43225" y="563074"/>
                  </a:cubicBezTo>
                  <a:cubicBezTo>
                    <a:pt x="51622" y="562607"/>
                    <a:pt x="57687" y="558875"/>
                    <a:pt x="61419" y="551411"/>
                  </a:cubicBezTo>
                  <a:cubicBezTo>
                    <a:pt x="61419" y="551411"/>
                    <a:pt x="61419" y="550945"/>
                    <a:pt x="60952" y="550945"/>
                  </a:cubicBezTo>
                  <a:lnTo>
                    <a:pt x="61885" y="550478"/>
                  </a:lnTo>
                  <a:lnTo>
                    <a:pt x="61419" y="550945"/>
                  </a:lnTo>
                  <a:cubicBezTo>
                    <a:pt x="61419" y="550945"/>
                    <a:pt x="61419" y="550945"/>
                    <a:pt x="61419" y="550945"/>
                  </a:cubicBezTo>
                  <a:cubicBezTo>
                    <a:pt x="62818" y="553277"/>
                    <a:pt x="64684" y="556076"/>
                    <a:pt x="66084" y="558409"/>
                  </a:cubicBezTo>
                  <a:cubicBezTo>
                    <a:pt x="67483" y="560275"/>
                    <a:pt x="67483" y="560275"/>
                    <a:pt x="69349" y="556543"/>
                  </a:cubicBezTo>
                  <a:cubicBezTo>
                    <a:pt x="69816" y="555610"/>
                    <a:pt x="70282" y="553744"/>
                    <a:pt x="71215" y="553277"/>
                  </a:cubicBezTo>
                  <a:cubicBezTo>
                    <a:pt x="76814" y="552344"/>
                    <a:pt x="81945" y="549545"/>
                    <a:pt x="88010" y="550012"/>
                  </a:cubicBezTo>
                  <a:cubicBezTo>
                    <a:pt x="90342" y="550478"/>
                    <a:pt x="92675" y="551411"/>
                    <a:pt x="95007" y="549545"/>
                  </a:cubicBezTo>
                  <a:cubicBezTo>
                    <a:pt x="97806" y="546746"/>
                    <a:pt x="101538" y="545813"/>
                    <a:pt x="105270" y="544414"/>
                  </a:cubicBezTo>
                  <a:cubicBezTo>
                    <a:pt x="110869" y="541614"/>
                    <a:pt x="117866" y="540681"/>
                    <a:pt x="120199" y="533684"/>
                  </a:cubicBezTo>
                  <a:cubicBezTo>
                    <a:pt x="124397" y="530885"/>
                    <a:pt x="128596" y="528086"/>
                    <a:pt x="133261" y="526220"/>
                  </a:cubicBezTo>
                  <a:cubicBezTo>
                    <a:pt x="134660" y="525753"/>
                    <a:pt x="136993" y="526220"/>
                    <a:pt x="138859" y="526686"/>
                  </a:cubicBezTo>
                  <a:cubicBezTo>
                    <a:pt x="139792" y="525287"/>
                    <a:pt x="140725" y="522954"/>
                    <a:pt x="141658" y="522488"/>
                  </a:cubicBezTo>
                  <a:cubicBezTo>
                    <a:pt x="146323" y="521555"/>
                    <a:pt x="149589" y="518756"/>
                    <a:pt x="153787" y="516890"/>
                  </a:cubicBezTo>
                  <a:cubicBezTo>
                    <a:pt x="158452" y="515024"/>
                    <a:pt x="161251" y="512691"/>
                    <a:pt x="163117" y="508026"/>
                  </a:cubicBezTo>
                  <a:cubicBezTo>
                    <a:pt x="163584" y="506626"/>
                    <a:pt x="165450" y="504760"/>
                    <a:pt x="166849" y="503827"/>
                  </a:cubicBezTo>
                  <a:cubicBezTo>
                    <a:pt x="175713" y="498229"/>
                    <a:pt x="184110" y="492631"/>
                    <a:pt x="194373" y="490299"/>
                  </a:cubicBezTo>
                  <a:cubicBezTo>
                    <a:pt x="201837" y="488433"/>
                    <a:pt x="206969" y="485167"/>
                    <a:pt x="211168" y="479103"/>
                  </a:cubicBezTo>
                  <a:cubicBezTo>
                    <a:pt x="213034" y="476770"/>
                    <a:pt x="216299" y="475371"/>
                    <a:pt x="218632" y="473505"/>
                  </a:cubicBezTo>
                  <a:cubicBezTo>
                    <a:pt x="220964" y="472105"/>
                    <a:pt x="223297" y="471172"/>
                    <a:pt x="225163" y="469772"/>
                  </a:cubicBezTo>
                  <a:cubicBezTo>
                    <a:pt x="228895" y="467440"/>
                    <a:pt x="229828" y="463708"/>
                    <a:pt x="227962" y="459976"/>
                  </a:cubicBezTo>
                  <a:cubicBezTo>
                    <a:pt x="227029" y="458110"/>
                    <a:pt x="226096" y="456710"/>
                    <a:pt x="225163" y="454844"/>
                  </a:cubicBezTo>
                  <a:cubicBezTo>
                    <a:pt x="223763" y="452045"/>
                    <a:pt x="224230" y="450179"/>
                    <a:pt x="226096" y="447847"/>
                  </a:cubicBezTo>
                  <a:cubicBezTo>
                    <a:pt x="229828" y="443648"/>
                    <a:pt x="234493" y="441782"/>
                    <a:pt x="240091" y="443182"/>
                  </a:cubicBezTo>
                  <a:cubicBezTo>
                    <a:pt x="243357" y="444115"/>
                    <a:pt x="246156" y="443182"/>
                    <a:pt x="248955" y="440849"/>
                  </a:cubicBezTo>
                  <a:cubicBezTo>
                    <a:pt x="252687" y="437583"/>
                    <a:pt x="257352" y="435251"/>
                    <a:pt x="258285" y="429186"/>
                  </a:cubicBezTo>
                  <a:cubicBezTo>
                    <a:pt x="259218" y="425921"/>
                    <a:pt x="262017" y="424055"/>
                    <a:pt x="265749" y="424055"/>
                  </a:cubicBezTo>
                  <a:cubicBezTo>
                    <a:pt x="268548" y="423588"/>
                    <a:pt x="270880" y="423122"/>
                    <a:pt x="272280" y="420789"/>
                  </a:cubicBezTo>
                  <a:cubicBezTo>
                    <a:pt x="278811" y="409127"/>
                    <a:pt x="290474" y="405394"/>
                    <a:pt x="301203" y="400263"/>
                  </a:cubicBezTo>
                  <a:cubicBezTo>
                    <a:pt x="304935" y="398397"/>
                    <a:pt x="309134" y="401662"/>
                    <a:pt x="309134" y="405861"/>
                  </a:cubicBezTo>
                  <a:cubicBezTo>
                    <a:pt x="309134" y="407727"/>
                    <a:pt x="309134" y="409593"/>
                    <a:pt x="309134" y="411459"/>
                  </a:cubicBezTo>
                  <a:cubicBezTo>
                    <a:pt x="309134" y="412392"/>
                    <a:pt x="306801" y="413325"/>
                    <a:pt x="306335" y="413325"/>
                  </a:cubicBezTo>
                  <a:cubicBezTo>
                    <a:pt x="298871" y="409127"/>
                    <a:pt x="291407" y="410060"/>
                    <a:pt x="284876" y="414725"/>
                  </a:cubicBezTo>
                  <a:cubicBezTo>
                    <a:pt x="283476" y="415658"/>
                    <a:pt x="281610" y="417057"/>
                    <a:pt x="281144" y="418457"/>
                  </a:cubicBezTo>
                  <a:cubicBezTo>
                    <a:pt x="277412" y="427787"/>
                    <a:pt x="270414" y="434318"/>
                    <a:pt x="264349" y="441316"/>
                  </a:cubicBezTo>
                  <a:cubicBezTo>
                    <a:pt x="262017" y="444115"/>
                    <a:pt x="261550" y="446914"/>
                    <a:pt x="264349" y="449713"/>
                  </a:cubicBezTo>
                  <a:cubicBezTo>
                    <a:pt x="265749" y="451112"/>
                    <a:pt x="265749" y="451579"/>
                    <a:pt x="264349" y="452512"/>
                  </a:cubicBezTo>
                  <a:cubicBezTo>
                    <a:pt x="261084" y="454378"/>
                    <a:pt x="257352" y="455777"/>
                    <a:pt x="254086" y="457643"/>
                  </a:cubicBezTo>
                  <a:cubicBezTo>
                    <a:pt x="252687" y="458576"/>
                    <a:pt x="251754" y="461375"/>
                    <a:pt x="253153" y="462775"/>
                  </a:cubicBezTo>
                  <a:cubicBezTo>
                    <a:pt x="254086" y="464174"/>
                    <a:pt x="255952" y="466040"/>
                    <a:pt x="257352" y="466040"/>
                  </a:cubicBezTo>
                  <a:cubicBezTo>
                    <a:pt x="260617" y="466040"/>
                    <a:pt x="263883" y="465574"/>
                    <a:pt x="266682" y="463708"/>
                  </a:cubicBezTo>
                  <a:cubicBezTo>
                    <a:pt x="272280" y="460442"/>
                    <a:pt x="278345" y="458110"/>
                    <a:pt x="284409" y="456710"/>
                  </a:cubicBezTo>
                  <a:cubicBezTo>
                    <a:pt x="286742" y="455777"/>
                    <a:pt x="289541" y="455311"/>
                    <a:pt x="291407" y="453911"/>
                  </a:cubicBezTo>
                  <a:cubicBezTo>
                    <a:pt x="297005" y="451112"/>
                    <a:pt x="302603" y="447847"/>
                    <a:pt x="309601" y="449246"/>
                  </a:cubicBezTo>
                  <a:cubicBezTo>
                    <a:pt x="311000" y="449713"/>
                    <a:pt x="313333" y="447847"/>
                    <a:pt x="314732" y="447380"/>
                  </a:cubicBezTo>
                  <a:cubicBezTo>
                    <a:pt x="317531" y="445981"/>
                    <a:pt x="319864" y="443648"/>
                    <a:pt x="321730" y="440849"/>
                  </a:cubicBezTo>
                  <a:cubicBezTo>
                    <a:pt x="323596" y="438517"/>
                    <a:pt x="325928" y="438983"/>
                    <a:pt x="327794" y="440849"/>
                  </a:cubicBezTo>
                  <a:cubicBezTo>
                    <a:pt x="329194" y="440849"/>
                    <a:pt x="330127" y="440849"/>
                    <a:pt x="331526" y="440849"/>
                  </a:cubicBezTo>
                  <a:cubicBezTo>
                    <a:pt x="332459" y="438050"/>
                    <a:pt x="333392" y="435717"/>
                    <a:pt x="330127" y="433385"/>
                  </a:cubicBezTo>
                  <a:cubicBezTo>
                    <a:pt x="328261" y="431985"/>
                    <a:pt x="326861" y="429653"/>
                    <a:pt x="325928" y="427320"/>
                  </a:cubicBezTo>
                  <a:cubicBezTo>
                    <a:pt x="324529" y="423588"/>
                    <a:pt x="325462" y="419856"/>
                    <a:pt x="328727" y="417524"/>
                  </a:cubicBezTo>
                  <a:cubicBezTo>
                    <a:pt x="330593" y="416124"/>
                    <a:pt x="332459" y="415658"/>
                    <a:pt x="333392" y="417990"/>
                  </a:cubicBezTo>
                  <a:cubicBezTo>
                    <a:pt x="334792" y="421722"/>
                    <a:pt x="336658" y="424521"/>
                    <a:pt x="341323" y="423588"/>
                  </a:cubicBezTo>
                  <a:cubicBezTo>
                    <a:pt x="344122" y="423122"/>
                    <a:pt x="347388" y="423122"/>
                    <a:pt x="350187" y="423122"/>
                  </a:cubicBezTo>
                  <a:cubicBezTo>
                    <a:pt x="350187" y="423122"/>
                    <a:pt x="350187" y="423122"/>
                    <a:pt x="350187" y="422655"/>
                  </a:cubicBezTo>
                  <a:lnTo>
                    <a:pt x="351120" y="422189"/>
                  </a:lnTo>
                  <a:lnTo>
                    <a:pt x="350653" y="423122"/>
                  </a:lnTo>
                  <a:cubicBezTo>
                    <a:pt x="350653" y="423122"/>
                    <a:pt x="350653" y="423122"/>
                    <a:pt x="350187" y="423122"/>
                  </a:cubicBezTo>
                  <a:cubicBezTo>
                    <a:pt x="350187" y="424988"/>
                    <a:pt x="350187" y="426854"/>
                    <a:pt x="350187" y="428720"/>
                  </a:cubicBezTo>
                  <a:cubicBezTo>
                    <a:pt x="351586" y="435717"/>
                    <a:pt x="354385" y="442249"/>
                    <a:pt x="362316" y="444581"/>
                  </a:cubicBezTo>
                  <a:cubicBezTo>
                    <a:pt x="366981" y="445981"/>
                    <a:pt x="369313" y="449713"/>
                    <a:pt x="371646" y="453911"/>
                  </a:cubicBezTo>
                  <a:cubicBezTo>
                    <a:pt x="372579" y="455777"/>
                    <a:pt x="372579" y="457643"/>
                    <a:pt x="373512" y="459043"/>
                  </a:cubicBezTo>
                  <a:cubicBezTo>
                    <a:pt x="374912" y="461375"/>
                    <a:pt x="376778" y="463241"/>
                    <a:pt x="379577" y="463241"/>
                  </a:cubicBezTo>
                  <a:cubicBezTo>
                    <a:pt x="381909" y="463708"/>
                    <a:pt x="384708" y="464174"/>
                    <a:pt x="387041" y="464174"/>
                  </a:cubicBezTo>
                  <a:cubicBezTo>
                    <a:pt x="393105" y="464174"/>
                    <a:pt x="398237" y="466040"/>
                    <a:pt x="402902" y="470239"/>
                  </a:cubicBezTo>
                  <a:cubicBezTo>
                    <a:pt x="404301" y="471638"/>
                    <a:pt x="406167" y="472105"/>
                    <a:pt x="407567" y="473038"/>
                  </a:cubicBezTo>
                  <a:cubicBezTo>
                    <a:pt x="407567" y="473038"/>
                    <a:pt x="407567" y="473038"/>
                    <a:pt x="407567" y="472571"/>
                  </a:cubicBezTo>
                  <a:lnTo>
                    <a:pt x="408500" y="472105"/>
                  </a:lnTo>
                  <a:lnTo>
                    <a:pt x="408033" y="473038"/>
                  </a:lnTo>
                  <a:cubicBezTo>
                    <a:pt x="408033" y="473038"/>
                    <a:pt x="408033" y="473038"/>
                    <a:pt x="408033" y="473038"/>
                  </a:cubicBezTo>
                  <a:cubicBezTo>
                    <a:pt x="408966" y="474438"/>
                    <a:pt x="409900" y="475837"/>
                    <a:pt x="411299" y="477237"/>
                  </a:cubicBezTo>
                  <a:cubicBezTo>
                    <a:pt x="415498" y="481435"/>
                    <a:pt x="420163" y="484701"/>
                    <a:pt x="426694" y="482835"/>
                  </a:cubicBezTo>
                  <a:cubicBezTo>
                    <a:pt x="427160" y="482835"/>
                    <a:pt x="428093" y="482835"/>
                    <a:pt x="428560" y="483301"/>
                  </a:cubicBezTo>
                  <a:cubicBezTo>
                    <a:pt x="429959" y="483768"/>
                    <a:pt x="430892" y="485167"/>
                    <a:pt x="429959" y="486100"/>
                  </a:cubicBezTo>
                  <a:cubicBezTo>
                    <a:pt x="425761" y="490299"/>
                    <a:pt x="426227" y="493564"/>
                    <a:pt x="429959" y="497763"/>
                  </a:cubicBezTo>
                  <a:cubicBezTo>
                    <a:pt x="431825" y="499629"/>
                    <a:pt x="432758" y="501961"/>
                    <a:pt x="435091" y="503361"/>
                  </a:cubicBezTo>
                  <a:cubicBezTo>
                    <a:pt x="437890" y="505227"/>
                    <a:pt x="440222" y="506160"/>
                    <a:pt x="440222" y="510359"/>
                  </a:cubicBezTo>
                  <a:cubicBezTo>
                    <a:pt x="440222" y="512691"/>
                    <a:pt x="440689" y="515490"/>
                    <a:pt x="441155" y="517823"/>
                  </a:cubicBezTo>
                  <a:cubicBezTo>
                    <a:pt x="442088" y="523887"/>
                    <a:pt x="444888" y="529019"/>
                    <a:pt x="448620" y="533217"/>
                  </a:cubicBezTo>
                  <a:cubicBezTo>
                    <a:pt x="450952" y="535550"/>
                    <a:pt x="453751" y="536949"/>
                    <a:pt x="457017" y="536483"/>
                  </a:cubicBezTo>
                  <a:cubicBezTo>
                    <a:pt x="459816" y="536016"/>
                    <a:pt x="461682" y="533684"/>
                    <a:pt x="461215" y="531351"/>
                  </a:cubicBezTo>
                  <a:cubicBezTo>
                    <a:pt x="460749" y="529485"/>
                    <a:pt x="460282" y="527619"/>
                    <a:pt x="459816" y="525753"/>
                  </a:cubicBezTo>
                  <a:cubicBezTo>
                    <a:pt x="459816" y="525287"/>
                    <a:pt x="459816" y="524354"/>
                    <a:pt x="459816" y="523887"/>
                  </a:cubicBezTo>
                  <a:cubicBezTo>
                    <a:pt x="460749" y="522488"/>
                    <a:pt x="461682" y="522954"/>
                    <a:pt x="462148" y="524820"/>
                  </a:cubicBezTo>
                  <a:cubicBezTo>
                    <a:pt x="463081" y="527153"/>
                    <a:pt x="464481" y="529485"/>
                    <a:pt x="464947" y="531818"/>
                  </a:cubicBezTo>
                  <a:cubicBezTo>
                    <a:pt x="464947" y="536016"/>
                    <a:pt x="467746" y="538815"/>
                    <a:pt x="470079" y="541614"/>
                  </a:cubicBezTo>
                  <a:cubicBezTo>
                    <a:pt x="470545" y="542081"/>
                    <a:pt x="470545" y="543014"/>
                    <a:pt x="470545" y="543481"/>
                  </a:cubicBezTo>
                  <a:cubicBezTo>
                    <a:pt x="469612" y="544880"/>
                    <a:pt x="468679" y="544880"/>
                    <a:pt x="467280" y="543947"/>
                  </a:cubicBezTo>
                  <a:cubicBezTo>
                    <a:pt x="466347" y="543481"/>
                    <a:pt x="464947" y="542547"/>
                    <a:pt x="464014" y="542081"/>
                  </a:cubicBezTo>
                  <a:cubicBezTo>
                    <a:pt x="459816" y="541148"/>
                    <a:pt x="456084" y="543014"/>
                    <a:pt x="454218" y="546280"/>
                  </a:cubicBezTo>
                  <a:cubicBezTo>
                    <a:pt x="452818" y="550012"/>
                    <a:pt x="451419" y="553277"/>
                    <a:pt x="451885" y="557476"/>
                  </a:cubicBezTo>
                  <a:cubicBezTo>
                    <a:pt x="452818" y="561208"/>
                    <a:pt x="453285" y="564940"/>
                    <a:pt x="453751" y="568672"/>
                  </a:cubicBezTo>
                  <a:lnTo>
                    <a:pt x="453285" y="568205"/>
                  </a:lnTo>
                  <a:cubicBezTo>
                    <a:pt x="453285" y="568672"/>
                    <a:pt x="453285" y="569138"/>
                    <a:pt x="453285" y="569138"/>
                  </a:cubicBezTo>
                  <a:cubicBezTo>
                    <a:pt x="453285" y="569138"/>
                    <a:pt x="453751" y="568672"/>
                    <a:pt x="453751" y="568672"/>
                  </a:cubicBezTo>
                  <a:cubicBezTo>
                    <a:pt x="456084" y="571471"/>
                    <a:pt x="457483" y="574737"/>
                    <a:pt x="456084" y="578935"/>
                  </a:cubicBezTo>
                  <a:cubicBezTo>
                    <a:pt x="453751" y="585000"/>
                    <a:pt x="453285" y="591531"/>
                    <a:pt x="454218" y="597595"/>
                  </a:cubicBezTo>
                  <a:cubicBezTo>
                    <a:pt x="454218" y="598062"/>
                    <a:pt x="455151" y="598995"/>
                    <a:pt x="455151" y="598995"/>
                  </a:cubicBezTo>
                  <a:cubicBezTo>
                    <a:pt x="456084" y="598995"/>
                    <a:pt x="457950" y="598528"/>
                    <a:pt x="458416" y="598062"/>
                  </a:cubicBezTo>
                  <a:cubicBezTo>
                    <a:pt x="460749" y="593863"/>
                    <a:pt x="462615" y="589665"/>
                    <a:pt x="464947" y="585466"/>
                  </a:cubicBezTo>
                  <a:cubicBezTo>
                    <a:pt x="464947" y="585000"/>
                    <a:pt x="464947" y="584067"/>
                    <a:pt x="464947" y="583600"/>
                  </a:cubicBezTo>
                  <a:cubicBezTo>
                    <a:pt x="465414" y="583600"/>
                    <a:pt x="465414" y="583600"/>
                    <a:pt x="465880" y="583600"/>
                  </a:cubicBezTo>
                  <a:cubicBezTo>
                    <a:pt x="467746" y="581268"/>
                    <a:pt x="470079" y="580335"/>
                    <a:pt x="473344" y="580801"/>
                  </a:cubicBezTo>
                  <a:cubicBezTo>
                    <a:pt x="473344" y="580801"/>
                    <a:pt x="473811" y="580335"/>
                    <a:pt x="473811" y="580335"/>
                  </a:cubicBezTo>
                  <a:cubicBezTo>
                    <a:pt x="473811" y="580335"/>
                    <a:pt x="474277" y="580335"/>
                    <a:pt x="474277" y="580335"/>
                  </a:cubicBezTo>
                  <a:cubicBezTo>
                    <a:pt x="474277" y="579868"/>
                    <a:pt x="474277" y="579402"/>
                    <a:pt x="474744" y="578935"/>
                  </a:cubicBezTo>
                  <a:cubicBezTo>
                    <a:pt x="479876" y="571937"/>
                    <a:pt x="485007" y="564940"/>
                    <a:pt x="488273" y="556543"/>
                  </a:cubicBezTo>
                  <a:cubicBezTo>
                    <a:pt x="488273" y="556076"/>
                    <a:pt x="490139" y="556076"/>
                    <a:pt x="491072" y="556076"/>
                  </a:cubicBezTo>
                  <a:cubicBezTo>
                    <a:pt x="491538" y="556076"/>
                    <a:pt x="492005" y="557009"/>
                    <a:pt x="492005" y="557476"/>
                  </a:cubicBezTo>
                  <a:cubicBezTo>
                    <a:pt x="492005" y="559342"/>
                    <a:pt x="492005" y="561208"/>
                    <a:pt x="491538" y="563074"/>
                  </a:cubicBezTo>
                  <a:cubicBezTo>
                    <a:pt x="490139" y="567272"/>
                    <a:pt x="488739" y="571471"/>
                    <a:pt x="486873" y="575203"/>
                  </a:cubicBezTo>
                  <a:cubicBezTo>
                    <a:pt x="485474" y="578469"/>
                    <a:pt x="487340" y="580801"/>
                    <a:pt x="488739" y="583134"/>
                  </a:cubicBezTo>
                  <a:cubicBezTo>
                    <a:pt x="489206" y="583134"/>
                    <a:pt x="489206" y="583134"/>
                    <a:pt x="489672" y="583134"/>
                  </a:cubicBezTo>
                  <a:cubicBezTo>
                    <a:pt x="489672" y="583600"/>
                    <a:pt x="489672" y="584067"/>
                    <a:pt x="489672" y="584533"/>
                  </a:cubicBezTo>
                  <a:cubicBezTo>
                    <a:pt x="491072" y="586399"/>
                    <a:pt x="492005" y="588732"/>
                    <a:pt x="492471" y="591064"/>
                  </a:cubicBezTo>
                  <a:cubicBezTo>
                    <a:pt x="492471" y="591064"/>
                    <a:pt x="492938" y="591531"/>
                    <a:pt x="492938" y="591531"/>
                  </a:cubicBezTo>
                  <a:lnTo>
                    <a:pt x="493404" y="592464"/>
                  </a:lnTo>
                  <a:lnTo>
                    <a:pt x="492471" y="591997"/>
                  </a:lnTo>
                  <a:cubicBezTo>
                    <a:pt x="492471" y="591531"/>
                    <a:pt x="492471" y="591531"/>
                    <a:pt x="492471" y="591064"/>
                  </a:cubicBezTo>
                  <a:cubicBezTo>
                    <a:pt x="490139" y="589665"/>
                    <a:pt x="489672" y="586866"/>
                    <a:pt x="489672" y="584533"/>
                  </a:cubicBezTo>
                  <a:cubicBezTo>
                    <a:pt x="489672" y="584067"/>
                    <a:pt x="489206" y="584067"/>
                    <a:pt x="489206" y="583600"/>
                  </a:cubicBezTo>
                  <a:cubicBezTo>
                    <a:pt x="489206" y="583600"/>
                    <a:pt x="489206" y="583134"/>
                    <a:pt x="488739" y="583134"/>
                  </a:cubicBezTo>
                  <a:cubicBezTo>
                    <a:pt x="486407" y="582667"/>
                    <a:pt x="484541" y="582667"/>
                    <a:pt x="482675" y="581734"/>
                  </a:cubicBezTo>
                  <a:cubicBezTo>
                    <a:pt x="479876" y="580335"/>
                    <a:pt x="477076" y="580335"/>
                    <a:pt x="474277" y="580335"/>
                  </a:cubicBezTo>
                  <a:cubicBezTo>
                    <a:pt x="474277" y="580335"/>
                    <a:pt x="474277" y="580801"/>
                    <a:pt x="474277" y="580801"/>
                  </a:cubicBezTo>
                  <a:cubicBezTo>
                    <a:pt x="473811" y="580801"/>
                    <a:pt x="473811" y="580801"/>
                    <a:pt x="473344" y="580801"/>
                  </a:cubicBezTo>
                  <a:cubicBezTo>
                    <a:pt x="471478" y="583600"/>
                    <a:pt x="469146" y="584067"/>
                    <a:pt x="465880" y="583600"/>
                  </a:cubicBezTo>
                  <a:cubicBezTo>
                    <a:pt x="465880" y="583600"/>
                    <a:pt x="465414" y="584067"/>
                    <a:pt x="465414" y="584067"/>
                  </a:cubicBezTo>
                  <a:cubicBezTo>
                    <a:pt x="465414" y="584533"/>
                    <a:pt x="464947" y="585000"/>
                    <a:pt x="464947" y="585466"/>
                  </a:cubicBezTo>
                  <a:cubicBezTo>
                    <a:pt x="464481" y="591064"/>
                    <a:pt x="465414" y="596662"/>
                    <a:pt x="462615" y="601794"/>
                  </a:cubicBezTo>
                  <a:cubicBezTo>
                    <a:pt x="461682" y="603660"/>
                    <a:pt x="463548" y="606459"/>
                    <a:pt x="466347" y="607392"/>
                  </a:cubicBezTo>
                  <a:cubicBezTo>
                    <a:pt x="467280" y="607858"/>
                    <a:pt x="468213" y="607858"/>
                    <a:pt x="469612" y="607858"/>
                  </a:cubicBezTo>
                  <a:cubicBezTo>
                    <a:pt x="469612" y="607858"/>
                    <a:pt x="469612" y="607392"/>
                    <a:pt x="469612" y="607392"/>
                  </a:cubicBezTo>
                  <a:cubicBezTo>
                    <a:pt x="470079" y="606925"/>
                    <a:pt x="470545" y="606459"/>
                    <a:pt x="470545" y="606459"/>
                  </a:cubicBezTo>
                  <a:cubicBezTo>
                    <a:pt x="471012" y="605526"/>
                    <a:pt x="471012" y="604593"/>
                    <a:pt x="471478" y="603660"/>
                  </a:cubicBezTo>
                  <a:cubicBezTo>
                    <a:pt x="471478" y="604126"/>
                    <a:pt x="471945" y="604593"/>
                    <a:pt x="471945" y="605059"/>
                  </a:cubicBezTo>
                  <a:cubicBezTo>
                    <a:pt x="471478" y="605526"/>
                    <a:pt x="471012" y="605992"/>
                    <a:pt x="470545" y="606459"/>
                  </a:cubicBezTo>
                  <a:cubicBezTo>
                    <a:pt x="470545" y="606925"/>
                    <a:pt x="470079" y="607392"/>
                    <a:pt x="470079" y="607858"/>
                  </a:cubicBezTo>
                  <a:cubicBezTo>
                    <a:pt x="470079" y="607858"/>
                    <a:pt x="469612" y="607858"/>
                    <a:pt x="469612" y="607858"/>
                  </a:cubicBezTo>
                  <a:cubicBezTo>
                    <a:pt x="469146" y="609725"/>
                    <a:pt x="468679" y="611591"/>
                    <a:pt x="469146" y="612990"/>
                  </a:cubicBezTo>
                  <a:cubicBezTo>
                    <a:pt x="471012" y="615789"/>
                    <a:pt x="472411" y="618122"/>
                    <a:pt x="471012" y="621854"/>
                  </a:cubicBezTo>
                  <a:cubicBezTo>
                    <a:pt x="470079" y="624186"/>
                    <a:pt x="469612" y="626519"/>
                    <a:pt x="469146" y="629318"/>
                  </a:cubicBezTo>
                  <a:cubicBezTo>
                    <a:pt x="468679" y="631184"/>
                    <a:pt x="468213" y="633516"/>
                    <a:pt x="469146" y="634916"/>
                  </a:cubicBezTo>
                  <a:cubicBezTo>
                    <a:pt x="472411" y="639114"/>
                    <a:pt x="471478" y="644713"/>
                    <a:pt x="473811" y="649378"/>
                  </a:cubicBezTo>
                  <a:cubicBezTo>
                    <a:pt x="474277" y="650311"/>
                    <a:pt x="475677" y="650777"/>
                    <a:pt x="476610" y="650777"/>
                  </a:cubicBezTo>
                  <a:cubicBezTo>
                    <a:pt x="477543" y="650777"/>
                    <a:pt x="479409" y="649844"/>
                    <a:pt x="479409" y="648911"/>
                  </a:cubicBezTo>
                  <a:cubicBezTo>
                    <a:pt x="481742" y="643313"/>
                    <a:pt x="485007" y="637715"/>
                    <a:pt x="485007" y="631184"/>
                  </a:cubicBezTo>
                  <a:cubicBezTo>
                    <a:pt x="485007" y="631184"/>
                    <a:pt x="484541" y="631184"/>
                    <a:pt x="484541" y="631184"/>
                  </a:cubicBezTo>
                  <a:cubicBezTo>
                    <a:pt x="484541" y="630717"/>
                    <a:pt x="484541" y="630717"/>
                    <a:pt x="484541" y="630251"/>
                  </a:cubicBezTo>
                  <a:cubicBezTo>
                    <a:pt x="484074" y="629784"/>
                    <a:pt x="483608" y="629784"/>
                    <a:pt x="483608" y="629318"/>
                  </a:cubicBezTo>
                  <a:cubicBezTo>
                    <a:pt x="484074" y="629318"/>
                    <a:pt x="484541" y="629318"/>
                    <a:pt x="484541" y="629784"/>
                  </a:cubicBezTo>
                  <a:cubicBezTo>
                    <a:pt x="484541" y="629784"/>
                    <a:pt x="484541" y="630251"/>
                    <a:pt x="484541" y="630251"/>
                  </a:cubicBezTo>
                  <a:cubicBezTo>
                    <a:pt x="484541" y="630251"/>
                    <a:pt x="485007" y="630717"/>
                    <a:pt x="485007" y="630717"/>
                  </a:cubicBezTo>
                  <a:cubicBezTo>
                    <a:pt x="485007" y="630717"/>
                    <a:pt x="485007" y="631184"/>
                    <a:pt x="485007" y="631184"/>
                  </a:cubicBezTo>
                  <a:cubicBezTo>
                    <a:pt x="486407" y="631184"/>
                    <a:pt x="487340" y="631184"/>
                    <a:pt x="488739" y="631184"/>
                  </a:cubicBezTo>
                  <a:cubicBezTo>
                    <a:pt x="488739" y="631184"/>
                    <a:pt x="488739" y="630717"/>
                    <a:pt x="488273" y="630717"/>
                  </a:cubicBezTo>
                  <a:cubicBezTo>
                    <a:pt x="488739" y="630251"/>
                    <a:pt x="488739" y="630251"/>
                    <a:pt x="489206" y="629784"/>
                  </a:cubicBezTo>
                  <a:cubicBezTo>
                    <a:pt x="489206" y="630251"/>
                    <a:pt x="489206" y="630717"/>
                    <a:pt x="488739" y="631184"/>
                  </a:cubicBezTo>
                  <a:cubicBezTo>
                    <a:pt x="488739" y="631184"/>
                    <a:pt x="488739" y="631184"/>
                    <a:pt x="488739" y="631184"/>
                  </a:cubicBezTo>
                  <a:cubicBezTo>
                    <a:pt x="490139" y="633516"/>
                    <a:pt x="491538" y="635849"/>
                    <a:pt x="492938" y="637715"/>
                  </a:cubicBezTo>
                  <a:cubicBezTo>
                    <a:pt x="492938" y="637715"/>
                    <a:pt x="493404" y="637248"/>
                    <a:pt x="493404" y="637248"/>
                  </a:cubicBezTo>
                  <a:cubicBezTo>
                    <a:pt x="493404" y="637715"/>
                    <a:pt x="493404" y="638181"/>
                    <a:pt x="493404" y="638648"/>
                  </a:cubicBezTo>
                  <a:cubicBezTo>
                    <a:pt x="493871" y="639581"/>
                    <a:pt x="494337" y="640047"/>
                    <a:pt x="494337" y="640980"/>
                  </a:cubicBezTo>
                  <a:cubicBezTo>
                    <a:pt x="494337" y="642846"/>
                    <a:pt x="493871" y="642846"/>
                    <a:pt x="493404" y="640980"/>
                  </a:cubicBezTo>
                  <a:cubicBezTo>
                    <a:pt x="493404" y="640514"/>
                    <a:pt x="493404" y="639581"/>
                    <a:pt x="493404" y="639114"/>
                  </a:cubicBezTo>
                  <a:cubicBezTo>
                    <a:pt x="493404" y="639114"/>
                    <a:pt x="493404" y="638648"/>
                    <a:pt x="493404" y="638648"/>
                  </a:cubicBezTo>
                  <a:cubicBezTo>
                    <a:pt x="493404" y="638181"/>
                    <a:pt x="492938" y="638181"/>
                    <a:pt x="492938" y="637715"/>
                  </a:cubicBezTo>
                  <a:cubicBezTo>
                    <a:pt x="492938" y="637715"/>
                    <a:pt x="492938" y="637715"/>
                    <a:pt x="492938" y="637715"/>
                  </a:cubicBezTo>
                  <a:cubicBezTo>
                    <a:pt x="490139" y="639581"/>
                    <a:pt x="489672" y="642380"/>
                    <a:pt x="490139" y="645179"/>
                  </a:cubicBezTo>
                  <a:cubicBezTo>
                    <a:pt x="490605" y="647978"/>
                    <a:pt x="492005" y="649844"/>
                    <a:pt x="494337" y="651244"/>
                  </a:cubicBezTo>
                  <a:cubicBezTo>
                    <a:pt x="496203" y="652177"/>
                    <a:pt x="498069" y="652177"/>
                    <a:pt x="499935" y="652643"/>
                  </a:cubicBezTo>
                  <a:cubicBezTo>
                    <a:pt x="502268" y="653110"/>
                    <a:pt x="503201" y="654976"/>
                    <a:pt x="501801" y="656375"/>
                  </a:cubicBezTo>
                  <a:cubicBezTo>
                    <a:pt x="498069" y="660107"/>
                    <a:pt x="495737" y="664306"/>
                    <a:pt x="495737" y="669904"/>
                  </a:cubicBezTo>
                  <a:cubicBezTo>
                    <a:pt x="495737" y="672236"/>
                    <a:pt x="492938" y="672236"/>
                    <a:pt x="491538" y="672703"/>
                  </a:cubicBezTo>
                  <a:cubicBezTo>
                    <a:pt x="489206" y="674102"/>
                    <a:pt x="488739" y="675035"/>
                    <a:pt x="490605" y="676901"/>
                  </a:cubicBezTo>
                  <a:cubicBezTo>
                    <a:pt x="494804" y="681567"/>
                    <a:pt x="494804" y="683899"/>
                    <a:pt x="489206" y="686232"/>
                  </a:cubicBezTo>
                  <a:cubicBezTo>
                    <a:pt x="487806" y="686698"/>
                    <a:pt x="486873" y="687165"/>
                    <a:pt x="486873" y="688564"/>
                  </a:cubicBezTo>
                  <a:cubicBezTo>
                    <a:pt x="487806" y="693229"/>
                    <a:pt x="491538" y="696028"/>
                    <a:pt x="494804" y="695095"/>
                  </a:cubicBezTo>
                  <a:cubicBezTo>
                    <a:pt x="499002" y="693696"/>
                    <a:pt x="503201" y="691363"/>
                    <a:pt x="507866" y="691830"/>
                  </a:cubicBezTo>
                  <a:cubicBezTo>
                    <a:pt x="508332" y="691830"/>
                    <a:pt x="509265" y="692296"/>
                    <a:pt x="509265" y="692763"/>
                  </a:cubicBezTo>
                  <a:cubicBezTo>
                    <a:pt x="509265" y="693696"/>
                    <a:pt x="509732" y="695095"/>
                    <a:pt x="508799" y="696028"/>
                  </a:cubicBezTo>
                  <a:cubicBezTo>
                    <a:pt x="506933" y="697894"/>
                    <a:pt x="505067" y="699294"/>
                    <a:pt x="503201" y="701160"/>
                  </a:cubicBezTo>
                  <a:cubicBezTo>
                    <a:pt x="499469" y="704425"/>
                    <a:pt x="498069" y="708624"/>
                    <a:pt x="498536" y="713289"/>
                  </a:cubicBezTo>
                  <a:cubicBezTo>
                    <a:pt x="498536" y="714222"/>
                    <a:pt x="499935" y="715155"/>
                    <a:pt x="500868" y="716088"/>
                  </a:cubicBezTo>
                  <a:cubicBezTo>
                    <a:pt x="500868" y="716088"/>
                    <a:pt x="500402" y="715622"/>
                    <a:pt x="500402" y="715622"/>
                  </a:cubicBezTo>
                  <a:cubicBezTo>
                    <a:pt x="500868" y="715622"/>
                    <a:pt x="500868" y="715622"/>
                    <a:pt x="501335" y="715622"/>
                  </a:cubicBezTo>
                  <a:cubicBezTo>
                    <a:pt x="501335" y="715155"/>
                    <a:pt x="501801" y="715155"/>
                    <a:pt x="501801" y="714689"/>
                  </a:cubicBezTo>
                  <a:cubicBezTo>
                    <a:pt x="502734" y="715155"/>
                    <a:pt x="502268" y="715622"/>
                    <a:pt x="501335" y="715622"/>
                  </a:cubicBezTo>
                  <a:cubicBezTo>
                    <a:pt x="501335" y="715622"/>
                    <a:pt x="500868" y="716088"/>
                    <a:pt x="500868" y="716088"/>
                  </a:cubicBezTo>
                  <a:cubicBezTo>
                    <a:pt x="504134" y="719354"/>
                    <a:pt x="507399" y="722619"/>
                    <a:pt x="510199" y="726351"/>
                  </a:cubicBezTo>
                  <a:cubicBezTo>
                    <a:pt x="512065" y="728217"/>
                    <a:pt x="512531" y="730550"/>
                    <a:pt x="511598" y="732882"/>
                  </a:cubicBezTo>
                  <a:cubicBezTo>
                    <a:pt x="510665" y="734748"/>
                    <a:pt x="509732" y="737081"/>
                    <a:pt x="508799" y="738947"/>
                  </a:cubicBezTo>
                  <a:cubicBezTo>
                    <a:pt x="508799" y="738947"/>
                    <a:pt x="508799" y="738947"/>
                    <a:pt x="508332" y="738947"/>
                  </a:cubicBezTo>
                  <a:cubicBezTo>
                    <a:pt x="508332" y="738947"/>
                    <a:pt x="508332" y="739413"/>
                    <a:pt x="508332" y="739413"/>
                  </a:cubicBezTo>
                  <a:lnTo>
                    <a:pt x="508799" y="738947"/>
                  </a:lnTo>
                  <a:cubicBezTo>
                    <a:pt x="508799" y="740813"/>
                    <a:pt x="507866" y="743145"/>
                    <a:pt x="508332" y="744545"/>
                  </a:cubicBezTo>
                  <a:cubicBezTo>
                    <a:pt x="509265" y="747811"/>
                    <a:pt x="509732" y="750610"/>
                    <a:pt x="507399" y="753409"/>
                  </a:cubicBezTo>
                  <a:cubicBezTo>
                    <a:pt x="506933" y="753875"/>
                    <a:pt x="506933" y="754342"/>
                    <a:pt x="506466" y="755275"/>
                  </a:cubicBezTo>
                  <a:lnTo>
                    <a:pt x="512065" y="766471"/>
                  </a:lnTo>
                  <a:cubicBezTo>
                    <a:pt x="515797" y="767870"/>
                    <a:pt x="519062" y="770203"/>
                    <a:pt x="521395" y="773468"/>
                  </a:cubicBezTo>
                  <a:cubicBezTo>
                    <a:pt x="523727" y="776734"/>
                    <a:pt x="526526" y="778600"/>
                    <a:pt x="530258" y="780000"/>
                  </a:cubicBezTo>
                  <a:cubicBezTo>
                    <a:pt x="533057" y="780933"/>
                    <a:pt x="535856" y="782799"/>
                    <a:pt x="538655" y="784198"/>
                  </a:cubicBezTo>
                  <a:cubicBezTo>
                    <a:pt x="540521" y="785131"/>
                    <a:pt x="541454" y="786997"/>
                    <a:pt x="540988" y="788863"/>
                  </a:cubicBezTo>
                  <a:cubicBezTo>
                    <a:pt x="539588" y="792595"/>
                    <a:pt x="538655" y="796327"/>
                    <a:pt x="540055" y="800059"/>
                  </a:cubicBezTo>
                  <a:cubicBezTo>
                    <a:pt x="540521" y="801459"/>
                    <a:pt x="541921" y="802858"/>
                    <a:pt x="542854" y="804258"/>
                  </a:cubicBezTo>
                  <a:lnTo>
                    <a:pt x="543787" y="804258"/>
                  </a:lnTo>
                  <a:lnTo>
                    <a:pt x="543320" y="804724"/>
                  </a:lnTo>
                  <a:cubicBezTo>
                    <a:pt x="543320" y="804724"/>
                    <a:pt x="542854" y="804258"/>
                    <a:pt x="542854" y="804258"/>
                  </a:cubicBezTo>
                  <a:lnTo>
                    <a:pt x="542854" y="804258"/>
                  </a:lnTo>
                  <a:cubicBezTo>
                    <a:pt x="543320" y="805657"/>
                    <a:pt x="543320" y="807057"/>
                    <a:pt x="543787" y="807990"/>
                  </a:cubicBezTo>
                  <a:cubicBezTo>
                    <a:pt x="545653" y="808456"/>
                    <a:pt x="547053" y="808456"/>
                    <a:pt x="548919" y="808923"/>
                  </a:cubicBezTo>
                  <a:cubicBezTo>
                    <a:pt x="551251" y="809389"/>
                    <a:pt x="553584" y="810322"/>
                    <a:pt x="554517" y="813588"/>
                  </a:cubicBezTo>
                  <a:cubicBezTo>
                    <a:pt x="555916" y="817787"/>
                    <a:pt x="557316" y="821985"/>
                    <a:pt x="559648" y="826184"/>
                  </a:cubicBezTo>
                  <a:cubicBezTo>
                    <a:pt x="561981" y="830382"/>
                    <a:pt x="560115" y="833648"/>
                    <a:pt x="558715" y="836913"/>
                  </a:cubicBezTo>
                  <a:cubicBezTo>
                    <a:pt x="558249" y="837846"/>
                    <a:pt x="557316" y="839246"/>
                    <a:pt x="556383" y="839712"/>
                  </a:cubicBezTo>
                  <a:cubicBezTo>
                    <a:pt x="554983" y="840645"/>
                    <a:pt x="552651" y="842045"/>
                    <a:pt x="551251" y="842045"/>
                  </a:cubicBezTo>
                  <a:cubicBezTo>
                    <a:pt x="545653" y="840179"/>
                    <a:pt x="540055" y="839712"/>
                    <a:pt x="535856" y="835514"/>
                  </a:cubicBezTo>
                  <a:lnTo>
                    <a:pt x="536323" y="835980"/>
                  </a:lnTo>
                  <a:cubicBezTo>
                    <a:pt x="536323" y="835980"/>
                    <a:pt x="535856" y="835514"/>
                    <a:pt x="535856" y="835514"/>
                  </a:cubicBezTo>
                  <a:cubicBezTo>
                    <a:pt x="537722" y="835980"/>
                    <a:pt x="539588" y="835980"/>
                    <a:pt x="541454" y="836447"/>
                  </a:cubicBezTo>
                  <a:cubicBezTo>
                    <a:pt x="545187" y="836447"/>
                    <a:pt x="547053" y="834114"/>
                    <a:pt x="547519" y="830849"/>
                  </a:cubicBezTo>
                  <a:cubicBezTo>
                    <a:pt x="547986" y="823385"/>
                    <a:pt x="546586" y="816387"/>
                    <a:pt x="543787" y="809389"/>
                  </a:cubicBezTo>
                  <a:cubicBezTo>
                    <a:pt x="540988" y="807990"/>
                    <a:pt x="538189" y="806590"/>
                    <a:pt x="537256" y="803325"/>
                  </a:cubicBezTo>
                  <a:cubicBezTo>
                    <a:pt x="536323" y="800059"/>
                    <a:pt x="535390" y="797260"/>
                    <a:pt x="534457" y="793995"/>
                  </a:cubicBezTo>
                  <a:cubicBezTo>
                    <a:pt x="532591" y="786997"/>
                    <a:pt x="528392" y="782799"/>
                    <a:pt x="521861" y="780933"/>
                  </a:cubicBezTo>
                  <a:cubicBezTo>
                    <a:pt x="516730" y="779533"/>
                    <a:pt x="512531" y="776734"/>
                    <a:pt x="508332" y="773468"/>
                  </a:cubicBezTo>
                  <a:cubicBezTo>
                    <a:pt x="506000" y="771602"/>
                    <a:pt x="503667" y="769270"/>
                    <a:pt x="500868" y="767404"/>
                  </a:cubicBezTo>
                  <a:cubicBezTo>
                    <a:pt x="499469" y="766471"/>
                    <a:pt x="497136" y="766471"/>
                    <a:pt x="495270" y="766004"/>
                  </a:cubicBezTo>
                  <a:cubicBezTo>
                    <a:pt x="493871" y="765538"/>
                    <a:pt x="491072" y="767870"/>
                    <a:pt x="491538" y="769270"/>
                  </a:cubicBezTo>
                  <a:cubicBezTo>
                    <a:pt x="492005" y="773002"/>
                    <a:pt x="493404" y="776734"/>
                    <a:pt x="492938" y="780466"/>
                  </a:cubicBezTo>
                  <a:cubicBezTo>
                    <a:pt x="492938" y="782332"/>
                    <a:pt x="493871" y="784198"/>
                    <a:pt x="494804" y="785598"/>
                  </a:cubicBezTo>
                  <a:cubicBezTo>
                    <a:pt x="497603" y="789330"/>
                    <a:pt x="500868" y="792129"/>
                    <a:pt x="503201" y="795861"/>
                  </a:cubicBezTo>
                  <a:cubicBezTo>
                    <a:pt x="510665" y="807057"/>
                    <a:pt x="520462" y="816387"/>
                    <a:pt x="527926" y="827583"/>
                  </a:cubicBezTo>
                  <a:cubicBezTo>
                    <a:pt x="528859" y="828983"/>
                    <a:pt x="530725" y="830382"/>
                    <a:pt x="532124" y="831315"/>
                  </a:cubicBezTo>
                  <a:lnTo>
                    <a:pt x="531658" y="830849"/>
                  </a:lnTo>
                  <a:cubicBezTo>
                    <a:pt x="531658" y="830849"/>
                    <a:pt x="532124" y="831315"/>
                    <a:pt x="532124" y="831315"/>
                  </a:cubicBezTo>
                  <a:cubicBezTo>
                    <a:pt x="526993" y="833181"/>
                    <a:pt x="523727" y="836913"/>
                    <a:pt x="523727" y="842978"/>
                  </a:cubicBezTo>
                  <a:cubicBezTo>
                    <a:pt x="523727" y="851375"/>
                    <a:pt x="523261" y="859772"/>
                    <a:pt x="523727" y="868169"/>
                  </a:cubicBezTo>
                  <a:cubicBezTo>
                    <a:pt x="524194" y="878899"/>
                    <a:pt x="522328" y="888229"/>
                    <a:pt x="518596" y="898026"/>
                  </a:cubicBezTo>
                  <a:cubicBezTo>
                    <a:pt x="514864" y="908289"/>
                    <a:pt x="509732" y="918086"/>
                    <a:pt x="507399" y="928815"/>
                  </a:cubicBezTo>
                  <a:cubicBezTo>
                    <a:pt x="505067" y="938612"/>
                    <a:pt x="501335" y="948408"/>
                    <a:pt x="495737" y="956806"/>
                  </a:cubicBezTo>
                  <a:cubicBezTo>
                    <a:pt x="490139" y="964736"/>
                    <a:pt x="488739" y="973133"/>
                    <a:pt x="489206" y="982464"/>
                  </a:cubicBezTo>
                  <a:cubicBezTo>
                    <a:pt x="489206" y="984330"/>
                    <a:pt x="489206" y="986196"/>
                    <a:pt x="489672" y="988062"/>
                  </a:cubicBezTo>
                  <a:cubicBezTo>
                    <a:pt x="490139" y="998325"/>
                    <a:pt x="488739" y="1008588"/>
                    <a:pt x="482675" y="1017452"/>
                  </a:cubicBezTo>
                  <a:cubicBezTo>
                    <a:pt x="480809" y="1020251"/>
                    <a:pt x="480342" y="1023516"/>
                    <a:pt x="481742" y="1026782"/>
                  </a:cubicBezTo>
                  <a:cubicBezTo>
                    <a:pt x="485007" y="1033313"/>
                    <a:pt x="485940" y="1039844"/>
                    <a:pt x="484074" y="1047308"/>
                  </a:cubicBezTo>
                  <a:cubicBezTo>
                    <a:pt x="483141" y="1050107"/>
                    <a:pt x="483608" y="1053839"/>
                    <a:pt x="484074" y="1056638"/>
                  </a:cubicBezTo>
                  <a:cubicBezTo>
                    <a:pt x="484074" y="1058504"/>
                    <a:pt x="484541" y="1060370"/>
                    <a:pt x="485007" y="1062236"/>
                  </a:cubicBezTo>
                  <a:cubicBezTo>
                    <a:pt x="487340" y="1067368"/>
                    <a:pt x="489206" y="1072966"/>
                    <a:pt x="492005" y="1078097"/>
                  </a:cubicBezTo>
                  <a:cubicBezTo>
                    <a:pt x="492938" y="1079497"/>
                    <a:pt x="494804" y="1080896"/>
                    <a:pt x="496203" y="1081829"/>
                  </a:cubicBezTo>
                  <a:cubicBezTo>
                    <a:pt x="499935" y="1084162"/>
                    <a:pt x="499935" y="1084162"/>
                    <a:pt x="498536" y="1086961"/>
                  </a:cubicBezTo>
                  <a:cubicBezTo>
                    <a:pt x="498069" y="1088827"/>
                    <a:pt x="496670" y="1090227"/>
                    <a:pt x="496203" y="1092093"/>
                  </a:cubicBezTo>
                  <a:cubicBezTo>
                    <a:pt x="495737" y="1093959"/>
                    <a:pt x="495270" y="1095825"/>
                    <a:pt x="496203" y="1097691"/>
                  </a:cubicBezTo>
                  <a:cubicBezTo>
                    <a:pt x="498069" y="1103289"/>
                    <a:pt x="501335" y="1107954"/>
                    <a:pt x="498536" y="1114018"/>
                  </a:cubicBezTo>
                  <a:cubicBezTo>
                    <a:pt x="498069" y="1115418"/>
                    <a:pt x="499002" y="1117751"/>
                    <a:pt x="499469" y="1119617"/>
                  </a:cubicBezTo>
                  <a:cubicBezTo>
                    <a:pt x="502734" y="1126614"/>
                    <a:pt x="505533" y="1133612"/>
                    <a:pt x="508799" y="1140609"/>
                  </a:cubicBezTo>
                  <a:cubicBezTo>
                    <a:pt x="510665" y="1144341"/>
                    <a:pt x="511598" y="1147607"/>
                    <a:pt x="511132" y="1151806"/>
                  </a:cubicBezTo>
                  <a:cubicBezTo>
                    <a:pt x="510665" y="1156471"/>
                    <a:pt x="512065" y="1158337"/>
                    <a:pt x="515330" y="1159270"/>
                  </a:cubicBezTo>
                  <a:cubicBezTo>
                    <a:pt x="526526" y="1161136"/>
                    <a:pt x="534923" y="1168133"/>
                    <a:pt x="544254" y="1173731"/>
                  </a:cubicBezTo>
                  <a:cubicBezTo>
                    <a:pt x="552184" y="1178396"/>
                    <a:pt x="556383" y="1184928"/>
                    <a:pt x="556849" y="1193791"/>
                  </a:cubicBezTo>
                  <a:cubicBezTo>
                    <a:pt x="557316" y="1200789"/>
                    <a:pt x="559182" y="1207786"/>
                    <a:pt x="561048" y="1214317"/>
                  </a:cubicBezTo>
                  <a:cubicBezTo>
                    <a:pt x="564313" y="1225980"/>
                    <a:pt x="569911" y="1237176"/>
                    <a:pt x="571311" y="1249305"/>
                  </a:cubicBezTo>
                  <a:cubicBezTo>
                    <a:pt x="571777" y="1253038"/>
                    <a:pt x="574110" y="1256303"/>
                    <a:pt x="577375" y="1259102"/>
                  </a:cubicBezTo>
                  <a:cubicBezTo>
                    <a:pt x="583440" y="1264234"/>
                    <a:pt x="587172" y="1270765"/>
                    <a:pt x="590904" y="1277762"/>
                  </a:cubicBezTo>
                  <a:cubicBezTo>
                    <a:pt x="593237" y="1281494"/>
                    <a:pt x="592304" y="1285227"/>
                    <a:pt x="590438" y="1288492"/>
                  </a:cubicBezTo>
                  <a:cubicBezTo>
                    <a:pt x="589038" y="1291291"/>
                    <a:pt x="586706" y="1291758"/>
                    <a:pt x="583907" y="1291291"/>
                  </a:cubicBezTo>
                  <a:cubicBezTo>
                    <a:pt x="583440" y="1291291"/>
                    <a:pt x="582507" y="1291291"/>
                    <a:pt x="582041" y="1291758"/>
                  </a:cubicBezTo>
                  <a:cubicBezTo>
                    <a:pt x="580175" y="1292224"/>
                    <a:pt x="579242" y="1295023"/>
                    <a:pt x="580175" y="1296423"/>
                  </a:cubicBezTo>
                  <a:cubicBezTo>
                    <a:pt x="583440" y="1302487"/>
                    <a:pt x="587639" y="1307152"/>
                    <a:pt x="593703" y="1309951"/>
                  </a:cubicBezTo>
                  <a:cubicBezTo>
                    <a:pt x="601634" y="1313683"/>
                    <a:pt x="607232" y="1319748"/>
                    <a:pt x="613297" y="1325346"/>
                  </a:cubicBezTo>
                  <a:cubicBezTo>
                    <a:pt x="615629" y="1327679"/>
                    <a:pt x="617029" y="1330944"/>
                    <a:pt x="616562" y="1334210"/>
                  </a:cubicBezTo>
                  <a:cubicBezTo>
                    <a:pt x="616562" y="1337475"/>
                    <a:pt x="616562" y="1340741"/>
                    <a:pt x="615629" y="1343540"/>
                  </a:cubicBezTo>
                  <a:cubicBezTo>
                    <a:pt x="614696" y="1347738"/>
                    <a:pt x="616096" y="1350537"/>
                    <a:pt x="618895" y="1353803"/>
                  </a:cubicBezTo>
                  <a:cubicBezTo>
                    <a:pt x="628225" y="1363133"/>
                    <a:pt x="639421" y="1371064"/>
                    <a:pt x="645486" y="1383659"/>
                  </a:cubicBezTo>
                  <a:cubicBezTo>
                    <a:pt x="646419" y="1385525"/>
                    <a:pt x="650151" y="1385992"/>
                    <a:pt x="652483" y="1384126"/>
                  </a:cubicBezTo>
                  <a:cubicBezTo>
                    <a:pt x="655282" y="1381793"/>
                    <a:pt x="656682" y="1378528"/>
                    <a:pt x="655749" y="1375729"/>
                  </a:cubicBezTo>
                  <a:cubicBezTo>
                    <a:pt x="654349" y="1371064"/>
                    <a:pt x="652017" y="1367332"/>
                    <a:pt x="649218" y="1364066"/>
                  </a:cubicBezTo>
                  <a:cubicBezTo>
                    <a:pt x="646419" y="1361267"/>
                    <a:pt x="638954" y="1347738"/>
                    <a:pt x="638021" y="1344006"/>
                  </a:cubicBezTo>
                  <a:cubicBezTo>
                    <a:pt x="637088" y="1340741"/>
                    <a:pt x="635689" y="1337942"/>
                    <a:pt x="634756" y="1334676"/>
                  </a:cubicBezTo>
                  <a:cubicBezTo>
                    <a:pt x="633823" y="1329545"/>
                    <a:pt x="633356" y="1324413"/>
                    <a:pt x="632423" y="1319281"/>
                  </a:cubicBezTo>
                  <a:cubicBezTo>
                    <a:pt x="631024" y="1313217"/>
                    <a:pt x="625426" y="1310418"/>
                    <a:pt x="623560" y="1304820"/>
                  </a:cubicBezTo>
                  <a:cubicBezTo>
                    <a:pt x="620761" y="1296423"/>
                    <a:pt x="617029" y="1288026"/>
                    <a:pt x="612364" y="1280561"/>
                  </a:cubicBezTo>
                  <a:cubicBezTo>
                    <a:pt x="607232" y="1272631"/>
                    <a:pt x="603966" y="1263301"/>
                    <a:pt x="597435" y="1255837"/>
                  </a:cubicBezTo>
                  <a:cubicBezTo>
                    <a:pt x="596036" y="1254437"/>
                    <a:pt x="595103" y="1252571"/>
                    <a:pt x="595103" y="1250705"/>
                  </a:cubicBezTo>
                  <a:cubicBezTo>
                    <a:pt x="594170" y="1241375"/>
                    <a:pt x="592304" y="1231578"/>
                    <a:pt x="595103" y="1222248"/>
                  </a:cubicBezTo>
                  <a:cubicBezTo>
                    <a:pt x="595569" y="1220848"/>
                    <a:pt x="596502" y="1219916"/>
                    <a:pt x="597902" y="1220382"/>
                  </a:cubicBezTo>
                  <a:cubicBezTo>
                    <a:pt x="601634" y="1221782"/>
                    <a:pt x="604899" y="1223648"/>
                    <a:pt x="608165" y="1225047"/>
                  </a:cubicBezTo>
                  <a:cubicBezTo>
                    <a:pt x="611897" y="1226913"/>
                    <a:pt x="614230" y="1229246"/>
                    <a:pt x="614696" y="1233444"/>
                  </a:cubicBezTo>
                  <a:cubicBezTo>
                    <a:pt x="616096" y="1241841"/>
                    <a:pt x="617029" y="1249772"/>
                    <a:pt x="620294" y="1257703"/>
                  </a:cubicBezTo>
                  <a:cubicBezTo>
                    <a:pt x="624959" y="1269832"/>
                    <a:pt x="631490" y="1281028"/>
                    <a:pt x="639421" y="1290825"/>
                  </a:cubicBezTo>
                  <a:cubicBezTo>
                    <a:pt x="640820" y="1292691"/>
                    <a:pt x="643619" y="1294557"/>
                    <a:pt x="644086" y="1296889"/>
                  </a:cubicBezTo>
                  <a:cubicBezTo>
                    <a:pt x="645486" y="1302954"/>
                    <a:pt x="649684" y="1306686"/>
                    <a:pt x="653883" y="1310418"/>
                  </a:cubicBezTo>
                  <a:cubicBezTo>
                    <a:pt x="656682" y="1312750"/>
                    <a:pt x="659947" y="1315083"/>
                    <a:pt x="662746" y="1317882"/>
                  </a:cubicBezTo>
                  <a:cubicBezTo>
                    <a:pt x="664146" y="1319281"/>
                    <a:pt x="664612" y="1321147"/>
                    <a:pt x="663213" y="1323014"/>
                  </a:cubicBezTo>
                  <a:cubicBezTo>
                    <a:pt x="662280" y="1323947"/>
                    <a:pt x="661813" y="1325346"/>
                    <a:pt x="661347" y="1326279"/>
                  </a:cubicBezTo>
                  <a:cubicBezTo>
                    <a:pt x="659481" y="1329078"/>
                    <a:pt x="659947" y="1332810"/>
                    <a:pt x="662746" y="1335143"/>
                  </a:cubicBezTo>
                  <a:cubicBezTo>
                    <a:pt x="666478" y="1337942"/>
                    <a:pt x="669744" y="1340741"/>
                    <a:pt x="673942" y="1342607"/>
                  </a:cubicBezTo>
                  <a:cubicBezTo>
                    <a:pt x="678607" y="1344939"/>
                    <a:pt x="680940" y="1347738"/>
                    <a:pt x="681407" y="1352870"/>
                  </a:cubicBezTo>
                  <a:cubicBezTo>
                    <a:pt x="681407" y="1355203"/>
                    <a:pt x="683739" y="1357069"/>
                    <a:pt x="685605" y="1358935"/>
                  </a:cubicBezTo>
                  <a:cubicBezTo>
                    <a:pt x="705198" y="1379461"/>
                    <a:pt x="710797" y="1390191"/>
                    <a:pt x="716861" y="1413049"/>
                  </a:cubicBezTo>
                  <a:cubicBezTo>
                    <a:pt x="717328" y="1414915"/>
                    <a:pt x="717328" y="1416781"/>
                    <a:pt x="716861" y="1418648"/>
                  </a:cubicBezTo>
                  <a:cubicBezTo>
                    <a:pt x="715928" y="1420980"/>
                    <a:pt x="714995" y="1423779"/>
                    <a:pt x="713595" y="1425645"/>
                  </a:cubicBezTo>
                  <a:cubicBezTo>
                    <a:pt x="708930" y="1431710"/>
                    <a:pt x="710797" y="1437774"/>
                    <a:pt x="714062" y="1443372"/>
                  </a:cubicBezTo>
                  <a:cubicBezTo>
                    <a:pt x="716861" y="1448504"/>
                    <a:pt x="720593" y="1453169"/>
                    <a:pt x="726191" y="1455035"/>
                  </a:cubicBezTo>
                  <a:cubicBezTo>
                    <a:pt x="731789" y="1456901"/>
                    <a:pt x="736454" y="1460633"/>
                    <a:pt x="739720" y="1465298"/>
                  </a:cubicBezTo>
                  <a:cubicBezTo>
                    <a:pt x="743452" y="1470430"/>
                    <a:pt x="748584" y="1472762"/>
                    <a:pt x="754182" y="1474162"/>
                  </a:cubicBezTo>
                  <a:cubicBezTo>
                    <a:pt x="756514" y="1474628"/>
                    <a:pt x="759313" y="1475095"/>
                    <a:pt x="761646" y="1475561"/>
                  </a:cubicBezTo>
                  <a:cubicBezTo>
                    <a:pt x="763978" y="1476494"/>
                    <a:pt x="766777" y="1476961"/>
                    <a:pt x="768643" y="1478827"/>
                  </a:cubicBezTo>
                  <a:cubicBezTo>
                    <a:pt x="777040" y="1486291"/>
                    <a:pt x="785904" y="1491889"/>
                    <a:pt x="797100" y="1494688"/>
                  </a:cubicBezTo>
                  <a:cubicBezTo>
                    <a:pt x="802698" y="1496088"/>
                    <a:pt x="807830" y="1498887"/>
                    <a:pt x="812961" y="1501686"/>
                  </a:cubicBezTo>
                  <a:cubicBezTo>
                    <a:pt x="818560" y="1504951"/>
                    <a:pt x="824624" y="1506817"/>
                    <a:pt x="830689" y="1508683"/>
                  </a:cubicBezTo>
                  <a:cubicBezTo>
                    <a:pt x="851682" y="1515214"/>
                    <a:pt x="852148" y="1515214"/>
                    <a:pt x="873141" y="1507284"/>
                  </a:cubicBezTo>
                  <a:cubicBezTo>
                    <a:pt x="879205" y="1504951"/>
                    <a:pt x="885270" y="1505884"/>
                    <a:pt x="889469" y="1509616"/>
                  </a:cubicBezTo>
                  <a:cubicBezTo>
                    <a:pt x="899265" y="1518946"/>
                    <a:pt x="910928" y="1525944"/>
                    <a:pt x="919792" y="1536674"/>
                  </a:cubicBezTo>
                  <a:cubicBezTo>
                    <a:pt x="923524" y="1541339"/>
                    <a:pt x="928655" y="1544138"/>
                    <a:pt x="934720" y="1544604"/>
                  </a:cubicBezTo>
                  <a:cubicBezTo>
                    <a:pt x="943117" y="1545537"/>
                    <a:pt x="951048" y="1548336"/>
                    <a:pt x="958978" y="1550669"/>
                  </a:cubicBezTo>
                  <a:cubicBezTo>
                    <a:pt x="967842" y="1553468"/>
                    <a:pt x="977172" y="1557667"/>
                    <a:pt x="986969" y="1556733"/>
                  </a:cubicBezTo>
                  <a:cubicBezTo>
                    <a:pt x="989301" y="1556733"/>
                    <a:pt x="990701" y="1557667"/>
                    <a:pt x="991167" y="1559533"/>
                  </a:cubicBezTo>
                  <a:cubicBezTo>
                    <a:pt x="993033" y="1565131"/>
                    <a:pt x="997698" y="1568863"/>
                    <a:pt x="1001430" y="1573528"/>
                  </a:cubicBezTo>
                  <a:cubicBezTo>
                    <a:pt x="1005629" y="1578659"/>
                    <a:pt x="1010294" y="1582858"/>
                    <a:pt x="1014026" y="1588456"/>
                  </a:cubicBezTo>
                  <a:cubicBezTo>
                    <a:pt x="1016359" y="1591255"/>
                    <a:pt x="1017758" y="1594987"/>
                    <a:pt x="1016359" y="1599186"/>
                  </a:cubicBezTo>
                  <a:cubicBezTo>
                    <a:pt x="1014492" y="1605250"/>
                    <a:pt x="1017758" y="1608982"/>
                    <a:pt x="1023356" y="1610382"/>
                  </a:cubicBezTo>
                  <a:cubicBezTo>
                    <a:pt x="1025689" y="1611315"/>
                    <a:pt x="1028021" y="1612248"/>
                    <a:pt x="1030820" y="1612248"/>
                  </a:cubicBezTo>
                  <a:cubicBezTo>
                    <a:pt x="1032686" y="1612248"/>
                    <a:pt x="1034552" y="1612248"/>
                    <a:pt x="1036418" y="1613181"/>
                  </a:cubicBezTo>
                  <a:cubicBezTo>
                    <a:pt x="1041083" y="1616913"/>
                    <a:pt x="1046215" y="1619712"/>
                    <a:pt x="1047148" y="1626243"/>
                  </a:cubicBezTo>
                  <a:cubicBezTo>
                    <a:pt x="1048547" y="1633241"/>
                    <a:pt x="1054146" y="1634640"/>
                    <a:pt x="1060210" y="1636040"/>
                  </a:cubicBezTo>
                  <a:cubicBezTo>
                    <a:pt x="1062076" y="1636506"/>
                    <a:pt x="1063942" y="1636040"/>
                    <a:pt x="1065808" y="1635573"/>
                  </a:cubicBezTo>
                  <a:cubicBezTo>
                    <a:pt x="1072339" y="1633241"/>
                    <a:pt x="1077471" y="1635573"/>
                    <a:pt x="1081670" y="1639772"/>
                  </a:cubicBezTo>
                  <a:cubicBezTo>
                    <a:pt x="1085402" y="1643970"/>
                    <a:pt x="1090067" y="1645836"/>
                    <a:pt x="1093799" y="1649102"/>
                  </a:cubicBezTo>
                  <a:cubicBezTo>
                    <a:pt x="1097997" y="1652834"/>
                    <a:pt x="1100330" y="1652367"/>
                    <a:pt x="1105461" y="1648169"/>
                  </a:cubicBezTo>
                  <a:cubicBezTo>
                    <a:pt x="1107794" y="1646303"/>
                    <a:pt x="1108260" y="1643970"/>
                    <a:pt x="1107327" y="1641638"/>
                  </a:cubicBezTo>
                  <a:cubicBezTo>
                    <a:pt x="1106861" y="1639772"/>
                    <a:pt x="1105461" y="1637439"/>
                    <a:pt x="1107327" y="1636506"/>
                  </a:cubicBezTo>
                  <a:cubicBezTo>
                    <a:pt x="1112459" y="1633241"/>
                    <a:pt x="1115258" y="1628109"/>
                    <a:pt x="1118990" y="1623911"/>
                  </a:cubicBezTo>
                  <a:cubicBezTo>
                    <a:pt x="1119923" y="1622977"/>
                    <a:pt x="1122722" y="1622977"/>
                    <a:pt x="1124122" y="1623911"/>
                  </a:cubicBezTo>
                  <a:cubicBezTo>
                    <a:pt x="1129720" y="1626709"/>
                    <a:pt x="1133452" y="1630908"/>
                    <a:pt x="1134385" y="1636973"/>
                  </a:cubicBezTo>
                  <a:cubicBezTo>
                    <a:pt x="1134851" y="1641638"/>
                    <a:pt x="1136251" y="1645836"/>
                    <a:pt x="1139050" y="1649102"/>
                  </a:cubicBezTo>
                  <a:cubicBezTo>
                    <a:pt x="1142782" y="1653767"/>
                    <a:pt x="1143248" y="1659831"/>
                    <a:pt x="1147913" y="1664030"/>
                  </a:cubicBezTo>
                  <a:cubicBezTo>
                    <a:pt x="1148847" y="1664963"/>
                    <a:pt x="1149313" y="1667762"/>
                    <a:pt x="1149313" y="1669162"/>
                  </a:cubicBezTo>
                  <a:cubicBezTo>
                    <a:pt x="1149313" y="1677559"/>
                    <a:pt x="1149779" y="1685956"/>
                    <a:pt x="1148847" y="1693887"/>
                  </a:cubicBezTo>
                  <a:cubicBezTo>
                    <a:pt x="1148380" y="1698552"/>
                    <a:pt x="1148847" y="1702750"/>
                    <a:pt x="1151645" y="1706482"/>
                  </a:cubicBezTo>
                  <a:cubicBezTo>
                    <a:pt x="1153045" y="1708348"/>
                    <a:pt x="1152579" y="1710214"/>
                    <a:pt x="1151179" y="1712080"/>
                  </a:cubicBezTo>
                  <a:cubicBezTo>
                    <a:pt x="1147447" y="1718145"/>
                    <a:pt x="1143715" y="1724210"/>
                    <a:pt x="1136717" y="1727008"/>
                  </a:cubicBezTo>
                  <a:cubicBezTo>
                    <a:pt x="1129720" y="1730274"/>
                    <a:pt x="1125521" y="1735406"/>
                    <a:pt x="1123655" y="1742403"/>
                  </a:cubicBezTo>
                  <a:cubicBezTo>
                    <a:pt x="1122722" y="1746602"/>
                    <a:pt x="1120390" y="1748934"/>
                    <a:pt x="1116657" y="1750800"/>
                  </a:cubicBezTo>
                  <a:cubicBezTo>
                    <a:pt x="1113392" y="1752666"/>
                    <a:pt x="1109660" y="1754532"/>
                    <a:pt x="1106394" y="1756398"/>
                  </a:cubicBezTo>
                  <a:cubicBezTo>
                    <a:pt x="1105461" y="1756865"/>
                    <a:pt x="1104528" y="1758264"/>
                    <a:pt x="1104528" y="1759664"/>
                  </a:cubicBezTo>
                  <a:cubicBezTo>
                    <a:pt x="1100796" y="1775525"/>
                    <a:pt x="1100796" y="1775525"/>
                    <a:pt x="1094732" y="1786255"/>
                  </a:cubicBezTo>
                  <a:cubicBezTo>
                    <a:pt x="1094265" y="1787188"/>
                    <a:pt x="1092866" y="1788587"/>
                    <a:pt x="1092866" y="1789520"/>
                  </a:cubicBezTo>
                  <a:cubicBezTo>
                    <a:pt x="1092399" y="1796052"/>
                    <a:pt x="1091466" y="1802583"/>
                    <a:pt x="1092399" y="1808647"/>
                  </a:cubicBezTo>
                  <a:cubicBezTo>
                    <a:pt x="1093332" y="1813312"/>
                    <a:pt x="1097997" y="1816578"/>
                    <a:pt x="1102662" y="1818910"/>
                  </a:cubicBezTo>
                  <a:cubicBezTo>
                    <a:pt x="1103129" y="1818910"/>
                    <a:pt x="1103595" y="1818444"/>
                    <a:pt x="1104062" y="1817977"/>
                  </a:cubicBezTo>
                  <a:cubicBezTo>
                    <a:pt x="1104995" y="1817044"/>
                    <a:pt x="1105461" y="1816111"/>
                    <a:pt x="1106394" y="1815178"/>
                  </a:cubicBezTo>
                  <a:cubicBezTo>
                    <a:pt x="1106861" y="1816111"/>
                    <a:pt x="1107327" y="1817044"/>
                    <a:pt x="1107327" y="1817977"/>
                  </a:cubicBezTo>
                  <a:cubicBezTo>
                    <a:pt x="1107327" y="1821243"/>
                    <a:pt x="1106394" y="1824508"/>
                    <a:pt x="1103595" y="1826374"/>
                  </a:cubicBezTo>
                  <a:cubicBezTo>
                    <a:pt x="1099863" y="1829174"/>
                    <a:pt x="1096131" y="1831040"/>
                    <a:pt x="1092866" y="1834305"/>
                  </a:cubicBezTo>
                  <a:cubicBezTo>
                    <a:pt x="1087734" y="1838504"/>
                    <a:pt x="1084469" y="1844102"/>
                    <a:pt x="1086801" y="1851099"/>
                  </a:cubicBezTo>
                  <a:cubicBezTo>
                    <a:pt x="1087734" y="1853898"/>
                    <a:pt x="1088667" y="1857164"/>
                    <a:pt x="1089134" y="1860429"/>
                  </a:cubicBezTo>
                  <a:cubicBezTo>
                    <a:pt x="1089600" y="1862295"/>
                    <a:pt x="1089134" y="1864162"/>
                    <a:pt x="1088667" y="1866028"/>
                  </a:cubicBezTo>
                  <a:cubicBezTo>
                    <a:pt x="1087268" y="1869760"/>
                    <a:pt x="1088667" y="1872092"/>
                    <a:pt x="1091933" y="1873958"/>
                  </a:cubicBezTo>
                  <a:cubicBezTo>
                    <a:pt x="1095665" y="1876291"/>
                    <a:pt x="1099863" y="1878623"/>
                    <a:pt x="1103595" y="1880489"/>
                  </a:cubicBezTo>
                  <a:cubicBezTo>
                    <a:pt x="1108260" y="1882822"/>
                    <a:pt x="1112459" y="1886087"/>
                    <a:pt x="1114325" y="1891219"/>
                  </a:cubicBezTo>
                  <a:cubicBezTo>
                    <a:pt x="1116191" y="1895417"/>
                    <a:pt x="1118524" y="1899150"/>
                    <a:pt x="1122256" y="1901949"/>
                  </a:cubicBezTo>
                  <a:cubicBezTo>
                    <a:pt x="1124122" y="1903348"/>
                    <a:pt x="1125988" y="1905681"/>
                    <a:pt x="1126454" y="1908013"/>
                  </a:cubicBezTo>
                  <a:cubicBezTo>
                    <a:pt x="1128787" y="1915944"/>
                    <a:pt x="1133918" y="1922941"/>
                    <a:pt x="1136717" y="1930872"/>
                  </a:cubicBezTo>
                  <a:cubicBezTo>
                    <a:pt x="1140449" y="1941135"/>
                    <a:pt x="1146047" y="1950465"/>
                    <a:pt x="1152112" y="1959329"/>
                  </a:cubicBezTo>
                  <a:cubicBezTo>
                    <a:pt x="1158643" y="1968659"/>
                    <a:pt x="1164241" y="1978922"/>
                    <a:pt x="1170306" y="1988719"/>
                  </a:cubicBezTo>
                  <a:cubicBezTo>
                    <a:pt x="1171239" y="1990118"/>
                    <a:pt x="1172172" y="1992451"/>
                    <a:pt x="1171705" y="1994317"/>
                  </a:cubicBezTo>
                  <a:cubicBezTo>
                    <a:pt x="1170306" y="2000381"/>
                    <a:pt x="1174038" y="2004114"/>
                    <a:pt x="1177303" y="2007846"/>
                  </a:cubicBezTo>
                  <a:cubicBezTo>
                    <a:pt x="1188033" y="2019975"/>
                    <a:pt x="1202961" y="2026972"/>
                    <a:pt x="1215557" y="2036769"/>
                  </a:cubicBezTo>
                  <a:cubicBezTo>
                    <a:pt x="1217890" y="2038635"/>
                    <a:pt x="1221622" y="2039102"/>
                    <a:pt x="1224421" y="2040501"/>
                  </a:cubicBezTo>
                  <a:cubicBezTo>
                    <a:pt x="1231418" y="2043767"/>
                    <a:pt x="1238882" y="2046566"/>
                    <a:pt x="1244014" y="2052164"/>
                  </a:cubicBezTo>
                  <a:cubicBezTo>
                    <a:pt x="1251012" y="2059628"/>
                    <a:pt x="1259409" y="2066159"/>
                    <a:pt x="1266873" y="2072690"/>
                  </a:cubicBezTo>
                  <a:cubicBezTo>
                    <a:pt x="1268739" y="2074556"/>
                    <a:pt x="1269672" y="2076889"/>
                    <a:pt x="1270138" y="2079221"/>
                  </a:cubicBezTo>
                  <a:cubicBezTo>
                    <a:pt x="1270605" y="2082487"/>
                    <a:pt x="1270605" y="2085752"/>
                    <a:pt x="1271071" y="2088551"/>
                  </a:cubicBezTo>
                  <a:cubicBezTo>
                    <a:pt x="1272471" y="2095082"/>
                    <a:pt x="1273404" y="2101147"/>
                    <a:pt x="1271538" y="2107678"/>
                  </a:cubicBezTo>
                  <a:cubicBezTo>
                    <a:pt x="1271071" y="2110011"/>
                    <a:pt x="1271538" y="2112810"/>
                    <a:pt x="1272471" y="2115142"/>
                  </a:cubicBezTo>
                  <a:cubicBezTo>
                    <a:pt x="1276669" y="2127738"/>
                    <a:pt x="1275736" y="2140334"/>
                    <a:pt x="1272004" y="2152929"/>
                  </a:cubicBezTo>
                  <a:cubicBezTo>
                    <a:pt x="1271538" y="2154795"/>
                    <a:pt x="1271071" y="2156662"/>
                    <a:pt x="1271538" y="2158527"/>
                  </a:cubicBezTo>
                  <a:cubicBezTo>
                    <a:pt x="1276203" y="2177654"/>
                    <a:pt x="1273404" y="2196781"/>
                    <a:pt x="1274337" y="2215908"/>
                  </a:cubicBezTo>
                  <a:cubicBezTo>
                    <a:pt x="1274337" y="2221039"/>
                    <a:pt x="1273404" y="2226171"/>
                    <a:pt x="1272937" y="2231303"/>
                  </a:cubicBezTo>
                  <a:cubicBezTo>
                    <a:pt x="1272004" y="2237834"/>
                    <a:pt x="1270605" y="2243898"/>
                    <a:pt x="1269205" y="2249963"/>
                  </a:cubicBezTo>
                  <a:cubicBezTo>
                    <a:pt x="1268272" y="2253695"/>
                    <a:pt x="1267806" y="2257427"/>
                    <a:pt x="1269205" y="2261159"/>
                  </a:cubicBezTo>
                  <a:cubicBezTo>
                    <a:pt x="1271538" y="2266757"/>
                    <a:pt x="1271071" y="2272822"/>
                    <a:pt x="1268739" y="2277953"/>
                  </a:cubicBezTo>
                  <a:cubicBezTo>
                    <a:pt x="1266406" y="2283551"/>
                    <a:pt x="1266406" y="2289149"/>
                    <a:pt x="1268739" y="2294747"/>
                  </a:cubicBezTo>
                  <a:cubicBezTo>
                    <a:pt x="1272004" y="2302211"/>
                    <a:pt x="1269672" y="2310142"/>
                    <a:pt x="1272937" y="2317606"/>
                  </a:cubicBezTo>
                  <a:cubicBezTo>
                    <a:pt x="1274337" y="2320872"/>
                    <a:pt x="1272471" y="2325070"/>
                    <a:pt x="1272937" y="2328802"/>
                  </a:cubicBezTo>
                  <a:cubicBezTo>
                    <a:pt x="1272937" y="2332068"/>
                    <a:pt x="1273404" y="2335334"/>
                    <a:pt x="1274337" y="2338133"/>
                  </a:cubicBezTo>
                  <a:cubicBezTo>
                    <a:pt x="1275270" y="2341398"/>
                    <a:pt x="1274803" y="2344197"/>
                    <a:pt x="1273870" y="2347463"/>
                  </a:cubicBezTo>
                  <a:cubicBezTo>
                    <a:pt x="1272471" y="2351661"/>
                    <a:pt x="1271538" y="2355860"/>
                    <a:pt x="1270138" y="2360525"/>
                  </a:cubicBezTo>
                  <a:cubicBezTo>
                    <a:pt x="1266873" y="2374987"/>
                    <a:pt x="1263607" y="2389448"/>
                    <a:pt x="1260342" y="2403443"/>
                  </a:cubicBezTo>
                  <a:cubicBezTo>
                    <a:pt x="1259875" y="2405776"/>
                    <a:pt x="1258942" y="2408575"/>
                    <a:pt x="1257076" y="2409975"/>
                  </a:cubicBezTo>
                  <a:cubicBezTo>
                    <a:pt x="1252878" y="2413707"/>
                    <a:pt x="1252878" y="2418372"/>
                    <a:pt x="1255210" y="2422104"/>
                  </a:cubicBezTo>
                  <a:cubicBezTo>
                    <a:pt x="1259409" y="2428635"/>
                    <a:pt x="1259875" y="2436566"/>
                    <a:pt x="1264074" y="2443563"/>
                  </a:cubicBezTo>
                  <a:cubicBezTo>
                    <a:pt x="1267806" y="2449628"/>
                    <a:pt x="1267806" y="2455692"/>
                    <a:pt x="1264074" y="2461757"/>
                  </a:cubicBezTo>
                  <a:cubicBezTo>
                    <a:pt x="1262208" y="2465489"/>
                    <a:pt x="1261741" y="2468754"/>
                    <a:pt x="1262208" y="2472953"/>
                  </a:cubicBezTo>
                  <a:cubicBezTo>
                    <a:pt x="1262674" y="2476685"/>
                    <a:pt x="1262674" y="2480417"/>
                    <a:pt x="1262674" y="2484616"/>
                  </a:cubicBezTo>
                  <a:cubicBezTo>
                    <a:pt x="1262674" y="2489281"/>
                    <a:pt x="1264074" y="2493479"/>
                    <a:pt x="1266873" y="2497212"/>
                  </a:cubicBezTo>
                  <a:cubicBezTo>
                    <a:pt x="1268272" y="2499077"/>
                    <a:pt x="1270138" y="2501410"/>
                    <a:pt x="1271538" y="2503276"/>
                  </a:cubicBezTo>
                  <a:cubicBezTo>
                    <a:pt x="1264540" y="2502809"/>
                    <a:pt x="1263607" y="2503742"/>
                    <a:pt x="1261741" y="2509341"/>
                  </a:cubicBezTo>
                  <a:cubicBezTo>
                    <a:pt x="1261275" y="2511207"/>
                    <a:pt x="1260342" y="2513073"/>
                    <a:pt x="1260808" y="2514939"/>
                  </a:cubicBezTo>
                  <a:cubicBezTo>
                    <a:pt x="1261741" y="2521003"/>
                    <a:pt x="1262674" y="2527068"/>
                    <a:pt x="1264074" y="2533599"/>
                  </a:cubicBezTo>
                  <a:cubicBezTo>
                    <a:pt x="1264540" y="2535465"/>
                    <a:pt x="1268739" y="2536865"/>
                    <a:pt x="1270605" y="2535465"/>
                  </a:cubicBezTo>
                  <a:cubicBezTo>
                    <a:pt x="1272937" y="2533132"/>
                    <a:pt x="1275270" y="2530800"/>
                    <a:pt x="1274803" y="2527534"/>
                  </a:cubicBezTo>
                  <a:cubicBezTo>
                    <a:pt x="1274803" y="2523336"/>
                    <a:pt x="1274803" y="2518671"/>
                    <a:pt x="1275270" y="2514472"/>
                  </a:cubicBezTo>
                  <a:cubicBezTo>
                    <a:pt x="1275736" y="2510740"/>
                    <a:pt x="1273870" y="2507008"/>
                    <a:pt x="1271538" y="2504209"/>
                  </a:cubicBezTo>
                  <a:cubicBezTo>
                    <a:pt x="1274803" y="2505142"/>
                    <a:pt x="1277602" y="2504209"/>
                    <a:pt x="1280401" y="2502343"/>
                  </a:cubicBezTo>
                  <a:cubicBezTo>
                    <a:pt x="1282734" y="2500944"/>
                    <a:pt x="1283200" y="2501877"/>
                    <a:pt x="1283667" y="2504676"/>
                  </a:cubicBezTo>
                  <a:cubicBezTo>
                    <a:pt x="1284134" y="2506542"/>
                    <a:pt x="1285066" y="2508408"/>
                    <a:pt x="1285066" y="2510274"/>
                  </a:cubicBezTo>
                  <a:cubicBezTo>
                    <a:pt x="1284600" y="2518671"/>
                    <a:pt x="1283200" y="2526601"/>
                    <a:pt x="1283667" y="2534998"/>
                  </a:cubicBezTo>
                  <a:cubicBezTo>
                    <a:pt x="1284134" y="2543396"/>
                    <a:pt x="1283200" y="2551326"/>
                    <a:pt x="1281801" y="2559257"/>
                  </a:cubicBezTo>
                  <a:cubicBezTo>
                    <a:pt x="1281334" y="2562056"/>
                    <a:pt x="1281334" y="2564388"/>
                    <a:pt x="1282734" y="2566721"/>
                  </a:cubicBezTo>
                  <a:cubicBezTo>
                    <a:pt x="1287399" y="2574185"/>
                    <a:pt x="1285533" y="2581183"/>
                    <a:pt x="1282267" y="2588647"/>
                  </a:cubicBezTo>
                  <a:cubicBezTo>
                    <a:pt x="1281801" y="2590046"/>
                    <a:pt x="1280868" y="2590513"/>
                    <a:pt x="1279469" y="2590046"/>
                  </a:cubicBezTo>
                  <a:cubicBezTo>
                    <a:pt x="1279002" y="2589580"/>
                    <a:pt x="1278069" y="2589580"/>
                    <a:pt x="1278069" y="2589113"/>
                  </a:cubicBezTo>
                  <a:cubicBezTo>
                    <a:pt x="1277136" y="2586781"/>
                    <a:pt x="1276669" y="2584448"/>
                    <a:pt x="1275736" y="2582582"/>
                  </a:cubicBezTo>
                  <a:cubicBezTo>
                    <a:pt x="1270138" y="2582582"/>
                    <a:pt x="1265473" y="2585381"/>
                    <a:pt x="1264540" y="2590513"/>
                  </a:cubicBezTo>
                  <a:cubicBezTo>
                    <a:pt x="1263141" y="2597044"/>
                    <a:pt x="1259409" y="2602176"/>
                    <a:pt x="1257076" y="2607773"/>
                  </a:cubicBezTo>
                  <a:cubicBezTo>
                    <a:pt x="1256610" y="2608706"/>
                    <a:pt x="1257543" y="2610106"/>
                    <a:pt x="1258476" y="2611039"/>
                  </a:cubicBezTo>
                  <a:cubicBezTo>
                    <a:pt x="1259409" y="2611972"/>
                    <a:pt x="1260808" y="2612438"/>
                    <a:pt x="1261741" y="2611972"/>
                  </a:cubicBezTo>
                  <a:cubicBezTo>
                    <a:pt x="1263607" y="2611506"/>
                    <a:pt x="1265007" y="2609173"/>
                    <a:pt x="1266406" y="2609173"/>
                  </a:cubicBezTo>
                  <a:cubicBezTo>
                    <a:pt x="1270138" y="2609173"/>
                    <a:pt x="1273870" y="2610106"/>
                    <a:pt x="1277602" y="2611039"/>
                  </a:cubicBezTo>
                  <a:cubicBezTo>
                    <a:pt x="1279469" y="2611506"/>
                    <a:pt x="1281334" y="2614771"/>
                    <a:pt x="1280868" y="2617104"/>
                  </a:cubicBezTo>
                  <a:cubicBezTo>
                    <a:pt x="1279935" y="2621769"/>
                    <a:pt x="1278535" y="2626900"/>
                    <a:pt x="1279469" y="2631565"/>
                  </a:cubicBezTo>
                  <a:cubicBezTo>
                    <a:pt x="1279469" y="2631565"/>
                    <a:pt x="1279935" y="2631565"/>
                    <a:pt x="1279935" y="2631565"/>
                  </a:cubicBezTo>
                  <a:cubicBezTo>
                    <a:pt x="1279935" y="2632032"/>
                    <a:pt x="1279935" y="2632032"/>
                    <a:pt x="1280401" y="2632499"/>
                  </a:cubicBezTo>
                  <a:cubicBezTo>
                    <a:pt x="1280868" y="2632499"/>
                    <a:pt x="1281334" y="2632965"/>
                    <a:pt x="1281334" y="2632965"/>
                  </a:cubicBezTo>
                  <a:cubicBezTo>
                    <a:pt x="1281334" y="2633898"/>
                    <a:pt x="1280868" y="2633431"/>
                    <a:pt x="1280401" y="2632499"/>
                  </a:cubicBezTo>
                  <a:cubicBezTo>
                    <a:pt x="1279935" y="2632499"/>
                    <a:pt x="1279935" y="2632499"/>
                    <a:pt x="1279469" y="2632032"/>
                  </a:cubicBezTo>
                  <a:cubicBezTo>
                    <a:pt x="1279469" y="2632032"/>
                    <a:pt x="1279469" y="2631565"/>
                    <a:pt x="1279469" y="2631565"/>
                  </a:cubicBezTo>
                  <a:cubicBezTo>
                    <a:pt x="1275736" y="2632032"/>
                    <a:pt x="1272471" y="2632965"/>
                    <a:pt x="1269672" y="2635297"/>
                  </a:cubicBezTo>
                  <a:cubicBezTo>
                    <a:pt x="1267806" y="2637164"/>
                    <a:pt x="1266406" y="2639029"/>
                    <a:pt x="1266873" y="2641829"/>
                  </a:cubicBezTo>
                  <a:cubicBezTo>
                    <a:pt x="1267339" y="2644161"/>
                    <a:pt x="1267806" y="2646494"/>
                    <a:pt x="1268739" y="2648826"/>
                  </a:cubicBezTo>
                  <a:cubicBezTo>
                    <a:pt x="1269205" y="2650692"/>
                    <a:pt x="1271538" y="2651625"/>
                    <a:pt x="1271538" y="2653491"/>
                  </a:cubicBezTo>
                  <a:cubicBezTo>
                    <a:pt x="1272004" y="2655824"/>
                    <a:pt x="1271071" y="2658623"/>
                    <a:pt x="1272937" y="2660489"/>
                  </a:cubicBezTo>
                  <a:cubicBezTo>
                    <a:pt x="1273404" y="2661422"/>
                    <a:pt x="1274337" y="2661888"/>
                    <a:pt x="1275270" y="2662355"/>
                  </a:cubicBezTo>
                  <a:lnTo>
                    <a:pt x="1275270" y="2662355"/>
                  </a:lnTo>
                  <a:lnTo>
                    <a:pt x="1276203" y="2661888"/>
                  </a:lnTo>
                  <a:lnTo>
                    <a:pt x="1275736" y="2662821"/>
                  </a:lnTo>
                  <a:cubicBezTo>
                    <a:pt x="1275736" y="2662821"/>
                    <a:pt x="1275270" y="2662821"/>
                    <a:pt x="1275270" y="2662355"/>
                  </a:cubicBezTo>
                  <a:cubicBezTo>
                    <a:pt x="1275270" y="2664221"/>
                    <a:pt x="1275270" y="2666087"/>
                    <a:pt x="1274803" y="2667487"/>
                  </a:cubicBezTo>
                  <a:cubicBezTo>
                    <a:pt x="1273870" y="2673084"/>
                    <a:pt x="1273870" y="2673084"/>
                    <a:pt x="1278535" y="2675884"/>
                  </a:cubicBezTo>
                  <a:cubicBezTo>
                    <a:pt x="1281334" y="2677749"/>
                    <a:pt x="1284134" y="2679616"/>
                    <a:pt x="1286932" y="2681482"/>
                  </a:cubicBezTo>
                  <a:cubicBezTo>
                    <a:pt x="1286932" y="2681482"/>
                    <a:pt x="1286932" y="2681948"/>
                    <a:pt x="1286932" y="2681948"/>
                  </a:cubicBezTo>
                  <a:cubicBezTo>
                    <a:pt x="1286932" y="2681948"/>
                    <a:pt x="1286932" y="2681948"/>
                    <a:pt x="1287399" y="2681948"/>
                  </a:cubicBezTo>
                  <a:cubicBezTo>
                    <a:pt x="1289732" y="2686147"/>
                    <a:pt x="1289732" y="2686613"/>
                    <a:pt x="1287399" y="2689412"/>
                  </a:cubicBezTo>
                  <a:cubicBezTo>
                    <a:pt x="1287399" y="2689412"/>
                    <a:pt x="1286932" y="2689412"/>
                    <a:pt x="1286932" y="2689412"/>
                  </a:cubicBezTo>
                  <a:cubicBezTo>
                    <a:pt x="1286932" y="2689412"/>
                    <a:pt x="1286932" y="2689879"/>
                    <a:pt x="1286932" y="2689879"/>
                  </a:cubicBezTo>
                  <a:lnTo>
                    <a:pt x="1287399" y="2689412"/>
                  </a:lnTo>
                  <a:cubicBezTo>
                    <a:pt x="1287399" y="2695477"/>
                    <a:pt x="1289732" y="2701541"/>
                    <a:pt x="1287866" y="2708072"/>
                  </a:cubicBezTo>
                  <a:cubicBezTo>
                    <a:pt x="1286932" y="2710872"/>
                    <a:pt x="1289265" y="2712737"/>
                    <a:pt x="1292064" y="2712737"/>
                  </a:cubicBezTo>
                  <a:cubicBezTo>
                    <a:pt x="1294863" y="2712737"/>
                    <a:pt x="1296263" y="2711338"/>
                    <a:pt x="1296729" y="2708072"/>
                  </a:cubicBezTo>
                  <a:cubicBezTo>
                    <a:pt x="1297196" y="2703407"/>
                    <a:pt x="1296729" y="2698742"/>
                    <a:pt x="1299062" y="2694077"/>
                  </a:cubicBezTo>
                  <a:cubicBezTo>
                    <a:pt x="1299062" y="2694077"/>
                    <a:pt x="1299062" y="2694077"/>
                    <a:pt x="1299062" y="2693611"/>
                  </a:cubicBezTo>
                  <a:lnTo>
                    <a:pt x="1298595" y="2692678"/>
                  </a:lnTo>
                  <a:lnTo>
                    <a:pt x="1299528" y="2693144"/>
                  </a:lnTo>
                  <a:cubicBezTo>
                    <a:pt x="1299528" y="2693611"/>
                    <a:pt x="1299528" y="2693611"/>
                    <a:pt x="1299062" y="2694077"/>
                  </a:cubicBezTo>
                  <a:cubicBezTo>
                    <a:pt x="1300928" y="2695943"/>
                    <a:pt x="1301861" y="2697809"/>
                    <a:pt x="1301861" y="2700608"/>
                  </a:cubicBezTo>
                  <a:cubicBezTo>
                    <a:pt x="1301861" y="2703407"/>
                    <a:pt x="1302794" y="2705740"/>
                    <a:pt x="1304660" y="2707606"/>
                  </a:cubicBezTo>
                  <a:cubicBezTo>
                    <a:pt x="1306526" y="2709939"/>
                    <a:pt x="1307459" y="2711805"/>
                    <a:pt x="1305593" y="2714137"/>
                  </a:cubicBezTo>
                  <a:cubicBezTo>
                    <a:pt x="1304193" y="2716003"/>
                    <a:pt x="1302327" y="2718336"/>
                    <a:pt x="1299528" y="2718336"/>
                  </a:cubicBezTo>
                  <a:cubicBezTo>
                    <a:pt x="1298129" y="2718336"/>
                    <a:pt x="1296729" y="2717869"/>
                    <a:pt x="1295796" y="2718336"/>
                  </a:cubicBezTo>
                  <a:cubicBezTo>
                    <a:pt x="1294863" y="2718802"/>
                    <a:pt x="1293464" y="2719735"/>
                    <a:pt x="1292997" y="2720668"/>
                  </a:cubicBezTo>
                  <a:cubicBezTo>
                    <a:pt x="1292531" y="2722068"/>
                    <a:pt x="1292997" y="2723001"/>
                    <a:pt x="1294397" y="2723467"/>
                  </a:cubicBezTo>
                  <a:cubicBezTo>
                    <a:pt x="1296263" y="2723934"/>
                    <a:pt x="1298129" y="2724867"/>
                    <a:pt x="1299995" y="2724867"/>
                  </a:cubicBezTo>
                  <a:cubicBezTo>
                    <a:pt x="1306059" y="2725333"/>
                    <a:pt x="1307925" y="2730465"/>
                    <a:pt x="1310258" y="2734663"/>
                  </a:cubicBezTo>
                  <a:cubicBezTo>
                    <a:pt x="1308858" y="2738395"/>
                    <a:pt x="1310724" y="2740728"/>
                    <a:pt x="1313523" y="2742594"/>
                  </a:cubicBezTo>
                  <a:cubicBezTo>
                    <a:pt x="1317722" y="2745393"/>
                    <a:pt x="1321454" y="2748192"/>
                    <a:pt x="1325186" y="2750991"/>
                  </a:cubicBezTo>
                  <a:cubicBezTo>
                    <a:pt x="1325653" y="2750991"/>
                    <a:pt x="1325653" y="2750991"/>
                    <a:pt x="1326119" y="2750991"/>
                  </a:cubicBezTo>
                  <a:cubicBezTo>
                    <a:pt x="1326119" y="2751458"/>
                    <a:pt x="1326586" y="2751458"/>
                    <a:pt x="1326586" y="2751924"/>
                  </a:cubicBezTo>
                  <a:cubicBezTo>
                    <a:pt x="1327519" y="2752391"/>
                    <a:pt x="1328452" y="2753324"/>
                    <a:pt x="1328918" y="2754257"/>
                  </a:cubicBezTo>
                  <a:cubicBezTo>
                    <a:pt x="1329385" y="2754257"/>
                    <a:pt x="1329385" y="2754723"/>
                    <a:pt x="1329851" y="2754723"/>
                  </a:cubicBezTo>
                  <a:lnTo>
                    <a:pt x="1330318" y="2755656"/>
                  </a:lnTo>
                  <a:lnTo>
                    <a:pt x="1329385" y="2755190"/>
                  </a:lnTo>
                  <a:cubicBezTo>
                    <a:pt x="1329385" y="2754723"/>
                    <a:pt x="1328918" y="2754723"/>
                    <a:pt x="1328918" y="2754257"/>
                  </a:cubicBezTo>
                  <a:cubicBezTo>
                    <a:pt x="1327519" y="2753790"/>
                    <a:pt x="1327052" y="2752857"/>
                    <a:pt x="1326586" y="2751924"/>
                  </a:cubicBezTo>
                  <a:cubicBezTo>
                    <a:pt x="1326119" y="2751924"/>
                    <a:pt x="1326119" y="2751458"/>
                    <a:pt x="1325653" y="2751458"/>
                  </a:cubicBezTo>
                  <a:cubicBezTo>
                    <a:pt x="1325653" y="2751458"/>
                    <a:pt x="1325186" y="2750991"/>
                    <a:pt x="1325186" y="2750991"/>
                  </a:cubicBezTo>
                  <a:cubicBezTo>
                    <a:pt x="1319588" y="2751458"/>
                    <a:pt x="1314457" y="2750991"/>
                    <a:pt x="1309791" y="2747725"/>
                  </a:cubicBezTo>
                  <a:cubicBezTo>
                    <a:pt x="1308858" y="2747259"/>
                    <a:pt x="1307459" y="2746793"/>
                    <a:pt x="1306059" y="2746793"/>
                  </a:cubicBezTo>
                  <a:cubicBezTo>
                    <a:pt x="1305593" y="2746793"/>
                    <a:pt x="1304660" y="2747725"/>
                    <a:pt x="1304660" y="2747725"/>
                  </a:cubicBezTo>
                  <a:cubicBezTo>
                    <a:pt x="1304660" y="2749125"/>
                    <a:pt x="1305126" y="2750525"/>
                    <a:pt x="1305593" y="2750991"/>
                  </a:cubicBezTo>
                  <a:cubicBezTo>
                    <a:pt x="1313523" y="2756589"/>
                    <a:pt x="1321454" y="2761254"/>
                    <a:pt x="1327519" y="2768718"/>
                  </a:cubicBezTo>
                  <a:cubicBezTo>
                    <a:pt x="1329851" y="2771517"/>
                    <a:pt x="1334050" y="2772917"/>
                    <a:pt x="1337315" y="2773850"/>
                  </a:cubicBezTo>
                  <a:cubicBezTo>
                    <a:pt x="1339648" y="2774783"/>
                    <a:pt x="1341980" y="2773850"/>
                    <a:pt x="1344779" y="2773850"/>
                  </a:cubicBezTo>
                  <a:cubicBezTo>
                    <a:pt x="1345246" y="2772451"/>
                    <a:pt x="1346179" y="2771051"/>
                    <a:pt x="1346645" y="2769651"/>
                  </a:cubicBezTo>
                  <a:cubicBezTo>
                    <a:pt x="1347112" y="2769185"/>
                    <a:pt x="1347578" y="2768718"/>
                    <a:pt x="1348045" y="2768718"/>
                  </a:cubicBezTo>
                  <a:cubicBezTo>
                    <a:pt x="1349445" y="2768718"/>
                    <a:pt x="1349445" y="2769651"/>
                    <a:pt x="1348978" y="2771051"/>
                  </a:cubicBezTo>
                  <a:cubicBezTo>
                    <a:pt x="1348511" y="2771984"/>
                    <a:pt x="1348978" y="2772917"/>
                    <a:pt x="1348978" y="2773850"/>
                  </a:cubicBezTo>
                  <a:cubicBezTo>
                    <a:pt x="1349911" y="2774316"/>
                    <a:pt x="1351311" y="2774783"/>
                    <a:pt x="1352243" y="2774783"/>
                  </a:cubicBezTo>
                  <a:cubicBezTo>
                    <a:pt x="1356442" y="2775716"/>
                    <a:pt x="1359241" y="2777582"/>
                    <a:pt x="1358308" y="2782247"/>
                  </a:cubicBezTo>
                  <a:cubicBezTo>
                    <a:pt x="1357842" y="2783647"/>
                    <a:pt x="1358775" y="2784580"/>
                    <a:pt x="1360174" y="2785046"/>
                  </a:cubicBezTo>
                  <a:cubicBezTo>
                    <a:pt x="1364839" y="2785979"/>
                    <a:pt x="1367638" y="2789245"/>
                    <a:pt x="1369504" y="2793443"/>
                  </a:cubicBezTo>
                  <a:cubicBezTo>
                    <a:pt x="1370437" y="2795776"/>
                    <a:pt x="1373236" y="2796242"/>
                    <a:pt x="1376035" y="2796242"/>
                  </a:cubicBezTo>
                  <a:cubicBezTo>
                    <a:pt x="1378368" y="2793443"/>
                    <a:pt x="1379767" y="2790178"/>
                    <a:pt x="1383033" y="2788312"/>
                  </a:cubicBezTo>
                  <a:cubicBezTo>
                    <a:pt x="1384433" y="2787845"/>
                    <a:pt x="1385832" y="2787845"/>
                    <a:pt x="1386299" y="2789245"/>
                  </a:cubicBezTo>
                  <a:cubicBezTo>
                    <a:pt x="1386765" y="2790178"/>
                    <a:pt x="1386765" y="2791577"/>
                    <a:pt x="1386765" y="2792977"/>
                  </a:cubicBezTo>
                  <a:cubicBezTo>
                    <a:pt x="1386765" y="2795309"/>
                    <a:pt x="1386299" y="2798108"/>
                    <a:pt x="1388631" y="2799974"/>
                  </a:cubicBezTo>
                  <a:cubicBezTo>
                    <a:pt x="1390497" y="2801374"/>
                    <a:pt x="1393296" y="2802307"/>
                    <a:pt x="1395629" y="2802774"/>
                  </a:cubicBezTo>
                  <a:cubicBezTo>
                    <a:pt x="1397495" y="2803240"/>
                    <a:pt x="1399361" y="2802307"/>
                    <a:pt x="1401227" y="2802307"/>
                  </a:cubicBezTo>
                  <a:cubicBezTo>
                    <a:pt x="1403559" y="2802307"/>
                    <a:pt x="1406358" y="2802774"/>
                    <a:pt x="1408691" y="2802774"/>
                  </a:cubicBezTo>
                  <a:cubicBezTo>
                    <a:pt x="1412889" y="2803240"/>
                    <a:pt x="1412889" y="2802774"/>
                    <a:pt x="1411490" y="2797175"/>
                  </a:cubicBezTo>
                  <a:cubicBezTo>
                    <a:pt x="1411490" y="2797175"/>
                    <a:pt x="1411023" y="2797175"/>
                    <a:pt x="1411023" y="2797175"/>
                  </a:cubicBezTo>
                  <a:cubicBezTo>
                    <a:pt x="1411023" y="2796709"/>
                    <a:pt x="1411023" y="2796709"/>
                    <a:pt x="1411023" y="2796242"/>
                  </a:cubicBezTo>
                  <a:cubicBezTo>
                    <a:pt x="1410557" y="2796242"/>
                    <a:pt x="1410557" y="2795776"/>
                    <a:pt x="1410090" y="2795776"/>
                  </a:cubicBezTo>
                  <a:cubicBezTo>
                    <a:pt x="1410557" y="2795309"/>
                    <a:pt x="1410557" y="2795309"/>
                    <a:pt x="1411023" y="2796242"/>
                  </a:cubicBezTo>
                  <a:cubicBezTo>
                    <a:pt x="1411023" y="2796242"/>
                    <a:pt x="1411490" y="2796709"/>
                    <a:pt x="1411490" y="2796709"/>
                  </a:cubicBezTo>
                  <a:cubicBezTo>
                    <a:pt x="1411490" y="2796709"/>
                    <a:pt x="1411490" y="2796709"/>
                    <a:pt x="1411490" y="2797175"/>
                  </a:cubicBezTo>
                  <a:cubicBezTo>
                    <a:pt x="1414756" y="2796242"/>
                    <a:pt x="1418488" y="2795309"/>
                    <a:pt x="1421753" y="2794376"/>
                  </a:cubicBezTo>
                  <a:cubicBezTo>
                    <a:pt x="1424552" y="2793443"/>
                    <a:pt x="1425952" y="2791577"/>
                    <a:pt x="1426418" y="2788778"/>
                  </a:cubicBezTo>
                  <a:cubicBezTo>
                    <a:pt x="1426418" y="2787379"/>
                    <a:pt x="1427818" y="2786912"/>
                    <a:pt x="1429684" y="2787379"/>
                  </a:cubicBezTo>
                  <a:cubicBezTo>
                    <a:pt x="1432016" y="2787845"/>
                    <a:pt x="1435282" y="2789245"/>
                    <a:pt x="1437148" y="2788312"/>
                  </a:cubicBezTo>
                  <a:cubicBezTo>
                    <a:pt x="1441346" y="2785979"/>
                    <a:pt x="1445078" y="2782713"/>
                    <a:pt x="1449277" y="2779915"/>
                  </a:cubicBezTo>
                  <a:cubicBezTo>
                    <a:pt x="1449277" y="2779915"/>
                    <a:pt x="1449277" y="2778515"/>
                    <a:pt x="1448810" y="2778048"/>
                  </a:cubicBezTo>
                  <a:cubicBezTo>
                    <a:pt x="1446944" y="2775716"/>
                    <a:pt x="1444145" y="2777116"/>
                    <a:pt x="1441813" y="2776183"/>
                  </a:cubicBezTo>
                  <a:cubicBezTo>
                    <a:pt x="1433416" y="2772917"/>
                    <a:pt x="1425485" y="2769185"/>
                    <a:pt x="1417554" y="2765453"/>
                  </a:cubicBezTo>
                  <a:cubicBezTo>
                    <a:pt x="1416622" y="2764986"/>
                    <a:pt x="1415222" y="2764053"/>
                    <a:pt x="1414289" y="2763120"/>
                  </a:cubicBezTo>
                  <a:cubicBezTo>
                    <a:pt x="1410557" y="2758922"/>
                    <a:pt x="1405425" y="2756123"/>
                    <a:pt x="1402160" y="2751458"/>
                  </a:cubicBezTo>
                  <a:cubicBezTo>
                    <a:pt x="1400294" y="2748659"/>
                    <a:pt x="1399361" y="2746326"/>
                    <a:pt x="1398428" y="2743060"/>
                  </a:cubicBezTo>
                  <a:cubicBezTo>
                    <a:pt x="1397028" y="2734663"/>
                    <a:pt x="1392363" y="2731398"/>
                    <a:pt x="1383966" y="2730931"/>
                  </a:cubicBezTo>
                  <a:cubicBezTo>
                    <a:pt x="1381633" y="2730931"/>
                    <a:pt x="1379301" y="2730931"/>
                    <a:pt x="1377435" y="2730931"/>
                  </a:cubicBezTo>
                  <a:cubicBezTo>
                    <a:pt x="1377435" y="2730931"/>
                    <a:pt x="1377435" y="2731398"/>
                    <a:pt x="1376968" y="2731398"/>
                  </a:cubicBezTo>
                  <a:cubicBezTo>
                    <a:pt x="1376502" y="2731398"/>
                    <a:pt x="1376502" y="2731398"/>
                    <a:pt x="1376035" y="2731864"/>
                  </a:cubicBezTo>
                  <a:cubicBezTo>
                    <a:pt x="1375569" y="2733730"/>
                    <a:pt x="1375569" y="2735596"/>
                    <a:pt x="1374636" y="2736063"/>
                  </a:cubicBezTo>
                  <a:cubicBezTo>
                    <a:pt x="1368105" y="2739328"/>
                    <a:pt x="1368571" y="2744927"/>
                    <a:pt x="1367638" y="2750525"/>
                  </a:cubicBezTo>
                  <a:cubicBezTo>
                    <a:pt x="1367638" y="2750991"/>
                    <a:pt x="1367638" y="2751924"/>
                    <a:pt x="1367172" y="2752391"/>
                  </a:cubicBezTo>
                  <a:cubicBezTo>
                    <a:pt x="1367172" y="2752857"/>
                    <a:pt x="1366239" y="2753324"/>
                    <a:pt x="1365772" y="2753324"/>
                  </a:cubicBezTo>
                  <a:cubicBezTo>
                    <a:pt x="1365306" y="2753324"/>
                    <a:pt x="1364373" y="2752391"/>
                    <a:pt x="1364373" y="2751924"/>
                  </a:cubicBezTo>
                  <a:cubicBezTo>
                    <a:pt x="1364373" y="2749592"/>
                    <a:pt x="1363906" y="2746793"/>
                    <a:pt x="1364373" y="2744460"/>
                  </a:cubicBezTo>
                  <a:cubicBezTo>
                    <a:pt x="1365306" y="2737929"/>
                    <a:pt x="1369038" y="2733264"/>
                    <a:pt x="1375569" y="2731864"/>
                  </a:cubicBezTo>
                  <a:cubicBezTo>
                    <a:pt x="1375569" y="2731398"/>
                    <a:pt x="1375569" y="2731398"/>
                    <a:pt x="1375569" y="2730931"/>
                  </a:cubicBezTo>
                  <a:cubicBezTo>
                    <a:pt x="1376035" y="2730931"/>
                    <a:pt x="1376035" y="2730931"/>
                    <a:pt x="1376502" y="2730931"/>
                  </a:cubicBezTo>
                  <a:cubicBezTo>
                    <a:pt x="1377901" y="2727666"/>
                    <a:pt x="1379767" y="2724400"/>
                    <a:pt x="1384433" y="2725800"/>
                  </a:cubicBezTo>
                  <a:cubicBezTo>
                    <a:pt x="1384899" y="2725800"/>
                    <a:pt x="1385832" y="2726266"/>
                    <a:pt x="1386299" y="2726266"/>
                  </a:cubicBezTo>
                  <a:cubicBezTo>
                    <a:pt x="1387231" y="2725800"/>
                    <a:pt x="1389098" y="2725333"/>
                    <a:pt x="1389564" y="2724867"/>
                  </a:cubicBezTo>
                  <a:cubicBezTo>
                    <a:pt x="1390031" y="2723934"/>
                    <a:pt x="1390031" y="2722534"/>
                    <a:pt x="1389564" y="2721601"/>
                  </a:cubicBezTo>
                  <a:cubicBezTo>
                    <a:pt x="1386765" y="2717403"/>
                    <a:pt x="1383033" y="2713671"/>
                    <a:pt x="1380700" y="2709005"/>
                  </a:cubicBezTo>
                  <a:cubicBezTo>
                    <a:pt x="1378368" y="2704340"/>
                    <a:pt x="1377435" y="2699209"/>
                    <a:pt x="1376035" y="2694544"/>
                  </a:cubicBezTo>
                  <a:cubicBezTo>
                    <a:pt x="1374169" y="2688946"/>
                    <a:pt x="1375569" y="2684281"/>
                    <a:pt x="1378834" y="2680082"/>
                  </a:cubicBezTo>
                  <a:cubicBezTo>
                    <a:pt x="1380700" y="2678216"/>
                    <a:pt x="1382100" y="2676350"/>
                    <a:pt x="1383966" y="2674951"/>
                  </a:cubicBezTo>
                  <a:cubicBezTo>
                    <a:pt x="1389098" y="2671219"/>
                    <a:pt x="1391430" y="2666087"/>
                    <a:pt x="1390497" y="2660022"/>
                  </a:cubicBezTo>
                  <a:cubicBezTo>
                    <a:pt x="1390031" y="2654424"/>
                    <a:pt x="1391897" y="2650226"/>
                    <a:pt x="1395629" y="2646027"/>
                  </a:cubicBezTo>
                  <a:cubicBezTo>
                    <a:pt x="1399827" y="2641829"/>
                    <a:pt x="1403093" y="2637164"/>
                    <a:pt x="1406825" y="2632965"/>
                  </a:cubicBezTo>
                  <a:cubicBezTo>
                    <a:pt x="1408691" y="2630166"/>
                    <a:pt x="1409624" y="2627367"/>
                    <a:pt x="1409157" y="2624101"/>
                  </a:cubicBezTo>
                  <a:cubicBezTo>
                    <a:pt x="1408691" y="2622235"/>
                    <a:pt x="1408691" y="2620369"/>
                    <a:pt x="1408224" y="2618503"/>
                  </a:cubicBezTo>
                  <a:cubicBezTo>
                    <a:pt x="1407291" y="2613372"/>
                    <a:pt x="1404959" y="2608706"/>
                    <a:pt x="1398428" y="2608706"/>
                  </a:cubicBezTo>
                  <a:cubicBezTo>
                    <a:pt x="1395162" y="2608706"/>
                    <a:pt x="1392363" y="2607307"/>
                    <a:pt x="1389564" y="2604974"/>
                  </a:cubicBezTo>
                  <a:cubicBezTo>
                    <a:pt x="1386765" y="2602642"/>
                    <a:pt x="1383499" y="2600309"/>
                    <a:pt x="1380700" y="2597977"/>
                  </a:cubicBezTo>
                  <a:cubicBezTo>
                    <a:pt x="1374636" y="2592379"/>
                    <a:pt x="1374169" y="2585848"/>
                    <a:pt x="1378834" y="2579317"/>
                  </a:cubicBezTo>
                  <a:cubicBezTo>
                    <a:pt x="1380700" y="2576984"/>
                    <a:pt x="1383033" y="2574185"/>
                    <a:pt x="1385832" y="2572785"/>
                  </a:cubicBezTo>
                  <a:cubicBezTo>
                    <a:pt x="1389564" y="2570453"/>
                    <a:pt x="1393763" y="2569053"/>
                    <a:pt x="1397961" y="2567188"/>
                  </a:cubicBezTo>
                  <a:cubicBezTo>
                    <a:pt x="1398894" y="2566721"/>
                    <a:pt x="1400294" y="2565788"/>
                    <a:pt x="1400760" y="2564855"/>
                  </a:cubicBezTo>
                  <a:cubicBezTo>
                    <a:pt x="1401227" y="2559257"/>
                    <a:pt x="1405892" y="2554592"/>
                    <a:pt x="1403093" y="2548527"/>
                  </a:cubicBezTo>
                  <a:cubicBezTo>
                    <a:pt x="1402160" y="2546661"/>
                    <a:pt x="1402160" y="2544795"/>
                    <a:pt x="1402160" y="2542929"/>
                  </a:cubicBezTo>
                  <a:cubicBezTo>
                    <a:pt x="1401693" y="2537797"/>
                    <a:pt x="1402626" y="2533132"/>
                    <a:pt x="1406825" y="2528934"/>
                  </a:cubicBezTo>
                  <a:cubicBezTo>
                    <a:pt x="1409157" y="2526601"/>
                    <a:pt x="1411490" y="2523336"/>
                    <a:pt x="1413356" y="2520537"/>
                  </a:cubicBezTo>
                  <a:cubicBezTo>
                    <a:pt x="1413356" y="2520537"/>
                    <a:pt x="1413356" y="2520537"/>
                    <a:pt x="1413356" y="2520537"/>
                  </a:cubicBezTo>
                  <a:cubicBezTo>
                    <a:pt x="1413356" y="2520537"/>
                    <a:pt x="1412889" y="2520070"/>
                    <a:pt x="1412889" y="2520070"/>
                  </a:cubicBezTo>
                  <a:cubicBezTo>
                    <a:pt x="1411490" y="2520070"/>
                    <a:pt x="1409624" y="2520070"/>
                    <a:pt x="1408224" y="2519604"/>
                  </a:cubicBezTo>
                  <a:cubicBezTo>
                    <a:pt x="1406825" y="2519137"/>
                    <a:pt x="1407291" y="2517738"/>
                    <a:pt x="1408224" y="2516805"/>
                  </a:cubicBezTo>
                  <a:cubicBezTo>
                    <a:pt x="1408691" y="2516338"/>
                    <a:pt x="1409624" y="2516338"/>
                    <a:pt x="1410090" y="2516338"/>
                  </a:cubicBezTo>
                  <a:cubicBezTo>
                    <a:pt x="1411023" y="2517738"/>
                    <a:pt x="1411956" y="2518671"/>
                    <a:pt x="1412889" y="2520070"/>
                  </a:cubicBezTo>
                  <a:cubicBezTo>
                    <a:pt x="1413356" y="2520070"/>
                    <a:pt x="1413356" y="2520070"/>
                    <a:pt x="1413822" y="2520070"/>
                  </a:cubicBezTo>
                  <a:cubicBezTo>
                    <a:pt x="1413822" y="2520070"/>
                    <a:pt x="1413356" y="2520537"/>
                    <a:pt x="1413356" y="2520537"/>
                  </a:cubicBezTo>
                  <a:cubicBezTo>
                    <a:pt x="1414756" y="2520537"/>
                    <a:pt x="1415688" y="2521003"/>
                    <a:pt x="1417088" y="2521003"/>
                  </a:cubicBezTo>
                  <a:cubicBezTo>
                    <a:pt x="1421753" y="2520537"/>
                    <a:pt x="1424552" y="2517738"/>
                    <a:pt x="1424086" y="2513539"/>
                  </a:cubicBezTo>
                  <a:cubicBezTo>
                    <a:pt x="1423619" y="2510274"/>
                    <a:pt x="1422686" y="2507474"/>
                    <a:pt x="1421753" y="2504209"/>
                  </a:cubicBezTo>
                  <a:cubicBezTo>
                    <a:pt x="1421287" y="2502809"/>
                    <a:pt x="1418488" y="2501410"/>
                    <a:pt x="1416622" y="2502343"/>
                  </a:cubicBezTo>
                  <a:cubicBezTo>
                    <a:pt x="1415222" y="2502809"/>
                    <a:pt x="1414289" y="2503742"/>
                    <a:pt x="1413356" y="2504209"/>
                  </a:cubicBezTo>
                  <a:cubicBezTo>
                    <a:pt x="1407291" y="2507008"/>
                    <a:pt x="1401693" y="2504209"/>
                    <a:pt x="1399827" y="2498144"/>
                  </a:cubicBezTo>
                  <a:cubicBezTo>
                    <a:pt x="1398894" y="2494412"/>
                    <a:pt x="1397961" y="2490680"/>
                    <a:pt x="1397495" y="2486948"/>
                  </a:cubicBezTo>
                  <a:cubicBezTo>
                    <a:pt x="1397028" y="2485549"/>
                    <a:pt x="1396562" y="2484616"/>
                    <a:pt x="1396562" y="2483216"/>
                  </a:cubicBezTo>
                  <a:cubicBezTo>
                    <a:pt x="1396095" y="2480884"/>
                    <a:pt x="1399361" y="2478551"/>
                    <a:pt x="1401693" y="2479018"/>
                  </a:cubicBezTo>
                  <a:cubicBezTo>
                    <a:pt x="1405425" y="2480417"/>
                    <a:pt x="1409157" y="2481350"/>
                    <a:pt x="1412423" y="2483216"/>
                  </a:cubicBezTo>
                  <a:cubicBezTo>
                    <a:pt x="1417088" y="2486015"/>
                    <a:pt x="1422220" y="2486482"/>
                    <a:pt x="1427351" y="2485549"/>
                  </a:cubicBezTo>
                  <a:cubicBezTo>
                    <a:pt x="1432483" y="2484616"/>
                    <a:pt x="1439014" y="2479018"/>
                    <a:pt x="1438547" y="2473886"/>
                  </a:cubicBezTo>
                  <a:cubicBezTo>
                    <a:pt x="1438547" y="2470154"/>
                    <a:pt x="1437148" y="2466422"/>
                    <a:pt x="1437148" y="2462690"/>
                  </a:cubicBezTo>
                  <a:cubicBezTo>
                    <a:pt x="1437148" y="2458491"/>
                    <a:pt x="1438547" y="2453826"/>
                    <a:pt x="1439014" y="2449628"/>
                  </a:cubicBezTo>
                  <a:cubicBezTo>
                    <a:pt x="1439014" y="2449161"/>
                    <a:pt x="1438547" y="2448228"/>
                    <a:pt x="1438547" y="2447762"/>
                  </a:cubicBezTo>
                  <a:cubicBezTo>
                    <a:pt x="1438081" y="2446362"/>
                    <a:pt x="1437614" y="2445429"/>
                    <a:pt x="1437614" y="2444030"/>
                  </a:cubicBezTo>
                  <a:cubicBezTo>
                    <a:pt x="1436681" y="2439831"/>
                    <a:pt x="1438547" y="2437498"/>
                    <a:pt x="1442279" y="2438431"/>
                  </a:cubicBezTo>
                  <a:cubicBezTo>
                    <a:pt x="1456741" y="2441697"/>
                    <a:pt x="1470270" y="2440298"/>
                    <a:pt x="1483798" y="2434699"/>
                  </a:cubicBezTo>
                  <a:cubicBezTo>
                    <a:pt x="1487530" y="2433300"/>
                    <a:pt x="1491263" y="2432367"/>
                    <a:pt x="1494528" y="2430501"/>
                  </a:cubicBezTo>
                  <a:cubicBezTo>
                    <a:pt x="1500593" y="2427702"/>
                    <a:pt x="1505724" y="2424436"/>
                    <a:pt x="1507124" y="2416972"/>
                  </a:cubicBezTo>
                  <a:cubicBezTo>
                    <a:pt x="1508057" y="2412774"/>
                    <a:pt x="1510856" y="2409042"/>
                    <a:pt x="1512255" y="2404843"/>
                  </a:cubicBezTo>
                  <a:cubicBezTo>
                    <a:pt x="1513188" y="2402510"/>
                    <a:pt x="1513655" y="2400178"/>
                    <a:pt x="1514588" y="2397379"/>
                  </a:cubicBezTo>
                  <a:cubicBezTo>
                    <a:pt x="1515054" y="2394580"/>
                    <a:pt x="1513655" y="2390848"/>
                    <a:pt x="1510856" y="2389448"/>
                  </a:cubicBezTo>
                  <a:cubicBezTo>
                    <a:pt x="1508990" y="2388515"/>
                    <a:pt x="1507590" y="2388049"/>
                    <a:pt x="1505724" y="2386649"/>
                  </a:cubicBezTo>
                  <a:cubicBezTo>
                    <a:pt x="1503858" y="2385716"/>
                    <a:pt x="1503392" y="2383850"/>
                    <a:pt x="1503392" y="2381518"/>
                  </a:cubicBezTo>
                  <a:cubicBezTo>
                    <a:pt x="1503392" y="2379652"/>
                    <a:pt x="1503858" y="2377786"/>
                    <a:pt x="1504325" y="2375920"/>
                  </a:cubicBezTo>
                  <a:cubicBezTo>
                    <a:pt x="1506191" y="2370788"/>
                    <a:pt x="1503858" y="2367522"/>
                    <a:pt x="1500593" y="2364257"/>
                  </a:cubicBezTo>
                  <a:cubicBezTo>
                    <a:pt x="1496394" y="2360525"/>
                    <a:pt x="1491263" y="2358659"/>
                    <a:pt x="1487530" y="2354460"/>
                  </a:cubicBezTo>
                  <a:cubicBezTo>
                    <a:pt x="1487064" y="2354460"/>
                    <a:pt x="1487064" y="2354460"/>
                    <a:pt x="1486598" y="2354460"/>
                  </a:cubicBezTo>
                  <a:cubicBezTo>
                    <a:pt x="1486598" y="2353994"/>
                    <a:pt x="1486598" y="2353994"/>
                    <a:pt x="1486598" y="2353527"/>
                  </a:cubicBezTo>
                  <a:cubicBezTo>
                    <a:pt x="1486131" y="2353061"/>
                    <a:pt x="1486131" y="2353061"/>
                    <a:pt x="1485664" y="2352594"/>
                  </a:cubicBezTo>
                  <a:cubicBezTo>
                    <a:pt x="1486131" y="2352594"/>
                    <a:pt x="1486598" y="2353061"/>
                    <a:pt x="1486598" y="2353061"/>
                  </a:cubicBezTo>
                  <a:cubicBezTo>
                    <a:pt x="1486598" y="2353061"/>
                    <a:pt x="1486598" y="2353527"/>
                    <a:pt x="1486598" y="2353527"/>
                  </a:cubicBezTo>
                  <a:cubicBezTo>
                    <a:pt x="1486598" y="2353527"/>
                    <a:pt x="1487064" y="2353994"/>
                    <a:pt x="1487064" y="2353994"/>
                  </a:cubicBezTo>
                  <a:cubicBezTo>
                    <a:pt x="1487064" y="2353994"/>
                    <a:pt x="1487530" y="2354460"/>
                    <a:pt x="1487530" y="2354460"/>
                  </a:cubicBezTo>
                  <a:cubicBezTo>
                    <a:pt x="1496861" y="2355393"/>
                    <a:pt x="1506191" y="2355393"/>
                    <a:pt x="1514121" y="2360525"/>
                  </a:cubicBezTo>
                  <a:cubicBezTo>
                    <a:pt x="1515521" y="2361458"/>
                    <a:pt x="1517853" y="2361458"/>
                    <a:pt x="1519720" y="2361458"/>
                  </a:cubicBezTo>
                  <a:cubicBezTo>
                    <a:pt x="1523452" y="2361925"/>
                    <a:pt x="1527184" y="2361925"/>
                    <a:pt x="1531382" y="2361925"/>
                  </a:cubicBezTo>
                  <a:cubicBezTo>
                    <a:pt x="1541179" y="2361925"/>
                    <a:pt x="1548643" y="2358659"/>
                    <a:pt x="1553775" y="2349795"/>
                  </a:cubicBezTo>
                  <a:cubicBezTo>
                    <a:pt x="1556574" y="2345597"/>
                    <a:pt x="1557507" y="2339999"/>
                    <a:pt x="1561705" y="2336733"/>
                  </a:cubicBezTo>
                  <a:cubicBezTo>
                    <a:pt x="1566370" y="2333001"/>
                    <a:pt x="1568703" y="2327869"/>
                    <a:pt x="1570102" y="2322271"/>
                  </a:cubicBezTo>
                  <a:cubicBezTo>
                    <a:pt x="1571502" y="2316207"/>
                    <a:pt x="1573368" y="2309676"/>
                    <a:pt x="1574767" y="2303611"/>
                  </a:cubicBezTo>
                  <a:lnTo>
                    <a:pt x="1575234" y="2304078"/>
                  </a:lnTo>
                  <a:cubicBezTo>
                    <a:pt x="1575234" y="2304078"/>
                    <a:pt x="1575234" y="2303611"/>
                    <a:pt x="1575234" y="2303611"/>
                  </a:cubicBezTo>
                  <a:cubicBezTo>
                    <a:pt x="1575234" y="2303611"/>
                    <a:pt x="1575234" y="2303611"/>
                    <a:pt x="1574767" y="2303611"/>
                  </a:cubicBezTo>
                  <a:cubicBezTo>
                    <a:pt x="1573368" y="2298479"/>
                    <a:pt x="1573834" y="2295680"/>
                    <a:pt x="1577566" y="2293348"/>
                  </a:cubicBezTo>
                  <a:cubicBezTo>
                    <a:pt x="1578966" y="2292415"/>
                    <a:pt x="1580832" y="2292415"/>
                    <a:pt x="1582231" y="2291948"/>
                  </a:cubicBezTo>
                  <a:cubicBezTo>
                    <a:pt x="1583164" y="2287283"/>
                    <a:pt x="1585031" y="2282618"/>
                    <a:pt x="1587829" y="2278420"/>
                  </a:cubicBezTo>
                  <a:cubicBezTo>
                    <a:pt x="1588296" y="2277487"/>
                    <a:pt x="1589696" y="2276554"/>
                    <a:pt x="1591095" y="2276554"/>
                  </a:cubicBezTo>
                  <a:cubicBezTo>
                    <a:pt x="1592028" y="2276554"/>
                    <a:pt x="1592961" y="2277953"/>
                    <a:pt x="1592961" y="2278886"/>
                  </a:cubicBezTo>
                  <a:cubicBezTo>
                    <a:pt x="1593428" y="2280752"/>
                    <a:pt x="1593894" y="2282152"/>
                    <a:pt x="1594361" y="2284018"/>
                  </a:cubicBezTo>
                  <a:cubicBezTo>
                    <a:pt x="1598093" y="2283551"/>
                    <a:pt x="1599492" y="2280752"/>
                    <a:pt x="1600892" y="2277953"/>
                  </a:cubicBezTo>
                  <a:cubicBezTo>
                    <a:pt x="1606023" y="2265358"/>
                    <a:pt x="1611621" y="2253228"/>
                    <a:pt x="1619552" y="2242499"/>
                  </a:cubicBezTo>
                  <a:cubicBezTo>
                    <a:pt x="1624684" y="2235035"/>
                    <a:pt x="1627949" y="2226171"/>
                    <a:pt x="1622817" y="2217307"/>
                  </a:cubicBezTo>
                  <a:cubicBezTo>
                    <a:pt x="1622351" y="2216374"/>
                    <a:pt x="1622351" y="2214975"/>
                    <a:pt x="1621885" y="2213575"/>
                  </a:cubicBezTo>
                  <a:cubicBezTo>
                    <a:pt x="1620019" y="2201912"/>
                    <a:pt x="1622351" y="2192116"/>
                    <a:pt x="1631681" y="2184185"/>
                  </a:cubicBezTo>
                  <a:cubicBezTo>
                    <a:pt x="1635413" y="2180920"/>
                    <a:pt x="1639612" y="2177188"/>
                    <a:pt x="1642877" y="2173922"/>
                  </a:cubicBezTo>
                  <a:cubicBezTo>
                    <a:pt x="1648942" y="2167857"/>
                    <a:pt x="1655939" y="2163659"/>
                    <a:pt x="1663870" y="2160860"/>
                  </a:cubicBezTo>
                  <a:cubicBezTo>
                    <a:pt x="1668069" y="2159460"/>
                    <a:pt x="1671801" y="2157594"/>
                    <a:pt x="1675066" y="2154329"/>
                  </a:cubicBezTo>
                  <a:cubicBezTo>
                    <a:pt x="1677865" y="2151530"/>
                    <a:pt x="1681131" y="2149664"/>
                    <a:pt x="1682064" y="2145465"/>
                  </a:cubicBezTo>
                  <a:cubicBezTo>
                    <a:pt x="1682064" y="2144532"/>
                    <a:pt x="1684396" y="2143599"/>
                    <a:pt x="1685330" y="2144066"/>
                  </a:cubicBezTo>
                  <a:cubicBezTo>
                    <a:pt x="1689062" y="2144999"/>
                    <a:pt x="1692794" y="2144066"/>
                    <a:pt x="1696526" y="2143599"/>
                  </a:cubicBezTo>
                  <a:cubicBezTo>
                    <a:pt x="1700258" y="2143133"/>
                    <a:pt x="1703990" y="2144066"/>
                    <a:pt x="1707722" y="2144066"/>
                  </a:cubicBezTo>
                  <a:cubicBezTo>
                    <a:pt x="1714719" y="2144066"/>
                    <a:pt x="1721250" y="2142666"/>
                    <a:pt x="1726382" y="2136135"/>
                  </a:cubicBezTo>
                  <a:cubicBezTo>
                    <a:pt x="1728715" y="2133336"/>
                    <a:pt x="1732913" y="2131937"/>
                    <a:pt x="1735712" y="2130071"/>
                  </a:cubicBezTo>
                  <a:cubicBezTo>
                    <a:pt x="1737578" y="2128671"/>
                    <a:pt x="1738978" y="2126338"/>
                    <a:pt x="1738511" y="2123539"/>
                  </a:cubicBezTo>
                  <a:cubicBezTo>
                    <a:pt x="1737578" y="2120274"/>
                    <a:pt x="1738045" y="2117008"/>
                    <a:pt x="1739911" y="2114209"/>
                  </a:cubicBezTo>
                  <a:cubicBezTo>
                    <a:pt x="1743643" y="2107678"/>
                    <a:pt x="1746908" y="2100681"/>
                    <a:pt x="1751107" y="2094149"/>
                  </a:cubicBezTo>
                  <a:cubicBezTo>
                    <a:pt x="1754372" y="2089018"/>
                    <a:pt x="1756238" y="2083886"/>
                    <a:pt x="1755306" y="2077822"/>
                  </a:cubicBezTo>
                  <a:cubicBezTo>
                    <a:pt x="1754839" y="2073157"/>
                    <a:pt x="1754839" y="2068492"/>
                    <a:pt x="1757172" y="2064760"/>
                  </a:cubicBezTo>
                  <a:cubicBezTo>
                    <a:pt x="1762303" y="2057295"/>
                    <a:pt x="1763236" y="2049365"/>
                    <a:pt x="1763703" y="2040968"/>
                  </a:cubicBezTo>
                  <a:cubicBezTo>
                    <a:pt x="1764169" y="2030704"/>
                    <a:pt x="1764169" y="2020441"/>
                    <a:pt x="1764169" y="2010178"/>
                  </a:cubicBezTo>
                  <a:cubicBezTo>
                    <a:pt x="1764169" y="2003181"/>
                    <a:pt x="1763703" y="1996183"/>
                    <a:pt x="1763703" y="1989185"/>
                  </a:cubicBezTo>
                  <a:cubicBezTo>
                    <a:pt x="1763703" y="1985920"/>
                    <a:pt x="1764636" y="1982654"/>
                    <a:pt x="1767901" y="1981255"/>
                  </a:cubicBezTo>
                  <a:cubicBezTo>
                    <a:pt x="1776765" y="1977523"/>
                    <a:pt x="1781896" y="1970525"/>
                    <a:pt x="1784695" y="1961195"/>
                  </a:cubicBezTo>
                  <a:cubicBezTo>
                    <a:pt x="1785162" y="1959329"/>
                    <a:pt x="1786561" y="1957929"/>
                    <a:pt x="1787028" y="1956063"/>
                  </a:cubicBezTo>
                  <a:cubicBezTo>
                    <a:pt x="1789360" y="1950932"/>
                    <a:pt x="1792626" y="1946267"/>
                    <a:pt x="1797291" y="1942068"/>
                  </a:cubicBezTo>
                  <a:cubicBezTo>
                    <a:pt x="1802423" y="1937403"/>
                    <a:pt x="1807554" y="1932271"/>
                    <a:pt x="1812219" y="1927140"/>
                  </a:cubicBezTo>
                  <a:cubicBezTo>
                    <a:pt x="1816884" y="1922008"/>
                    <a:pt x="1821083" y="1915944"/>
                    <a:pt x="1823415" y="1909413"/>
                  </a:cubicBezTo>
                  <a:cubicBezTo>
                    <a:pt x="1825748" y="1902882"/>
                    <a:pt x="1828081" y="1887953"/>
                    <a:pt x="1826215" y="1882822"/>
                  </a:cubicBezTo>
                  <a:cubicBezTo>
                    <a:pt x="1825282" y="1874891"/>
                    <a:pt x="1822483" y="1866494"/>
                    <a:pt x="1819217" y="1858097"/>
                  </a:cubicBezTo>
                  <a:close/>
                  <a:moveTo>
                    <a:pt x="1524851" y="786997"/>
                  </a:moveTo>
                  <a:cubicBezTo>
                    <a:pt x="1524851" y="786997"/>
                    <a:pt x="1525784" y="787930"/>
                    <a:pt x="1525784" y="788397"/>
                  </a:cubicBezTo>
                  <a:cubicBezTo>
                    <a:pt x="1524385" y="793528"/>
                    <a:pt x="1519253" y="793528"/>
                    <a:pt x="1515987" y="795861"/>
                  </a:cubicBezTo>
                  <a:cubicBezTo>
                    <a:pt x="1515054" y="794461"/>
                    <a:pt x="1514121" y="793995"/>
                    <a:pt x="1514588" y="793528"/>
                  </a:cubicBezTo>
                  <a:cubicBezTo>
                    <a:pt x="1516920" y="789796"/>
                    <a:pt x="1520652" y="787930"/>
                    <a:pt x="1524851" y="786997"/>
                  </a:cubicBezTo>
                  <a:close/>
                  <a:moveTo>
                    <a:pt x="1442746" y="812655"/>
                  </a:moveTo>
                  <a:lnTo>
                    <a:pt x="1443212" y="811255"/>
                  </a:lnTo>
                  <a:lnTo>
                    <a:pt x="1443679" y="812655"/>
                  </a:lnTo>
                  <a:lnTo>
                    <a:pt x="1442746" y="812655"/>
                  </a:lnTo>
                  <a:close/>
                  <a:moveTo>
                    <a:pt x="1438081" y="775801"/>
                  </a:moveTo>
                  <a:cubicBezTo>
                    <a:pt x="1441346" y="775334"/>
                    <a:pt x="1444145" y="776734"/>
                    <a:pt x="1447411" y="774868"/>
                  </a:cubicBezTo>
                  <a:cubicBezTo>
                    <a:pt x="1453476" y="771602"/>
                    <a:pt x="1459540" y="773935"/>
                    <a:pt x="1465605" y="775801"/>
                  </a:cubicBezTo>
                  <a:cubicBezTo>
                    <a:pt x="1466071" y="776267"/>
                    <a:pt x="1466538" y="777667"/>
                    <a:pt x="1466538" y="779067"/>
                  </a:cubicBezTo>
                  <a:cubicBezTo>
                    <a:pt x="1466538" y="779533"/>
                    <a:pt x="1466071" y="780466"/>
                    <a:pt x="1465605" y="780466"/>
                  </a:cubicBezTo>
                  <a:cubicBezTo>
                    <a:pt x="1463272" y="781399"/>
                    <a:pt x="1460940" y="782332"/>
                    <a:pt x="1459074" y="782799"/>
                  </a:cubicBezTo>
                  <a:cubicBezTo>
                    <a:pt x="1453476" y="780000"/>
                    <a:pt x="1448810" y="780933"/>
                    <a:pt x="1443679" y="780933"/>
                  </a:cubicBezTo>
                  <a:cubicBezTo>
                    <a:pt x="1442279" y="780933"/>
                    <a:pt x="1440413" y="779533"/>
                    <a:pt x="1438547" y="778600"/>
                  </a:cubicBezTo>
                  <a:cubicBezTo>
                    <a:pt x="1438081" y="778133"/>
                    <a:pt x="1437614" y="777667"/>
                    <a:pt x="1437614" y="777200"/>
                  </a:cubicBezTo>
                  <a:cubicBezTo>
                    <a:pt x="1437148" y="776734"/>
                    <a:pt x="1437614" y="775801"/>
                    <a:pt x="1438081" y="775801"/>
                  </a:cubicBezTo>
                  <a:close/>
                  <a:moveTo>
                    <a:pt x="1432949" y="808456"/>
                  </a:moveTo>
                  <a:lnTo>
                    <a:pt x="1433416" y="808923"/>
                  </a:lnTo>
                  <a:lnTo>
                    <a:pt x="1432949" y="808456"/>
                  </a:lnTo>
                  <a:lnTo>
                    <a:pt x="1432949" y="808456"/>
                  </a:lnTo>
                  <a:close/>
                  <a:moveTo>
                    <a:pt x="1386765" y="757607"/>
                  </a:moveTo>
                  <a:cubicBezTo>
                    <a:pt x="1386765" y="757607"/>
                    <a:pt x="1387231" y="758074"/>
                    <a:pt x="1387698" y="758540"/>
                  </a:cubicBezTo>
                  <a:cubicBezTo>
                    <a:pt x="1388165" y="759473"/>
                    <a:pt x="1388165" y="760406"/>
                    <a:pt x="1388631" y="761339"/>
                  </a:cubicBezTo>
                  <a:cubicBezTo>
                    <a:pt x="1388165" y="760406"/>
                    <a:pt x="1387698" y="759473"/>
                    <a:pt x="1387231" y="758540"/>
                  </a:cubicBezTo>
                  <a:cubicBezTo>
                    <a:pt x="1386299" y="758540"/>
                    <a:pt x="1385832" y="758074"/>
                    <a:pt x="1386765" y="757607"/>
                  </a:cubicBezTo>
                  <a:close/>
                  <a:moveTo>
                    <a:pt x="1374169" y="763205"/>
                  </a:moveTo>
                  <a:cubicBezTo>
                    <a:pt x="1375102" y="761806"/>
                    <a:pt x="1376502" y="760406"/>
                    <a:pt x="1377435" y="759007"/>
                  </a:cubicBezTo>
                  <a:cubicBezTo>
                    <a:pt x="1377901" y="759940"/>
                    <a:pt x="1378368" y="761339"/>
                    <a:pt x="1378368" y="762272"/>
                  </a:cubicBezTo>
                  <a:cubicBezTo>
                    <a:pt x="1378834" y="763672"/>
                    <a:pt x="1378834" y="764605"/>
                    <a:pt x="1379301" y="767404"/>
                  </a:cubicBezTo>
                  <a:cubicBezTo>
                    <a:pt x="1379301" y="767870"/>
                    <a:pt x="1378834" y="769270"/>
                    <a:pt x="1378834" y="771136"/>
                  </a:cubicBezTo>
                  <a:cubicBezTo>
                    <a:pt x="1378834" y="771602"/>
                    <a:pt x="1377901" y="771602"/>
                    <a:pt x="1377435" y="771602"/>
                  </a:cubicBezTo>
                  <a:cubicBezTo>
                    <a:pt x="1373236" y="771136"/>
                    <a:pt x="1371837" y="767404"/>
                    <a:pt x="1374169" y="763205"/>
                  </a:cubicBezTo>
                  <a:close/>
                  <a:moveTo>
                    <a:pt x="1338715" y="744545"/>
                  </a:moveTo>
                  <a:cubicBezTo>
                    <a:pt x="1340581" y="745012"/>
                    <a:pt x="1340581" y="745478"/>
                    <a:pt x="1338248" y="745478"/>
                  </a:cubicBezTo>
                  <a:cubicBezTo>
                    <a:pt x="1337782" y="745478"/>
                    <a:pt x="1337315" y="745012"/>
                    <a:pt x="1336849" y="745012"/>
                  </a:cubicBezTo>
                  <a:cubicBezTo>
                    <a:pt x="1337782" y="744545"/>
                    <a:pt x="1338248" y="744545"/>
                    <a:pt x="1338715" y="744545"/>
                  </a:cubicBezTo>
                  <a:close/>
                  <a:moveTo>
                    <a:pt x="1308392" y="836447"/>
                  </a:moveTo>
                  <a:cubicBezTo>
                    <a:pt x="1308858" y="836447"/>
                    <a:pt x="1309791" y="836913"/>
                    <a:pt x="1309791" y="836913"/>
                  </a:cubicBezTo>
                  <a:cubicBezTo>
                    <a:pt x="1309791" y="836913"/>
                    <a:pt x="1309791" y="837846"/>
                    <a:pt x="1309791" y="838313"/>
                  </a:cubicBezTo>
                  <a:cubicBezTo>
                    <a:pt x="1306992" y="839712"/>
                    <a:pt x="1304660" y="841112"/>
                    <a:pt x="1301861" y="842511"/>
                  </a:cubicBezTo>
                  <a:cubicBezTo>
                    <a:pt x="1301861" y="842511"/>
                    <a:pt x="1301394" y="841578"/>
                    <a:pt x="1300928" y="841112"/>
                  </a:cubicBezTo>
                  <a:cubicBezTo>
                    <a:pt x="1302794" y="838779"/>
                    <a:pt x="1305126" y="836913"/>
                    <a:pt x="1308392" y="836447"/>
                  </a:cubicBezTo>
                  <a:close/>
                  <a:moveTo>
                    <a:pt x="1274803" y="890562"/>
                  </a:moveTo>
                  <a:cubicBezTo>
                    <a:pt x="1275270" y="890562"/>
                    <a:pt x="1275736" y="891028"/>
                    <a:pt x="1276203" y="891028"/>
                  </a:cubicBezTo>
                  <a:cubicBezTo>
                    <a:pt x="1276203" y="891495"/>
                    <a:pt x="1276203" y="891961"/>
                    <a:pt x="1276203" y="892428"/>
                  </a:cubicBezTo>
                  <a:cubicBezTo>
                    <a:pt x="1275736" y="892894"/>
                    <a:pt x="1275270" y="892894"/>
                    <a:pt x="1274803" y="892894"/>
                  </a:cubicBezTo>
                  <a:cubicBezTo>
                    <a:pt x="1274337" y="892894"/>
                    <a:pt x="1273870" y="892428"/>
                    <a:pt x="1273870" y="891961"/>
                  </a:cubicBezTo>
                  <a:cubicBezTo>
                    <a:pt x="1273870" y="891028"/>
                    <a:pt x="1274337" y="890562"/>
                    <a:pt x="1274803" y="890562"/>
                  </a:cubicBezTo>
                  <a:close/>
                  <a:moveTo>
                    <a:pt x="1197363" y="425921"/>
                  </a:moveTo>
                  <a:cubicBezTo>
                    <a:pt x="1197830" y="425921"/>
                    <a:pt x="1198763" y="425921"/>
                    <a:pt x="1199229" y="426387"/>
                  </a:cubicBezTo>
                  <a:cubicBezTo>
                    <a:pt x="1203894" y="430586"/>
                    <a:pt x="1206693" y="436184"/>
                    <a:pt x="1209959" y="441782"/>
                  </a:cubicBezTo>
                  <a:cubicBezTo>
                    <a:pt x="1209959" y="442249"/>
                    <a:pt x="1209959" y="442715"/>
                    <a:pt x="1209959" y="443182"/>
                  </a:cubicBezTo>
                  <a:cubicBezTo>
                    <a:pt x="1209492" y="443648"/>
                    <a:pt x="1209026" y="444115"/>
                    <a:pt x="1208559" y="444115"/>
                  </a:cubicBezTo>
                  <a:cubicBezTo>
                    <a:pt x="1206693" y="443648"/>
                    <a:pt x="1204827" y="442715"/>
                    <a:pt x="1203428" y="441782"/>
                  </a:cubicBezTo>
                  <a:cubicBezTo>
                    <a:pt x="1199696" y="438517"/>
                    <a:pt x="1197363" y="433851"/>
                    <a:pt x="1195964" y="429186"/>
                  </a:cubicBezTo>
                  <a:cubicBezTo>
                    <a:pt x="1195497" y="427787"/>
                    <a:pt x="1195964" y="426387"/>
                    <a:pt x="1197363" y="425921"/>
                  </a:cubicBezTo>
                  <a:close/>
                  <a:moveTo>
                    <a:pt x="1096598" y="456710"/>
                  </a:moveTo>
                  <a:cubicBezTo>
                    <a:pt x="1096598" y="456244"/>
                    <a:pt x="1097531" y="456244"/>
                    <a:pt x="1097997" y="456244"/>
                  </a:cubicBezTo>
                  <a:cubicBezTo>
                    <a:pt x="1100796" y="457177"/>
                    <a:pt x="1103595" y="458110"/>
                    <a:pt x="1104528" y="461375"/>
                  </a:cubicBezTo>
                  <a:cubicBezTo>
                    <a:pt x="1104995" y="461375"/>
                    <a:pt x="1104995" y="461375"/>
                    <a:pt x="1104995" y="461375"/>
                  </a:cubicBezTo>
                  <a:cubicBezTo>
                    <a:pt x="1104995" y="461842"/>
                    <a:pt x="1105461" y="461842"/>
                    <a:pt x="1105461" y="461842"/>
                  </a:cubicBezTo>
                  <a:cubicBezTo>
                    <a:pt x="1107794" y="462308"/>
                    <a:pt x="1110126" y="462775"/>
                    <a:pt x="1111992" y="464641"/>
                  </a:cubicBezTo>
                  <a:cubicBezTo>
                    <a:pt x="1112459" y="464641"/>
                    <a:pt x="1112459" y="464641"/>
                    <a:pt x="1112925" y="464641"/>
                  </a:cubicBezTo>
                  <a:lnTo>
                    <a:pt x="1112925" y="466040"/>
                  </a:lnTo>
                  <a:lnTo>
                    <a:pt x="1112459" y="465107"/>
                  </a:lnTo>
                  <a:cubicBezTo>
                    <a:pt x="1112459" y="465107"/>
                    <a:pt x="1111992" y="464641"/>
                    <a:pt x="1111992" y="464641"/>
                  </a:cubicBezTo>
                  <a:cubicBezTo>
                    <a:pt x="1109660" y="464641"/>
                    <a:pt x="1107327" y="463708"/>
                    <a:pt x="1105461" y="461842"/>
                  </a:cubicBezTo>
                  <a:cubicBezTo>
                    <a:pt x="1104995" y="461842"/>
                    <a:pt x="1104528" y="461842"/>
                    <a:pt x="1104528" y="461842"/>
                  </a:cubicBezTo>
                  <a:cubicBezTo>
                    <a:pt x="1104528" y="461842"/>
                    <a:pt x="1104528" y="461842"/>
                    <a:pt x="1104528" y="461375"/>
                  </a:cubicBezTo>
                  <a:cubicBezTo>
                    <a:pt x="1099397" y="463241"/>
                    <a:pt x="1098464" y="463241"/>
                    <a:pt x="1096131" y="459976"/>
                  </a:cubicBezTo>
                  <a:cubicBezTo>
                    <a:pt x="1095665" y="459509"/>
                    <a:pt x="1096131" y="458110"/>
                    <a:pt x="1096598" y="456710"/>
                  </a:cubicBezTo>
                  <a:close/>
                  <a:moveTo>
                    <a:pt x="1059744" y="443648"/>
                  </a:moveTo>
                  <a:cubicBezTo>
                    <a:pt x="1060210" y="443648"/>
                    <a:pt x="1060677" y="444115"/>
                    <a:pt x="1060677" y="444581"/>
                  </a:cubicBezTo>
                  <a:cubicBezTo>
                    <a:pt x="1060210" y="444581"/>
                    <a:pt x="1059744" y="445048"/>
                    <a:pt x="1059277" y="445048"/>
                  </a:cubicBezTo>
                  <a:cubicBezTo>
                    <a:pt x="1057878" y="444115"/>
                    <a:pt x="1057878" y="443648"/>
                    <a:pt x="1059744" y="443648"/>
                  </a:cubicBezTo>
                  <a:close/>
                  <a:moveTo>
                    <a:pt x="1199696" y="881698"/>
                  </a:moveTo>
                  <a:cubicBezTo>
                    <a:pt x="1200162" y="881232"/>
                    <a:pt x="1200629" y="881232"/>
                    <a:pt x="1201095" y="881232"/>
                  </a:cubicBezTo>
                  <a:cubicBezTo>
                    <a:pt x="1201562" y="881698"/>
                    <a:pt x="1202028" y="881698"/>
                    <a:pt x="1202495" y="882165"/>
                  </a:cubicBezTo>
                  <a:cubicBezTo>
                    <a:pt x="1202961" y="883564"/>
                    <a:pt x="1202495" y="884031"/>
                    <a:pt x="1201095" y="884031"/>
                  </a:cubicBezTo>
                  <a:cubicBezTo>
                    <a:pt x="1200629" y="884031"/>
                    <a:pt x="1200162" y="883564"/>
                    <a:pt x="1199696" y="883098"/>
                  </a:cubicBezTo>
                  <a:cubicBezTo>
                    <a:pt x="1199229" y="883098"/>
                    <a:pt x="1199696" y="882165"/>
                    <a:pt x="1199696" y="881698"/>
                  </a:cubicBezTo>
                  <a:close/>
                  <a:moveTo>
                    <a:pt x="1186634" y="995526"/>
                  </a:moveTo>
                  <a:cubicBezTo>
                    <a:pt x="1187100" y="995059"/>
                    <a:pt x="1187567" y="994593"/>
                    <a:pt x="1188033" y="994593"/>
                  </a:cubicBezTo>
                  <a:cubicBezTo>
                    <a:pt x="1190832" y="993660"/>
                    <a:pt x="1194098" y="991794"/>
                    <a:pt x="1196897" y="991327"/>
                  </a:cubicBezTo>
                  <a:cubicBezTo>
                    <a:pt x="1203428" y="990394"/>
                    <a:pt x="1209492" y="989928"/>
                    <a:pt x="1216024" y="989928"/>
                  </a:cubicBezTo>
                  <a:cubicBezTo>
                    <a:pt x="1220222" y="989928"/>
                    <a:pt x="1223488" y="988528"/>
                    <a:pt x="1226287" y="985729"/>
                  </a:cubicBezTo>
                  <a:cubicBezTo>
                    <a:pt x="1227220" y="984796"/>
                    <a:pt x="1228619" y="984796"/>
                    <a:pt x="1229552" y="984330"/>
                  </a:cubicBezTo>
                  <a:cubicBezTo>
                    <a:pt x="1230019" y="984796"/>
                    <a:pt x="1230485" y="985262"/>
                    <a:pt x="1230952" y="985729"/>
                  </a:cubicBezTo>
                  <a:cubicBezTo>
                    <a:pt x="1233284" y="989461"/>
                    <a:pt x="1232818" y="993193"/>
                    <a:pt x="1230485" y="996459"/>
                  </a:cubicBezTo>
                  <a:cubicBezTo>
                    <a:pt x="1226287" y="1001590"/>
                    <a:pt x="1221155" y="1005789"/>
                    <a:pt x="1214158" y="1002990"/>
                  </a:cubicBezTo>
                  <a:cubicBezTo>
                    <a:pt x="1205294" y="999724"/>
                    <a:pt x="1196430" y="1002057"/>
                    <a:pt x="1187567" y="1001124"/>
                  </a:cubicBezTo>
                  <a:cubicBezTo>
                    <a:pt x="1186634" y="1001124"/>
                    <a:pt x="1185234" y="999724"/>
                    <a:pt x="1185234" y="998791"/>
                  </a:cubicBezTo>
                  <a:cubicBezTo>
                    <a:pt x="1185234" y="997858"/>
                    <a:pt x="1186167" y="996459"/>
                    <a:pt x="1186634" y="995526"/>
                  </a:cubicBezTo>
                  <a:close/>
                  <a:moveTo>
                    <a:pt x="1183835" y="1013253"/>
                  </a:moveTo>
                  <a:cubicBezTo>
                    <a:pt x="1183835" y="1014186"/>
                    <a:pt x="1183368" y="1015585"/>
                    <a:pt x="1182435" y="1016052"/>
                  </a:cubicBezTo>
                  <a:cubicBezTo>
                    <a:pt x="1175904" y="1019784"/>
                    <a:pt x="1168906" y="1023516"/>
                    <a:pt x="1161909" y="1026315"/>
                  </a:cubicBezTo>
                  <a:cubicBezTo>
                    <a:pt x="1156777" y="1028648"/>
                    <a:pt x="1151179" y="1030514"/>
                    <a:pt x="1146514" y="1033313"/>
                  </a:cubicBezTo>
                  <a:cubicBezTo>
                    <a:pt x="1141849" y="1036112"/>
                    <a:pt x="1135784" y="1037511"/>
                    <a:pt x="1129720" y="1037511"/>
                  </a:cubicBezTo>
                  <a:cubicBezTo>
                    <a:pt x="1127854" y="1036578"/>
                    <a:pt x="1125988" y="1035179"/>
                    <a:pt x="1123655" y="1033779"/>
                  </a:cubicBezTo>
                  <a:cubicBezTo>
                    <a:pt x="1121789" y="1032380"/>
                    <a:pt x="1122256" y="1028181"/>
                    <a:pt x="1124122" y="1027248"/>
                  </a:cubicBezTo>
                  <a:cubicBezTo>
                    <a:pt x="1124588" y="1026782"/>
                    <a:pt x="1125055" y="1026315"/>
                    <a:pt x="1125521" y="1026315"/>
                  </a:cubicBezTo>
                  <a:cubicBezTo>
                    <a:pt x="1134851" y="1025382"/>
                    <a:pt x="1142315" y="1021184"/>
                    <a:pt x="1149779" y="1016052"/>
                  </a:cubicBezTo>
                  <a:cubicBezTo>
                    <a:pt x="1152579" y="1014186"/>
                    <a:pt x="1155844" y="1013719"/>
                    <a:pt x="1159110" y="1015119"/>
                  </a:cubicBezTo>
                  <a:cubicBezTo>
                    <a:pt x="1162842" y="1016519"/>
                    <a:pt x="1166574" y="1016052"/>
                    <a:pt x="1170306" y="1014186"/>
                  </a:cubicBezTo>
                  <a:cubicBezTo>
                    <a:pt x="1173105" y="1012787"/>
                    <a:pt x="1176370" y="1011853"/>
                    <a:pt x="1179170" y="1010920"/>
                  </a:cubicBezTo>
                  <a:cubicBezTo>
                    <a:pt x="1180569" y="1010920"/>
                    <a:pt x="1183835" y="1012320"/>
                    <a:pt x="1183835" y="1013253"/>
                  </a:cubicBezTo>
                  <a:close/>
                  <a:moveTo>
                    <a:pt x="1128787" y="934413"/>
                  </a:moveTo>
                  <a:cubicBezTo>
                    <a:pt x="1142315" y="936279"/>
                    <a:pt x="1154911" y="939545"/>
                    <a:pt x="1167507" y="944210"/>
                  </a:cubicBezTo>
                  <a:cubicBezTo>
                    <a:pt x="1169373" y="944676"/>
                    <a:pt x="1171239" y="946076"/>
                    <a:pt x="1171705" y="947476"/>
                  </a:cubicBezTo>
                  <a:cubicBezTo>
                    <a:pt x="1174504" y="952607"/>
                    <a:pt x="1177303" y="957739"/>
                    <a:pt x="1179636" y="962870"/>
                  </a:cubicBezTo>
                  <a:cubicBezTo>
                    <a:pt x="1181036" y="965669"/>
                    <a:pt x="1179170" y="967535"/>
                    <a:pt x="1177770" y="969868"/>
                  </a:cubicBezTo>
                  <a:cubicBezTo>
                    <a:pt x="1176837" y="971734"/>
                    <a:pt x="1174971" y="972200"/>
                    <a:pt x="1173105" y="971267"/>
                  </a:cubicBezTo>
                  <a:cubicBezTo>
                    <a:pt x="1168440" y="969401"/>
                    <a:pt x="1166107" y="965669"/>
                    <a:pt x="1163308" y="962404"/>
                  </a:cubicBezTo>
                  <a:cubicBezTo>
                    <a:pt x="1162842" y="961937"/>
                    <a:pt x="1161442" y="961937"/>
                    <a:pt x="1160043" y="961937"/>
                  </a:cubicBezTo>
                  <a:cubicBezTo>
                    <a:pt x="1159576" y="961937"/>
                    <a:pt x="1159110" y="962870"/>
                    <a:pt x="1159110" y="963337"/>
                  </a:cubicBezTo>
                  <a:cubicBezTo>
                    <a:pt x="1158643" y="965203"/>
                    <a:pt x="1159110" y="967535"/>
                    <a:pt x="1158177" y="968935"/>
                  </a:cubicBezTo>
                  <a:cubicBezTo>
                    <a:pt x="1153512" y="977332"/>
                    <a:pt x="1150246" y="986196"/>
                    <a:pt x="1147447" y="995526"/>
                  </a:cubicBezTo>
                  <a:cubicBezTo>
                    <a:pt x="1146980" y="996459"/>
                    <a:pt x="1145581" y="997392"/>
                    <a:pt x="1144648" y="998325"/>
                  </a:cubicBezTo>
                  <a:cubicBezTo>
                    <a:pt x="1143248" y="999724"/>
                    <a:pt x="1140449" y="998791"/>
                    <a:pt x="1139983" y="997392"/>
                  </a:cubicBezTo>
                  <a:cubicBezTo>
                    <a:pt x="1139050" y="993660"/>
                    <a:pt x="1138583" y="989928"/>
                    <a:pt x="1138117" y="986196"/>
                  </a:cubicBezTo>
                  <a:cubicBezTo>
                    <a:pt x="1137650" y="982930"/>
                    <a:pt x="1133452" y="981530"/>
                    <a:pt x="1130186" y="982930"/>
                  </a:cubicBezTo>
                  <a:cubicBezTo>
                    <a:pt x="1128320" y="983863"/>
                    <a:pt x="1126921" y="984796"/>
                    <a:pt x="1125055" y="985729"/>
                  </a:cubicBezTo>
                  <a:cubicBezTo>
                    <a:pt x="1123655" y="986662"/>
                    <a:pt x="1122722" y="987129"/>
                    <a:pt x="1121789" y="985729"/>
                  </a:cubicBezTo>
                  <a:cubicBezTo>
                    <a:pt x="1121323" y="985262"/>
                    <a:pt x="1121323" y="984330"/>
                    <a:pt x="1121789" y="983863"/>
                  </a:cubicBezTo>
                  <a:cubicBezTo>
                    <a:pt x="1123655" y="981064"/>
                    <a:pt x="1125988" y="978731"/>
                    <a:pt x="1127387" y="976399"/>
                  </a:cubicBezTo>
                  <a:cubicBezTo>
                    <a:pt x="1131119" y="971267"/>
                    <a:pt x="1131586" y="965669"/>
                    <a:pt x="1129253" y="960071"/>
                  </a:cubicBezTo>
                  <a:cubicBezTo>
                    <a:pt x="1128320" y="957739"/>
                    <a:pt x="1126921" y="955406"/>
                    <a:pt x="1125055" y="953540"/>
                  </a:cubicBezTo>
                  <a:cubicBezTo>
                    <a:pt x="1122256" y="951208"/>
                    <a:pt x="1118524" y="949342"/>
                    <a:pt x="1115725" y="947009"/>
                  </a:cubicBezTo>
                  <a:cubicBezTo>
                    <a:pt x="1114325" y="946076"/>
                    <a:pt x="1113858" y="944210"/>
                    <a:pt x="1112459" y="942810"/>
                  </a:cubicBezTo>
                  <a:cubicBezTo>
                    <a:pt x="1112459" y="942810"/>
                    <a:pt x="1111992" y="942810"/>
                    <a:pt x="1111992" y="942810"/>
                  </a:cubicBezTo>
                  <a:cubicBezTo>
                    <a:pt x="1111992" y="942810"/>
                    <a:pt x="1111992" y="942810"/>
                    <a:pt x="1111992" y="942810"/>
                  </a:cubicBezTo>
                  <a:cubicBezTo>
                    <a:pt x="1108727" y="945143"/>
                    <a:pt x="1105461" y="948408"/>
                    <a:pt x="1103129" y="951674"/>
                  </a:cubicBezTo>
                  <a:cubicBezTo>
                    <a:pt x="1101263" y="954473"/>
                    <a:pt x="1098930" y="956339"/>
                    <a:pt x="1095665" y="956806"/>
                  </a:cubicBezTo>
                  <a:cubicBezTo>
                    <a:pt x="1091466" y="957272"/>
                    <a:pt x="1088667" y="960071"/>
                    <a:pt x="1086801" y="963337"/>
                  </a:cubicBezTo>
                  <a:cubicBezTo>
                    <a:pt x="1081203" y="974066"/>
                    <a:pt x="1076538" y="985262"/>
                    <a:pt x="1077004" y="997858"/>
                  </a:cubicBezTo>
                  <a:cubicBezTo>
                    <a:pt x="1077471" y="1009987"/>
                    <a:pt x="1071406" y="1018385"/>
                    <a:pt x="1062076" y="1024916"/>
                  </a:cubicBezTo>
                  <a:cubicBezTo>
                    <a:pt x="1059744" y="1026782"/>
                    <a:pt x="1055079" y="1024916"/>
                    <a:pt x="1054612" y="1021650"/>
                  </a:cubicBezTo>
                  <a:cubicBezTo>
                    <a:pt x="1052746" y="1010920"/>
                    <a:pt x="1052746" y="1000191"/>
                    <a:pt x="1058344" y="989928"/>
                  </a:cubicBezTo>
                  <a:cubicBezTo>
                    <a:pt x="1062076" y="983863"/>
                    <a:pt x="1063009" y="976865"/>
                    <a:pt x="1065808" y="970334"/>
                  </a:cubicBezTo>
                  <a:cubicBezTo>
                    <a:pt x="1067208" y="967535"/>
                    <a:pt x="1066741" y="964270"/>
                    <a:pt x="1065342" y="961004"/>
                  </a:cubicBezTo>
                  <a:cubicBezTo>
                    <a:pt x="1064875" y="960071"/>
                    <a:pt x="1065342" y="958672"/>
                    <a:pt x="1065342" y="957272"/>
                  </a:cubicBezTo>
                  <a:cubicBezTo>
                    <a:pt x="1065342" y="956806"/>
                    <a:pt x="1065808" y="955873"/>
                    <a:pt x="1066275" y="955406"/>
                  </a:cubicBezTo>
                  <a:cubicBezTo>
                    <a:pt x="1081670" y="938145"/>
                    <a:pt x="1077937" y="940478"/>
                    <a:pt x="1099863" y="937212"/>
                  </a:cubicBezTo>
                  <a:cubicBezTo>
                    <a:pt x="1104995" y="936279"/>
                    <a:pt x="1108260" y="939078"/>
                    <a:pt x="1111526" y="941877"/>
                  </a:cubicBezTo>
                  <a:cubicBezTo>
                    <a:pt x="1111526" y="941877"/>
                    <a:pt x="1111992" y="941411"/>
                    <a:pt x="1111992" y="941411"/>
                  </a:cubicBezTo>
                  <a:cubicBezTo>
                    <a:pt x="1111992" y="941411"/>
                    <a:pt x="1111992" y="941877"/>
                    <a:pt x="1112459" y="941877"/>
                  </a:cubicBezTo>
                  <a:cubicBezTo>
                    <a:pt x="1115725" y="940944"/>
                    <a:pt x="1119457" y="940011"/>
                    <a:pt x="1122722" y="938612"/>
                  </a:cubicBezTo>
                  <a:cubicBezTo>
                    <a:pt x="1123655" y="938145"/>
                    <a:pt x="1124122" y="936746"/>
                    <a:pt x="1125055" y="935813"/>
                  </a:cubicBezTo>
                  <a:cubicBezTo>
                    <a:pt x="1127387" y="935813"/>
                    <a:pt x="1128320" y="934413"/>
                    <a:pt x="1128787" y="934413"/>
                  </a:cubicBezTo>
                  <a:close/>
                  <a:moveTo>
                    <a:pt x="1125055" y="766004"/>
                  </a:moveTo>
                  <a:cubicBezTo>
                    <a:pt x="1125055" y="765538"/>
                    <a:pt x="1125521" y="765538"/>
                    <a:pt x="1125521" y="765071"/>
                  </a:cubicBezTo>
                  <a:cubicBezTo>
                    <a:pt x="1125521" y="763672"/>
                    <a:pt x="1125521" y="762272"/>
                    <a:pt x="1125521" y="760873"/>
                  </a:cubicBezTo>
                  <a:cubicBezTo>
                    <a:pt x="1125521" y="759007"/>
                    <a:pt x="1126454" y="758540"/>
                    <a:pt x="1127387" y="759473"/>
                  </a:cubicBezTo>
                  <a:cubicBezTo>
                    <a:pt x="1127854" y="759940"/>
                    <a:pt x="1127854" y="760873"/>
                    <a:pt x="1127387" y="761339"/>
                  </a:cubicBezTo>
                  <a:cubicBezTo>
                    <a:pt x="1126921" y="762739"/>
                    <a:pt x="1125988" y="763672"/>
                    <a:pt x="1125055" y="765071"/>
                  </a:cubicBezTo>
                  <a:cubicBezTo>
                    <a:pt x="1125055" y="765538"/>
                    <a:pt x="1125055" y="766004"/>
                    <a:pt x="1125055" y="766471"/>
                  </a:cubicBezTo>
                  <a:lnTo>
                    <a:pt x="1123655" y="766937"/>
                  </a:lnTo>
                  <a:lnTo>
                    <a:pt x="1125055" y="766004"/>
                  </a:lnTo>
                  <a:close/>
                  <a:moveTo>
                    <a:pt x="1077471" y="845777"/>
                  </a:moveTo>
                  <a:cubicBezTo>
                    <a:pt x="1077937" y="845310"/>
                    <a:pt x="1078404" y="845310"/>
                    <a:pt x="1079337" y="845310"/>
                  </a:cubicBezTo>
                  <a:cubicBezTo>
                    <a:pt x="1080270" y="845777"/>
                    <a:pt x="1081670" y="846710"/>
                    <a:pt x="1081670" y="847643"/>
                  </a:cubicBezTo>
                  <a:cubicBezTo>
                    <a:pt x="1082603" y="850442"/>
                    <a:pt x="1082603" y="853708"/>
                    <a:pt x="1080270" y="856040"/>
                  </a:cubicBezTo>
                  <a:cubicBezTo>
                    <a:pt x="1079803" y="856507"/>
                    <a:pt x="1079337" y="856973"/>
                    <a:pt x="1078870" y="856973"/>
                  </a:cubicBezTo>
                  <a:cubicBezTo>
                    <a:pt x="1077471" y="857440"/>
                    <a:pt x="1076538" y="856973"/>
                    <a:pt x="1075605" y="855574"/>
                  </a:cubicBezTo>
                  <a:cubicBezTo>
                    <a:pt x="1074205" y="851375"/>
                    <a:pt x="1074672" y="848109"/>
                    <a:pt x="1077471" y="845777"/>
                  </a:cubicBezTo>
                  <a:close/>
                  <a:moveTo>
                    <a:pt x="1059277" y="817787"/>
                  </a:moveTo>
                  <a:lnTo>
                    <a:pt x="1059277" y="818720"/>
                  </a:lnTo>
                  <a:lnTo>
                    <a:pt x="1057411" y="818253"/>
                  </a:lnTo>
                  <a:lnTo>
                    <a:pt x="1059277" y="817787"/>
                  </a:lnTo>
                  <a:close/>
                  <a:moveTo>
                    <a:pt x="1047148" y="500095"/>
                  </a:moveTo>
                  <a:cubicBezTo>
                    <a:pt x="1047614" y="499162"/>
                    <a:pt x="1049481" y="498696"/>
                    <a:pt x="1050414" y="498696"/>
                  </a:cubicBezTo>
                  <a:cubicBezTo>
                    <a:pt x="1051347" y="498696"/>
                    <a:pt x="1052746" y="499629"/>
                    <a:pt x="1053213" y="500562"/>
                  </a:cubicBezTo>
                  <a:cubicBezTo>
                    <a:pt x="1053679" y="502428"/>
                    <a:pt x="1053679" y="504294"/>
                    <a:pt x="1054146" y="505693"/>
                  </a:cubicBezTo>
                  <a:cubicBezTo>
                    <a:pt x="1053213" y="507559"/>
                    <a:pt x="1052280" y="508026"/>
                    <a:pt x="1050880" y="507093"/>
                  </a:cubicBezTo>
                  <a:cubicBezTo>
                    <a:pt x="1049481" y="506160"/>
                    <a:pt x="1048081" y="504760"/>
                    <a:pt x="1047148" y="503361"/>
                  </a:cubicBezTo>
                  <a:cubicBezTo>
                    <a:pt x="1046681" y="502428"/>
                    <a:pt x="1046681" y="500562"/>
                    <a:pt x="1047148" y="500095"/>
                  </a:cubicBezTo>
                  <a:close/>
                  <a:moveTo>
                    <a:pt x="1034086" y="487966"/>
                  </a:moveTo>
                  <a:cubicBezTo>
                    <a:pt x="1034086" y="488433"/>
                    <a:pt x="1034552" y="488899"/>
                    <a:pt x="1034552" y="489366"/>
                  </a:cubicBezTo>
                  <a:cubicBezTo>
                    <a:pt x="1034086" y="489832"/>
                    <a:pt x="1034086" y="490299"/>
                    <a:pt x="1033619" y="490299"/>
                  </a:cubicBezTo>
                  <a:cubicBezTo>
                    <a:pt x="1033619" y="489832"/>
                    <a:pt x="1033153" y="489366"/>
                    <a:pt x="1033153" y="488899"/>
                  </a:cubicBezTo>
                  <a:cubicBezTo>
                    <a:pt x="1033619" y="488433"/>
                    <a:pt x="1034086" y="488433"/>
                    <a:pt x="1034086" y="487966"/>
                  </a:cubicBezTo>
                  <a:close/>
                  <a:moveTo>
                    <a:pt x="1028021" y="724952"/>
                  </a:moveTo>
                  <a:cubicBezTo>
                    <a:pt x="1028488" y="724952"/>
                    <a:pt x="1028954" y="725418"/>
                    <a:pt x="1029421" y="725418"/>
                  </a:cubicBezTo>
                  <a:cubicBezTo>
                    <a:pt x="1029421" y="725885"/>
                    <a:pt x="1028954" y="726351"/>
                    <a:pt x="1028954" y="726351"/>
                  </a:cubicBezTo>
                  <a:cubicBezTo>
                    <a:pt x="1028488" y="726351"/>
                    <a:pt x="1028021" y="725885"/>
                    <a:pt x="1027555" y="725885"/>
                  </a:cubicBezTo>
                  <a:cubicBezTo>
                    <a:pt x="1027555" y="725885"/>
                    <a:pt x="1027555" y="724952"/>
                    <a:pt x="1028021" y="724952"/>
                  </a:cubicBezTo>
                  <a:close/>
                  <a:moveTo>
                    <a:pt x="1020557" y="830849"/>
                  </a:moveTo>
                  <a:cubicBezTo>
                    <a:pt x="1020557" y="830849"/>
                    <a:pt x="1021024" y="831315"/>
                    <a:pt x="1021024" y="831782"/>
                  </a:cubicBezTo>
                  <a:cubicBezTo>
                    <a:pt x="1021024" y="831782"/>
                    <a:pt x="1021024" y="831782"/>
                    <a:pt x="1021490" y="831782"/>
                  </a:cubicBezTo>
                  <a:cubicBezTo>
                    <a:pt x="1025222" y="832248"/>
                    <a:pt x="1028954" y="832248"/>
                    <a:pt x="1032220" y="832715"/>
                  </a:cubicBezTo>
                  <a:cubicBezTo>
                    <a:pt x="1033619" y="832715"/>
                    <a:pt x="1033619" y="834581"/>
                    <a:pt x="1032686" y="835514"/>
                  </a:cubicBezTo>
                  <a:cubicBezTo>
                    <a:pt x="1032220" y="835980"/>
                    <a:pt x="1031753" y="836447"/>
                    <a:pt x="1031287" y="836447"/>
                  </a:cubicBezTo>
                  <a:cubicBezTo>
                    <a:pt x="1027555" y="835514"/>
                    <a:pt x="1024289" y="834114"/>
                    <a:pt x="1021490" y="831315"/>
                  </a:cubicBezTo>
                  <a:cubicBezTo>
                    <a:pt x="1021490" y="831315"/>
                    <a:pt x="1021024" y="831315"/>
                    <a:pt x="1021024" y="831315"/>
                  </a:cubicBezTo>
                  <a:cubicBezTo>
                    <a:pt x="1019624" y="831782"/>
                    <a:pt x="1019624" y="831315"/>
                    <a:pt x="1020557" y="830849"/>
                  </a:cubicBezTo>
                  <a:close/>
                  <a:moveTo>
                    <a:pt x="1036418" y="898026"/>
                  </a:moveTo>
                  <a:cubicBezTo>
                    <a:pt x="1044349" y="895227"/>
                    <a:pt x="1052280" y="892894"/>
                    <a:pt x="1058811" y="887763"/>
                  </a:cubicBezTo>
                  <a:cubicBezTo>
                    <a:pt x="1064875" y="883098"/>
                    <a:pt x="1073272" y="882631"/>
                    <a:pt x="1078870" y="876566"/>
                  </a:cubicBezTo>
                  <a:cubicBezTo>
                    <a:pt x="1080737" y="874700"/>
                    <a:pt x="1083536" y="874700"/>
                    <a:pt x="1086335" y="875167"/>
                  </a:cubicBezTo>
                  <a:cubicBezTo>
                    <a:pt x="1088201" y="875633"/>
                    <a:pt x="1090067" y="876566"/>
                    <a:pt x="1091933" y="877033"/>
                  </a:cubicBezTo>
                  <a:cubicBezTo>
                    <a:pt x="1098930" y="878432"/>
                    <a:pt x="1103595" y="881698"/>
                    <a:pt x="1104995" y="889162"/>
                  </a:cubicBezTo>
                  <a:cubicBezTo>
                    <a:pt x="1105928" y="893361"/>
                    <a:pt x="1108727" y="896160"/>
                    <a:pt x="1112925" y="896626"/>
                  </a:cubicBezTo>
                  <a:cubicBezTo>
                    <a:pt x="1117591" y="897559"/>
                    <a:pt x="1118990" y="900358"/>
                    <a:pt x="1118990" y="904557"/>
                  </a:cubicBezTo>
                  <a:cubicBezTo>
                    <a:pt x="1118990" y="910155"/>
                    <a:pt x="1120390" y="915753"/>
                    <a:pt x="1120856" y="921818"/>
                  </a:cubicBezTo>
                  <a:cubicBezTo>
                    <a:pt x="1121323" y="924150"/>
                    <a:pt x="1118057" y="926016"/>
                    <a:pt x="1115725" y="924617"/>
                  </a:cubicBezTo>
                  <a:cubicBezTo>
                    <a:pt x="1113392" y="923217"/>
                    <a:pt x="1111526" y="921818"/>
                    <a:pt x="1108727" y="922284"/>
                  </a:cubicBezTo>
                  <a:cubicBezTo>
                    <a:pt x="1103595" y="922751"/>
                    <a:pt x="1098464" y="922751"/>
                    <a:pt x="1093332" y="923684"/>
                  </a:cubicBezTo>
                  <a:cubicBezTo>
                    <a:pt x="1086801" y="925083"/>
                    <a:pt x="1082136" y="923684"/>
                    <a:pt x="1078404" y="918552"/>
                  </a:cubicBezTo>
                  <a:cubicBezTo>
                    <a:pt x="1077471" y="917619"/>
                    <a:pt x="1076538" y="916686"/>
                    <a:pt x="1075605" y="916220"/>
                  </a:cubicBezTo>
                  <a:cubicBezTo>
                    <a:pt x="1074205" y="915287"/>
                    <a:pt x="1071406" y="915287"/>
                    <a:pt x="1071873" y="912954"/>
                  </a:cubicBezTo>
                  <a:cubicBezTo>
                    <a:pt x="1072339" y="911088"/>
                    <a:pt x="1074205" y="910155"/>
                    <a:pt x="1075138" y="908289"/>
                  </a:cubicBezTo>
                  <a:cubicBezTo>
                    <a:pt x="1076071" y="906889"/>
                    <a:pt x="1076071" y="905956"/>
                    <a:pt x="1074672" y="905023"/>
                  </a:cubicBezTo>
                  <a:cubicBezTo>
                    <a:pt x="1074205" y="904557"/>
                    <a:pt x="1073739" y="904557"/>
                    <a:pt x="1072806" y="904090"/>
                  </a:cubicBezTo>
                  <a:cubicBezTo>
                    <a:pt x="1071406" y="904090"/>
                    <a:pt x="1070007" y="904090"/>
                    <a:pt x="1069074" y="904090"/>
                  </a:cubicBezTo>
                  <a:cubicBezTo>
                    <a:pt x="1067674" y="904557"/>
                    <a:pt x="1066741" y="905023"/>
                    <a:pt x="1065808" y="905490"/>
                  </a:cubicBezTo>
                  <a:cubicBezTo>
                    <a:pt x="1058344" y="911088"/>
                    <a:pt x="1049947" y="913887"/>
                    <a:pt x="1041550" y="916686"/>
                  </a:cubicBezTo>
                  <a:cubicBezTo>
                    <a:pt x="1036418" y="918552"/>
                    <a:pt x="1032220" y="919485"/>
                    <a:pt x="1028488" y="913887"/>
                  </a:cubicBezTo>
                  <a:cubicBezTo>
                    <a:pt x="1026155" y="910621"/>
                    <a:pt x="1021957" y="911554"/>
                    <a:pt x="1018225" y="911088"/>
                  </a:cubicBezTo>
                  <a:cubicBezTo>
                    <a:pt x="1018225" y="911088"/>
                    <a:pt x="1018225" y="911554"/>
                    <a:pt x="1017758" y="911554"/>
                  </a:cubicBezTo>
                  <a:cubicBezTo>
                    <a:pt x="1017292" y="911554"/>
                    <a:pt x="1017292" y="911554"/>
                    <a:pt x="1016825" y="911554"/>
                  </a:cubicBezTo>
                  <a:cubicBezTo>
                    <a:pt x="1016359" y="912021"/>
                    <a:pt x="1016359" y="912021"/>
                    <a:pt x="1015892" y="912487"/>
                  </a:cubicBezTo>
                  <a:cubicBezTo>
                    <a:pt x="1015892" y="912021"/>
                    <a:pt x="1015892" y="911554"/>
                    <a:pt x="1016359" y="911554"/>
                  </a:cubicBezTo>
                  <a:cubicBezTo>
                    <a:pt x="1016359" y="911554"/>
                    <a:pt x="1016825" y="911554"/>
                    <a:pt x="1016825" y="911554"/>
                  </a:cubicBezTo>
                  <a:cubicBezTo>
                    <a:pt x="1016825" y="911554"/>
                    <a:pt x="1017292" y="911088"/>
                    <a:pt x="1017292" y="911088"/>
                  </a:cubicBezTo>
                  <a:cubicBezTo>
                    <a:pt x="1017292" y="911088"/>
                    <a:pt x="1017758" y="911088"/>
                    <a:pt x="1018225" y="911088"/>
                  </a:cubicBezTo>
                  <a:cubicBezTo>
                    <a:pt x="1021957" y="905490"/>
                    <a:pt x="1028488" y="900825"/>
                    <a:pt x="1036418" y="898026"/>
                  </a:cubicBezTo>
                  <a:close/>
                  <a:moveTo>
                    <a:pt x="1015426" y="749210"/>
                  </a:moveTo>
                  <a:cubicBezTo>
                    <a:pt x="1014026" y="748744"/>
                    <a:pt x="1013559" y="747811"/>
                    <a:pt x="1014492" y="746878"/>
                  </a:cubicBezTo>
                  <a:cubicBezTo>
                    <a:pt x="1014492" y="746411"/>
                    <a:pt x="1015892" y="746411"/>
                    <a:pt x="1015892" y="746411"/>
                  </a:cubicBezTo>
                  <a:cubicBezTo>
                    <a:pt x="1016359" y="747344"/>
                    <a:pt x="1016825" y="748277"/>
                    <a:pt x="1017292" y="748744"/>
                  </a:cubicBezTo>
                  <a:cubicBezTo>
                    <a:pt x="1016359" y="748744"/>
                    <a:pt x="1015892" y="749210"/>
                    <a:pt x="1015426" y="749210"/>
                  </a:cubicBezTo>
                  <a:close/>
                  <a:moveTo>
                    <a:pt x="1006562" y="474904"/>
                  </a:moveTo>
                  <a:cubicBezTo>
                    <a:pt x="1008894" y="473971"/>
                    <a:pt x="1011227" y="473505"/>
                    <a:pt x="1014026" y="473038"/>
                  </a:cubicBezTo>
                  <a:cubicBezTo>
                    <a:pt x="1014959" y="473038"/>
                    <a:pt x="1015892" y="474438"/>
                    <a:pt x="1016825" y="474904"/>
                  </a:cubicBezTo>
                  <a:cubicBezTo>
                    <a:pt x="1012626" y="478636"/>
                    <a:pt x="1013559" y="484234"/>
                    <a:pt x="1012160" y="488899"/>
                  </a:cubicBezTo>
                  <a:cubicBezTo>
                    <a:pt x="1010760" y="492165"/>
                    <a:pt x="1007495" y="493098"/>
                    <a:pt x="1004696" y="490765"/>
                  </a:cubicBezTo>
                  <a:cubicBezTo>
                    <a:pt x="997698" y="484234"/>
                    <a:pt x="998165" y="479103"/>
                    <a:pt x="1006562" y="474904"/>
                  </a:cubicBezTo>
                  <a:close/>
                  <a:moveTo>
                    <a:pt x="1000964" y="568672"/>
                  </a:moveTo>
                  <a:cubicBezTo>
                    <a:pt x="1001430" y="568205"/>
                    <a:pt x="1001430" y="568205"/>
                    <a:pt x="1001897" y="567739"/>
                  </a:cubicBezTo>
                  <a:cubicBezTo>
                    <a:pt x="1002363" y="566806"/>
                    <a:pt x="1002363" y="566339"/>
                    <a:pt x="1002830" y="565406"/>
                  </a:cubicBezTo>
                  <a:cubicBezTo>
                    <a:pt x="1003296" y="565406"/>
                    <a:pt x="1003296" y="565873"/>
                    <a:pt x="1003763" y="565873"/>
                  </a:cubicBezTo>
                  <a:cubicBezTo>
                    <a:pt x="1003296" y="566339"/>
                    <a:pt x="1002830" y="566806"/>
                    <a:pt x="1001897" y="567739"/>
                  </a:cubicBezTo>
                  <a:cubicBezTo>
                    <a:pt x="1001897" y="568205"/>
                    <a:pt x="1001430" y="568672"/>
                    <a:pt x="1000964" y="568672"/>
                  </a:cubicBezTo>
                  <a:cubicBezTo>
                    <a:pt x="1000031" y="570538"/>
                    <a:pt x="998631" y="572404"/>
                    <a:pt x="997232" y="573804"/>
                  </a:cubicBezTo>
                  <a:cubicBezTo>
                    <a:pt x="996765" y="574270"/>
                    <a:pt x="996765" y="574270"/>
                    <a:pt x="996299" y="574737"/>
                  </a:cubicBezTo>
                  <a:cubicBezTo>
                    <a:pt x="996299" y="574270"/>
                    <a:pt x="996765" y="573804"/>
                    <a:pt x="996765" y="573337"/>
                  </a:cubicBezTo>
                  <a:cubicBezTo>
                    <a:pt x="998165" y="571937"/>
                    <a:pt x="999564" y="570071"/>
                    <a:pt x="1000964" y="568672"/>
                  </a:cubicBezTo>
                  <a:close/>
                  <a:moveTo>
                    <a:pt x="997232" y="504760"/>
                  </a:moveTo>
                  <a:lnTo>
                    <a:pt x="997232" y="506160"/>
                  </a:lnTo>
                  <a:lnTo>
                    <a:pt x="995832" y="505693"/>
                  </a:lnTo>
                  <a:lnTo>
                    <a:pt x="997232" y="504760"/>
                  </a:lnTo>
                  <a:close/>
                  <a:moveTo>
                    <a:pt x="987902" y="653576"/>
                  </a:moveTo>
                  <a:lnTo>
                    <a:pt x="988368" y="654976"/>
                  </a:lnTo>
                  <a:lnTo>
                    <a:pt x="987435" y="654976"/>
                  </a:lnTo>
                  <a:lnTo>
                    <a:pt x="987902" y="653576"/>
                  </a:lnTo>
                  <a:close/>
                  <a:moveTo>
                    <a:pt x="981371" y="859306"/>
                  </a:moveTo>
                  <a:cubicBezTo>
                    <a:pt x="982770" y="856507"/>
                    <a:pt x="982770" y="853241"/>
                    <a:pt x="985569" y="851842"/>
                  </a:cubicBezTo>
                  <a:cubicBezTo>
                    <a:pt x="985569" y="851842"/>
                    <a:pt x="985569" y="851375"/>
                    <a:pt x="985569" y="850909"/>
                  </a:cubicBezTo>
                  <a:cubicBezTo>
                    <a:pt x="986036" y="850442"/>
                    <a:pt x="986036" y="850442"/>
                    <a:pt x="986502" y="849976"/>
                  </a:cubicBezTo>
                  <a:cubicBezTo>
                    <a:pt x="986502" y="850442"/>
                    <a:pt x="986036" y="850909"/>
                    <a:pt x="986036" y="851375"/>
                  </a:cubicBezTo>
                  <a:cubicBezTo>
                    <a:pt x="986036" y="851375"/>
                    <a:pt x="986036" y="851375"/>
                    <a:pt x="985569" y="851375"/>
                  </a:cubicBezTo>
                  <a:cubicBezTo>
                    <a:pt x="986036" y="853708"/>
                    <a:pt x="986502" y="855574"/>
                    <a:pt x="987435" y="857906"/>
                  </a:cubicBezTo>
                  <a:cubicBezTo>
                    <a:pt x="987435" y="858373"/>
                    <a:pt x="987902" y="859306"/>
                    <a:pt x="987435" y="859772"/>
                  </a:cubicBezTo>
                  <a:cubicBezTo>
                    <a:pt x="986502" y="860705"/>
                    <a:pt x="985569" y="861172"/>
                    <a:pt x="984636" y="862105"/>
                  </a:cubicBezTo>
                  <a:cubicBezTo>
                    <a:pt x="984170" y="862571"/>
                    <a:pt x="983237" y="862105"/>
                    <a:pt x="982770" y="862105"/>
                  </a:cubicBezTo>
                  <a:cubicBezTo>
                    <a:pt x="981371" y="861172"/>
                    <a:pt x="980904" y="860239"/>
                    <a:pt x="981371" y="859306"/>
                  </a:cubicBezTo>
                  <a:close/>
                  <a:moveTo>
                    <a:pt x="978105" y="721220"/>
                  </a:moveTo>
                  <a:lnTo>
                    <a:pt x="979504" y="721686"/>
                  </a:lnTo>
                  <a:lnTo>
                    <a:pt x="978105" y="722153"/>
                  </a:lnTo>
                  <a:lnTo>
                    <a:pt x="978105" y="721220"/>
                  </a:lnTo>
                  <a:close/>
                  <a:moveTo>
                    <a:pt x="972507" y="660574"/>
                  </a:moveTo>
                  <a:cubicBezTo>
                    <a:pt x="973906" y="660107"/>
                    <a:pt x="974839" y="661040"/>
                    <a:pt x="975306" y="662440"/>
                  </a:cubicBezTo>
                  <a:cubicBezTo>
                    <a:pt x="975306" y="663839"/>
                    <a:pt x="974839" y="664772"/>
                    <a:pt x="972973" y="664306"/>
                  </a:cubicBezTo>
                  <a:cubicBezTo>
                    <a:pt x="972040" y="664306"/>
                    <a:pt x="971107" y="663373"/>
                    <a:pt x="970174" y="662906"/>
                  </a:cubicBezTo>
                  <a:cubicBezTo>
                    <a:pt x="970641" y="662440"/>
                    <a:pt x="971574" y="661040"/>
                    <a:pt x="972507" y="660574"/>
                  </a:cubicBezTo>
                  <a:close/>
                  <a:moveTo>
                    <a:pt x="969708" y="807057"/>
                  </a:moveTo>
                  <a:cubicBezTo>
                    <a:pt x="970641" y="813588"/>
                    <a:pt x="969241" y="819186"/>
                    <a:pt x="963177" y="823385"/>
                  </a:cubicBezTo>
                  <a:cubicBezTo>
                    <a:pt x="963177" y="823851"/>
                    <a:pt x="963177" y="823851"/>
                    <a:pt x="963177" y="824318"/>
                  </a:cubicBezTo>
                  <a:lnTo>
                    <a:pt x="962244" y="824318"/>
                  </a:lnTo>
                  <a:lnTo>
                    <a:pt x="962710" y="823851"/>
                  </a:lnTo>
                  <a:cubicBezTo>
                    <a:pt x="962710" y="823851"/>
                    <a:pt x="962710" y="823851"/>
                    <a:pt x="963177" y="823385"/>
                  </a:cubicBezTo>
                  <a:cubicBezTo>
                    <a:pt x="961777" y="816854"/>
                    <a:pt x="964110" y="811255"/>
                    <a:pt x="967375" y="806124"/>
                  </a:cubicBezTo>
                  <a:cubicBezTo>
                    <a:pt x="967375" y="805657"/>
                    <a:pt x="968308" y="805657"/>
                    <a:pt x="968775" y="805657"/>
                  </a:cubicBezTo>
                  <a:cubicBezTo>
                    <a:pt x="969241" y="806124"/>
                    <a:pt x="969708" y="806590"/>
                    <a:pt x="969708" y="807057"/>
                  </a:cubicBezTo>
                  <a:close/>
                  <a:moveTo>
                    <a:pt x="967375" y="729617"/>
                  </a:moveTo>
                  <a:cubicBezTo>
                    <a:pt x="967842" y="729617"/>
                    <a:pt x="968308" y="730083"/>
                    <a:pt x="968308" y="730550"/>
                  </a:cubicBezTo>
                  <a:cubicBezTo>
                    <a:pt x="968308" y="731016"/>
                    <a:pt x="967842" y="731483"/>
                    <a:pt x="967842" y="731949"/>
                  </a:cubicBezTo>
                  <a:cubicBezTo>
                    <a:pt x="967375" y="731949"/>
                    <a:pt x="966909" y="731949"/>
                    <a:pt x="966442" y="731483"/>
                  </a:cubicBezTo>
                  <a:cubicBezTo>
                    <a:pt x="965509" y="730083"/>
                    <a:pt x="965976" y="729617"/>
                    <a:pt x="967375" y="729617"/>
                  </a:cubicBezTo>
                  <a:close/>
                  <a:moveTo>
                    <a:pt x="954313" y="745478"/>
                  </a:moveTo>
                  <a:cubicBezTo>
                    <a:pt x="954780" y="745012"/>
                    <a:pt x="956646" y="744545"/>
                    <a:pt x="957579" y="745012"/>
                  </a:cubicBezTo>
                  <a:cubicBezTo>
                    <a:pt x="961311" y="745945"/>
                    <a:pt x="964576" y="747811"/>
                    <a:pt x="965976" y="752009"/>
                  </a:cubicBezTo>
                  <a:cubicBezTo>
                    <a:pt x="967375" y="756208"/>
                    <a:pt x="968308" y="760406"/>
                    <a:pt x="967842" y="765071"/>
                  </a:cubicBezTo>
                  <a:cubicBezTo>
                    <a:pt x="967375" y="771136"/>
                    <a:pt x="967375" y="777667"/>
                    <a:pt x="966909" y="782799"/>
                  </a:cubicBezTo>
                  <a:cubicBezTo>
                    <a:pt x="967842" y="786064"/>
                    <a:pt x="968308" y="787930"/>
                    <a:pt x="968308" y="789796"/>
                  </a:cubicBezTo>
                  <a:cubicBezTo>
                    <a:pt x="968308" y="791662"/>
                    <a:pt x="968308" y="793995"/>
                    <a:pt x="967375" y="794928"/>
                  </a:cubicBezTo>
                  <a:cubicBezTo>
                    <a:pt x="965043" y="796327"/>
                    <a:pt x="964576" y="793995"/>
                    <a:pt x="963643" y="792129"/>
                  </a:cubicBezTo>
                  <a:cubicBezTo>
                    <a:pt x="962710" y="790729"/>
                    <a:pt x="961311" y="788863"/>
                    <a:pt x="959911" y="788397"/>
                  </a:cubicBezTo>
                  <a:cubicBezTo>
                    <a:pt x="956179" y="787464"/>
                    <a:pt x="954313" y="785131"/>
                    <a:pt x="953380" y="782332"/>
                  </a:cubicBezTo>
                  <a:cubicBezTo>
                    <a:pt x="952914" y="780466"/>
                    <a:pt x="952447" y="778600"/>
                    <a:pt x="951981" y="776734"/>
                  </a:cubicBezTo>
                  <a:cubicBezTo>
                    <a:pt x="951048" y="772069"/>
                    <a:pt x="948715" y="766937"/>
                    <a:pt x="951981" y="762272"/>
                  </a:cubicBezTo>
                  <a:cubicBezTo>
                    <a:pt x="951048" y="760406"/>
                    <a:pt x="949648" y="758074"/>
                    <a:pt x="948715" y="756208"/>
                  </a:cubicBezTo>
                  <a:cubicBezTo>
                    <a:pt x="950581" y="752009"/>
                    <a:pt x="952447" y="748744"/>
                    <a:pt x="954313" y="745478"/>
                  </a:cubicBezTo>
                  <a:close/>
                  <a:moveTo>
                    <a:pt x="932854" y="772535"/>
                  </a:moveTo>
                  <a:cubicBezTo>
                    <a:pt x="931454" y="775334"/>
                    <a:pt x="929588" y="777667"/>
                    <a:pt x="927722" y="780466"/>
                  </a:cubicBezTo>
                  <a:cubicBezTo>
                    <a:pt x="926789" y="781866"/>
                    <a:pt x="925856" y="782332"/>
                    <a:pt x="925390" y="780933"/>
                  </a:cubicBezTo>
                  <a:cubicBezTo>
                    <a:pt x="924923" y="780466"/>
                    <a:pt x="924923" y="779533"/>
                    <a:pt x="924923" y="779067"/>
                  </a:cubicBezTo>
                  <a:cubicBezTo>
                    <a:pt x="924923" y="778600"/>
                    <a:pt x="924923" y="777667"/>
                    <a:pt x="925390" y="777200"/>
                  </a:cubicBezTo>
                  <a:cubicBezTo>
                    <a:pt x="926789" y="773935"/>
                    <a:pt x="928655" y="770669"/>
                    <a:pt x="927722" y="766471"/>
                  </a:cubicBezTo>
                  <a:cubicBezTo>
                    <a:pt x="926323" y="761806"/>
                    <a:pt x="922124" y="762272"/>
                    <a:pt x="918859" y="760406"/>
                  </a:cubicBezTo>
                  <a:cubicBezTo>
                    <a:pt x="918392" y="759940"/>
                    <a:pt x="917926" y="759007"/>
                    <a:pt x="918392" y="759007"/>
                  </a:cubicBezTo>
                  <a:cubicBezTo>
                    <a:pt x="918859" y="758074"/>
                    <a:pt x="919792" y="757141"/>
                    <a:pt x="920725" y="757141"/>
                  </a:cubicBezTo>
                  <a:cubicBezTo>
                    <a:pt x="921658" y="757141"/>
                    <a:pt x="923057" y="757607"/>
                    <a:pt x="924457" y="757607"/>
                  </a:cubicBezTo>
                  <a:cubicBezTo>
                    <a:pt x="926789" y="758074"/>
                    <a:pt x="929122" y="758540"/>
                    <a:pt x="931454" y="759007"/>
                  </a:cubicBezTo>
                  <a:cubicBezTo>
                    <a:pt x="931454" y="759007"/>
                    <a:pt x="931454" y="758540"/>
                    <a:pt x="931454" y="758540"/>
                  </a:cubicBezTo>
                  <a:cubicBezTo>
                    <a:pt x="931454" y="758540"/>
                    <a:pt x="931454" y="758540"/>
                    <a:pt x="931921" y="758540"/>
                  </a:cubicBezTo>
                  <a:cubicBezTo>
                    <a:pt x="930055" y="755741"/>
                    <a:pt x="928189" y="752476"/>
                    <a:pt x="926323" y="749677"/>
                  </a:cubicBezTo>
                  <a:cubicBezTo>
                    <a:pt x="923524" y="745012"/>
                    <a:pt x="923990" y="739880"/>
                    <a:pt x="925856" y="734748"/>
                  </a:cubicBezTo>
                  <a:cubicBezTo>
                    <a:pt x="926323" y="733349"/>
                    <a:pt x="928189" y="731483"/>
                    <a:pt x="929588" y="731016"/>
                  </a:cubicBezTo>
                  <a:cubicBezTo>
                    <a:pt x="930988" y="730550"/>
                    <a:pt x="933320" y="731483"/>
                    <a:pt x="934253" y="732882"/>
                  </a:cubicBezTo>
                  <a:cubicBezTo>
                    <a:pt x="936119" y="735215"/>
                    <a:pt x="937985" y="738014"/>
                    <a:pt x="939385" y="740346"/>
                  </a:cubicBezTo>
                  <a:cubicBezTo>
                    <a:pt x="939385" y="740346"/>
                    <a:pt x="939385" y="740346"/>
                    <a:pt x="939385" y="740346"/>
                  </a:cubicBezTo>
                  <a:lnTo>
                    <a:pt x="939851" y="739413"/>
                  </a:lnTo>
                  <a:lnTo>
                    <a:pt x="939385" y="740813"/>
                  </a:lnTo>
                  <a:cubicBezTo>
                    <a:pt x="939385" y="740813"/>
                    <a:pt x="939385" y="740813"/>
                    <a:pt x="939385" y="740346"/>
                  </a:cubicBezTo>
                  <a:cubicBezTo>
                    <a:pt x="934253" y="745012"/>
                    <a:pt x="934253" y="749677"/>
                    <a:pt x="939385" y="754342"/>
                  </a:cubicBezTo>
                  <a:cubicBezTo>
                    <a:pt x="940318" y="755275"/>
                    <a:pt x="939385" y="756674"/>
                    <a:pt x="937985" y="757141"/>
                  </a:cubicBezTo>
                  <a:cubicBezTo>
                    <a:pt x="935653" y="757607"/>
                    <a:pt x="933320" y="758074"/>
                    <a:pt x="930988" y="758540"/>
                  </a:cubicBezTo>
                  <a:cubicBezTo>
                    <a:pt x="930988" y="758540"/>
                    <a:pt x="931454" y="759007"/>
                    <a:pt x="931454" y="759007"/>
                  </a:cubicBezTo>
                  <a:cubicBezTo>
                    <a:pt x="931454" y="759007"/>
                    <a:pt x="930988" y="759007"/>
                    <a:pt x="930988" y="759007"/>
                  </a:cubicBezTo>
                  <a:cubicBezTo>
                    <a:pt x="931921" y="761339"/>
                    <a:pt x="932854" y="763205"/>
                    <a:pt x="932854" y="765538"/>
                  </a:cubicBezTo>
                  <a:cubicBezTo>
                    <a:pt x="934253" y="767404"/>
                    <a:pt x="933787" y="770203"/>
                    <a:pt x="932854" y="772535"/>
                  </a:cubicBezTo>
                  <a:close/>
                  <a:moveTo>
                    <a:pt x="941717" y="824318"/>
                  </a:moveTo>
                  <a:cubicBezTo>
                    <a:pt x="941717" y="824784"/>
                    <a:pt x="940784" y="825717"/>
                    <a:pt x="940784" y="825717"/>
                  </a:cubicBezTo>
                  <a:cubicBezTo>
                    <a:pt x="939851" y="825717"/>
                    <a:pt x="937985" y="825717"/>
                    <a:pt x="937985" y="825251"/>
                  </a:cubicBezTo>
                  <a:cubicBezTo>
                    <a:pt x="936586" y="821052"/>
                    <a:pt x="935653" y="816854"/>
                    <a:pt x="935186" y="812655"/>
                  </a:cubicBezTo>
                  <a:cubicBezTo>
                    <a:pt x="935186" y="811722"/>
                    <a:pt x="936119" y="810789"/>
                    <a:pt x="937052" y="809389"/>
                  </a:cubicBezTo>
                  <a:cubicBezTo>
                    <a:pt x="937052" y="809389"/>
                    <a:pt x="937052" y="808923"/>
                    <a:pt x="936586" y="808923"/>
                  </a:cubicBezTo>
                  <a:cubicBezTo>
                    <a:pt x="937052" y="807990"/>
                    <a:pt x="937052" y="807057"/>
                    <a:pt x="937519" y="806124"/>
                  </a:cubicBezTo>
                  <a:cubicBezTo>
                    <a:pt x="937519" y="806124"/>
                    <a:pt x="937519" y="806124"/>
                    <a:pt x="937519" y="806124"/>
                  </a:cubicBezTo>
                  <a:cubicBezTo>
                    <a:pt x="937519" y="805657"/>
                    <a:pt x="937519" y="805191"/>
                    <a:pt x="937985" y="804724"/>
                  </a:cubicBezTo>
                  <a:cubicBezTo>
                    <a:pt x="937985" y="805191"/>
                    <a:pt x="937519" y="805657"/>
                    <a:pt x="937519" y="806124"/>
                  </a:cubicBezTo>
                  <a:cubicBezTo>
                    <a:pt x="937519" y="807057"/>
                    <a:pt x="937052" y="808456"/>
                    <a:pt x="937052" y="809389"/>
                  </a:cubicBezTo>
                  <a:cubicBezTo>
                    <a:pt x="937052" y="809389"/>
                    <a:pt x="937052" y="809389"/>
                    <a:pt x="937052" y="809389"/>
                  </a:cubicBezTo>
                  <a:cubicBezTo>
                    <a:pt x="938918" y="813121"/>
                    <a:pt x="940784" y="816387"/>
                    <a:pt x="942184" y="820119"/>
                  </a:cubicBezTo>
                  <a:cubicBezTo>
                    <a:pt x="942184" y="821519"/>
                    <a:pt x="942184" y="822918"/>
                    <a:pt x="941717" y="824318"/>
                  </a:cubicBezTo>
                  <a:close/>
                  <a:moveTo>
                    <a:pt x="935653" y="436650"/>
                  </a:moveTo>
                  <a:cubicBezTo>
                    <a:pt x="935653" y="436184"/>
                    <a:pt x="936586" y="436184"/>
                    <a:pt x="937052" y="436184"/>
                  </a:cubicBezTo>
                  <a:cubicBezTo>
                    <a:pt x="938452" y="436650"/>
                    <a:pt x="938918" y="437583"/>
                    <a:pt x="937985" y="438983"/>
                  </a:cubicBezTo>
                  <a:cubicBezTo>
                    <a:pt x="937985" y="439450"/>
                    <a:pt x="937052" y="439450"/>
                    <a:pt x="936586" y="439450"/>
                  </a:cubicBezTo>
                  <a:cubicBezTo>
                    <a:pt x="935186" y="438983"/>
                    <a:pt x="934720" y="438050"/>
                    <a:pt x="935653" y="436650"/>
                  </a:cubicBezTo>
                  <a:close/>
                  <a:moveTo>
                    <a:pt x="924923" y="616256"/>
                  </a:moveTo>
                  <a:cubicBezTo>
                    <a:pt x="925390" y="613457"/>
                    <a:pt x="927722" y="612057"/>
                    <a:pt x="930055" y="611591"/>
                  </a:cubicBezTo>
                  <a:cubicBezTo>
                    <a:pt x="930988" y="611591"/>
                    <a:pt x="932387" y="612057"/>
                    <a:pt x="933320" y="612990"/>
                  </a:cubicBezTo>
                  <a:cubicBezTo>
                    <a:pt x="933787" y="612990"/>
                    <a:pt x="933787" y="614390"/>
                    <a:pt x="933320" y="614856"/>
                  </a:cubicBezTo>
                  <a:cubicBezTo>
                    <a:pt x="930988" y="618588"/>
                    <a:pt x="928189" y="621387"/>
                    <a:pt x="923990" y="623253"/>
                  </a:cubicBezTo>
                  <a:cubicBezTo>
                    <a:pt x="923990" y="623720"/>
                    <a:pt x="923990" y="623720"/>
                    <a:pt x="923990" y="624186"/>
                  </a:cubicBezTo>
                  <a:cubicBezTo>
                    <a:pt x="923524" y="624186"/>
                    <a:pt x="923524" y="624186"/>
                    <a:pt x="923057" y="624186"/>
                  </a:cubicBezTo>
                  <a:cubicBezTo>
                    <a:pt x="922591" y="624653"/>
                    <a:pt x="922591" y="625119"/>
                    <a:pt x="922124" y="625119"/>
                  </a:cubicBezTo>
                  <a:cubicBezTo>
                    <a:pt x="922124" y="624653"/>
                    <a:pt x="922124" y="624186"/>
                    <a:pt x="922591" y="624186"/>
                  </a:cubicBezTo>
                  <a:cubicBezTo>
                    <a:pt x="922591" y="624186"/>
                    <a:pt x="923057" y="624186"/>
                    <a:pt x="923057" y="624186"/>
                  </a:cubicBezTo>
                  <a:cubicBezTo>
                    <a:pt x="923057" y="624186"/>
                    <a:pt x="923524" y="623720"/>
                    <a:pt x="923524" y="623720"/>
                  </a:cubicBezTo>
                  <a:cubicBezTo>
                    <a:pt x="923524" y="623720"/>
                    <a:pt x="923990" y="623720"/>
                    <a:pt x="923990" y="623253"/>
                  </a:cubicBezTo>
                  <a:cubicBezTo>
                    <a:pt x="924457" y="620454"/>
                    <a:pt x="924457" y="618122"/>
                    <a:pt x="924923" y="616256"/>
                  </a:cubicBezTo>
                  <a:close/>
                  <a:moveTo>
                    <a:pt x="922591" y="431052"/>
                  </a:moveTo>
                  <a:cubicBezTo>
                    <a:pt x="924457" y="431052"/>
                    <a:pt x="924923" y="431985"/>
                    <a:pt x="923524" y="432918"/>
                  </a:cubicBezTo>
                  <a:cubicBezTo>
                    <a:pt x="923057" y="433385"/>
                    <a:pt x="922124" y="432918"/>
                    <a:pt x="921658" y="432918"/>
                  </a:cubicBezTo>
                  <a:cubicBezTo>
                    <a:pt x="921191" y="432452"/>
                    <a:pt x="921191" y="431985"/>
                    <a:pt x="920725" y="431985"/>
                  </a:cubicBezTo>
                  <a:cubicBezTo>
                    <a:pt x="921191" y="431519"/>
                    <a:pt x="922124" y="431052"/>
                    <a:pt x="922591" y="431052"/>
                  </a:cubicBezTo>
                  <a:close/>
                  <a:moveTo>
                    <a:pt x="915593" y="664306"/>
                  </a:moveTo>
                  <a:cubicBezTo>
                    <a:pt x="917926" y="663839"/>
                    <a:pt x="920258" y="663373"/>
                    <a:pt x="922591" y="663373"/>
                  </a:cubicBezTo>
                  <a:cubicBezTo>
                    <a:pt x="923057" y="662906"/>
                    <a:pt x="923524" y="662906"/>
                    <a:pt x="923990" y="662440"/>
                  </a:cubicBezTo>
                  <a:cubicBezTo>
                    <a:pt x="925390" y="661040"/>
                    <a:pt x="926789" y="659641"/>
                    <a:pt x="928655" y="658241"/>
                  </a:cubicBezTo>
                  <a:cubicBezTo>
                    <a:pt x="928655" y="658241"/>
                    <a:pt x="928655" y="658241"/>
                    <a:pt x="929122" y="658241"/>
                  </a:cubicBezTo>
                  <a:cubicBezTo>
                    <a:pt x="929122" y="657775"/>
                    <a:pt x="928655" y="657308"/>
                    <a:pt x="928655" y="656842"/>
                  </a:cubicBezTo>
                  <a:cubicBezTo>
                    <a:pt x="925390" y="641447"/>
                    <a:pt x="923524" y="640047"/>
                    <a:pt x="941251" y="629784"/>
                  </a:cubicBezTo>
                  <a:cubicBezTo>
                    <a:pt x="942184" y="629318"/>
                    <a:pt x="944050" y="629784"/>
                    <a:pt x="944516" y="630251"/>
                  </a:cubicBezTo>
                  <a:cubicBezTo>
                    <a:pt x="945449" y="631184"/>
                    <a:pt x="945449" y="632583"/>
                    <a:pt x="945449" y="633516"/>
                  </a:cubicBezTo>
                  <a:cubicBezTo>
                    <a:pt x="945449" y="633983"/>
                    <a:pt x="944983" y="634916"/>
                    <a:pt x="944983" y="635382"/>
                  </a:cubicBezTo>
                  <a:cubicBezTo>
                    <a:pt x="942184" y="638648"/>
                    <a:pt x="938918" y="641913"/>
                    <a:pt x="936119" y="645179"/>
                  </a:cubicBezTo>
                  <a:cubicBezTo>
                    <a:pt x="934253" y="648445"/>
                    <a:pt x="933320" y="652177"/>
                    <a:pt x="931454" y="655442"/>
                  </a:cubicBezTo>
                  <a:cubicBezTo>
                    <a:pt x="930988" y="656375"/>
                    <a:pt x="930055" y="656842"/>
                    <a:pt x="929122" y="657775"/>
                  </a:cubicBezTo>
                  <a:cubicBezTo>
                    <a:pt x="929122" y="657775"/>
                    <a:pt x="929122" y="658241"/>
                    <a:pt x="929122" y="658241"/>
                  </a:cubicBezTo>
                  <a:cubicBezTo>
                    <a:pt x="927722" y="659641"/>
                    <a:pt x="926323" y="661040"/>
                    <a:pt x="924457" y="662440"/>
                  </a:cubicBezTo>
                  <a:cubicBezTo>
                    <a:pt x="923990" y="662440"/>
                    <a:pt x="923524" y="662440"/>
                    <a:pt x="922591" y="662906"/>
                  </a:cubicBezTo>
                  <a:cubicBezTo>
                    <a:pt x="920258" y="664306"/>
                    <a:pt x="918392" y="665239"/>
                    <a:pt x="916060" y="666638"/>
                  </a:cubicBezTo>
                  <a:cubicBezTo>
                    <a:pt x="916060" y="666638"/>
                    <a:pt x="915127" y="666172"/>
                    <a:pt x="915127" y="665705"/>
                  </a:cubicBezTo>
                  <a:cubicBezTo>
                    <a:pt x="915127" y="665239"/>
                    <a:pt x="915127" y="664306"/>
                    <a:pt x="915593" y="664306"/>
                  </a:cubicBezTo>
                  <a:close/>
                  <a:moveTo>
                    <a:pt x="915127" y="372272"/>
                  </a:moveTo>
                  <a:lnTo>
                    <a:pt x="914660" y="373672"/>
                  </a:lnTo>
                  <a:lnTo>
                    <a:pt x="914193" y="372272"/>
                  </a:lnTo>
                  <a:lnTo>
                    <a:pt x="915127" y="372272"/>
                  </a:lnTo>
                  <a:close/>
                  <a:moveTo>
                    <a:pt x="902997" y="410060"/>
                  </a:moveTo>
                  <a:cubicBezTo>
                    <a:pt x="903464" y="409593"/>
                    <a:pt x="903930" y="410060"/>
                    <a:pt x="904397" y="410060"/>
                  </a:cubicBezTo>
                  <a:cubicBezTo>
                    <a:pt x="905796" y="410993"/>
                    <a:pt x="905796" y="411926"/>
                    <a:pt x="904863" y="412859"/>
                  </a:cubicBezTo>
                  <a:cubicBezTo>
                    <a:pt x="904397" y="413325"/>
                    <a:pt x="903464" y="413325"/>
                    <a:pt x="903464" y="413325"/>
                  </a:cubicBezTo>
                  <a:cubicBezTo>
                    <a:pt x="902064" y="412392"/>
                    <a:pt x="902064" y="410993"/>
                    <a:pt x="902997" y="410060"/>
                  </a:cubicBezTo>
                  <a:close/>
                  <a:moveTo>
                    <a:pt x="473344" y="570071"/>
                  </a:moveTo>
                  <a:lnTo>
                    <a:pt x="472411" y="570538"/>
                  </a:lnTo>
                  <a:lnTo>
                    <a:pt x="472878" y="569605"/>
                  </a:lnTo>
                  <a:cubicBezTo>
                    <a:pt x="472878" y="569138"/>
                    <a:pt x="473344" y="569138"/>
                    <a:pt x="473344" y="568672"/>
                  </a:cubicBezTo>
                  <a:cubicBezTo>
                    <a:pt x="473344" y="569138"/>
                    <a:pt x="473344" y="569605"/>
                    <a:pt x="473344" y="570071"/>
                  </a:cubicBezTo>
                  <a:close/>
                  <a:moveTo>
                    <a:pt x="484074" y="542547"/>
                  </a:moveTo>
                  <a:cubicBezTo>
                    <a:pt x="484074" y="542081"/>
                    <a:pt x="484074" y="542081"/>
                    <a:pt x="484074" y="541614"/>
                  </a:cubicBezTo>
                  <a:cubicBezTo>
                    <a:pt x="483608" y="541148"/>
                    <a:pt x="482675" y="540681"/>
                    <a:pt x="482208" y="540215"/>
                  </a:cubicBezTo>
                  <a:cubicBezTo>
                    <a:pt x="482208" y="540215"/>
                    <a:pt x="482675" y="539282"/>
                    <a:pt x="482675" y="538815"/>
                  </a:cubicBezTo>
                  <a:cubicBezTo>
                    <a:pt x="484074" y="539282"/>
                    <a:pt x="484074" y="540681"/>
                    <a:pt x="484074" y="541614"/>
                  </a:cubicBezTo>
                  <a:cubicBezTo>
                    <a:pt x="484074" y="541614"/>
                    <a:pt x="484541" y="542081"/>
                    <a:pt x="484541" y="542081"/>
                  </a:cubicBezTo>
                  <a:cubicBezTo>
                    <a:pt x="485007" y="542547"/>
                    <a:pt x="485007" y="543014"/>
                    <a:pt x="485474" y="543481"/>
                  </a:cubicBezTo>
                  <a:cubicBezTo>
                    <a:pt x="485007" y="543014"/>
                    <a:pt x="484541" y="542547"/>
                    <a:pt x="484074" y="542547"/>
                  </a:cubicBezTo>
                  <a:close/>
                  <a:moveTo>
                    <a:pt x="486873" y="517823"/>
                  </a:moveTo>
                  <a:cubicBezTo>
                    <a:pt x="486873" y="517823"/>
                    <a:pt x="486407" y="517823"/>
                    <a:pt x="485940" y="518289"/>
                  </a:cubicBezTo>
                  <a:cubicBezTo>
                    <a:pt x="485940" y="517356"/>
                    <a:pt x="485940" y="516423"/>
                    <a:pt x="485940" y="515490"/>
                  </a:cubicBezTo>
                  <a:cubicBezTo>
                    <a:pt x="485940" y="515957"/>
                    <a:pt x="486407" y="516423"/>
                    <a:pt x="486407" y="516423"/>
                  </a:cubicBezTo>
                  <a:cubicBezTo>
                    <a:pt x="486873" y="516890"/>
                    <a:pt x="486873" y="517356"/>
                    <a:pt x="486873" y="517823"/>
                  </a:cubicBezTo>
                  <a:close/>
                  <a:moveTo>
                    <a:pt x="489206" y="619988"/>
                  </a:moveTo>
                  <a:cubicBezTo>
                    <a:pt x="488273" y="620921"/>
                    <a:pt x="486873" y="620454"/>
                    <a:pt x="486407" y="619521"/>
                  </a:cubicBezTo>
                  <a:cubicBezTo>
                    <a:pt x="485007" y="617655"/>
                    <a:pt x="483141" y="615323"/>
                    <a:pt x="482208" y="612990"/>
                  </a:cubicBezTo>
                  <a:cubicBezTo>
                    <a:pt x="481275" y="610191"/>
                    <a:pt x="481742" y="606925"/>
                    <a:pt x="485007" y="605059"/>
                  </a:cubicBezTo>
                  <a:cubicBezTo>
                    <a:pt x="485007" y="605059"/>
                    <a:pt x="485007" y="604593"/>
                    <a:pt x="484541" y="604593"/>
                  </a:cubicBezTo>
                  <a:cubicBezTo>
                    <a:pt x="484541" y="604593"/>
                    <a:pt x="485007" y="604126"/>
                    <a:pt x="485007" y="604126"/>
                  </a:cubicBezTo>
                  <a:cubicBezTo>
                    <a:pt x="485007" y="602727"/>
                    <a:pt x="484541" y="601794"/>
                    <a:pt x="485940" y="600861"/>
                  </a:cubicBezTo>
                  <a:cubicBezTo>
                    <a:pt x="485940" y="601327"/>
                    <a:pt x="486407" y="601794"/>
                    <a:pt x="486407" y="601794"/>
                  </a:cubicBezTo>
                  <a:cubicBezTo>
                    <a:pt x="485940" y="602727"/>
                    <a:pt x="485474" y="603193"/>
                    <a:pt x="485007" y="604126"/>
                  </a:cubicBezTo>
                  <a:cubicBezTo>
                    <a:pt x="485007" y="604593"/>
                    <a:pt x="485007" y="604593"/>
                    <a:pt x="485007" y="605059"/>
                  </a:cubicBezTo>
                  <a:cubicBezTo>
                    <a:pt x="485007" y="605059"/>
                    <a:pt x="485007" y="605059"/>
                    <a:pt x="484541" y="605059"/>
                  </a:cubicBezTo>
                  <a:cubicBezTo>
                    <a:pt x="486407" y="609258"/>
                    <a:pt x="487806" y="613923"/>
                    <a:pt x="489672" y="618122"/>
                  </a:cubicBezTo>
                  <a:cubicBezTo>
                    <a:pt x="490139" y="618588"/>
                    <a:pt x="489672" y="619521"/>
                    <a:pt x="489206" y="619988"/>
                  </a:cubicBezTo>
                  <a:close/>
                  <a:moveTo>
                    <a:pt x="494804" y="606459"/>
                  </a:moveTo>
                  <a:cubicBezTo>
                    <a:pt x="494337" y="606459"/>
                    <a:pt x="493871" y="605526"/>
                    <a:pt x="493871" y="605526"/>
                  </a:cubicBezTo>
                  <a:cubicBezTo>
                    <a:pt x="493871" y="604593"/>
                    <a:pt x="494337" y="603660"/>
                    <a:pt x="494804" y="602727"/>
                  </a:cubicBezTo>
                  <a:cubicBezTo>
                    <a:pt x="495737" y="603660"/>
                    <a:pt x="496203" y="604126"/>
                    <a:pt x="497136" y="605059"/>
                  </a:cubicBezTo>
                  <a:cubicBezTo>
                    <a:pt x="496670" y="605992"/>
                    <a:pt x="495737" y="606925"/>
                    <a:pt x="494804" y="606459"/>
                  </a:cubicBezTo>
                  <a:close/>
                  <a:moveTo>
                    <a:pt x="666478" y="200131"/>
                  </a:moveTo>
                  <a:cubicBezTo>
                    <a:pt x="666012" y="200131"/>
                    <a:pt x="665545" y="199198"/>
                    <a:pt x="665545" y="198732"/>
                  </a:cubicBezTo>
                  <a:cubicBezTo>
                    <a:pt x="665545" y="196866"/>
                    <a:pt x="665545" y="195000"/>
                    <a:pt x="665545" y="195933"/>
                  </a:cubicBezTo>
                  <a:cubicBezTo>
                    <a:pt x="665545" y="192201"/>
                    <a:pt x="665545" y="191268"/>
                    <a:pt x="666012" y="189868"/>
                  </a:cubicBezTo>
                  <a:cubicBezTo>
                    <a:pt x="666012" y="189402"/>
                    <a:pt x="666478" y="188935"/>
                    <a:pt x="666945" y="188469"/>
                  </a:cubicBezTo>
                  <a:cubicBezTo>
                    <a:pt x="666945" y="188469"/>
                    <a:pt x="667878" y="188935"/>
                    <a:pt x="667878" y="188935"/>
                  </a:cubicBezTo>
                  <a:cubicBezTo>
                    <a:pt x="667878" y="191734"/>
                    <a:pt x="667878" y="195000"/>
                    <a:pt x="668344" y="197799"/>
                  </a:cubicBezTo>
                  <a:cubicBezTo>
                    <a:pt x="668344" y="199198"/>
                    <a:pt x="667878" y="200131"/>
                    <a:pt x="666478" y="200131"/>
                  </a:cubicBezTo>
                  <a:close/>
                  <a:moveTo>
                    <a:pt x="693069" y="191268"/>
                  </a:moveTo>
                  <a:cubicBezTo>
                    <a:pt x="692603" y="191734"/>
                    <a:pt x="692136" y="191734"/>
                    <a:pt x="692136" y="192201"/>
                  </a:cubicBezTo>
                  <a:cubicBezTo>
                    <a:pt x="692136" y="191734"/>
                    <a:pt x="692603" y="191268"/>
                    <a:pt x="692603" y="190801"/>
                  </a:cubicBezTo>
                  <a:lnTo>
                    <a:pt x="693536" y="190801"/>
                  </a:lnTo>
                  <a:lnTo>
                    <a:pt x="693069" y="191268"/>
                  </a:lnTo>
                  <a:close/>
                  <a:moveTo>
                    <a:pt x="700533" y="511758"/>
                  </a:moveTo>
                  <a:lnTo>
                    <a:pt x="700067" y="512225"/>
                  </a:lnTo>
                  <a:lnTo>
                    <a:pt x="700533" y="511758"/>
                  </a:lnTo>
                  <a:lnTo>
                    <a:pt x="701000" y="510825"/>
                  </a:lnTo>
                  <a:lnTo>
                    <a:pt x="700533" y="511758"/>
                  </a:lnTo>
                  <a:close/>
                  <a:moveTo>
                    <a:pt x="729457" y="668504"/>
                  </a:moveTo>
                  <a:cubicBezTo>
                    <a:pt x="728990" y="668504"/>
                    <a:pt x="728524" y="668038"/>
                    <a:pt x="728057" y="668038"/>
                  </a:cubicBezTo>
                  <a:cubicBezTo>
                    <a:pt x="728990" y="667571"/>
                    <a:pt x="729457" y="667105"/>
                    <a:pt x="730390" y="667105"/>
                  </a:cubicBezTo>
                  <a:cubicBezTo>
                    <a:pt x="730856" y="667105"/>
                    <a:pt x="730856" y="667571"/>
                    <a:pt x="731323" y="668038"/>
                  </a:cubicBezTo>
                  <a:cubicBezTo>
                    <a:pt x="730856" y="668038"/>
                    <a:pt x="729923" y="668504"/>
                    <a:pt x="729457" y="668504"/>
                  </a:cubicBezTo>
                  <a:close/>
                  <a:moveTo>
                    <a:pt x="733655" y="178206"/>
                  </a:moveTo>
                  <a:cubicBezTo>
                    <a:pt x="733189" y="178672"/>
                    <a:pt x="732722" y="179139"/>
                    <a:pt x="732256" y="179139"/>
                  </a:cubicBezTo>
                  <a:cubicBezTo>
                    <a:pt x="726191" y="179139"/>
                    <a:pt x="719660" y="179139"/>
                    <a:pt x="713595" y="179139"/>
                  </a:cubicBezTo>
                  <a:cubicBezTo>
                    <a:pt x="713129" y="179139"/>
                    <a:pt x="712662" y="179605"/>
                    <a:pt x="712196" y="179605"/>
                  </a:cubicBezTo>
                  <a:cubicBezTo>
                    <a:pt x="710797" y="181005"/>
                    <a:pt x="709397" y="182404"/>
                    <a:pt x="707997" y="183804"/>
                  </a:cubicBezTo>
                  <a:cubicBezTo>
                    <a:pt x="707531" y="183804"/>
                    <a:pt x="707531" y="183804"/>
                    <a:pt x="707064" y="183804"/>
                  </a:cubicBezTo>
                  <a:cubicBezTo>
                    <a:pt x="706598" y="184270"/>
                    <a:pt x="706131" y="185203"/>
                    <a:pt x="705198" y="185670"/>
                  </a:cubicBezTo>
                  <a:cubicBezTo>
                    <a:pt x="705198" y="185670"/>
                    <a:pt x="704265" y="185203"/>
                    <a:pt x="703799" y="185203"/>
                  </a:cubicBezTo>
                  <a:cubicBezTo>
                    <a:pt x="704265" y="183804"/>
                    <a:pt x="705665" y="183804"/>
                    <a:pt x="707064" y="183804"/>
                  </a:cubicBezTo>
                  <a:cubicBezTo>
                    <a:pt x="707064" y="183804"/>
                    <a:pt x="707531" y="183337"/>
                    <a:pt x="707531" y="183337"/>
                  </a:cubicBezTo>
                  <a:cubicBezTo>
                    <a:pt x="708930" y="181938"/>
                    <a:pt x="710330" y="180538"/>
                    <a:pt x="711730" y="178672"/>
                  </a:cubicBezTo>
                  <a:cubicBezTo>
                    <a:pt x="712196" y="178672"/>
                    <a:pt x="712662" y="178672"/>
                    <a:pt x="713595" y="178672"/>
                  </a:cubicBezTo>
                  <a:cubicBezTo>
                    <a:pt x="720127" y="175407"/>
                    <a:pt x="727124" y="176340"/>
                    <a:pt x="733655" y="176806"/>
                  </a:cubicBezTo>
                  <a:cubicBezTo>
                    <a:pt x="733655" y="177273"/>
                    <a:pt x="734122" y="178206"/>
                    <a:pt x="733655" y="178206"/>
                  </a:cubicBezTo>
                  <a:close/>
                  <a:moveTo>
                    <a:pt x="874074" y="699294"/>
                  </a:moveTo>
                  <a:cubicBezTo>
                    <a:pt x="873607" y="699294"/>
                    <a:pt x="873141" y="698827"/>
                    <a:pt x="872674" y="698361"/>
                  </a:cubicBezTo>
                  <a:cubicBezTo>
                    <a:pt x="873141" y="697428"/>
                    <a:pt x="873141" y="696028"/>
                    <a:pt x="873607" y="695562"/>
                  </a:cubicBezTo>
                  <a:cubicBezTo>
                    <a:pt x="875007" y="694162"/>
                    <a:pt x="876406" y="693696"/>
                    <a:pt x="878272" y="694629"/>
                  </a:cubicBezTo>
                  <a:cubicBezTo>
                    <a:pt x="878739" y="694629"/>
                    <a:pt x="879205" y="695562"/>
                    <a:pt x="879205" y="696028"/>
                  </a:cubicBezTo>
                  <a:cubicBezTo>
                    <a:pt x="878739" y="697894"/>
                    <a:pt x="875940" y="699760"/>
                    <a:pt x="874074" y="699294"/>
                  </a:cubicBezTo>
                  <a:close/>
                  <a:moveTo>
                    <a:pt x="872208" y="636782"/>
                  </a:moveTo>
                  <a:cubicBezTo>
                    <a:pt x="871741" y="636782"/>
                    <a:pt x="870808" y="636315"/>
                    <a:pt x="870808" y="635849"/>
                  </a:cubicBezTo>
                  <a:cubicBezTo>
                    <a:pt x="870808" y="635382"/>
                    <a:pt x="870808" y="634449"/>
                    <a:pt x="871275" y="633983"/>
                  </a:cubicBezTo>
                  <a:cubicBezTo>
                    <a:pt x="873141" y="631650"/>
                    <a:pt x="875473" y="630251"/>
                    <a:pt x="878739" y="630717"/>
                  </a:cubicBezTo>
                  <a:cubicBezTo>
                    <a:pt x="879205" y="630717"/>
                    <a:pt x="879205" y="631650"/>
                    <a:pt x="879205" y="632117"/>
                  </a:cubicBezTo>
                  <a:cubicBezTo>
                    <a:pt x="877806" y="635382"/>
                    <a:pt x="875473" y="637248"/>
                    <a:pt x="872208" y="636782"/>
                  </a:cubicBezTo>
                  <a:close/>
                  <a:moveTo>
                    <a:pt x="879205" y="504294"/>
                  </a:moveTo>
                  <a:lnTo>
                    <a:pt x="879672" y="502894"/>
                  </a:lnTo>
                  <a:lnTo>
                    <a:pt x="880139" y="504294"/>
                  </a:lnTo>
                  <a:lnTo>
                    <a:pt x="879205" y="504294"/>
                  </a:lnTo>
                  <a:close/>
                  <a:moveTo>
                    <a:pt x="889935" y="350813"/>
                  </a:moveTo>
                  <a:cubicBezTo>
                    <a:pt x="890868" y="350813"/>
                    <a:pt x="892268" y="351280"/>
                    <a:pt x="893201" y="351746"/>
                  </a:cubicBezTo>
                  <a:cubicBezTo>
                    <a:pt x="893667" y="351746"/>
                    <a:pt x="893667" y="352679"/>
                    <a:pt x="894134" y="353146"/>
                  </a:cubicBezTo>
                  <a:cubicBezTo>
                    <a:pt x="894134" y="353612"/>
                    <a:pt x="894134" y="354545"/>
                    <a:pt x="894134" y="354545"/>
                  </a:cubicBezTo>
                  <a:cubicBezTo>
                    <a:pt x="893201" y="354545"/>
                    <a:pt x="891801" y="355012"/>
                    <a:pt x="891335" y="354545"/>
                  </a:cubicBezTo>
                  <a:cubicBezTo>
                    <a:pt x="888536" y="353146"/>
                    <a:pt x="888069" y="350813"/>
                    <a:pt x="889935" y="350813"/>
                  </a:cubicBezTo>
                  <a:close/>
                  <a:moveTo>
                    <a:pt x="742985" y="279904"/>
                  </a:moveTo>
                  <a:cubicBezTo>
                    <a:pt x="743452" y="279904"/>
                    <a:pt x="743452" y="279904"/>
                    <a:pt x="743452" y="279438"/>
                  </a:cubicBezTo>
                  <a:cubicBezTo>
                    <a:pt x="743452" y="278971"/>
                    <a:pt x="743452" y="278971"/>
                    <a:pt x="743452" y="278505"/>
                  </a:cubicBezTo>
                  <a:cubicBezTo>
                    <a:pt x="744385" y="278505"/>
                    <a:pt x="743918" y="278971"/>
                    <a:pt x="743452" y="279438"/>
                  </a:cubicBezTo>
                  <a:cubicBezTo>
                    <a:pt x="743452" y="279904"/>
                    <a:pt x="743452" y="279904"/>
                    <a:pt x="743452" y="280371"/>
                  </a:cubicBezTo>
                  <a:lnTo>
                    <a:pt x="742052" y="280837"/>
                  </a:lnTo>
                  <a:lnTo>
                    <a:pt x="742985" y="279904"/>
                  </a:lnTo>
                  <a:close/>
                  <a:moveTo>
                    <a:pt x="758380" y="492631"/>
                  </a:moveTo>
                  <a:cubicBezTo>
                    <a:pt x="757914" y="492165"/>
                    <a:pt x="757914" y="492165"/>
                    <a:pt x="757447" y="491698"/>
                  </a:cubicBezTo>
                  <a:cubicBezTo>
                    <a:pt x="757914" y="491698"/>
                    <a:pt x="758380" y="492165"/>
                    <a:pt x="758847" y="492165"/>
                  </a:cubicBezTo>
                  <a:lnTo>
                    <a:pt x="759313" y="493098"/>
                  </a:lnTo>
                  <a:lnTo>
                    <a:pt x="758380" y="492631"/>
                  </a:lnTo>
                  <a:close/>
                  <a:moveTo>
                    <a:pt x="761646" y="361543"/>
                  </a:moveTo>
                  <a:cubicBezTo>
                    <a:pt x="756981" y="365275"/>
                    <a:pt x="751849" y="365741"/>
                    <a:pt x="745785" y="362009"/>
                  </a:cubicBezTo>
                  <a:cubicBezTo>
                    <a:pt x="742985" y="360610"/>
                    <a:pt x="742519" y="359210"/>
                    <a:pt x="744385" y="357811"/>
                  </a:cubicBezTo>
                  <a:cubicBezTo>
                    <a:pt x="747184" y="355945"/>
                    <a:pt x="750450" y="354545"/>
                    <a:pt x="752316" y="352213"/>
                  </a:cubicBezTo>
                  <a:cubicBezTo>
                    <a:pt x="755115" y="348481"/>
                    <a:pt x="758380" y="345682"/>
                    <a:pt x="762579" y="344282"/>
                  </a:cubicBezTo>
                  <a:cubicBezTo>
                    <a:pt x="765844" y="343349"/>
                    <a:pt x="767244" y="340550"/>
                    <a:pt x="768177" y="337284"/>
                  </a:cubicBezTo>
                  <a:cubicBezTo>
                    <a:pt x="768643" y="336351"/>
                    <a:pt x="770043" y="335418"/>
                    <a:pt x="770976" y="335885"/>
                  </a:cubicBezTo>
                  <a:cubicBezTo>
                    <a:pt x="774241" y="335885"/>
                    <a:pt x="777040" y="338217"/>
                    <a:pt x="780306" y="337284"/>
                  </a:cubicBezTo>
                  <a:cubicBezTo>
                    <a:pt x="782639" y="336818"/>
                    <a:pt x="784505" y="333086"/>
                    <a:pt x="783105" y="331220"/>
                  </a:cubicBezTo>
                  <a:cubicBezTo>
                    <a:pt x="781239" y="329354"/>
                    <a:pt x="779840" y="327021"/>
                    <a:pt x="777507" y="326088"/>
                  </a:cubicBezTo>
                  <a:cubicBezTo>
                    <a:pt x="773775" y="323756"/>
                    <a:pt x="769110" y="322823"/>
                    <a:pt x="764445" y="322823"/>
                  </a:cubicBezTo>
                  <a:cubicBezTo>
                    <a:pt x="756048" y="322823"/>
                    <a:pt x="748117" y="321890"/>
                    <a:pt x="739720" y="321423"/>
                  </a:cubicBezTo>
                  <a:cubicBezTo>
                    <a:pt x="739253" y="321423"/>
                    <a:pt x="738787" y="320490"/>
                    <a:pt x="738787" y="320024"/>
                  </a:cubicBezTo>
                  <a:cubicBezTo>
                    <a:pt x="739253" y="319091"/>
                    <a:pt x="739720" y="317691"/>
                    <a:pt x="740186" y="316758"/>
                  </a:cubicBezTo>
                  <a:cubicBezTo>
                    <a:pt x="741119" y="316292"/>
                    <a:pt x="742519" y="315825"/>
                    <a:pt x="743918" y="315825"/>
                  </a:cubicBezTo>
                  <a:cubicBezTo>
                    <a:pt x="753715" y="315359"/>
                    <a:pt x="763045" y="314892"/>
                    <a:pt x="772842" y="314892"/>
                  </a:cubicBezTo>
                  <a:cubicBezTo>
                    <a:pt x="779840" y="314892"/>
                    <a:pt x="786837" y="313959"/>
                    <a:pt x="793835" y="311627"/>
                  </a:cubicBezTo>
                  <a:cubicBezTo>
                    <a:pt x="799899" y="309761"/>
                    <a:pt x="806430" y="308361"/>
                    <a:pt x="812495" y="307428"/>
                  </a:cubicBezTo>
                  <a:cubicBezTo>
                    <a:pt x="814361" y="306962"/>
                    <a:pt x="816227" y="307428"/>
                    <a:pt x="818093" y="307895"/>
                  </a:cubicBezTo>
                  <a:cubicBezTo>
                    <a:pt x="819026" y="307895"/>
                    <a:pt x="820426" y="309294"/>
                    <a:pt x="820892" y="309761"/>
                  </a:cubicBezTo>
                  <a:cubicBezTo>
                    <a:pt x="821359" y="310694"/>
                    <a:pt x="820426" y="312560"/>
                    <a:pt x="819493" y="313026"/>
                  </a:cubicBezTo>
                  <a:cubicBezTo>
                    <a:pt x="814361" y="315359"/>
                    <a:pt x="808763" y="317225"/>
                    <a:pt x="803631" y="319091"/>
                  </a:cubicBezTo>
                  <a:cubicBezTo>
                    <a:pt x="802232" y="319557"/>
                    <a:pt x="801299" y="322823"/>
                    <a:pt x="802232" y="324222"/>
                  </a:cubicBezTo>
                  <a:cubicBezTo>
                    <a:pt x="802698" y="324689"/>
                    <a:pt x="802698" y="325622"/>
                    <a:pt x="803165" y="325622"/>
                  </a:cubicBezTo>
                  <a:cubicBezTo>
                    <a:pt x="804098" y="326555"/>
                    <a:pt x="805031" y="327021"/>
                    <a:pt x="806430" y="327954"/>
                  </a:cubicBezTo>
                  <a:cubicBezTo>
                    <a:pt x="814828" y="334019"/>
                    <a:pt x="823691" y="336818"/>
                    <a:pt x="832555" y="328887"/>
                  </a:cubicBezTo>
                  <a:cubicBezTo>
                    <a:pt x="833021" y="328421"/>
                    <a:pt x="833954" y="328421"/>
                    <a:pt x="834421" y="328887"/>
                  </a:cubicBezTo>
                  <a:cubicBezTo>
                    <a:pt x="835820" y="329354"/>
                    <a:pt x="835820" y="330753"/>
                    <a:pt x="835354" y="332153"/>
                  </a:cubicBezTo>
                  <a:cubicBezTo>
                    <a:pt x="834421" y="334485"/>
                    <a:pt x="833954" y="337284"/>
                    <a:pt x="831622" y="338684"/>
                  </a:cubicBezTo>
                  <a:cubicBezTo>
                    <a:pt x="829289" y="340550"/>
                    <a:pt x="826490" y="342416"/>
                    <a:pt x="824158" y="344749"/>
                  </a:cubicBezTo>
                  <a:cubicBezTo>
                    <a:pt x="822758" y="346148"/>
                    <a:pt x="822292" y="348014"/>
                    <a:pt x="821359" y="349414"/>
                  </a:cubicBezTo>
                  <a:cubicBezTo>
                    <a:pt x="818560" y="355945"/>
                    <a:pt x="817160" y="356878"/>
                    <a:pt x="812028" y="352679"/>
                  </a:cubicBezTo>
                  <a:cubicBezTo>
                    <a:pt x="806897" y="348014"/>
                    <a:pt x="801765" y="348014"/>
                    <a:pt x="796167" y="350347"/>
                  </a:cubicBezTo>
                  <a:cubicBezTo>
                    <a:pt x="794768" y="350813"/>
                    <a:pt x="792435" y="352679"/>
                    <a:pt x="792435" y="354079"/>
                  </a:cubicBezTo>
                  <a:cubicBezTo>
                    <a:pt x="791502" y="360610"/>
                    <a:pt x="787304" y="363409"/>
                    <a:pt x="781706" y="364808"/>
                  </a:cubicBezTo>
                  <a:cubicBezTo>
                    <a:pt x="781706" y="364808"/>
                    <a:pt x="781706" y="365275"/>
                    <a:pt x="781706" y="365275"/>
                  </a:cubicBezTo>
                  <a:cubicBezTo>
                    <a:pt x="781239" y="365275"/>
                    <a:pt x="780773" y="365275"/>
                    <a:pt x="780306" y="365275"/>
                  </a:cubicBezTo>
                  <a:cubicBezTo>
                    <a:pt x="778440" y="366674"/>
                    <a:pt x="776574" y="367607"/>
                    <a:pt x="774241" y="368074"/>
                  </a:cubicBezTo>
                  <a:cubicBezTo>
                    <a:pt x="774241" y="368540"/>
                    <a:pt x="773775" y="368540"/>
                    <a:pt x="773775" y="369007"/>
                  </a:cubicBezTo>
                  <a:cubicBezTo>
                    <a:pt x="773308" y="369007"/>
                    <a:pt x="773308" y="369007"/>
                    <a:pt x="772842" y="369007"/>
                  </a:cubicBezTo>
                  <a:cubicBezTo>
                    <a:pt x="772375" y="369473"/>
                    <a:pt x="771909" y="370406"/>
                    <a:pt x="771442" y="370873"/>
                  </a:cubicBezTo>
                  <a:cubicBezTo>
                    <a:pt x="771442" y="370873"/>
                    <a:pt x="770509" y="370873"/>
                    <a:pt x="770043" y="370406"/>
                  </a:cubicBezTo>
                  <a:cubicBezTo>
                    <a:pt x="770509" y="369007"/>
                    <a:pt x="771909" y="369007"/>
                    <a:pt x="772842" y="369007"/>
                  </a:cubicBezTo>
                  <a:cubicBezTo>
                    <a:pt x="772842" y="369007"/>
                    <a:pt x="773308" y="368540"/>
                    <a:pt x="773308" y="368540"/>
                  </a:cubicBezTo>
                  <a:cubicBezTo>
                    <a:pt x="773775" y="368540"/>
                    <a:pt x="774241" y="368540"/>
                    <a:pt x="774241" y="368074"/>
                  </a:cubicBezTo>
                  <a:cubicBezTo>
                    <a:pt x="775641" y="366208"/>
                    <a:pt x="777973" y="365275"/>
                    <a:pt x="780306" y="365275"/>
                  </a:cubicBezTo>
                  <a:cubicBezTo>
                    <a:pt x="780773" y="365275"/>
                    <a:pt x="780773" y="364808"/>
                    <a:pt x="781239" y="364808"/>
                  </a:cubicBezTo>
                  <a:cubicBezTo>
                    <a:pt x="781239" y="364808"/>
                    <a:pt x="781706" y="364808"/>
                    <a:pt x="781706" y="364808"/>
                  </a:cubicBezTo>
                  <a:cubicBezTo>
                    <a:pt x="782639" y="362009"/>
                    <a:pt x="783572" y="359210"/>
                    <a:pt x="784505" y="356411"/>
                  </a:cubicBezTo>
                  <a:cubicBezTo>
                    <a:pt x="785438" y="353146"/>
                    <a:pt x="781706" y="349414"/>
                    <a:pt x="778906" y="350813"/>
                  </a:cubicBezTo>
                  <a:cubicBezTo>
                    <a:pt x="775174" y="352213"/>
                    <a:pt x="771442" y="353612"/>
                    <a:pt x="768177" y="355478"/>
                  </a:cubicBezTo>
                  <a:cubicBezTo>
                    <a:pt x="766311" y="356878"/>
                    <a:pt x="764445" y="359677"/>
                    <a:pt x="761646" y="361543"/>
                  </a:cubicBezTo>
                  <a:close/>
                  <a:moveTo>
                    <a:pt x="806897" y="373672"/>
                  </a:moveTo>
                  <a:cubicBezTo>
                    <a:pt x="806430" y="374139"/>
                    <a:pt x="805497" y="374605"/>
                    <a:pt x="804564" y="375072"/>
                  </a:cubicBezTo>
                  <a:cubicBezTo>
                    <a:pt x="804564" y="375538"/>
                    <a:pt x="804564" y="375538"/>
                    <a:pt x="804564" y="376005"/>
                  </a:cubicBezTo>
                  <a:cubicBezTo>
                    <a:pt x="804564" y="376471"/>
                    <a:pt x="804098" y="376471"/>
                    <a:pt x="804098" y="376938"/>
                  </a:cubicBezTo>
                  <a:cubicBezTo>
                    <a:pt x="804098" y="377871"/>
                    <a:pt x="804098" y="378337"/>
                    <a:pt x="804098" y="379270"/>
                  </a:cubicBezTo>
                  <a:cubicBezTo>
                    <a:pt x="802698" y="378337"/>
                    <a:pt x="803631" y="377871"/>
                    <a:pt x="804098" y="376938"/>
                  </a:cubicBezTo>
                  <a:cubicBezTo>
                    <a:pt x="804098" y="376471"/>
                    <a:pt x="804098" y="376005"/>
                    <a:pt x="804098" y="375538"/>
                  </a:cubicBezTo>
                  <a:cubicBezTo>
                    <a:pt x="804098" y="375538"/>
                    <a:pt x="804564" y="375072"/>
                    <a:pt x="804564" y="375072"/>
                  </a:cubicBezTo>
                  <a:cubicBezTo>
                    <a:pt x="804564" y="373672"/>
                    <a:pt x="804564" y="372272"/>
                    <a:pt x="806430" y="372272"/>
                  </a:cubicBezTo>
                  <a:cubicBezTo>
                    <a:pt x="806897" y="372272"/>
                    <a:pt x="807363" y="373672"/>
                    <a:pt x="806897" y="373672"/>
                  </a:cubicBezTo>
                  <a:close/>
                  <a:moveTo>
                    <a:pt x="791502" y="432918"/>
                  </a:moveTo>
                  <a:cubicBezTo>
                    <a:pt x="790569" y="433851"/>
                    <a:pt x="790103" y="434784"/>
                    <a:pt x="789636" y="434784"/>
                  </a:cubicBezTo>
                  <a:cubicBezTo>
                    <a:pt x="784505" y="433851"/>
                    <a:pt x="782172" y="430119"/>
                    <a:pt x="780773" y="425921"/>
                  </a:cubicBezTo>
                  <a:cubicBezTo>
                    <a:pt x="780773" y="425454"/>
                    <a:pt x="782172" y="423588"/>
                    <a:pt x="783105" y="423122"/>
                  </a:cubicBezTo>
                  <a:cubicBezTo>
                    <a:pt x="784038" y="422655"/>
                    <a:pt x="786371" y="422655"/>
                    <a:pt x="786837" y="423122"/>
                  </a:cubicBezTo>
                  <a:cubicBezTo>
                    <a:pt x="788237" y="426387"/>
                    <a:pt x="789636" y="429653"/>
                    <a:pt x="791502" y="432918"/>
                  </a:cubicBezTo>
                  <a:close/>
                  <a:moveTo>
                    <a:pt x="777507" y="533217"/>
                  </a:moveTo>
                  <a:lnTo>
                    <a:pt x="777507" y="532284"/>
                  </a:lnTo>
                  <a:lnTo>
                    <a:pt x="778906" y="533217"/>
                  </a:lnTo>
                  <a:lnTo>
                    <a:pt x="777507" y="533217"/>
                  </a:lnTo>
                  <a:close/>
                  <a:moveTo>
                    <a:pt x="807363" y="591531"/>
                  </a:moveTo>
                  <a:cubicBezTo>
                    <a:pt x="807363" y="591997"/>
                    <a:pt x="806430" y="591997"/>
                    <a:pt x="805964" y="591997"/>
                  </a:cubicBezTo>
                  <a:cubicBezTo>
                    <a:pt x="805497" y="591064"/>
                    <a:pt x="805497" y="589665"/>
                    <a:pt x="805031" y="588732"/>
                  </a:cubicBezTo>
                  <a:cubicBezTo>
                    <a:pt x="805031" y="588732"/>
                    <a:pt x="805964" y="588265"/>
                    <a:pt x="806430" y="588265"/>
                  </a:cubicBezTo>
                  <a:cubicBezTo>
                    <a:pt x="806897" y="588265"/>
                    <a:pt x="806897" y="589198"/>
                    <a:pt x="807363" y="589665"/>
                  </a:cubicBezTo>
                  <a:cubicBezTo>
                    <a:pt x="807830" y="590598"/>
                    <a:pt x="807830" y="591064"/>
                    <a:pt x="807363" y="591531"/>
                  </a:cubicBezTo>
                  <a:close/>
                  <a:moveTo>
                    <a:pt x="814828" y="506160"/>
                  </a:moveTo>
                  <a:cubicBezTo>
                    <a:pt x="812028" y="508959"/>
                    <a:pt x="809229" y="511292"/>
                    <a:pt x="805031" y="511758"/>
                  </a:cubicBezTo>
                  <a:cubicBezTo>
                    <a:pt x="799433" y="512691"/>
                    <a:pt x="793835" y="514091"/>
                    <a:pt x="788237" y="514557"/>
                  </a:cubicBezTo>
                  <a:cubicBezTo>
                    <a:pt x="783572" y="515024"/>
                    <a:pt x="779373" y="513624"/>
                    <a:pt x="776574" y="509892"/>
                  </a:cubicBezTo>
                  <a:cubicBezTo>
                    <a:pt x="774708" y="507559"/>
                    <a:pt x="772375" y="505227"/>
                    <a:pt x="770509" y="502428"/>
                  </a:cubicBezTo>
                  <a:cubicBezTo>
                    <a:pt x="770509" y="502428"/>
                    <a:pt x="770509" y="501495"/>
                    <a:pt x="770976" y="501028"/>
                  </a:cubicBezTo>
                  <a:cubicBezTo>
                    <a:pt x="771442" y="500562"/>
                    <a:pt x="772375" y="500562"/>
                    <a:pt x="772842" y="500562"/>
                  </a:cubicBezTo>
                  <a:cubicBezTo>
                    <a:pt x="775174" y="501028"/>
                    <a:pt x="777507" y="502428"/>
                    <a:pt x="780306" y="502894"/>
                  </a:cubicBezTo>
                  <a:cubicBezTo>
                    <a:pt x="782172" y="502894"/>
                    <a:pt x="784505" y="502894"/>
                    <a:pt x="785438" y="501495"/>
                  </a:cubicBezTo>
                  <a:cubicBezTo>
                    <a:pt x="788237" y="499162"/>
                    <a:pt x="791036" y="496363"/>
                    <a:pt x="793368" y="493098"/>
                  </a:cubicBezTo>
                  <a:cubicBezTo>
                    <a:pt x="796167" y="489832"/>
                    <a:pt x="799433" y="488433"/>
                    <a:pt x="803631" y="488899"/>
                  </a:cubicBezTo>
                  <a:cubicBezTo>
                    <a:pt x="805031" y="488899"/>
                    <a:pt x="805964" y="488899"/>
                    <a:pt x="807363" y="488433"/>
                  </a:cubicBezTo>
                  <a:cubicBezTo>
                    <a:pt x="809696" y="487966"/>
                    <a:pt x="812028" y="485167"/>
                    <a:pt x="811562" y="482835"/>
                  </a:cubicBezTo>
                  <a:cubicBezTo>
                    <a:pt x="811562" y="480969"/>
                    <a:pt x="811095" y="479103"/>
                    <a:pt x="811095" y="477237"/>
                  </a:cubicBezTo>
                  <a:cubicBezTo>
                    <a:pt x="810629" y="473505"/>
                    <a:pt x="809696" y="469772"/>
                    <a:pt x="808763" y="466040"/>
                  </a:cubicBezTo>
                  <a:cubicBezTo>
                    <a:pt x="808296" y="464641"/>
                    <a:pt x="808763" y="463708"/>
                    <a:pt x="810162" y="463241"/>
                  </a:cubicBezTo>
                  <a:cubicBezTo>
                    <a:pt x="810629" y="463241"/>
                    <a:pt x="811562" y="463708"/>
                    <a:pt x="812028" y="464174"/>
                  </a:cubicBezTo>
                  <a:cubicBezTo>
                    <a:pt x="818093" y="468373"/>
                    <a:pt x="820892" y="474904"/>
                    <a:pt x="825091" y="480969"/>
                  </a:cubicBezTo>
                  <a:cubicBezTo>
                    <a:pt x="826957" y="483768"/>
                    <a:pt x="829756" y="485167"/>
                    <a:pt x="833021" y="485167"/>
                  </a:cubicBezTo>
                  <a:cubicBezTo>
                    <a:pt x="841885" y="486100"/>
                    <a:pt x="849816" y="483768"/>
                    <a:pt x="856347" y="478170"/>
                  </a:cubicBezTo>
                  <a:cubicBezTo>
                    <a:pt x="862411" y="473038"/>
                    <a:pt x="869875" y="470705"/>
                    <a:pt x="877339" y="469306"/>
                  </a:cubicBezTo>
                  <a:cubicBezTo>
                    <a:pt x="880139" y="468839"/>
                    <a:pt x="883404" y="469306"/>
                    <a:pt x="886670" y="469772"/>
                  </a:cubicBezTo>
                  <a:cubicBezTo>
                    <a:pt x="886670" y="469772"/>
                    <a:pt x="886670" y="469306"/>
                    <a:pt x="887136" y="469306"/>
                  </a:cubicBezTo>
                  <a:cubicBezTo>
                    <a:pt x="887136" y="467906"/>
                    <a:pt x="887136" y="467906"/>
                    <a:pt x="888069" y="468839"/>
                  </a:cubicBezTo>
                  <a:cubicBezTo>
                    <a:pt x="888069" y="468839"/>
                    <a:pt x="887603" y="469306"/>
                    <a:pt x="887136" y="469772"/>
                  </a:cubicBezTo>
                  <a:cubicBezTo>
                    <a:pt x="887136" y="469772"/>
                    <a:pt x="887136" y="469772"/>
                    <a:pt x="886670" y="469772"/>
                  </a:cubicBezTo>
                  <a:cubicBezTo>
                    <a:pt x="885270" y="471638"/>
                    <a:pt x="883871" y="473505"/>
                    <a:pt x="882005" y="474904"/>
                  </a:cubicBezTo>
                  <a:cubicBezTo>
                    <a:pt x="879672" y="476770"/>
                    <a:pt x="876406" y="478170"/>
                    <a:pt x="873607" y="479569"/>
                  </a:cubicBezTo>
                  <a:cubicBezTo>
                    <a:pt x="867076" y="482368"/>
                    <a:pt x="861012" y="485634"/>
                    <a:pt x="855414" y="490299"/>
                  </a:cubicBezTo>
                  <a:cubicBezTo>
                    <a:pt x="848883" y="495430"/>
                    <a:pt x="840952" y="498229"/>
                    <a:pt x="833488" y="501961"/>
                  </a:cubicBezTo>
                  <a:cubicBezTo>
                    <a:pt x="832555" y="502428"/>
                    <a:pt x="830689" y="502428"/>
                    <a:pt x="829756" y="501961"/>
                  </a:cubicBezTo>
                  <a:cubicBezTo>
                    <a:pt x="822758" y="499629"/>
                    <a:pt x="818560" y="501961"/>
                    <a:pt x="814828" y="506160"/>
                  </a:cubicBezTo>
                  <a:close/>
                  <a:moveTo>
                    <a:pt x="827890" y="670837"/>
                  </a:moveTo>
                  <a:cubicBezTo>
                    <a:pt x="827423" y="670370"/>
                    <a:pt x="827423" y="669904"/>
                    <a:pt x="827423" y="669904"/>
                  </a:cubicBezTo>
                  <a:cubicBezTo>
                    <a:pt x="826957" y="668971"/>
                    <a:pt x="826490" y="668038"/>
                    <a:pt x="826024" y="667105"/>
                  </a:cubicBezTo>
                  <a:cubicBezTo>
                    <a:pt x="826490" y="668038"/>
                    <a:pt x="826957" y="668971"/>
                    <a:pt x="827423" y="669904"/>
                  </a:cubicBezTo>
                  <a:cubicBezTo>
                    <a:pt x="828823" y="669437"/>
                    <a:pt x="829289" y="669904"/>
                    <a:pt x="827890" y="670837"/>
                  </a:cubicBezTo>
                  <a:close/>
                  <a:moveTo>
                    <a:pt x="831155" y="590598"/>
                  </a:moveTo>
                  <a:cubicBezTo>
                    <a:pt x="830222" y="591064"/>
                    <a:pt x="828823" y="590131"/>
                    <a:pt x="827890" y="589665"/>
                  </a:cubicBezTo>
                  <a:cubicBezTo>
                    <a:pt x="827890" y="589665"/>
                    <a:pt x="827890" y="588265"/>
                    <a:pt x="827890" y="588265"/>
                  </a:cubicBezTo>
                  <a:cubicBezTo>
                    <a:pt x="829289" y="586399"/>
                    <a:pt x="830689" y="583600"/>
                    <a:pt x="832555" y="582201"/>
                  </a:cubicBezTo>
                  <a:cubicBezTo>
                    <a:pt x="839552" y="578002"/>
                    <a:pt x="846550" y="573804"/>
                    <a:pt x="854014" y="570071"/>
                  </a:cubicBezTo>
                  <a:cubicBezTo>
                    <a:pt x="854947" y="569605"/>
                    <a:pt x="856813" y="570071"/>
                    <a:pt x="857746" y="570538"/>
                  </a:cubicBezTo>
                  <a:cubicBezTo>
                    <a:pt x="861012" y="573337"/>
                    <a:pt x="864744" y="575670"/>
                    <a:pt x="869409" y="575670"/>
                  </a:cubicBezTo>
                  <a:cubicBezTo>
                    <a:pt x="869875" y="575670"/>
                    <a:pt x="870342" y="577536"/>
                    <a:pt x="870808" y="578469"/>
                  </a:cubicBezTo>
                  <a:cubicBezTo>
                    <a:pt x="870808" y="578935"/>
                    <a:pt x="870342" y="579868"/>
                    <a:pt x="869875" y="579868"/>
                  </a:cubicBezTo>
                  <a:cubicBezTo>
                    <a:pt x="865677" y="580335"/>
                    <a:pt x="861012" y="580801"/>
                    <a:pt x="856813" y="581268"/>
                  </a:cubicBezTo>
                  <a:cubicBezTo>
                    <a:pt x="856813" y="580801"/>
                    <a:pt x="856813" y="580801"/>
                    <a:pt x="856813" y="580335"/>
                  </a:cubicBezTo>
                  <a:cubicBezTo>
                    <a:pt x="854947" y="580335"/>
                    <a:pt x="853081" y="580335"/>
                    <a:pt x="851215" y="580335"/>
                  </a:cubicBezTo>
                  <a:cubicBezTo>
                    <a:pt x="845151" y="579868"/>
                    <a:pt x="840019" y="582201"/>
                    <a:pt x="835820" y="586866"/>
                  </a:cubicBezTo>
                  <a:cubicBezTo>
                    <a:pt x="833954" y="588732"/>
                    <a:pt x="832555" y="589665"/>
                    <a:pt x="831155" y="590598"/>
                  </a:cubicBezTo>
                  <a:close/>
                  <a:moveTo>
                    <a:pt x="1030820" y="1584724"/>
                  </a:moveTo>
                  <a:cubicBezTo>
                    <a:pt x="1030354" y="1585190"/>
                    <a:pt x="1029887" y="1585657"/>
                    <a:pt x="1029421" y="1586123"/>
                  </a:cubicBezTo>
                  <a:cubicBezTo>
                    <a:pt x="1025689" y="1587056"/>
                    <a:pt x="1021957" y="1583791"/>
                    <a:pt x="1022423" y="1580059"/>
                  </a:cubicBezTo>
                  <a:cubicBezTo>
                    <a:pt x="1022423" y="1579592"/>
                    <a:pt x="1023356" y="1578659"/>
                    <a:pt x="1023823" y="1578659"/>
                  </a:cubicBezTo>
                  <a:cubicBezTo>
                    <a:pt x="1027088" y="1578659"/>
                    <a:pt x="1029887" y="1580059"/>
                    <a:pt x="1031287" y="1582858"/>
                  </a:cubicBezTo>
                  <a:cubicBezTo>
                    <a:pt x="1031287" y="1583791"/>
                    <a:pt x="1030820" y="1584257"/>
                    <a:pt x="1030820" y="1584724"/>
                  </a:cubicBezTo>
                  <a:close/>
                  <a:moveTo>
                    <a:pt x="1247279" y="1616913"/>
                  </a:moveTo>
                  <a:cubicBezTo>
                    <a:pt x="1247279" y="1618312"/>
                    <a:pt x="1244480" y="1620645"/>
                    <a:pt x="1243547" y="1620178"/>
                  </a:cubicBezTo>
                  <a:cubicBezTo>
                    <a:pt x="1242614" y="1619712"/>
                    <a:pt x="1241215" y="1618779"/>
                    <a:pt x="1240748" y="1617846"/>
                  </a:cubicBezTo>
                  <a:cubicBezTo>
                    <a:pt x="1237483" y="1613181"/>
                    <a:pt x="1237949" y="1611315"/>
                    <a:pt x="1243547" y="1605250"/>
                  </a:cubicBezTo>
                  <a:cubicBezTo>
                    <a:pt x="1244014" y="1604317"/>
                    <a:pt x="1245413" y="1604784"/>
                    <a:pt x="1246813" y="1604317"/>
                  </a:cubicBezTo>
                  <a:cubicBezTo>
                    <a:pt x="1246813" y="1604317"/>
                    <a:pt x="1247279" y="1605250"/>
                    <a:pt x="1247279" y="1605717"/>
                  </a:cubicBezTo>
                  <a:cubicBezTo>
                    <a:pt x="1247746" y="1607583"/>
                    <a:pt x="1247746" y="1609449"/>
                    <a:pt x="1247746" y="1611781"/>
                  </a:cubicBezTo>
                  <a:cubicBezTo>
                    <a:pt x="1247746" y="1613181"/>
                    <a:pt x="1247279" y="1615047"/>
                    <a:pt x="1247279" y="1616913"/>
                  </a:cubicBezTo>
                  <a:close/>
                  <a:moveTo>
                    <a:pt x="1285533" y="2648360"/>
                  </a:moveTo>
                  <a:cubicBezTo>
                    <a:pt x="1285066" y="2648360"/>
                    <a:pt x="1284600" y="2647893"/>
                    <a:pt x="1284600" y="2647893"/>
                  </a:cubicBezTo>
                  <a:cubicBezTo>
                    <a:pt x="1284600" y="2647427"/>
                    <a:pt x="1284600" y="2646960"/>
                    <a:pt x="1284600" y="2646494"/>
                  </a:cubicBezTo>
                  <a:cubicBezTo>
                    <a:pt x="1285066" y="2645094"/>
                    <a:pt x="1285533" y="2645561"/>
                    <a:pt x="1286000" y="2647427"/>
                  </a:cubicBezTo>
                  <a:cubicBezTo>
                    <a:pt x="1286000" y="2647427"/>
                    <a:pt x="1285533" y="2647893"/>
                    <a:pt x="1285533" y="2648360"/>
                  </a:cubicBezTo>
                  <a:close/>
                  <a:moveTo>
                    <a:pt x="1290198" y="2035370"/>
                  </a:moveTo>
                  <a:cubicBezTo>
                    <a:pt x="1290198" y="2035370"/>
                    <a:pt x="1290198" y="2034903"/>
                    <a:pt x="1290198" y="2034903"/>
                  </a:cubicBezTo>
                  <a:cubicBezTo>
                    <a:pt x="1284134" y="2034903"/>
                    <a:pt x="1280401" y="2031171"/>
                    <a:pt x="1277602" y="2026506"/>
                  </a:cubicBezTo>
                  <a:cubicBezTo>
                    <a:pt x="1277136" y="2026039"/>
                    <a:pt x="1278069" y="2024173"/>
                    <a:pt x="1278069" y="2023240"/>
                  </a:cubicBezTo>
                  <a:cubicBezTo>
                    <a:pt x="1278069" y="2023240"/>
                    <a:pt x="1279469" y="2022774"/>
                    <a:pt x="1279469" y="2023240"/>
                  </a:cubicBezTo>
                  <a:cubicBezTo>
                    <a:pt x="1283200" y="2026506"/>
                    <a:pt x="1288332" y="2029305"/>
                    <a:pt x="1289732" y="2034903"/>
                  </a:cubicBezTo>
                  <a:cubicBezTo>
                    <a:pt x="1290198" y="2034903"/>
                    <a:pt x="1290198" y="2034903"/>
                    <a:pt x="1290198" y="2034903"/>
                  </a:cubicBezTo>
                  <a:cubicBezTo>
                    <a:pt x="1290665" y="2035370"/>
                    <a:pt x="1290665" y="2035370"/>
                    <a:pt x="1291131" y="2035836"/>
                  </a:cubicBezTo>
                  <a:cubicBezTo>
                    <a:pt x="1291131" y="2035836"/>
                    <a:pt x="1290665" y="2035370"/>
                    <a:pt x="1290198" y="2035370"/>
                  </a:cubicBezTo>
                  <a:close/>
                  <a:moveTo>
                    <a:pt x="1326119" y="2721135"/>
                  </a:moveTo>
                  <a:cubicBezTo>
                    <a:pt x="1326119" y="2721135"/>
                    <a:pt x="1326119" y="2721601"/>
                    <a:pt x="1326119" y="2721601"/>
                  </a:cubicBezTo>
                  <a:lnTo>
                    <a:pt x="1324720" y="2722068"/>
                  </a:lnTo>
                  <a:lnTo>
                    <a:pt x="1325653" y="2721135"/>
                  </a:lnTo>
                  <a:cubicBezTo>
                    <a:pt x="1325653" y="2721601"/>
                    <a:pt x="1325653" y="2721601"/>
                    <a:pt x="1326119" y="2721135"/>
                  </a:cubicBezTo>
                  <a:cubicBezTo>
                    <a:pt x="1326119" y="2720668"/>
                    <a:pt x="1326119" y="2720668"/>
                    <a:pt x="1326119" y="2720202"/>
                  </a:cubicBezTo>
                  <a:cubicBezTo>
                    <a:pt x="1327052" y="2720668"/>
                    <a:pt x="1326586" y="2721135"/>
                    <a:pt x="1326119" y="2721135"/>
                  </a:cubicBezTo>
                  <a:close/>
                  <a:moveTo>
                    <a:pt x="1336382" y="2740728"/>
                  </a:moveTo>
                  <a:cubicBezTo>
                    <a:pt x="1335449" y="2741195"/>
                    <a:pt x="1334050" y="2741661"/>
                    <a:pt x="1333117" y="2742128"/>
                  </a:cubicBezTo>
                  <a:cubicBezTo>
                    <a:pt x="1332650" y="2742128"/>
                    <a:pt x="1331717" y="2741661"/>
                    <a:pt x="1331717" y="2741195"/>
                  </a:cubicBezTo>
                  <a:cubicBezTo>
                    <a:pt x="1330784" y="2739795"/>
                    <a:pt x="1331251" y="2738862"/>
                    <a:pt x="1333117" y="2738862"/>
                  </a:cubicBezTo>
                  <a:cubicBezTo>
                    <a:pt x="1334516" y="2738862"/>
                    <a:pt x="1335449" y="2739328"/>
                    <a:pt x="1336849" y="2739328"/>
                  </a:cubicBezTo>
                  <a:cubicBezTo>
                    <a:pt x="1336382" y="2739328"/>
                    <a:pt x="1336382" y="2740261"/>
                    <a:pt x="1336382" y="2740728"/>
                  </a:cubicBezTo>
                  <a:close/>
                  <a:moveTo>
                    <a:pt x="1339648" y="2763120"/>
                  </a:moveTo>
                  <a:cubicBezTo>
                    <a:pt x="1339648" y="2763120"/>
                    <a:pt x="1339181" y="2762654"/>
                    <a:pt x="1339181" y="2762187"/>
                  </a:cubicBezTo>
                  <a:cubicBezTo>
                    <a:pt x="1339648" y="2762187"/>
                    <a:pt x="1340114" y="2762187"/>
                    <a:pt x="1340581" y="2761721"/>
                  </a:cubicBezTo>
                  <a:cubicBezTo>
                    <a:pt x="1340581" y="2762187"/>
                    <a:pt x="1341047" y="2762187"/>
                    <a:pt x="1341047" y="2762654"/>
                  </a:cubicBezTo>
                  <a:cubicBezTo>
                    <a:pt x="1340581" y="2763120"/>
                    <a:pt x="1340114" y="2763120"/>
                    <a:pt x="1339648" y="2763120"/>
                  </a:cubicBezTo>
                  <a:close/>
                  <a:moveTo>
                    <a:pt x="1348978" y="2748192"/>
                  </a:moveTo>
                  <a:cubicBezTo>
                    <a:pt x="1348978" y="2748192"/>
                    <a:pt x="1348978" y="2748659"/>
                    <a:pt x="1348511" y="2748659"/>
                  </a:cubicBezTo>
                  <a:cubicBezTo>
                    <a:pt x="1348045" y="2748659"/>
                    <a:pt x="1348045" y="2749125"/>
                    <a:pt x="1347578" y="2749125"/>
                  </a:cubicBezTo>
                  <a:cubicBezTo>
                    <a:pt x="1347112" y="2750525"/>
                    <a:pt x="1346179" y="2751458"/>
                    <a:pt x="1345246" y="2751458"/>
                  </a:cubicBezTo>
                  <a:cubicBezTo>
                    <a:pt x="1345246" y="2751924"/>
                    <a:pt x="1344779" y="2751924"/>
                    <a:pt x="1344779" y="2752391"/>
                  </a:cubicBezTo>
                  <a:lnTo>
                    <a:pt x="1343846" y="2753324"/>
                  </a:lnTo>
                  <a:lnTo>
                    <a:pt x="1344313" y="2751924"/>
                  </a:lnTo>
                  <a:cubicBezTo>
                    <a:pt x="1344779" y="2751924"/>
                    <a:pt x="1344779" y="2751458"/>
                    <a:pt x="1345246" y="2751458"/>
                  </a:cubicBezTo>
                  <a:cubicBezTo>
                    <a:pt x="1345712" y="2750058"/>
                    <a:pt x="1346645" y="2749592"/>
                    <a:pt x="1347578" y="2749125"/>
                  </a:cubicBezTo>
                  <a:cubicBezTo>
                    <a:pt x="1347578" y="2748659"/>
                    <a:pt x="1348045" y="2748659"/>
                    <a:pt x="1348045" y="2748192"/>
                  </a:cubicBezTo>
                  <a:cubicBezTo>
                    <a:pt x="1348511" y="2748192"/>
                    <a:pt x="1348978" y="2748192"/>
                    <a:pt x="1348978" y="2748192"/>
                  </a:cubicBezTo>
                  <a:cubicBezTo>
                    <a:pt x="1348978" y="2747725"/>
                    <a:pt x="1349445" y="2747725"/>
                    <a:pt x="1349445" y="2747259"/>
                  </a:cubicBezTo>
                  <a:cubicBezTo>
                    <a:pt x="1350377" y="2747725"/>
                    <a:pt x="1349911" y="2748192"/>
                    <a:pt x="1348978" y="2748192"/>
                  </a:cubicBezTo>
                  <a:close/>
                  <a:moveTo>
                    <a:pt x="1376968" y="2757989"/>
                  </a:moveTo>
                  <a:cubicBezTo>
                    <a:pt x="1378368" y="2757522"/>
                    <a:pt x="1379301" y="2757522"/>
                    <a:pt x="1380234" y="2758922"/>
                  </a:cubicBezTo>
                  <a:cubicBezTo>
                    <a:pt x="1380234" y="2759388"/>
                    <a:pt x="1379767" y="2759855"/>
                    <a:pt x="1379767" y="2760321"/>
                  </a:cubicBezTo>
                  <a:cubicBezTo>
                    <a:pt x="1378834" y="2761254"/>
                    <a:pt x="1377901" y="2761721"/>
                    <a:pt x="1376968" y="2762654"/>
                  </a:cubicBezTo>
                  <a:cubicBezTo>
                    <a:pt x="1376502" y="2762654"/>
                    <a:pt x="1376035" y="2762654"/>
                    <a:pt x="1375569" y="2762187"/>
                  </a:cubicBezTo>
                  <a:cubicBezTo>
                    <a:pt x="1373236" y="2761721"/>
                    <a:pt x="1374636" y="2759388"/>
                    <a:pt x="1376968" y="2757989"/>
                  </a:cubicBezTo>
                  <a:close/>
                  <a:moveTo>
                    <a:pt x="1364373" y="2771984"/>
                  </a:moveTo>
                  <a:cubicBezTo>
                    <a:pt x="1364373" y="2772451"/>
                    <a:pt x="1364373" y="2772451"/>
                    <a:pt x="1364373" y="2772917"/>
                  </a:cubicBezTo>
                  <a:cubicBezTo>
                    <a:pt x="1366705" y="2774316"/>
                    <a:pt x="1369038" y="2775249"/>
                    <a:pt x="1371370" y="2776649"/>
                  </a:cubicBezTo>
                  <a:cubicBezTo>
                    <a:pt x="1371370" y="2776649"/>
                    <a:pt x="1371837" y="2776649"/>
                    <a:pt x="1371837" y="2776649"/>
                  </a:cubicBezTo>
                  <a:cubicBezTo>
                    <a:pt x="1371837" y="2776649"/>
                    <a:pt x="1372303" y="2776649"/>
                    <a:pt x="1372303" y="2776649"/>
                  </a:cubicBezTo>
                  <a:cubicBezTo>
                    <a:pt x="1372303" y="2775716"/>
                    <a:pt x="1372303" y="2774783"/>
                    <a:pt x="1372303" y="2773850"/>
                  </a:cubicBezTo>
                  <a:cubicBezTo>
                    <a:pt x="1372303" y="2772451"/>
                    <a:pt x="1373236" y="2771984"/>
                    <a:pt x="1374636" y="2771984"/>
                  </a:cubicBezTo>
                  <a:cubicBezTo>
                    <a:pt x="1375102" y="2771984"/>
                    <a:pt x="1375569" y="2772451"/>
                    <a:pt x="1376035" y="2772917"/>
                  </a:cubicBezTo>
                  <a:cubicBezTo>
                    <a:pt x="1376968" y="2773850"/>
                    <a:pt x="1376502" y="2775249"/>
                    <a:pt x="1375102" y="2775716"/>
                  </a:cubicBezTo>
                  <a:cubicBezTo>
                    <a:pt x="1374169" y="2776183"/>
                    <a:pt x="1373236" y="2776183"/>
                    <a:pt x="1372303" y="2776649"/>
                  </a:cubicBezTo>
                  <a:cubicBezTo>
                    <a:pt x="1372303" y="2776649"/>
                    <a:pt x="1372303" y="2777116"/>
                    <a:pt x="1372303" y="2777116"/>
                  </a:cubicBezTo>
                  <a:cubicBezTo>
                    <a:pt x="1371837" y="2777116"/>
                    <a:pt x="1371837" y="2776649"/>
                    <a:pt x="1371370" y="2776649"/>
                  </a:cubicBezTo>
                  <a:cubicBezTo>
                    <a:pt x="1370437" y="2777116"/>
                    <a:pt x="1369504" y="2777582"/>
                    <a:pt x="1368571" y="2777582"/>
                  </a:cubicBezTo>
                  <a:cubicBezTo>
                    <a:pt x="1366705" y="2778048"/>
                    <a:pt x="1365306" y="2777116"/>
                    <a:pt x="1364839" y="2775249"/>
                  </a:cubicBezTo>
                  <a:cubicBezTo>
                    <a:pt x="1364373" y="2774316"/>
                    <a:pt x="1364373" y="2773383"/>
                    <a:pt x="1364373" y="2772917"/>
                  </a:cubicBezTo>
                  <a:cubicBezTo>
                    <a:pt x="1364373" y="2772917"/>
                    <a:pt x="1363906" y="2772451"/>
                    <a:pt x="1363906" y="2772451"/>
                  </a:cubicBezTo>
                  <a:cubicBezTo>
                    <a:pt x="1363906" y="2771984"/>
                    <a:pt x="1363440" y="2771984"/>
                    <a:pt x="1363440" y="2771517"/>
                  </a:cubicBezTo>
                  <a:cubicBezTo>
                    <a:pt x="1362507" y="2771517"/>
                    <a:pt x="1361107" y="2771517"/>
                    <a:pt x="1360641" y="2769651"/>
                  </a:cubicBezTo>
                  <a:cubicBezTo>
                    <a:pt x="1360641" y="2769651"/>
                    <a:pt x="1362040" y="2769185"/>
                    <a:pt x="1362040" y="2769185"/>
                  </a:cubicBezTo>
                  <a:cubicBezTo>
                    <a:pt x="1362507" y="2769651"/>
                    <a:pt x="1362973" y="2770584"/>
                    <a:pt x="1363440" y="2771051"/>
                  </a:cubicBezTo>
                  <a:cubicBezTo>
                    <a:pt x="1363906" y="2771517"/>
                    <a:pt x="1363906" y="2771984"/>
                    <a:pt x="1364373" y="2771984"/>
                  </a:cubicBezTo>
                  <a:close/>
                  <a:moveTo>
                    <a:pt x="1380700" y="1654233"/>
                  </a:moveTo>
                  <a:lnTo>
                    <a:pt x="1381633" y="1652834"/>
                  </a:lnTo>
                  <a:lnTo>
                    <a:pt x="1381633" y="1654233"/>
                  </a:lnTo>
                  <a:lnTo>
                    <a:pt x="1380700" y="1654233"/>
                  </a:lnTo>
                  <a:close/>
                  <a:moveTo>
                    <a:pt x="1409624" y="2285417"/>
                  </a:moveTo>
                  <a:cubicBezTo>
                    <a:pt x="1408691" y="2284951"/>
                    <a:pt x="1407758" y="2284484"/>
                    <a:pt x="1406358" y="2284018"/>
                  </a:cubicBezTo>
                  <a:cubicBezTo>
                    <a:pt x="1406825" y="2283551"/>
                    <a:pt x="1407291" y="2283085"/>
                    <a:pt x="1407758" y="2283085"/>
                  </a:cubicBezTo>
                  <a:cubicBezTo>
                    <a:pt x="1408224" y="2283085"/>
                    <a:pt x="1409157" y="2283085"/>
                    <a:pt x="1409624" y="2283085"/>
                  </a:cubicBezTo>
                  <a:cubicBezTo>
                    <a:pt x="1410090" y="2283085"/>
                    <a:pt x="1410557" y="2284018"/>
                    <a:pt x="1411023" y="2284484"/>
                  </a:cubicBezTo>
                  <a:cubicBezTo>
                    <a:pt x="1410557" y="2284484"/>
                    <a:pt x="1410090" y="2284951"/>
                    <a:pt x="1409624" y="2285417"/>
                  </a:cubicBezTo>
                  <a:close/>
                  <a:moveTo>
                    <a:pt x="1498260" y="1690621"/>
                  </a:moveTo>
                  <a:cubicBezTo>
                    <a:pt x="1497794" y="1690621"/>
                    <a:pt x="1497794" y="1689688"/>
                    <a:pt x="1497794" y="1689221"/>
                  </a:cubicBezTo>
                  <a:cubicBezTo>
                    <a:pt x="1498727" y="1688755"/>
                    <a:pt x="1499660" y="1688288"/>
                    <a:pt x="1500593" y="1687822"/>
                  </a:cubicBezTo>
                  <a:cubicBezTo>
                    <a:pt x="1500593" y="1688288"/>
                    <a:pt x="1501059" y="1688755"/>
                    <a:pt x="1501059" y="1689221"/>
                  </a:cubicBezTo>
                  <a:cubicBezTo>
                    <a:pt x="1500593" y="1690621"/>
                    <a:pt x="1499660" y="1691087"/>
                    <a:pt x="1498260" y="1690621"/>
                  </a:cubicBezTo>
                  <a:close/>
                  <a:moveTo>
                    <a:pt x="1573368" y="1781123"/>
                  </a:moveTo>
                  <a:cubicBezTo>
                    <a:pt x="1571968" y="1782989"/>
                    <a:pt x="1568703" y="1783456"/>
                    <a:pt x="1566837" y="1782523"/>
                  </a:cubicBezTo>
                  <a:cubicBezTo>
                    <a:pt x="1564971" y="1781123"/>
                    <a:pt x="1564971" y="1779257"/>
                    <a:pt x="1565437" y="1777858"/>
                  </a:cubicBezTo>
                  <a:cubicBezTo>
                    <a:pt x="1565904" y="1776458"/>
                    <a:pt x="1566837" y="1775059"/>
                    <a:pt x="1567770" y="1774126"/>
                  </a:cubicBezTo>
                  <a:cubicBezTo>
                    <a:pt x="1567770" y="1775059"/>
                    <a:pt x="1568236" y="1775992"/>
                    <a:pt x="1568236" y="1776925"/>
                  </a:cubicBezTo>
                  <a:cubicBezTo>
                    <a:pt x="1569169" y="1778791"/>
                    <a:pt x="1570569" y="1779724"/>
                    <a:pt x="1572435" y="1779257"/>
                  </a:cubicBezTo>
                  <a:cubicBezTo>
                    <a:pt x="1573368" y="1779257"/>
                    <a:pt x="1573834" y="1778791"/>
                    <a:pt x="1574767" y="1778324"/>
                  </a:cubicBezTo>
                  <a:cubicBezTo>
                    <a:pt x="1574767" y="1778791"/>
                    <a:pt x="1574301" y="1779724"/>
                    <a:pt x="1573368" y="1781123"/>
                  </a:cubicBezTo>
                  <a:close/>
                  <a:moveTo>
                    <a:pt x="1592495" y="1802116"/>
                  </a:moveTo>
                  <a:cubicBezTo>
                    <a:pt x="1592495" y="1801650"/>
                    <a:pt x="1592495" y="1801183"/>
                    <a:pt x="1592495" y="1800717"/>
                  </a:cubicBezTo>
                  <a:cubicBezTo>
                    <a:pt x="1593428" y="1800250"/>
                    <a:pt x="1594827" y="1799784"/>
                    <a:pt x="1595760" y="1799317"/>
                  </a:cubicBezTo>
                  <a:cubicBezTo>
                    <a:pt x="1595760" y="1799317"/>
                    <a:pt x="1596693" y="1800250"/>
                    <a:pt x="1596693" y="1800717"/>
                  </a:cubicBezTo>
                  <a:cubicBezTo>
                    <a:pt x="1596693" y="1801183"/>
                    <a:pt x="1596227" y="1802116"/>
                    <a:pt x="1595760" y="1802116"/>
                  </a:cubicBezTo>
                  <a:cubicBezTo>
                    <a:pt x="1594827" y="1802116"/>
                    <a:pt x="1593894" y="1802116"/>
                    <a:pt x="1592495" y="1802116"/>
                  </a:cubicBezTo>
                  <a:close/>
                  <a:moveTo>
                    <a:pt x="1597626" y="1845501"/>
                  </a:moveTo>
                  <a:cubicBezTo>
                    <a:pt x="1597626" y="1845501"/>
                    <a:pt x="1596693" y="1845501"/>
                    <a:pt x="1596693" y="1845501"/>
                  </a:cubicBezTo>
                  <a:cubicBezTo>
                    <a:pt x="1595760" y="1844102"/>
                    <a:pt x="1594827" y="1842236"/>
                    <a:pt x="1593894" y="1840836"/>
                  </a:cubicBezTo>
                  <a:cubicBezTo>
                    <a:pt x="1592961" y="1839437"/>
                    <a:pt x="1593428" y="1838504"/>
                    <a:pt x="1594827" y="1838037"/>
                  </a:cubicBezTo>
                  <a:cubicBezTo>
                    <a:pt x="1595294" y="1838037"/>
                    <a:pt x="1595760" y="1838504"/>
                    <a:pt x="1596227" y="1838970"/>
                  </a:cubicBezTo>
                  <a:cubicBezTo>
                    <a:pt x="1597160" y="1840370"/>
                    <a:pt x="1597626" y="1842236"/>
                    <a:pt x="1598559" y="1843635"/>
                  </a:cubicBezTo>
                  <a:cubicBezTo>
                    <a:pt x="1598093" y="1844102"/>
                    <a:pt x="1598093" y="1844568"/>
                    <a:pt x="1597626" y="1845501"/>
                  </a:cubicBezTo>
                  <a:close/>
                  <a:moveTo>
                    <a:pt x="1610688" y="2068492"/>
                  </a:moveTo>
                  <a:lnTo>
                    <a:pt x="1609289" y="2068025"/>
                  </a:lnTo>
                  <a:lnTo>
                    <a:pt x="1610688" y="2067558"/>
                  </a:lnTo>
                  <a:lnTo>
                    <a:pt x="1610688" y="2068492"/>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5" name="Freeform: Shape 14">
              <a:extLst>
                <a:ext uri="{FF2B5EF4-FFF2-40B4-BE49-F238E27FC236}">
                  <a16:creationId xmlns:a16="http://schemas.microsoft.com/office/drawing/2014/main" id="{0C93B4E1-8D18-45B1-85F5-1D06BD2E2EEE}"/>
                </a:ext>
              </a:extLst>
            </p:cNvPr>
            <p:cNvSpPr/>
            <p:nvPr/>
          </p:nvSpPr>
          <p:spPr>
            <a:xfrm>
              <a:off x="1161136" y="2295181"/>
              <a:ext cx="4665" cy="4665"/>
            </a:xfrm>
            <a:custGeom>
              <a:avLst/>
              <a:gdLst/>
              <a:ahLst/>
              <a:cxnLst/>
              <a:rect l="0" t="0" r="0" b="0"/>
              <a:pathLst>
                <a:path>
                  <a:moveTo>
                    <a:pt x="467" y="0"/>
                  </a:moveTo>
                  <a:cubicBezTo>
                    <a:pt x="467" y="0"/>
                    <a:pt x="0" y="0"/>
                    <a:pt x="0" y="0"/>
                  </a:cubicBezTo>
                  <a:cubicBezTo>
                    <a:pt x="467" y="0"/>
                    <a:pt x="467" y="0"/>
                    <a:pt x="467" y="0"/>
                  </a:cubicBezTo>
                  <a:cubicBezTo>
                    <a:pt x="467" y="467"/>
                    <a:pt x="467" y="467"/>
                    <a:pt x="467" y="467"/>
                  </a:cubicBezTo>
                  <a:cubicBezTo>
                    <a:pt x="933" y="467"/>
                    <a:pt x="467" y="0"/>
                    <a:pt x="467"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6" name="Freeform: Shape 15">
              <a:extLst>
                <a:ext uri="{FF2B5EF4-FFF2-40B4-BE49-F238E27FC236}">
                  <a16:creationId xmlns:a16="http://schemas.microsoft.com/office/drawing/2014/main" id="{E300C4D1-9DB7-4099-86A8-4E442C19AB1D}"/>
                </a:ext>
              </a:extLst>
            </p:cNvPr>
            <p:cNvSpPr/>
            <p:nvPr/>
          </p:nvSpPr>
          <p:spPr>
            <a:xfrm>
              <a:off x="2315206" y="1890386"/>
              <a:ext cx="4665" cy="4665"/>
            </a:xfrm>
            <a:custGeom>
              <a:avLst/>
              <a:gdLst/>
              <a:ahLst/>
              <a:cxnLst/>
              <a:rect l="0" t="0" r="0" b="0"/>
              <a:pathLst>
                <a:path>
                  <a:moveTo>
                    <a:pt x="0" y="350"/>
                  </a:moveTo>
                  <a:cubicBezTo>
                    <a:pt x="0" y="350"/>
                    <a:pt x="0" y="350"/>
                    <a:pt x="0" y="350"/>
                  </a:cubicBezTo>
                  <a:cubicBezTo>
                    <a:pt x="467" y="-117"/>
                    <a:pt x="467" y="-117"/>
                    <a:pt x="0" y="350"/>
                  </a:cubicBezTo>
                  <a:lnTo>
                    <a:pt x="0" y="35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7" name="Freeform: Shape 16">
              <a:extLst>
                <a:ext uri="{FF2B5EF4-FFF2-40B4-BE49-F238E27FC236}">
                  <a16:creationId xmlns:a16="http://schemas.microsoft.com/office/drawing/2014/main" id="{E6E60870-7D67-4BC9-87A7-4A920F36CC12}"/>
                </a:ext>
              </a:extLst>
            </p:cNvPr>
            <p:cNvSpPr/>
            <p:nvPr/>
          </p:nvSpPr>
          <p:spPr>
            <a:xfrm>
              <a:off x="2201212" y="1280282"/>
              <a:ext cx="662401" cy="853672"/>
            </a:xfrm>
            <a:custGeom>
              <a:avLst/>
              <a:gdLst/>
              <a:ahLst/>
              <a:cxnLst/>
              <a:rect l="0" t="0" r="0" b="0"/>
              <a:pathLst>
                <a:path w="662439" h="853707">
                  <a:moveTo>
                    <a:pt x="503068" y="596951"/>
                  </a:moveTo>
                  <a:cubicBezTo>
                    <a:pt x="503534" y="596484"/>
                    <a:pt x="503534" y="594618"/>
                    <a:pt x="503534" y="593219"/>
                  </a:cubicBezTo>
                  <a:cubicBezTo>
                    <a:pt x="503534" y="592752"/>
                    <a:pt x="502601" y="592286"/>
                    <a:pt x="502135" y="592286"/>
                  </a:cubicBezTo>
                  <a:cubicBezTo>
                    <a:pt x="494670" y="589953"/>
                    <a:pt x="486740" y="591353"/>
                    <a:pt x="479742" y="587154"/>
                  </a:cubicBezTo>
                  <a:cubicBezTo>
                    <a:pt x="474144" y="583422"/>
                    <a:pt x="469013" y="584355"/>
                    <a:pt x="463415" y="586221"/>
                  </a:cubicBezTo>
                  <a:cubicBezTo>
                    <a:pt x="462482" y="586688"/>
                    <a:pt x="461082" y="586221"/>
                    <a:pt x="459682" y="585755"/>
                  </a:cubicBezTo>
                  <a:cubicBezTo>
                    <a:pt x="459216" y="585755"/>
                    <a:pt x="458750" y="584822"/>
                    <a:pt x="458283" y="584355"/>
                  </a:cubicBezTo>
                  <a:cubicBezTo>
                    <a:pt x="457350" y="582956"/>
                    <a:pt x="457350" y="581556"/>
                    <a:pt x="458750" y="581089"/>
                  </a:cubicBezTo>
                  <a:cubicBezTo>
                    <a:pt x="461548" y="579690"/>
                    <a:pt x="464814" y="579223"/>
                    <a:pt x="467613" y="578290"/>
                  </a:cubicBezTo>
                  <a:cubicBezTo>
                    <a:pt x="471345" y="576891"/>
                    <a:pt x="473678" y="573159"/>
                    <a:pt x="473211" y="568960"/>
                  </a:cubicBezTo>
                  <a:cubicBezTo>
                    <a:pt x="472745" y="565228"/>
                    <a:pt x="471812" y="561496"/>
                    <a:pt x="471345" y="557764"/>
                  </a:cubicBezTo>
                  <a:cubicBezTo>
                    <a:pt x="471345" y="556365"/>
                    <a:pt x="473678" y="554032"/>
                    <a:pt x="475077" y="554032"/>
                  </a:cubicBezTo>
                  <a:cubicBezTo>
                    <a:pt x="476010" y="554499"/>
                    <a:pt x="477876" y="554965"/>
                    <a:pt x="477876" y="555898"/>
                  </a:cubicBezTo>
                  <a:cubicBezTo>
                    <a:pt x="480675" y="562896"/>
                    <a:pt x="482541" y="570360"/>
                    <a:pt x="487206" y="576891"/>
                  </a:cubicBezTo>
                  <a:cubicBezTo>
                    <a:pt x="490472" y="581089"/>
                    <a:pt x="494204" y="584355"/>
                    <a:pt x="500269" y="583889"/>
                  </a:cubicBezTo>
                  <a:cubicBezTo>
                    <a:pt x="502601" y="583422"/>
                    <a:pt x="505400" y="583889"/>
                    <a:pt x="507733" y="583889"/>
                  </a:cubicBezTo>
                  <a:cubicBezTo>
                    <a:pt x="514730" y="583889"/>
                    <a:pt x="515663" y="583422"/>
                    <a:pt x="516130" y="576891"/>
                  </a:cubicBezTo>
                  <a:cubicBezTo>
                    <a:pt x="516596" y="571293"/>
                    <a:pt x="516130" y="565228"/>
                    <a:pt x="516596" y="559630"/>
                  </a:cubicBezTo>
                  <a:cubicBezTo>
                    <a:pt x="517529" y="553566"/>
                    <a:pt x="511465" y="549367"/>
                    <a:pt x="513331" y="543302"/>
                  </a:cubicBezTo>
                  <a:cubicBezTo>
                    <a:pt x="513797" y="541903"/>
                    <a:pt x="511931" y="540037"/>
                    <a:pt x="510998" y="538171"/>
                  </a:cubicBezTo>
                  <a:cubicBezTo>
                    <a:pt x="507733" y="531173"/>
                    <a:pt x="502601" y="525575"/>
                    <a:pt x="496070" y="520910"/>
                  </a:cubicBezTo>
                  <a:cubicBezTo>
                    <a:pt x="493271" y="519044"/>
                    <a:pt x="490938" y="517178"/>
                    <a:pt x="488606" y="514845"/>
                  </a:cubicBezTo>
                  <a:cubicBezTo>
                    <a:pt x="487206" y="513446"/>
                    <a:pt x="485807" y="512046"/>
                    <a:pt x="485340" y="510180"/>
                  </a:cubicBezTo>
                  <a:cubicBezTo>
                    <a:pt x="484407" y="505982"/>
                    <a:pt x="483474" y="501317"/>
                    <a:pt x="483008" y="497118"/>
                  </a:cubicBezTo>
                  <a:cubicBezTo>
                    <a:pt x="483008" y="496185"/>
                    <a:pt x="483941" y="494786"/>
                    <a:pt x="484874" y="494319"/>
                  </a:cubicBezTo>
                  <a:cubicBezTo>
                    <a:pt x="485807" y="493853"/>
                    <a:pt x="487673" y="494319"/>
                    <a:pt x="488139" y="494786"/>
                  </a:cubicBezTo>
                  <a:cubicBezTo>
                    <a:pt x="489072" y="496185"/>
                    <a:pt x="489539" y="498051"/>
                    <a:pt x="489539" y="499917"/>
                  </a:cubicBezTo>
                  <a:cubicBezTo>
                    <a:pt x="489539" y="506915"/>
                    <a:pt x="492338" y="512046"/>
                    <a:pt x="498403" y="515779"/>
                  </a:cubicBezTo>
                  <a:cubicBezTo>
                    <a:pt x="502135" y="518111"/>
                    <a:pt x="504934" y="521843"/>
                    <a:pt x="509599" y="523243"/>
                  </a:cubicBezTo>
                  <a:cubicBezTo>
                    <a:pt x="511465" y="523709"/>
                    <a:pt x="514264" y="522776"/>
                    <a:pt x="514264" y="520910"/>
                  </a:cubicBezTo>
                  <a:cubicBezTo>
                    <a:pt x="514264" y="517645"/>
                    <a:pt x="514730" y="514845"/>
                    <a:pt x="517063" y="512046"/>
                  </a:cubicBezTo>
                  <a:cubicBezTo>
                    <a:pt x="516130" y="508781"/>
                    <a:pt x="517996" y="506448"/>
                    <a:pt x="519395" y="503649"/>
                  </a:cubicBezTo>
                  <a:cubicBezTo>
                    <a:pt x="520795" y="501317"/>
                    <a:pt x="519862" y="498051"/>
                    <a:pt x="517996" y="496652"/>
                  </a:cubicBezTo>
                  <a:cubicBezTo>
                    <a:pt x="513797" y="493853"/>
                    <a:pt x="509599" y="491054"/>
                    <a:pt x="505400" y="487788"/>
                  </a:cubicBezTo>
                  <a:cubicBezTo>
                    <a:pt x="504467" y="486855"/>
                    <a:pt x="504001" y="484989"/>
                    <a:pt x="504001" y="483590"/>
                  </a:cubicBezTo>
                  <a:cubicBezTo>
                    <a:pt x="504001" y="483590"/>
                    <a:pt x="503534" y="483590"/>
                    <a:pt x="503534" y="483123"/>
                  </a:cubicBezTo>
                  <a:cubicBezTo>
                    <a:pt x="503534" y="483123"/>
                    <a:pt x="503068" y="482657"/>
                    <a:pt x="503068" y="482657"/>
                  </a:cubicBezTo>
                  <a:cubicBezTo>
                    <a:pt x="498869" y="482190"/>
                    <a:pt x="495604" y="480324"/>
                    <a:pt x="491871" y="477991"/>
                  </a:cubicBezTo>
                  <a:cubicBezTo>
                    <a:pt x="491871" y="477991"/>
                    <a:pt x="491871" y="477058"/>
                    <a:pt x="491871" y="476592"/>
                  </a:cubicBezTo>
                  <a:cubicBezTo>
                    <a:pt x="492338" y="476125"/>
                    <a:pt x="492804" y="475659"/>
                    <a:pt x="493271" y="475659"/>
                  </a:cubicBezTo>
                  <a:cubicBezTo>
                    <a:pt x="494670" y="475659"/>
                    <a:pt x="496070" y="475659"/>
                    <a:pt x="497003" y="476125"/>
                  </a:cubicBezTo>
                  <a:cubicBezTo>
                    <a:pt x="498869" y="477991"/>
                    <a:pt x="500735" y="480324"/>
                    <a:pt x="502601" y="482657"/>
                  </a:cubicBezTo>
                  <a:cubicBezTo>
                    <a:pt x="503068" y="482657"/>
                    <a:pt x="503068" y="482657"/>
                    <a:pt x="503534" y="482657"/>
                  </a:cubicBezTo>
                  <a:cubicBezTo>
                    <a:pt x="503534" y="483123"/>
                    <a:pt x="503534" y="483123"/>
                    <a:pt x="503534" y="483590"/>
                  </a:cubicBezTo>
                  <a:cubicBezTo>
                    <a:pt x="504934" y="484523"/>
                    <a:pt x="506800" y="484989"/>
                    <a:pt x="508199" y="485922"/>
                  </a:cubicBezTo>
                  <a:cubicBezTo>
                    <a:pt x="512398" y="488255"/>
                    <a:pt x="516596" y="489188"/>
                    <a:pt x="520795" y="485922"/>
                  </a:cubicBezTo>
                  <a:cubicBezTo>
                    <a:pt x="524993" y="482657"/>
                    <a:pt x="530125" y="481724"/>
                    <a:pt x="535257" y="480791"/>
                  </a:cubicBezTo>
                  <a:cubicBezTo>
                    <a:pt x="536656" y="480324"/>
                    <a:pt x="538522" y="478924"/>
                    <a:pt x="539455" y="477058"/>
                  </a:cubicBezTo>
                  <a:cubicBezTo>
                    <a:pt x="540855" y="474726"/>
                    <a:pt x="541321" y="472393"/>
                    <a:pt x="541788" y="469594"/>
                  </a:cubicBezTo>
                  <a:cubicBezTo>
                    <a:pt x="542254" y="466795"/>
                    <a:pt x="541321" y="463996"/>
                    <a:pt x="538522" y="463530"/>
                  </a:cubicBezTo>
                  <a:cubicBezTo>
                    <a:pt x="533391" y="462597"/>
                    <a:pt x="529192" y="459798"/>
                    <a:pt x="524527" y="457465"/>
                  </a:cubicBezTo>
                  <a:cubicBezTo>
                    <a:pt x="524061" y="457465"/>
                    <a:pt x="524061" y="456066"/>
                    <a:pt x="524061" y="455599"/>
                  </a:cubicBezTo>
                  <a:cubicBezTo>
                    <a:pt x="524527" y="454200"/>
                    <a:pt x="525927" y="453733"/>
                    <a:pt x="527326" y="454200"/>
                  </a:cubicBezTo>
                  <a:cubicBezTo>
                    <a:pt x="533391" y="457465"/>
                    <a:pt x="538989" y="459331"/>
                    <a:pt x="545053" y="453733"/>
                  </a:cubicBezTo>
                  <a:cubicBezTo>
                    <a:pt x="545986" y="452800"/>
                    <a:pt x="548785" y="453267"/>
                    <a:pt x="550651" y="452800"/>
                  </a:cubicBezTo>
                  <a:cubicBezTo>
                    <a:pt x="557182" y="452334"/>
                    <a:pt x="560448" y="442070"/>
                    <a:pt x="555783" y="437872"/>
                  </a:cubicBezTo>
                  <a:cubicBezTo>
                    <a:pt x="552984" y="435073"/>
                    <a:pt x="550651" y="432740"/>
                    <a:pt x="550185" y="428542"/>
                  </a:cubicBezTo>
                  <a:cubicBezTo>
                    <a:pt x="550185" y="427142"/>
                    <a:pt x="548319" y="425276"/>
                    <a:pt x="546919" y="424343"/>
                  </a:cubicBezTo>
                  <a:cubicBezTo>
                    <a:pt x="545520" y="423410"/>
                    <a:pt x="544587" y="422944"/>
                    <a:pt x="545520" y="421078"/>
                  </a:cubicBezTo>
                  <a:cubicBezTo>
                    <a:pt x="545986" y="419678"/>
                    <a:pt x="547386" y="419678"/>
                    <a:pt x="548785" y="419678"/>
                  </a:cubicBezTo>
                  <a:cubicBezTo>
                    <a:pt x="550651" y="420145"/>
                    <a:pt x="552517" y="420145"/>
                    <a:pt x="554383" y="419678"/>
                  </a:cubicBezTo>
                  <a:cubicBezTo>
                    <a:pt x="557182" y="418745"/>
                    <a:pt x="557649" y="415946"/>
                    <a:pt x="558115" y="413614"/>
                  </a:cubicBezTo>
                  <a:cubicBezTo>
                    <a:pt x="558582" y="408948"/>
                    <a:pt x="559049" y="404750"/>
                    <a:pt x="559049" y="400085"/>
                  </a:cubicBezTo>
                  <a:cubicBezTo>
                    <a:pt x="559049" y="396819"/>
                    <a:pt x="558115" y="393554"/>
                    <a:pt x="555316" y="391688"/>
                  </a:cubicBezTo>
                  <a:cubicBezTo>
                    <a:pt x="551584" y="388422"/>
                    <a:pt x="554383" y="387023"/>
                    <a:pt x="556249" y="384690"/>
                  </a:cubicBezTo>
                  <a:cubicBezTo>
                    <a:pt x="557649" y="383291"/>
                    <a:pt x="556716" y="380492"/>
                    <a:pt x="555316" y="379558"/>
                  </a:cubicBezTo>
                  <a:cubicBezTo>
                    <a:pt x="552517" y="377226"/>
                    <a:pt x="547852" y="378159"/>
                    <a:pt x="545520" y="374893"/>
                  </a:cubicBezTo>
                  <a:cubicBezTo>
                    <a:pt x="544587" y="374893"/>
                    <a:pt x="543187" y="374427"/>
                    <a:pt x="542254" y="374427"/>
                  </a:cubicBezTo>
                  <a:cubicBezTo>
                    <a:pt x="539455" y="373494"/>
                    <a:pt x="538522" y="371628"/>
                    <a:pt x="538522" y="368829"/>
                  </a:cubicBezTo>
                  <a:cubicBezTo>
                    <a:pt x="538522" y="366496"/>
                    <a:pt x="539455" y="364630"/>
                    <a:pt x="541321" y="363231"/>
                  </a:cubicBezTo>
                  <a:cubicBezTo>
                    <a:pt x="542721" y="364630"/>
                    <a:pt x="544120" y="366030"/>
                    <a:pt x="545520" y="367429"/>
                  </a:cubicBezTo>
                  <a:cubicBezTo>
                    <a:pt x="545520" y="367429"/>
                    <a:pt x="545520" y="367429"/>
                    <a:pt x="545986" y="367896"/>
                  </a:cubicBezTo>
                  <a:cubicBezTo>
                    <a:pt x="545986" y="367429"/>
                    <a:pt x="545986" y="367429"/>
                    <a:pt x="545986" y="366963"/>
                  </a:cubicBezTo>
                  <a:cubicBezTo>
                    <a:pt x="544587" y="365563"/>
                    <a:pt x="543187" y="364164"/>
                    <a:pt x="541788" y="362764"/>
                  </a:cubicBezTo>
                  <a:lnTo>
                    <a:pt x="541321" y="363231"/>
                  </a:lnTo>
                  <a:cubicBezTo>
                    <a:pt x="544587" y="359965"/>
                    <a:pt x="547386" y="356700"/>
                    <a:pt x="550651" y="353434"/>
                  </a:cubicBezTo>
                  <a:cubicBezTo>
                    <a:pt x="552051" y="352035"/>
                    <a:pt x="556249" y="352035"/>
                    <a:pt x="558115" y="352968"/>
                  </a:cubicBezTo>
                  <a:cubicBezTo>
                    <a:pt x="558582" y="353434"/>
                    <a:pt x="559515" y="353434"/>
                    <a:pt x="559515" y="353901"/>
                  </a:cubicBezTo>
                  <a:cubicBezTo>
                    <a:pt x="563247" y="358099"/>
                    <a:pt x="568379" y="361365"/>
                    <a:pt x="567446" y="368362"/>
                  </a:cubicBezTo>
                  <a:cubicBezTo>
                    <a:pt x="566513" y="373960"/>
                    <a:pt x="567912" y="379558"/>
                    <a:pt x="570245" y="385157"/>
                  </a:cubicBezTo>
                  <a:cubicBezTo>
                    <a:pt x="570245" y="385157"/>
                    <a:pt x="571644" y="385623"/>
                    <a:pt x="571644" y="385157"/>
                  </a:cubicBezTo>
                  <a:cubicBezTo>
                    <a:pt x="572111" y="383291"/>
                    <a:pt x="573044" y="381425"/>
                    <a:pt x="572577" y="379558"/>
                  </a:cubicBezTo>
                  <a:cubicBezTo>
                    <a:pt x="571644" y="372094"/>
                    <a:pt x="572577" y="365563"/>
                    <a:pt x="576776" y="359499"/>
                  </a:cubicBezTo>
                  <a:cubicBezTo>
                    <a:pt x="580041" y="354834"/>
                    <a:pt x="580508" y="348769"/>
                    <a:pt x="580508" y="342704"/>
                  </a:cubicBezTo>
                  <a:cubicBezTo>
                    <a:pt x="580508" y="339905"/>
                    <a:pt x="577709" y="336173"/>
                    <a:pt x="574910" y="335240"/>
                  </a:cubicBezTo>
                  <a:cubicBezTo>
                    <a:pt x="572577" y="334774"/>
                    <a:pt x="569778" y="334774"/>
                    <a:pt x="567446" y="333841"/>
                  </a:cubicBezTo>
                  <a:cubicBezTo>
                    <a:pt x="565580" y="333374"/>
                    <a:pt x="564180" y="331975"/>
                    <a:pt x="562781" y="330575"/>
                  </a:cubicBezTo>
                  <a:cubicBezTo>
                    <a:pt x="562314" y="330109"/>
                    <a:pt x="561847" y="329176"/>
                    <a:pt x="562314" y="328709"/>
                  </a:cubicBezTo>
                  <a:cubicBezTo>
                    <a:pt x="562781" y="327776"/>
                    <a:pt x="563714" y="326377"/>
                    <a:pt x="564647" y="326377"/>
                  </a:cubicBezTo>
                  <a:cubicBezTo>
                    <a:pt x="572111" y="324977"/>
                    <a:pt x="572577" y="324044"/>
                    <a:pt x="569778" y="318913"/>
                  </a:cubicBezTo>
                  <a:cubicBezTo>
                    <a:pt x="568379" y="316114"/>
                    <a:pt x="566513" y="313315"/>
                    <a:pt x="563714" y="311448"/>
                  </a:cubicBezTo>
                  <a:cubicBezTo>
                    <a:pt x="561847" y="310049"/>
                    <a:pt x="559981" y="307716"/>
                    <a:pt x="558582" y="305850"/>
                  </a:cubicBezTo>
                  <a:cubicBezTo>
                    <a:pt x="558582" y="305384"/>
                    <a:pt x="558582" y="304451"/>
                    <a:pt x="559049" y="304451"/>
                  </a:cubicBezTo>
                  <a:cubicBezTo>
                    <a:pt x="559515" y="303984"/>
                    <a:pt x="560448" y="303518"/>
                    <a:pt x="560448" y="303518"/>
                  </a:cubicBezTo>
                  <a:cubicBezTo>
                    <a:pt x="566046" y="305850"/>
                    <a:pt x="568845" y="303518"/>
                    <a:pt x="570711" y="298386"/>
                  </a:cubicBezTo>
                  <a:cubicBezTo>
                    <a:pt x="572577" y="291855"/>
                    <a:pt x="576776" y="285324"/>
                    <a:pt x="576776" y="278327"/>
                  </a:cubicBezTo>
                  <a:cubicBezTo>
                    <a:pt x="577242" y="261066"/>
                    <a:pt x="583773" y="246138"/>
                    <a:pt x="594969" y="232609"/>
                  </a:cubicBezTo>
                  <a:cubicBezTo>
                    <a:pt x="598235" y="228877"/>
                    <a:pt x="601034" y="224678"/>
                    <a:pt x="604300" y="220480"/>
                  </a:cubicBezTo>
                  <a:cubicBezTo>
                    <a:pt x="605699" y="218614"/>
                    <a:pt x="605233" y="217214"/>
                    <a:pt x="604766" y="214882"/>
                  </a:cubicBezTo>
                  <a:cubicBezTo>
                    <a:pt x="603833" y="210217"/>
                    <a:pt x="603833" y="209750"/>
                    <a:pt x="608032" y="208817"/>
                  </a:cubicBezTo>
                  <a:cubicBezTo>
                    <a:pt x="613630" y="207884"/>
                    <a:pt x="616895" y="204152"/>
                    <a:pt x="619694" y="199953"/>
                  </a:cubicBezTo>
                  <a:cubicBezTo>
                    <a:pt x="620627" y="198554"/>
                    <a:pt x="619694" y="193889"/>
                    <a:pt x="617828" y="193422"/>
                  </a:cubicBezTo>
                  <a:cubicBezTo>
                    <a:pt x="615962" y="192489"/>
                    <a:pt x="614096" y="192023"/>
                    <a:pt x="612230" y="191556"/>
                  </a:cubicBezTo>
                  <a:cubicBezTo>
                    <a:pt x="609898" y="191090"/>
                    <a:pt x="607099" y="191090"/>
                    <a:pt x="604766" y="190623"/>
                  </a:cubicBezTo>
                  <a:cubicBezTo>
                    <a:pt x="604300" y="190623"/>
                    <a:pt x="603833" y="189690"/>
                    <a:pt x="603833" y="189690"/>
                  </a:cubicBezTo>
                  <a:cubicBezTo>
                    <a:pt x="604300" y="188757"/>
                    <a:pt x="604766" y="187358"/>
                    <a:pt x="605699" y="186891"/>
                  </a:cubicBezTo>
                  <a:cubicBezTo>
                    <a:pt x="608965" y="185492"/>
                    <a:pt x="611764" y="186425"/>
                    <a:pt x="615029" y="187824"/>
                  </a:cubicBezTo>
                  <a:cubicBezTo>
                    <a:pt x="620161" y="189690"/>
                    <a:pt x="625292" y="189224"/>
                    <a:pt x="629958" y="186425"/>
                  </a:cubicBezTo>
                  <a:cubicBezTo>
                    <a:pt x="631824" y="185492"/>
                    <a:pt x="633690" y="185025"/>
                    <a:pt x="635089" y="183626"/>
                  </a:cubicBezTo>
                  <a:cubicBezTo>
                    <a:pt x="636955" y="182693"/>
                    <a:pt x="637422" y="180360"/>
                    <a:pt x="636955" y="178494"/>
                  </a:cubicBezTo>
                  <a:cubicBezTo>
                    <a:pt x="636955" y="177095"/>
                    <a:pt x="636489" y="176161"/>
                    <a:pt x="636022" y="174762"/>
                  </a:cubicBezTo>
                  <a:cubicBezTo>
                    <a:pt x="636022" y="172429"/>
                    <a:pt x="636955" y="170563"/>
                    <a:pt x="639288" y="171030"/>
                  </a:cubicBezTo>
                  <a:cubicBezTo>
                    <a:pt x="643953" y="171496"/>
                    <a:pt x="648151" y="171030"/>
                    <a:pt x="651417" y="167298"/>
                  </a:cubicBezTo>
                  <a:cubicBezTo>
                    <a:pt x="652816" y="165432"/>
                    <a:pt x="655149" y="163566"/>
                    <a:pt x="657015" y="162166"/>
                  </a:cubicBezTo>
                  <a:cubicBezTo>
                    <a:pt x="666345" y="155169"/>
                    <a:pt x="666812" y="150970"/>
                    <a:pt x="658881" y="141640"/>
                  </a:cubicBezTo>
                  <a:cubicBezTo>
                    <a:pt x="657948" y="140707"/>
                    <a:pt x="657015" y="139774"/>
                    <a:pt x="656548" y="138841"/>
                  </a:cubicBezTo>
                  <a:cubicBezTo>
                    <a:pt x="649084" y="129977"/>
                    <a:pt x="638355" y="126245"/>
                    <a:pt x="627625" y="126245"/>
                  </a:cubicBezTo>
                  <a:cubicBezTo>
                    <a:pt x="621560" y="126245"/>
                    <a:pt x="615029" y="128578"/>
                    <a:pt x="608965" y="129977"/>
                  </a:cubicBezTo>
                  <a:cubicBezTo>
                    <a:pt x="608032" y="130444"/>
                    <a:pt x="607099" y="131843"/>
                    <a:pt x="606632" y="132776"/>
                  </a:cubicBezTo>
                  <a:cubicBezTo>
                    <a:pt x="605699" y="134642"/>
                    <a:pt x="605699" y="136508"/>
                    <a:pt x="604766" y="138374"/>
                  </a:cubicBezTo>
                  <a:cubicBezTo>
                    <a:pt x="603833" y="140707"/>
                    <a:pt x="601501" y="141640"/>
                    <a:pt x="598235" y="141173"/>
                  </a:cubicBezTo>
                  <a:cubicBezTo>
                    <a:pt x="595436" y="140707"/>
                    <a:pt x="593570" y="139774"/>
                    <a:pt x="591704" y="137908"/>
                  </a:cubicBezTo>
                  <a:cubicBezTo>
                    <a:pt x="589838" y="136508"/>
                    <a:pt x="587972" y="136508"/>
                    <a:pt x="587039" y="138841"/>
                  </a:cubicBezTo>
                  <a:cubicBezTo>
                    <a:pt x="580974" y="149571"/>
                    <a:pt x="570711" y="154702"/>
                    <a:pt x="559515" y="158434"/>
                  </a:cubicBezTo>
                  <a:cubicBezTo>
                    <a:pt x="553917" y="160300"/>
                    <a:pt x="547386" y="161700"/>
                    <a:pt x="542721" y="165432"/>
                  </a:cubicBezTo>
                  <a:cubicBezTo>
                    <a:pt x="542721" y="165898"/>
                    <a:pt x="542721" y="165898"/>
                    <a:pt x="542721" y="166365"/>
                  </a:cubicBezTo>
                  <a:cubicBezTo>
                    <a:pt x="541321" y="167764"/>
                    <a:pt x="539922" y="168697"/>
                    <a:pt x="538522" y="170097"/>
                  </a:cubicBezTo>
                  <a:cubicBezTo>
                    <a:pt x="537123" y="171496"/>
                    <a:pt x="535723" y="172429"/>
                    <a:pt x="534324" y="173829"/>
                  </a:cubicBezTo>
                  <a:lnTo>
                    <a:pt x="533391" y="174762"/>
                  </a:lnTo>
                  <a:lnTo>
                    <a:pt x="534324" y="173829"/>
                  </a:lnTo>
                  <a:cubicBezTo>
                    <a:pt x="535723" y="172429"/>
                    <a:pt x="536656" y="171030"/>
                    <a:pt x="538056" y="169630"/>
                  </a:cubicBezTo>
                  <a:cubicBezTo>
                    <a:pt x="539455" y="168231"/>
                    <a:pt x="540855" y="167298"/>
                    <a:pt x="542254" y="165898"/>
                  </a:cubicBezTo>
                  <a:cubicBezTo>
                    <a:pt x="542254" y="165898"/>
                    <a:pt x="542721" y="165898"/>
                    <a:pt x="542721" y="165432"/>
                  </a:cubicBezTo>
                  <a:cubicBezTo>
                    <a:pt x="543187" y="163566"/>
                    <a:pt x="543187" y="161700"/>
                    <a:pt x="544120" y="160767"/>
                  </a:cubicBezTo>
                  <a:cubicBezTo>
                    <a:pt x="548319" y="156102"/>
                    <a:pt x="552517" y="150970"/>
                    <a:pt x="559049" y="149104"/>
                  </a:cubicBezTo>
                  <a:cubicBezTo>
                    <a:pt x="566046" y="146772"/>
                    <a:pt x="570711" y="141640"/>
                    <a:pt x="573510" y="134176"/>
                  </a:cubicBezTo>
                  <a:cubicBezTo>
                    <a:pt x="573977" y="132310"/>
                    <a:pt x="574910" y="130444"/>
                    <a:pt x="575843" y="129044"/>
                  </a:cubicBezTo>
                  <a:cubicBezTo>
                    <a:pt x="581907" y="114116"/>
                    <a:pt x="574443" y="110851"/>
                    <a:pt x="563247" y="112250"/>
                  </a:cubicBezTo>
                  <a:cubicBezTo>
                    <a:pt x="562781" y="112250"/>
                    <a:pt x="561847" y="112250"/>
                    <a:pt x="561381" y="112717"/>
                  </a:cubicBezTo>
                  <a:cubicBezTo>
                    <a:pt x="560448" y="113183"/>
                    <a:pt x="559049" y="114116"/>
                    <a:pt x="558582" y="115049"/>
                  </a:cubicBezTo>
                  <a:cubicBezTo>
                    <a:pt x="557182" y="117848"/>
                    <a:pt x="556716" y="121114"/>
                    <a:pt x="555316" y="123913"/>
                  </a:cubicBezTo>
                  <a:cubicBezTo>
                    <a:pt x="553917" y="127645"/>
                    <a:pt x="550185" y="129977"/>
                    <a:pt x="546453" y="129977"/>
                  </a:cubicBezTo>
                  <a:cubicBezTo>
                    <a:pt x="545986" y="129977"/>
                    <a:pt x="545053" y="130444"/>
                    <a:pt x="544587" y="129977"/>
                  </a:cubicBezTo>
                  <a:cubicBezTo>
                    <a:pt x="537589" y="127178"/>
                    <a:pt x="531058" y="129044"/>
                    <a:pt x="524061" y="129511"/>
                  </a:cubicBezTo>
                  <a:cubicBezTo>
                    <a:pt x="523594" y="129511"/>
                    <a:pt x="523127" y="128578"/>
                    <a:pt x="523127" y="128111"/>
                  </a:cubicBezTo>
                  <a:cubicBezTo>
                    <a:pt x="523127" y="127645"/>
                    <a:pt x="523594" y="126712"/>
                    <a:pt x="523594" y="126245"/>
                  </a:cubicBezTo>
                  <a:cubicBezTo>
                    <a:pt x="527326" y="124846"/>
                    <a:pt x="531058" y="123913"/>
                    <a:pt x="534324" y="122513"/>
                  </a:cubicBezTo>
                  <a:cubicBezTo>
                    <a:pt x="537589" y="121114"/>
                    <a:pt x="539455" y="118781"/>
                    <a:pt x="540388" y="115516"/>
                  </a:cubicBezTo>
                  <a:cubicBezTo>
                    <a:pt x="541321" y="113183"/>
                    <a:pt x="539455" y="109451"/>
                    <a:pt x="537589" y="108985"/>
                  </a:cubicBezTo>
                  <a:cubicBezTo>
                    <a:pt x="533391" y="108051"/>
                    <a:pt x="528726" y="107118"/>
                    <a:pt x="524527" y="106185"/>
                  </a:cubicBezTo>
                  <a:cubicBezTo>
                    <a:pt x="505400" y="102453"/>
                    <a:pt x="498403" y="102920"/>
                    <a:pt x="479742" y="110384"/>
                  </a:cubicBezTo>
                  <a:cubicBezTo>
                    <a:pt x="477410" y="111317"/>
                    <a:pt x="475077" y="112717"/>
                    <a:pt x="472745" y="113650"/>
                  </a:cubicBezTo>
                  <a:cubicBezTo>
                    <a:pt x="469013" y="115049"/>
                    <a:pt x="465281" y="115982"/>
                    <a:pt x="461548" y="116915"/>
                  </a:cubicBezTo>
                  <a:cubicBezTo>
                    <a:pt x="461082" y="116915"/>
                    <a:pt x="459682" y="115516"/>
                    <a:pt x="459216" y="114583"/>
                  </a:cubicBezTo>
                  <a:cubicBezTo>
                    <a:pt x="459216" y="114116"/>
                    <a:pt x="459216" y="113183"/>
                    <a:pt x="459682" y="113183"/>
                  </a:cubicBezTo>
                  <a:cubicBezTo>
                    <a:pt x="462015" y="111784"/>
                    <a:pt x="463881" y="110384"/>
                    <a:pt x="466214" y="109451"/>
                  </a:cubicBezTo>
                  <a:cubicBezTo>
                    <a:pt x="472745" y="106652"/>
                    <a:pt x="479742" y="104786"/>
                    <a:pt x="485807" y="101987"/>
                  </a:cubicBezTo>
                  <a:cubicBezTo>
                    <a:pt x="497470" y="96389"/>
                    <a:pt x="509132" y="95456"/>
                    <a:pt x="521261" y="99188"/>
                  </a:cubicBezTo>
                  <a:cubicBezTo>
                    <a:pt x="529659" y="101520"/>
                    <a:pt x="537589" y="101520"/>
                    <a:pt x="545986" y="101054"/>
                  </a:cubicBezTo>
                  <a:cubicBezTo>
                    <a:pt x="553450" y="100587"/>
                    <a:pt x="561381" y="98721"/>
                    <a:pt x="568845" y="98255"/>
                  </a:cubicBezTo>
                  <a:cubicBezTo>
                    <a:pt x="577709" y="97788"/>
                    <a:pt x="584240" y="92190"/>
                    <a:pt x="590771" y="87525"/>
                  </a:cubicBezTo>
                  <a:cubicBezTo>
                    <a:pt x="594037" y="85193"/>
                    <a:pt x="594503" y="77729"/>
                    <a:pt x="591237" y="75396"/>
                  </a:cubicBezTo>
                  <a:cubicBezTo>
                    <a:pt x="586572" y="71664"/>
                    <a:pt x="582374" y="68398"/>
                    <a:pt x="577242" y="65133"/>
                  </a:cubicBezTo>
                  <a:cubicBezTo>
                    <a:pt x="569312" y="60001"/>
                    <a:pt x="561381" y="57202"/>
                    <a:pt x="552051" y="61401"/>
                  </a:cubicBezTo>
                  <a:cubicBezTo>
                    <a:pt x="551118" y="61867"/>
                    <a:pt x="549718" y="61867"/>
                    <a:pt x="548319" y="61401"/>
                  </a:cubicBezTo>
                  <a:cubicBezTo>
                    <a:pt x="547852" y="61401"/>
                    <a:pt x="546919" y="60934"/>
                    <a:pt x="546919" y="60468"/>
                  </a:cubicBezTo>
                  <a:cubicBezTo>
                    <a:pt x="546919" y="60001"/>
                    <a:pt x="547386" y="59535"/>
                    <a:pt x="547852" y="59068"/>
                  </a:cubicBezTo>
                  <a:cubicBezTo>
                    <a:pt x="549718" y="58135"/>
                    <a:pt x="551584" y="57669"/>
                    <a:pt x="552984" y="56736"/>
                  </a:cubicBezTo>
                  <a:cubicBezTo>
                    <a:pt x="557649" y="53937"/>
                    <a:pt x="559049" y="48339"/>
                    <a:pt x="555783" y="43207"/>
                  </a:cubicBezTo>
                  <a:cubicBezTo>
                    <a:pt x="554383" y="41341"/>
                    <a:pt x="551118" y="39008"/>
                    <a:pt x="549252" y="39941"/>
                  </a:cubicBezTo>
                  <a:cubicBezTo>
                    <a:pt x="537123" y="44140"/>
                    <a:pt x="525460" y="43674"/>
                    <a:pt x="513797" y="39008"/>
                  </a:cubicBezTo>
                  <a:cubicBezTo>
                    <a:pt x="510532" y="37609"/>
                    <a:pt x="506333" y="37609"/>
                    <a:pt x="502601" y="38075"/>
                  </a:cubicBezTo>
                  <a:cubicBezTo>
                    <a:pt x="497936" y="38542"/>
                    <a:pt x="493738" y="39475"/>
                    <a:pt x="489539" y="40408"/>
                  </a:cubicBezTo>
                  <a:cubicBezTo>
                    <a:pt x="483474" y="41808"/>
                    <a:pt x="477410" y="43207"/>
                    <a:pt x="470879" y="41808"/>
                  </a:cubicBezTo>
                  <a:cubicBezTo>
                    <a:pt x="466214" y="40875"/>
                    <a:pt x="462015" y="42274"/>
                    <a:pt x="457816" y="44607"/>
                  </a:cubicBezTo>
                  <a:cubicBezTo>
                    <a:pt x="456417" y="45540"/>
                    <a:pt x="454084" y="45540"/>
                    <a:pt x="452218" y="45540"/>
                  </a:cubicBezTo>
                  <a:cubicBezTo>
                    <a:pt x="451752" y="45540"/>
                    <a:pt x="450819" y="45073"/>
                    <a:pt x="450819" y="44607"/>
                  </a:cubicBezTo>
                  <a:cubicBezTo>
                    <a:pt x="450819" y="44140"/>
                    <a:pt x="450819" y="43207"/>
                    <a:pt x="450819" y="43207"/>
                  </a:cubicBezTo>
                  <a:cubicBezTo>
                    <a:pt x="453151" y="41808"/>
                    <a:pt x="455017" y="40408"/>
                    <a:pt x="457350" y="39941"/>
                  </a:cubicBezTo>
                  <a:cubicBezTo>
                    <a:pt x="462482" y="39475"/>
                    <a:pt x="468080" y="40408"/>
                    <a:pt x="472745" y="39008"/>
                  </a:cubicBezTo>
                  <a:cubicBezTo>
                    <a:pt x="482075" y="35743"/>
                    <a:pt x="491871" y="36209"/>
                    <a:pt x="501202" y="35276"/>
                  </a:cubicBezTo>
                  <a:cubicBezTo>
                    <a:pt x="508666" y="34810"/>
                    <a:pt x="516596" y="34810"/>
                    <a:pt x="524061" y="37142"/>
                  </a:cubicBezTo>
                  <a:cubicBezTo>
                    <a:pt x="531525" y="39475"/>
                    <a:pt x="538056" y="36676"/>
                    <a:pt x="544120" y="32944"/>
                  </a:cubicBezTo>
                  <a:cubicBezTo>
                    <a:pt x="545053" y="32477"/>
                    <a:pt x="545053" y="30145"/>
                    <a:pt x="545053" y="29678"/>
                  </a:cubicBezTo>
                  <a:cubicBezTo>
                    <a:pt x="541321" y="22681"/>
                    <a:pt x="534324" y="18016"/>
                    <a:pt x="526859" y="16150"/>
                  </a:cubicBezTo>
                  <a:cubicBezTo>
                    <a:pt x="512864" y="12884"/>
                    <a:pt x="499802" y="7753"/>
                    <a:pt x="486740" y="3554"/>
                  </a:cubicBezTo>
                  <a:cubicBezTo>
                    <a:pt x="480675" y="1688"/>
                    <a:pt x="474144" y="1221"/>
                    <a:pt x="468080" y="288"/>
                  </a:cubicBezTo>
                  <a:cubicBezTo>
                    <a:pt x="461082" y="-1111"/>
                    <a:pt x="454551" y="3087"/>
                    <a:pt x="447087" y="2154"/>
                  </a:cubicBezTo>
                  <a:cubicBezTo>
                    <a:pt x="441489" y="4953"/>
                    <a:pt x="438690" y="10085"/>
                    <a:pt x="435424" y="14750"/>
                  </a:cubicBezTo>
                  <a:cubicBezTo>
                    <a:pt x="434958" y="15217"/>
                    <a:pt x="434958" y="15217"/>
                    <a:pt x="434491" y="15683"/>
                  </a:cubicBezTo>
                  <a:cubicBezTo>
                    <a:pt x="434491" y="15683"/>
                    <a:pt x="434025" y="15683"/>
                    <a:pt x="434025" y="15683"/>
                  </a:cubicBezTo>
                  <a:cubicBezTo>
                    <a:pt x="434025" y="15683"/>
                    <a:pt x="434025" y="16150"/>
                    <a:pt x="434025" y="16150"/>
                  </a:cubicBezTo>
                  <a:lnTo>
                    <a:pt x="434491" y="15683"/>
                  </a:lnTo>
                  <a:cubicBezTo>
                    <a:pt x="434491" y="17083"/>
                    <a:pt x="434025" y="18016"/>
                    <a:pt x="434025" y="19415"/>
                  </a:cubicBezTo>
                  <a:cubicBezTo>
                    <a:pt x="434025" y="19415"/>
                    <a:pt x="434491" y="19415"/>
                    <a:pt x="434491" y="19415"/>
                  </a:cubicBezTo>
                  <a:lnTo>
                    <a:pt x="434958" y="20815"/>
                  </a:lnTo>
                  <a:lnTo>
                    <a:pt x="433558" y="19882"/>
                  </a:lnTo>
                  <a:cubicBezTo>
                    <a:pt x="433558" y="19882"/>
                    <a:pt x="433558" y="19415"/>
                    <a:pt x="433558" y="19415"/>
                  </a:cubicBezTo>
                  <a:cubicBezTo>
                    <a:pt x="428893" y="19882"/>
                    <a:pt x="425161" y="17083"/>
                    <a:pt x="421895" y="14750"/>
                  </a:cubicBezTo>
                  <a:cubicBezTo>
                    <a:pt x="420496" y="13817"/>
                    <a:pt x="419563" y="13817"/>
                    <a:pt x="418630" y="15683"/>
                  </a:cubicBezTo>
                  <a:cubicBezTo>
                    <a:pt x="418163" y="16150"/>
                    <a:pt x="418163" y="17083"/>
                    <a:pt x="418163" y="17549"/>
                  </a:cubicBezTo>
                  <a:cubicBezTo>
                    <a:pt x="418630" y="19415"/>
                    <a:pt x="419096" y="21281"/>
                    <a:pt x="419563" y="23147"/>
                  </a:cubicBezTo>
                  <a:cubicBezTo>
                    <a:pt x="420029" y="24547"/>
                    <a:pt x="420029" y="25946"/>
                    <a:pt x="418630" y="26413"/>
                  </a:cubicBezTo>
                  <a:cubicBezTo>
                    <a:pt x="417697" y="26879"/>
                    <a:pt x="415831" y="27346"/>
                    <a:pt x="414898" y="26879"/>
                  </a:cubicBezTo>
                  <a:cubicBezTo>
                    <a:pt x="409300" y="25013"/>
                    <a:pt x="404168" y="22681"/>
                    <a:pt x="399970" y="18949"/>
                  </a:cubicBezTo>
                  <a:cubicBezTo>
                    <a:pt x="396704" y="16150"/>
                    <a:pt x="392972" y="16616"/>
                    <a:pt x="389240" y="18949"/>
                  </a:cubicBezTo>
                  <a:cubicBezTo>
                    <a:pt x="385974" y="20815"/>
                    <a:pt x="382709" y="23147"/>
                    <a:pt x="378510" y="23147"/>
                  </a:cubicBezTo>
                  <a:cubicBezTo>
                    <a:pt x="376178" y="23147"/>
                    <a:pt x="374778" y="25013"/>
                    <a:pt x="374778" y="26879"/>
                  </a:cubicBezTo>
                  <a:cubicBezTo>
                    <a:pt x="374312" y="31544"/>
                    <a:pt x="374312" y="35743"/>
                    <a:pt x="373845" y="40408"/>
                  </a:cubicBezTo>
                  <a:cubicBezTo>
                    <a:pt x="373845" y="43207"/>
                    <a:pt x="372912" y="45073"/>
                    <a:pt x="370113" y="46473"/>
                  </a:cubicBezTo>
                  <a:cubicBezTo>
                    <a:pt x="368247" y="47872"/>
                    <a:pt x="366848" y="50205"/>
                    <a:pt x="364982" y="51604"/>
                  </a:cubicBezTo>
                  <a:cubicBezTo>
                    <a:pt x="364049" y="52071"/>
                    <a:pt x="362649" y="52537"/>
                    <a:pt x="361716" y="52537"/>
                  </a:cubicBezTo>
                  <a:cubicBezTo>
                    <a:pt x="357517" y="50671"/>
                    <a:pt x="353785" y="48339"/>
                    <a:pt x="349120" y="48339"/>
                  </a:cubicBezTo>
                  <a:cubicBezTo>
                    <a:pt x="347721" y="48339"/>
                    <a:pt x="344922" y="50205"/>
                    <a:pt x="344922" y="51604"/>
                  </a:cubicBezTo>
                  <a:cubicBezTo>
                    <a:pt x="344922" y="53470"/>
                    <a:pt x="344455" y="55336"/>
                    <a:pt x="344455" y="57202"/>
                  </a:cubicBezTo>
                  <a:cubicBezTo>
                    <a:pt x="345388" y="64200"/>
                    <a:pt x="346788" y="71197"/>
                    <a:pt x="348654" y="77729"/>
                  </a:cubicBezTo>
                  <a:cubicBezTo>
                    <a:pt x="350986" y="86592"/>
                    <a:pt x="350986" y="95456"/>
                    <a:pt x="355185" y="103853"/>
                  </a:cubicBezTo>
                  <a:cubicBezTo>
                    <a:pt x="356118" y="105252"/>
                    <a:pt x="354252" y="107118"/>
                    <a:pt x="351919" y="107118"/>
                  </a:cubicBezTo>
                  <a:cubicBezTo>
                    <a:pt x="349120" y="107118"/>
                    <a:pt x="345388" y="107585"/>
                    <a:pt x="344455" y="103386"/>
                  </a:cubicBezTo>
                  <a:cubicBezTo>
                    <a:pt x="343522" y="100121"/>
                    <a:pt x="341190" y="97788"/>
                    <a:pt x="337924" y="96855"/>
                  </a:cubicBezTo>
                  <a:cubicBezTo>
                    <a:pt x="336525" y="96389"/>
                    <a:pt x="337458" y="95922"/>
                    <a:pt x="338857" y="94523"/>
                  </a:cubicBezTo>
                  <a:cubicBezTo>
                    <a:pt x="342123" y="91724"/>
                    <a:pt x="342589" y="88925"/>
                    <a:pt x="339790" y="87059"/>
                  </a:cubicBezTo>
                  <a:cubicBezTo>
                    <a:pt x="336525" y="84726"/>
                    <a:pt x="333726" y="82860"/>
                    <a:pt x="332326" y="78662"/>
                  </a:cubicBezTo>
                  <a:cubicBezTo>
                    <a:pt x="330460" y="72597"/>
                    <a:pt x="327661" y="66999"/>
                    <a:pt x="324862" y="60934"/>
                  </a:cubicBezTo>
                  <a:cubicBezTo>
                    <a:pt x="322996" y="57202"/>
                    <a:pt x="320663" y="54870"/>
                    <a:pt x="316931" y="53004"/>
                  </a:cubicBezTo>
                  <a:cubicBezTo>
                    <a:pt x="313666" y="51604"/>
                    <a:pt x="309934" y="52537"/>
                    <a:pt x="309001" y="55336"/>
                  </a:cubicBezTo>
                  <a:cubicBezTo>
                    <a:pt x="308534" y="56736"/>
                    <a:pt x="308068" y="57669"/>
                    <a:pt x="307601" y="59068"/>
                  </a:cubicBezTo>
                  <a:cubicBezTo>
                    <a:pt x="304802" y="66532"/>
                    <a:pt x="305269" y="73996"/>
                    <a:pt x="305735" y="81927"/>
                  </a:cubicBezTo>
                  <a:cubicBezTo>
                    <a:pt x="305735" y="85193"/>
                    <a:pt x="305269" y="88458"/>
                    <a:pt x="303869" y="91257"/>
                  </a:cubicBezTo>
                  <a:cubicBezTo>
                    <a:pt x="302003" y="94523"/>
                    <a:pt x="298271" y="92657"/>
                    <a:pt x="295006" y="92190"/>
                  </a:cubicBezTo>
                  <a:cubicBezTo>
                    <a:pt x="294539" y="92190"/>
                    <a:pt x="293606" y="92190"/>
                    <a:pt x="293140" y="92190"/>
                  </a:cubicBezTo>
                  <a:cubicBezTo>
                    <a:pt x="292207" y="92657"/>
                    <a:pt x="291273" y="93590"/>
                    <a:pt x="289874" y="94056"/>
                  </a:cubicBezTo>
                  <a:cubicBezTo>
                    <a:pt x="288475" y="94989"/>
                    <a:pt x="287075" y="93123"/>
                    <a:pt x="286142" y="91257"/>
                  </a:cubicBezTo>
                  <a:cubicBezTo>
                    <a:pt x="284742" y="87525"/>
                    <a:pt x="289874" y="85659"/>
                    <a:pt x="288475" y="82394"/>
                  </a:cubicBezTo>
                  <a:cubicBezTo>
                    <a:pt x="286142" y="76329"/>
                    <a:pt x="287541" y="69798"/>
                    <a:pt x="287075" y="63267"/>
                  </a:cubicBezTo>
                  <a:cubicBezTo>
                    <a:pt x="287075" y="61401"/>
                    <a:pt x="286142" y="59535"/>
                    <a:pt x="285209" y="57669"/>
                  </a:cubicBezTo>
                  <a:cubicBezTo>
                    <a:pt x="285209" y="57202"/>
                    <a:pt x="284276" y="56269"/>
                    <a:pt x="283809" y="56269"/>
                  </a:cubicBezTo>
                  <a:cubicBezTo>
                    <a:pt x="282876" y="56736"/>
                    <a:pt x="281010" y="56736"/>
                    <a:pt x="280544" y="57669"/>
                  </a:cubicBezTo>
                  <a:cubicBezTo>
                    <a:pt x="278211" y="60001"/>
                    <a:pt x="278678" y="63733"/>
                    <a:pt x="278211" y="66532"/>
                  </a:cubicBezTo>
                  <a:cubicBezTo>
                    <a:pt x="278211" y="69798"/>
                    <a:pt x="279144" y="73063"/>
                    <a:pt x="278211" y="75863"/>
                  </a:cubicBezTo>
                  <a:cubicBezTo>
                    <a:pt x="277278" y="78662"/>
                    <a:pt x="274479" y="80994"/>
                    <a:pt x="272613" y="83327"/>
                  </a:cubicBezTo>
                  <a:cubicBezTo>
                    <a:pt x="272147" y="83793"/>
                    <a:pt x="272147" y="84260"/>
                    <a:pt x="271680" y="84726"/>
                  </a:cubicBezTo>
                  <a:cubicBezTo>
                    <a:pt x="271680" y="84726"/>
                    <a:pt x="271680" y="85193"/>
                    <a:pt x="272147" y="85193"/>
                  </a:cubicBezTo>
                  <a:cubicBezTo>
                    <a:pt x="270747" y="86126"/>
                    <a:pt x="269348" y="87525"/>
                    <a:pt x="267948" y="88458"/>
                  </a:cubicBezTo>
                  <a:cubicBezTo>
                    <a:pt x="266549" y="89858"/>
                    <a:pt x="264683" y="91257"/>
                    <a:pt x="263283" y="92657"/>
                  </a:cubicBezTo>
                  <a:cubicBezTo>
                    <a:pt x="263283" y="93123"/>
                    <a:pt x="262817" y="93123"/>
                    <a:pt x="262817" y="93590"/>
                  </a:cubicBezTo>
                  <a:cubicBezTo>
                    <a:pt x="262817" y="94056"/>
                    <a:pt x="262817" y="94989"/>
                    <a:pt x="262817" y="95456"/>
                  </a:cubicBezTo>
                  <a:cubicBezTo>
                    <a:pt x="261884" y="94523"/>
                    <a:pt x="262350" y="94056"/>
                    <a:pt x="262817" y="93590"/>
                  </a:cubicBezTo>
                  <a:cubicBezTo>
                    <a:pt x="262817" y="93123"/>
                    <a:pt x="262817" y="92657"/>
                    <a:pt x="262817" y="92190"/>
                  </a:cubicBezTo>
                  <a:cubicBezTo>
                    <a:pt x="264216" y="90791"/>
                    <a:pt x="266082" y="89391"/>
                    <a:pt x="267482" y="87992"/>
                  </a:cubicBezTo>
                  <a:cubicBezTo>
                    <a:pt x="268881" y="87059"/>
                    <a:pt x="270281" y="85659"/>
                    <a:pt x="271680" y="84726"/>
                  </a:cubicBezTo>
                  <a:cubicBezTo>
                    <a:pt x="271680" y="84726"/>
                    <a:pt x="271680" y="84726"/>
                    <a:pt x="271680" y="84726"/>
                  </a:cubicBezTo>
                  <a:cubicBezTo>
                    <a:pt x="270747" y="82860"/>
                    <a:pt x="269814" y="80528"/>
                    <a:pt x="270281" y="78195"/>
                  </a:cubicBezTo>
                  <a:cubicBezTo>
                    <a:pt x="271680" y="73996"/>
                    <a:pt x="273546" y="69798"/>
                    <a:pt x="274946" y="65599"/>
                  </a:cubicBezTo>
                  <a:cubicBezTo>
                    <a:pt x="275879" y="61401"/>
                    <a:pt x="276812" y="56736"/>
                    <a:pt x="275879" y="52537"/>
                  </a:cubicBezTo>
                  <a:cubicBezTo>
                    <a:pt x="275412" y="50671"/>
                    <a:pt x="272147" y="47872"/>
                    <a:pt x="270281" y="48339"/>
                  </a:cubicBezTo>
                  <a:cubicBezTo>
                    <a:pt x="267015" y="49272"/>
                    <a:pt x="263750" y="49272"/>
                    <a:pt x="260950" y="50671"/>
                  </a:cubicBezTo>
                  <a:cubicBezTo>
                    <a:pt x="254886" y="53470"/>
                    <a:pt x="248821" y="53937"/>
                    <a:pt x="242290" y="54870"/>
                  </a:cubicBezTo>
                  <a:cubicBezTo>
                    <a:pt x="233427" y="56269"/>
                    <a:pt x="224563" y="56736"/>
                    <a:pt x="215699" y="57669"/>
                  </a:cubicBezTo>
                  <a:cubicBezTo>
                    <a:pt x="212434" y="58135"/>
                    <a:pt x="210101" y="60468"/>
                    <a:pt x="210101" y="64200"/>
                  </a:cubicBezTo>
                  <a:cubicBezTo>
                    <a:pt x="210101" y="66066"/>
                    <a:pt x="210568" y="67932"/>
                    <a:pt x="210101" y="69798"/>
                  </a:cubicBezTo>
                  <a:cubicBezTo>
                    <a:pt x="210101" y="70264"/>
                    <a:pt x="209635" y="71197"/>
                    <a:pt x="209168" y="71197"/>
                  </a:cubicBezTo>
                  <a:cubicBezTo>
                    <a:pt x="208702" y="71197"/>
                    <a:pt x="207769" y="71197"/>
                    <a:pt x="207302" y="70731"/>
                  </a:cubicBezTo>
                  <a:cubicBezTo>
                    <a:pt x="205903" y="68865"/>
                    <a:pt x="204503" y="66066"/>
                    <a:pt x="202637" y="65133"/>
                  </a:cubicBezTo>
                  <a:cubicBezTo>
                    <a:pt x="199838" y="63267"/>
                    <a:pt x="196573" y="65133"/>
                    <a:pt x="193307" y="66532"/>
                  </a:cubicBezTo>
                  <a:cubicBezTo>
                    <a:pt x="190042" y="67932"/>
                    <a:pt x="188176" y="70264"/>
                    <a:pt x="187242" y="73530"/>
                  </a:cubicBezTo>
                  <a:cubicBezTo>
                    <a:pt x="186776" y="75396"/>
                    <a:pt x="186309" y="77262"/>
                    <a:pt x="186309" y="79128"/>
                  </a:cubicBezTo>
                  <a:cubicBezTo>
                    <a:pt x="185843" y="82860"/>
                    <a:pt x="186309" y="87059"/>
                    <a:pt x="184443" y="90324"/>
                  </a:cubicBezTo>
                  <a:cubicBezTo>
                    <a:pt x="183044" y="93590"/>
                    <a:pt x="179312" y="95922"/>
                    <a:pt x="176979" y="98721"/>
                  </a:cubicBezTo>
                  <a:cubicBezTo>
                    <a:pt x="176046" y="99654"/>
                    <a:pt x="175580" y="101054"/>
                    <a:pt x="174647" y="101987"/>
                  </a:cubicBezTo>
                  <a:cubicBezTo>
                    <a:pt x="172781" y="103853"/>
                    <a:pt x="169982" y="104786"/>
                    <a:pt x="168116" y="102920"/>
                  </a:cubicBezTo>
                  <a:cubicBezTo>
                    <a:pt x="163917" y="99188"/>
                    <a:pt x="159719" y="98255"/>
                    <a:pt x="154120" y="99654"/>
                  </a:cubicBezTo>
                  <a:cubicBezTo>
                    <a:pt x="147589" y="101054"/>
                    <a:pt x="141991" y="102920"/>
                    <a:pt x="137793" y="108518"/>
                  </a:cubicBezTo>
                  <a:cubicBezTo>
                    <a:pt x="133594" y="113650"/>
                    <a:pt x="127530" y="115982"/>
                    <a:pt x="120998" y="116915"/>
                  </a:cubicBezTo>
                  <a:cubicBezTo>
                    <a:pt x="120065" y="118315"/>
                    <a:pt x="118666" y="119248"/>
                    <a:pt x="117266" y="120181"/>
                  </a:cubicBezTo>
                  <a:cubicBezTo>
                    <a:pt x="110735" y="124379"/>
                    <a:pt x="107003" y="130910"/>
                    <a:pt x="102805" y="137441"/>
                  </a:cubicBezTo>
                  <a:cubicBezTo>
                    <a:pt x="100006" y="142106"/>
                    <a:pt x="101405" y="146305"/>
                    <a:pt x="106070" y="147705"/>
                  </a:cubicBezTo>
                  <a:cubicBezTo>
                    <a:pt x="110735" y="149104"/>
                    <a:pt x="115400" y="150504"/>
                    <a:pt x="120065" y="151903"/>
                  </a:cubicBezTo>
                  <a:cubicBezTo>
                    <a:pt x="120065" y="151903"/>
                    <a:pt x="120065" y="151903"/>
                    <a:pt x="120065" y="151437"/>
                  </a:cubicBezTo>
                  <a:lnTo>
                    <a:pt x="120998" y="150504"/>
                  </a:lnTo>
                  <a:lnTo>
                    <a:pt x="120532" y="151437"/>
                  </a:lnTo>
                  <a:cubicBezTo>
                    <a:pt x="120532" y="151437"/>
                    <a:pt x="120532" y="151437"/>
                    <a:pt x="120532" y="151437"/>
                  </a:cubicBezTo>
                  <a:cubicBezTo>
                    <a:pt x="120998" y="152370"/>
                    <a:pt x="120998" y="153769"/>
                    <a:pt x="121465" y="154702"/>
                  </a:cubicBezTo>
                  <a:cubicBezTo>
                    <a:pt x="122398" y="156568"/>
                    <a:pt x="121931" y="158434"/>
                    <a:pt x="120532" y="159834"/>
                  </a:cubicBezTo>
                  <a:cubicBezTo>
                    <a:pt x="117733" y="161700"/>
                    <a:pt x="115400" y="163566"/>
                    <a:pt x="114934" y="166831"/>
                  </a:cubicBezTo>
                  <a:cubicBezTo>
                    <a:pt x="114467" y="169164"/>
                    <a:pt x="113068" y="171496"/>
                    <a:pt x="111668" y="173362"/>
                  </a:cubicBezTo>
                  <a:cubicBezTo>
                    <a:pt x="107936" y="177561"/>
                    <a:pt x="104204" y="181760"/>
                    <a:pt x="100006" y="185958"/>
                  </a:cubicBezTo>
                  <a:cubicBezTo>
                    <a:pt x="98140" y="187824"/>
                    <a:pt x="95341" y="188757"/>
                    <a:pt x="93008" y="187824"/>
                  </a:cubicBezTo>
                  <a:cubicBezTo>
                    <a:pt x="85077" y="183626"/>
                    <a:pt x="76680" y="185025"/>
                    <a:pt x="68750" y="185025"/>
                  </a:cubicBezTo>
                  <a:cubicBezTo>
                    <a:pt x="65484" y="185025"/>
                    <a:pt x="62219" y="185958"/>
                    <a:pt x="59886" y="187824"/>
                  </a:cubicBezTo>
                  <a:cubicBezTo>
                    <a:pt x="56154" y="190623"/>
                    <a:pt x="51955" y="192023"/>
                    <a:pt x="47757" y="192489"/>
                  </a:cubicBezTo>
                  <a:cubicBezTo>
                    <a:pt x="38893" y="193889"/>
                    <a:pt x="30496" y="195755"/>
                    <a:pt x="21166" y="197154"/>
                  </a:cubicBezTo>
                  <a:cubicBezTo>
                    <a:pt x="14168" y="198087"/>
                    <a:pt x="9037" y="203219"/>
                    <a:pt x="5305" y="209750"/>
                  </a:cubicBezTo>
                  <a:cubicBezTo>
                    <a:pt x="2972" y="213949"/>
                    <a:pt x="2039" y="218147"/>
                    <a:pt x="5771" y="221879"/>
                  </a:cubicBezTo>
                  <a:cubicBezTo>
                    <a:pt x="10436" y="227011"/>
                    <a:pt x="11369" y="234008"/>
                    <a:pt x="16501" y="239140"/>
                  </a:cubicBezTo>
                  <a:cubicBezTo>
                    <a:pt x="16967" y="238673"/>
                    <a:pt x="17434" y="238673"/>
                    <a:pt x="17900" y="238673"/>
                  </a:cubicBezTo>
                  <a:cubicBezTo>
                    <a:pt x="18367" y="238207"/>
                    <a:pt x="18833" y="237740"/>
                    <a:pt x="19766" y="237274"/>
                  </a:cubicBezTo>
                  <a:cubicBezTo>
                    <a:pt x="19766" y="238673"/>
                    <a:pt x="18833" y="238673"/>
                    <a:pt x="17900" y="238673"/>
                  </a:cubicBezTo>
                  <a:cubicBezTo>
                    <a:pt x="17434" y="238673"/>
                    <a:pt x="17434" y="239140"/>
                    <a:pt x="16967" y="239606"/>
                  </a:cubicBezTo>
                  <a:cubicBezTo>
                    <a:pt x="16967" y="239606"/>
                    <a:pt x="16501" y="239140"/>
                    <a:pt x="16501" y="239140"/>
                  </a:cubicBezTo>
                  <a:lnTo>
                    <a:pt x="16501" y="239140"/>
                  </a:lnTo>
                  <a:cubicBezTo>
                    <a:pt x="17900" y="242872"/>
                    <a:pt x="19300" y="246138"/>
                    <a:pt x="21166" y="249403"/>
                  </a:cubicBezTo>
                  <a:cubicBezTo>
                    <a:pt x="23032" y="252669"/>
                    <a:pt x="26298" y="255001"/>
                    <a:pt x="30963" y="254535"/>
                  </a:cubicBezTo>
                  <a:cubicBezTo>
                    <a:pt x="34228" y="254068"/>
                    <a:pt x="37027" y="251736"/>
                    <a:pt x="40293" y="253135"/>
                  </a:cubicBezTo>
                  <a:cubicBezTo>
                    <a:pt x="44025" y="254535"/>
                    <a:pt x="47757" y="254068"/>
                    <a:pt x="51489" y="253135"/>
                  </a:cubicBezTo>
                  <a:cubicBezTo>
                    <a:pt x="52422" y="253135"/>
                    <a:pt x="53821" y="253602"/>
                    <a:pt x="54755" y="254068"/>
                  </a:cubicBezTo>
                  <a:cubicBezTo>
                    <a:pt x="55687" y="255001"/>
                    <a:pt x="56621" y="256401"/>
                    <a:pt x="56621" y="257334"/>
                  </a:cubicBezTo>
                  <a:cubicBezTo>
                    <a:pt x="56621" y="258267"/>
                    <a:pt x="55221" y="260133"/>
                    <a:pt x="54288" y="260133"/>
                  </a:cubicBezTo>
                  <a:cubicBezTo>
                    <a:pt x="52422" y="260599"/>
                    <a:pt x="50556" y="260599"/>
                    <a:pt x="48690" y="260133"/>
                  </a:cubicBezTo>
                  <a:cubicBezTo>
                    <a:pt x="41226" y="257334"/>
                    <a:pt x="33762" y="256401"/>
                    <a:pt x="26298" y="260599"/>
                  </a:cubicBezTo>
                  <a:cubicBezTo>
                    <a:pt x="23032" y="261999"/>
                    <a:pt x="20233" y="261532"/>
                    <a:pt x="16967" y="261066"/>
                  </a:cubicBezTo>
                  <a:cubicBezTo>
                    <a:pt x="12769" y="260599"/>
                    <a:pt x="9503" y="261066"/>
                    <a:pt x="5771" y="262932"/>
                  </a:cubicBezTo>
                  <a:cubicBezTo>
                    <a:pt x="640" y="265731"/>
                    <a:pt x="-2159" y="273661"/>
                    <a:pt x="2039" y="277394"/>
                  </a:cubicBezTo>
                  <a:cubicBezTo>
                    <a:pt x="6238" y="281126"/>
                    <a:pt x="9037" y="286724"/>
                    <a:pt x="14635" y="289056"/>
                  </a:cubicBezTo>
                  <a:cubicBezTo>
                    <a:pt x="16967" y="289989"/>
                    <a:pt x="16967" y="290922"/>
                    <a:pt x="14168" y="292322"/>
                  </a:cubicBezTo>
                  <a:cubicBezTo>
                    <a:pt x="11836" y="293721"/>
                    <a:pt x="9503" y="294654"/>
                    <a:pt x="7637" y="296520"/>
                  </a:cubicBezTo>
                  <a:cubicBezTo>
                    <a:pt x="6704" y="297453"/>
                    <a:pt x="5305" y="300252"/>
                    <a:pt x="5771" y="301652"/>
                  </a:cubicBezTo>
                  <a:cubicBezTo>
                    <a:pt x="8570" y="309582"/>
                    <a:pt x="14168" y="316114"/>
                    <a:pt x="21166" y="320779"/>
                  </a:cubicBezTo>
                  <a:cubicBezTo>
                    <a:pt x="26298" y="324044"/>
                    <a:pt x="28164" y="323578"/>
                    <a:pt x="31429" y="317980"/>
                  </a:cubicBezTo>
                  <a:cubicBezTo>
                    <a:pt x="33295" y="314714"/>
                    <a:pt x="33762" y="314714"/>
                    <a:pt x="37494" y="316114"/>
                  </a:cubicBezTo>
                  <a:cubicBezTo>
                    <a:pt x="39826" y="317047"/>
                    <a:pt x="42159" y="317980"/>
                    <a:pt x="43558" y="320312"/>
                  </a:cubicBezTo>
                  <a:cubicBezTo>
                    <a:pt x="44025" y="321245"/>
                    <a:pt x="45891" y="322178"/>
                    <a:pt x="46824" y="321712"/>
                  </a:cubicBezTo>
                  <a:cubicBezTo>
                    <a:pt x="54755" y="317980"/>
                    <a:pt x="63618" y="324511"/>
                    <a:pt x="71082" y="318913"/>
                  </a:cubicBezTo>
                  <a:cubicBezTo>
                    <a:pt x="71549" y="318446"/>
                    <a:pt x="72482" y="318446"/>
                    <a:pt x="72948" y="318446"/>
                  </a:cubicBezTo>
                  <a:cubicBezTo>
                    <a:pt x="80412" y="321712"/>
                    <a:pt x="88343" y="324977"/>
                    <a:pt x="94874" y="330109"/>
                  </a:cubicBezTo>
                  <a:cubicBezTo>
                    <a:pt x="100472" y="334307"/>
                    <a:pt x="106070" y="338506"/>
                    <a:pt x="111668" y="343171"/>
                  </a:cubicBezTo>
                  <a:cubicBezTo>
                    <a:pt x="113534" y="344570"/>
                    <a:pt x="115400" y="346903"/>
                    <a:pt x="116800" y="348769"/>
                  </a:cubicBezTo>
                  <a:cubicBezTo>
                    <a:pt x="117733" y="350169"/>
                    <a:pt x="118199" y="352501"/>
                    <a:pt x="117733" y="353901"/>
                  </a:cubicBezTo>
                  <a:cubicBezTo>
                    <a:pt x="117266" y="357166"/>
                    <a:pt x="116333" y="360432"/>
                    <a:pt x="114934" y="363231"/>
                  </a:cubicBezTo>
                  <a:cubicBezTo>
                    <a:pt x="111668" y="368829"/>
                    <a:pt x="113534" y="373027"/>
                    <a:pt x="116800" y="377226"/>
                  </a:cubicBezTo>
                  <a:cubicBezTo>
                    <a:pt x="118199" y="379092"/>
                    <a:pt x="119132" y="381891"/>
                    <a:pt x="119599" y="384224"/>
                  </a:cubicBezTo>
                  <a:cubicBezTo>
                    <a:pt x="120065" y="387489"/>
                    <a:pt x="120065" y="390755"/>
                    <a:pt x="116800" y="392621"/>
                  </a:cubicBezTo>
                  <a:cubicBezTo>
                    <a:pt x="115400" y="393554"/>
                    <a:pt x="114934" y="394953"/>
                    <a:pt x="116800" y="395420"/>
                  </a:cubicBezTo>
                  <a:cubicBezTo>
                    <a:pt x="118666" y="396353"/>
                    <a:pt x="120532" y="396819"/>
                    <a:pt x="122398" y="397286"/>
                  </a:cubicBezTo>
                  <a:cubicBezTo>
                    <a:pt x="124731" y="398219"/>
                    <a:pt x="125197" y="400085"/>
                    <a:pt x="124264" y="401951"/>
                  </a:cubicBezTo>
                  <a:cubicBezTo>
                    <a:pt x="123797" y="402884"/>
                    <a:pt x="122865" y="404283"/>
                    <a:pt x="121931" y="405216"/>
                  </a:cubicBezTo>
                  <a:cubicBezTo>
                    <a:pt x="119599" y="408015"/>
                    <a:pt x="119132" y="410348"/>
                    <a:pt x="121931" y="413147"/>
                  </a:cubicBezTo>
                  <a:cubicBezTo>
                    <a:pt x="122865" y="414080"/>
                    <a:pt x="122865" y="415480"/>
                    <a:pt x="122865" y="416879"/>
                  </a:cubicBezTo>
                  <a:cubicBezTo>
                    <a:pt x="122398" y="418745"/>
                    <a:pt x="120532" y="420145"/>
                    <a:pt x="120532" y="422011"/>
                  </a:cubicBezTo>
                  <a:cubicBezTo>
                    <a:pt x="120998" y="424343"/>
                    <a:pt x="122865" y="426676"/>
                    <a:pt x="123331" y="429008"/>
                  </a:cubicBezTo>
                  <a:cubicBezTo>
                    <a:pt x="124264" y="432740"/>
                    <a:pt x="123797" y="436939"/>
                    <a:pt x="124731" y="440204"/>
                  </a:cubicBezTo>
                  <a:cubicBezTo>
                    <a:pt x="126130" y="444403"/>
                    <a:pt x="124731" y="447669"/>
                    <a:pt x="122865" y="450934"/>
                  </a:cubicBezTo>
                  <a:cubicBezTo>
                    <a:pt x="122398" y="451867"/>
                    <a:pt x="122865" y="453267"/>
                    <a:pt x="123331" y="454200"/>
                  </a:cubicBezTo>
                  <a:cubicBezTo>
                    <a:pt x="123797" y="455133"/>
                    <a:pt x="125197" y="456066"/>
                    <a:pt x="126130" y="456999"/>
                  </a:cubicBezTo>
                  <a:cubicBezTo>
                    <a:pt x="128463" y="460264"/>
                    <a:pt x="127530" y="462597"/>
                    <a:pt x="123797" y="463063"/>
                  </a:cubicBezTo>
                  <a:cubicBezTo>
                    <a:pt x="120998" y="463530"/>
                    <a:pt x="118666" y="463996"/>
                    <a:pt x="116800" y="465862"/>
                  </a:cubicBezTo>
                  <a:cubicBezTo>
                    <a:pt x="115867" y="466795"/>
                    <a:pt x="116333" y="468195"/>
                    <a:pt x="117266" y="469128"/>
                  </a:cubicBezTo>
                  <a:cubicBezTo>
                    <a:pt x="118199" y="470061"/>
                    <a:pt x="123797" y="470061"/>
                    <a:pt x="118199" y="472860"/>
                  </a:cubicBezTo>
                  <a:cubicBezTo>
                    <a:pt x="113534" y="475192"/>
                    <a:pt x="113534" y="479857"/>
                    <a:pt x="113068" y="484056"/>
                  </a:cubicBezTo>
                  <a:cubicBezTo>
                    <a:pt x="114467" y="484523"/>
                    <a:pt x="115400" y="484523"/>
                    <a:pt x="116800" y="484989"/>
                  </a:cubicBezTo>
                  <a:cubicBezTo>
                    <a:pt x="116800" y="484989"/>
                    <a:pt x="116800" y="484989"/>
                    <a:pt x="117266" y="484523"/>
                  </a:cubicBezTo>
                  <a:lnTo>
                    <a:pt x="118199" y="484056"/>
                  </a:lnTo>
                  <a:lnTo>
                    <a:pt x="117733" y="484989"/>
                  </a:lnTo>
                  <a:cubicBezTo>
                    <a:pt x="117266" y="484989"/>
                    <a:pt x="117266" y="484989"/>
                    <a:pt x="116800" y="484989"/>
                  </a:cubicBezTo>
                  <a:cubicBezTo>
                    <a:pt x="115400" y="485922"/>
                    <a:pt x="114467" y="487322"/>
                    <a:pt x="113068" y="488255"/>
                  </a:cubicBezTo>
                  <a:cubicBezTo>
                    <a:pt x="113068" y="488255"/>
                    <a:pt x="113068" y="488255"/>
                    <a:pt x="112601" y="487788"/>
                  </a:cubicBezTo>
                  <a:cubicBezTo>
                    <a:pt x="112601" y="487788"/>
                    <a:pt x="112601" y="488255"/>
                    <a:pt x="112601" y="488255"/>
                  </a:cubicBezTo>
                  <a:lnTo>
                    <a:pt x="113068" y="487788"/>
                  </a:lnTo>
                  <a:cubicBezTo>
                    <a:pt x="112135" y="492920"/>
                    <a:pt x="110269" y="497118"/>
                    <a:pt x="106537" y="500850"/>
                  </a:cubicBezTo>
                  <a:cubicBezTo>
                    <a:pt x="104671" y="502716"/>
                    <a:pt x="105604" y="507381"/>
                    <a:pt x="107470" y="509714"/>
                  </a:cubicBezTo>
                  <a:cubicBezTo>
                    <a:pt x="114001" y="517178"/>
                    <a:pt x="120065" y="517645"/>
                    <a:pt x="126597" y="510647"/>
                  </a:cubicBezTo>
                  <a:cubicBezTo>
                    <a:pt x="127996" y="509247"/>
                    <a:pt x="128929" y="507848"/>
                    <a:pt x="130329" y="506448"/>
                  </a:cubicBezTo>
                  <a:cubicBezTo>
                    <a:pt x="132195" y="504582"/>
                    <a:pt x="134994" y="504582"/>
                    <a:pt x="137326" y="505515"/>
                  </a:cubicBezTo>
                  <a:cubicBezTo>
                    <a:pt x="138259" y="505982"/>
                    <a:pt x="139192" y="506448"/>
                    <a:pt x="140125" y="507381"/>
                  </a:cubicBezTo>
                  <a:cubicBezTo>
                    <a:pt x="140125" y="507381"/>
                    <a:pt x="140125" y="507848"/>
                    <a:pt x="140125" y="507848"/>
                  </a:cubicBezTo>
                  <a:cubicBezTo>
                    <a:pt x="140125" y="507848"/>
                    <a:pt x="140592" y="507848"/>
                    <a:pt x="140592" y="507848"/>
                  </a:cubicBezTo>
                  <a:lnTo>
                    <a:pt x="140592" y="509247"/>
                  </a:lnTo>
                  <a:cubicBezTo>
                    <a:pt x="141525" y="509714"/>
                    <a:pt x="143391" y="510180"/>
                    <a:pt x="143857" y="510647"/>
                  </a:cubicBezTo>
                  <a:cubicBezTo>
                    <a:pt x="144324" y="512979"/>
                    <a:pt x="141991" y="512513"/>
                    <a:pt x="141058" y="513446"/>
                  </a:cubicBezTo>
                  <a:cubicBezTo>
                    <a:pt x="139192" y="516245"/>
                    <a:pt x="136860" y="519044"/>
                    <a:pt x="134994" y="522310"/>
                  </a:cubicBezTo>
                  <a:cubicBezTo>
                    <a:pt x="133594" y="524176"/>
                    <a:pt x="134061" y="526042"/>
                    <a:pt x="135927" y="526975"/>
                  </a:cubicBezTo>
                  <a:cubicBezTo>
                    <a:pt x="137326" y="527908"/>
                    <a:pt x="139192" y="528374"/>
                    <a:pt x="141058" y="529307"/>
                  </a:cubicBezTo>
                  <a:cubicBezTo>
                    <a:pt x="143391" y="530707"/>
                    <a:pt x="144324" y="533039"/>
                    <a:pt x="142924" y="535838"/>
                  </a:cubicBezTo>
                  <a:cubicBezTo>
                    <a:pt x="142458" y="537238"/>
                    <a:pt x="141525" y="538637"/>
                    <a:pt x="140592" y="540503"/>
                  </a:cubicBezTo>
                  <a:cubicBezTo>
                    <a:pt x="140592" y="540503"/>
                    <a:pt x="140592" y="540503"/>
                    <a:pt x="140592" y="540503"/>
                  </a:cubicBezTo>
                  <a:cubicBezTo>
                    <a:pt x="140592" y="540503"/>
                    <a:pt x="140592" y="540970"/>
                    <a:pt x="141058" y="540970"/>
                  </a:cubicBezTo>
                  <a:cubicBezTo>
                    <a:pt x="145723" y="540970"/>
                    <a:pt x="148056" y="543769"/>
                    <a:pt x="148989" y="548434"/>
                  </a:cubicBezTo>
                  <a:cubicBezTo>
                    <a:pt x="148989" y="548901"/>
                    <a:pt x="148522" y="549834"/>
                    <a:pt x="148056" y="549834"/>
                  </a:cubicBezTo>
                  <a:cubicBezTo>
                    <a:pt x="147589" y="549834"/>
                    <a:pt x="146656" y="549834"/>
                    <a:pt x="146656" y="549834"/>
                  </a:cubicBezTo>
                  <a:cubicBezTo>
                    <a:pt x="144790" y="547034"/>
                    <a:pt x="142924" y="543769"/>
                    <a:pt x="141525" y="540970"/>
                  </a:cubicBezTo>
                  <a:cubicBezTo>
                    <a:pt x="141058" y="540970"/>
                    <a:pt x="141058" y="540970"/>
                    <a:pt x="140592" y="540970"/>
                  </a:cubicBezTo>
                  <a:cubicBezTo>
                    <a:pt x="140592" y="540970"/>
                    <a:pt x="140592" y="540503"/>
                    <a:pt x="141058" y="540503"/>
                  </a:cubicBezTo>
                  <a:cubicBezTo>
                    <a:pt x="135927" y="540503"/>
                    <a:pt x="131262" y="538637"/>
                    <a:pt x="126597" y="537238"/>
                  </a:cubicBezTo>
                  <a:cubicBezTo>
                    <a:pt x="123797" y="536305"/>
                    <a:pt x="120532" y="535372"/>
                    <a:pt x="117266" y="534905"/>
                  </a:cubicBezTo>
                  <a:cubicBezTo>
                    <a:pt x="113534" y="534439"/>
                    <a:pt x="109802" y="537704"/>
                    <a:pt x="110269" y="541903"/>
                  </a:cubicBezTo>
                  <a:cubicBezTo>
                    <a:pt x="110269" y="542369"/>
                    <a:pt x="110735" y="543302"/>
                    <a:pt x="110735" y="543769"/>
                  </a:cubicBezTo>
                  <a:cubicBezTo>
                    <a:pt x="111202" y="545635"/>
                    <a:pt x="112135" y="547968"/>
                    <a:pt x="111668" y="549367"/>
                  </a:cubicBezTo>
                  <a:cubicBezTo>
                    <a:pt x="111202" y="550767"/>
                    <a:pt x="108869" y="551233"/>
                    <a:pt x="107003" y="552166"/>
                  </a:cubicBezTo>
                  <a:cubicBezTo>
                    <a:pt x="104671" y="553099"/>
                    <a:pt x="102805" y="554965"/>
                    <a:pt x="102338" y="557764"/>
                  </a:cubicBezTo>
                  <a:cubicBezTo>
                    <a:pt x="101405" y="561496"/>
                    <a:pt x="100472" y="565228"/>
                    <a:pt x="100472" y="568960"/>
                  </a:cubicBezTo>
                  <a:cubicBezTo>
                    <a:pt x="100472" y="576424"/>
                    <a:pt x="104204" y="582023"/>
                    <a:pt x="109802" y="586688"/>
                  </a:cubicBezTo>
                  <a:cubicBezTo>
                    <a:pt x="110269" y="587154"/>
                    <a:pt x="110735" y="587154"/>
                    <a:pt x="111668" y="587621"/>
                  </a:cubicBezTo>
                  <a:cubicBezTo>
                    <a:pt x="118666" y="589020"/>
                    <a:pt x="125663" y="588087"/>
                    <a:pt x="131728" y="584822"/>
                  </a:cubicBezTo>
                  <a:cubicBezTo>
                    <a:pt x="134994" y="583422"/>
                    <a:pt x="136393" y="577824"/>
                    <a:pt x="134527" y="575025"/>
                  </a:cubicBezTo>
                  <a:cubicBezTo>
                    <a:pt x="133594" y="573625"/>
                    <a:pt x="132195" y="572226"/>
                    <a:pt x="130795" y="570826"/>
                  </a:cubicBezTo>
                  <a:cubicBezTo>
                    <a:pt x="127530" y="568494"/>
                    <a:pt x="127063" y="565228"/>
                    <a:pt x="126597" y="561496"/>
                  </a:cubicBezTo>
                  <a:cubicBezTo>
                    <a:pt x="126597" y="561496"/>
                    <a:pt x="126130" y="561496"/>
                    <a:pt x="126130" y="561030"/>
                  </a:cubicBezTo>
                  <a:lnTo>
                    <a:pt x="125663" y="559630"/>
                  </a:lnTo>
                  <a:lnTo>
                    <a:pt x="126597" y="560563"/>
                  </a:lnTo>
                  <a:cubicBezTo>
                    <a:pt x="126597" y="561030"/>
                    <a:pt x="126597" y="561030"/>
                    <a:pt x="126597" y="561496"/>
                  </a:cubicBezTo>
                  <a:cubicBezTo>
                    <a:pt x="134994" y="565695"/>
                    <a:pt x="142924" y="570360"/>
                    <a:pt x="152254" y="570826"/>
                  </a:cubicBezTo>
                  <a:cubicBezTo>
                    <a:pt x="154587" y="570826"/>
                    <a:pt x="155520" y="573625"/>
                    <a:pt x="154120" y="575025"/>
                  </a:cubicBezTo>
                  <a:cubicBezTo>
                    <a:pt x="152721" y="576891"/>
                    <a:pt x="150855" y="578290"/>
                    <a:pt x="149455" y="580156"/>
                  </a:cubicBezTo>
                  <a:cubicBezTo>
                    <a:pt x="149455" y="580156"/>
                    <a:pt x="148989" y="580156"/>
                    <a:pt x="148989" y="580156"/>
                  </a:cubicBezTo>
                  <a:cubicBezTo>
                    <a:pt x="148989" y="580623"/>
                    <a:pt x="148989" y="580623"/>
                    <a:pt x="148989" y="581089"/>
                  </a:cubicBezTo>
                  <a:lnTo>
                    <a:pt x="149455" y="580623"/>
                  </a:lnTo>
                  <a:cubicBezTo>
                    <a:pt x="148522" y="582956"/>
                    <a:pt x="147589" y="585288"/>
                    <a:pt x="146190" y="587621"/>
                  </a:cubicBezTo>
                  <a:cubicBezTo>
                    <a:pt x="145257" y="589487"/>
                    <a:pt x="145723" y="591353"/>
                    <a:pt x="146190" y="593219"/>
                  </a:cubicBezTo>
                  <a:cubicBezTo>
                    <a:pt x="147123" y="596951"/>
                    <a:pt x="147123" y="596951"/>
                    <a:pt x="143391" y="597417"/>
                  </a:cubicBezTo>
                  <a:cubicBezTo>
                    <a:pt x="141525" y="597884"/>
                    <a:pt x="139192" y="597884"/>
                    <a:pt x="138726" y="599750"/>
                  </a:cubicBezTo>
                  <a:cubicBezTo>
                    <a:pt x="137326" y="608147"/>
                    <a:pt x="133128" y="611879"/>
                    <a:pt x="124264" y="610479"/>
                  </a:cubicBezTo>
                  <a:cubicBezTo>
                    <a:pt x="121465" y="610013"/>
                    <a:pt x="118199" y="611412"/>
                    <a:pt x="115400" y="611879"/>
                  </a:cubicBezTo>
                  <a:cubicBezTo>
                    <a:pt x="115400" y="615611"/>
                    <a:pt x="116333" y="619343"/>
                    <a:pt x="118199" y="622609"/>
                  </a:cubicBezTo>
                  <a:cubicBezTo>
                    <a:pt x="118199" y="622609"/>
                    <a:pt x="118666" y="622609"/>
                    <a:pt x="118666" y="622609"/>
                  </a:cubicBezTo>
                  <a:lnTo>
                    <a:pt x="119132" y="623542"/>
                  </a:lnTo>
                  <a:lnTo>
                    <a:pt x="118199" y="623075"/>
                  </a:lnTo>
                  <a:cubicBezTo>
                    <a:pt x="118199" y="623075"/>
                    <a:pt x="118199" y="622609"/>
                    <a:pt x="118199" y="622609"/>
                  </a:cubicBezTo>
                  <a:cubicBezTo>
                    <a:pt x="116333" y="622142"/>
                    <a:pt x="114934" y="622142"/>
                    <a:pt x="113068" y="621676"/>
                  </a:cubicBezTo>
                  <a:cubicBezTo>
                    <a:pt x="109336" y="621209"/>
                    <a:pt x="109336" y="621209"/>
                    <a:pt x="107470" y="624475"/>
                  </a:cubicBezTo>
                  <a:cubicBezTo>
                    <a:pt x="106537" y="626341"/>
                    <a:pt x="106070" y="628207"/>
                    <a:pt x="105137" y="629606"/>
                  </a:cubicBezTo>
                  <a:cubicBezTo>
                    <a:pt x="102805" y="632405"/>
                    <a:pt x="99073" y="634738"/>
                    <a:pt x="98140" y="638003"/>
                  </a:cubicBezTo>
                  <a:cubicBezTo>
                    <a:pt x="96740" y="641269"/>
                    <a:pt x="96274" y="645001"/>
                    <a:pt x="94408" y="648266"/>
                  </a:cubicBezTo>
                  <a:cubicBezTo>
                    <a:pt x="93008" y="650132"/>
                    <a:pt x="93008" y="652932"/>
                    <a:pt x="92542" y="655731"/>
                  </a:cubicBezTo>
                  <a:cubicBezTo>
                    <a:pt x="92075" y="658063"/>
                    <a:pt x="93008" y="660862"/>
                    <a:pt x="95341" y="662262"/>
                  </a:cubicBezTo>
                  <a:cubicBezTo>
                    <a:pt x="96740" y="663195"/>
                    <a:pt x="98140" y="664128"/>
                    <a:pt x="99073" y="665061"/>
                  </a:cubicBezTo>
                  <a:cubicBezTo>
                    <a:pt x="99073" y="665061"/>
                    <a:pt x="99073" y="665061"/>
                    <a:pt x="99073" y="665061"/>
                  </a:cubicBezTo>
                  <a:cubicBezTo>
                    <a:pt x="99539" y="665061"/>
                    <a:pt x="100006" y="664594"/>
                    <a:pt x="100472" y="664594"/>
                  </a:cubicBezTo>
                  <a:cubicBezTo>
                    <a:pt x="100939" y="664128"/>
                    <a:pt x="101405" y="663661"/>
                    <a:pt x="101872" y="663195"/>
                  </a:cubicBezTo>
                  <a:cubicBezTo>
                    <a:pt x="101872" y="663195"/>
                    <a:pt x="102805" y="663195"/>
                    <a:pt x="103271" y="663661"/>
                  </a:cubicBezTo>
                  <a:cubicBezTo>
                    <a:pt x="102338" y="664128"/>
                    <a:pt x="101405" y="664128"/>
                    <a:pt x="100939" y="664594"/>
                  </a:cubicBezTo>
                  <a:cubicBezTo>
                    <a:pt x="100472" y="665061"/>
                    <a:pt x="100472" y="665061"/>
                    <a:pt x="100006" y="665527"/>
                  </a:cubicBezTo>
                  <a:cubicBezTo>
                    <a:pt x="100006" y="665527"/>
                    <a:pt x="99539" y="665061"/>
                    <a:pt x="99539" y="665061"/>
                  </a:cubicBezTo>
                  <a:cubicBezTo>
                    <a:pt x="96740" y="667860"/>
                    <a:pt x="93941" y="670192"/>
                    <a:pt x="91609" y="672991"/>
                  </a:cubicBezTo>
                  <a:cubicBezTo>
                    <a:pt x="88343" y="676723"/>
                    <a:pt x="87410" y="680922"/>
                    <a:pt x="90675" y="685121"/>
                  </a:cubicBezTo>
                  <a:cubicBezTo>
                    <a:pt x="92542" y="687920"/>
                    <a:pt x="94408" y="690252"/>
                    <a:pt x="93475" y="693984"/>
                  </a:cubicBezTo>
                  <a:cubicBezTo>
                    <a:pt x="93008" y="696317"/>
                    <a:pt x="93941" y="699116"/>
                    <a:pt x="94408" y="701448"/>
                  </a:cubicBezTo>
                  <a:cubicBezTo>
                    <a:pt x="97673" y="709845"/>
                    <a:pt x="99073" y="718709"/>
                    <a:pt x="98140" y="727573"/>
                  </a:cubicBezTo>
                  <a:cubicBezTo>
                    <a:pt x="98140" y="728972"/>
                    <a:pt x="98140" y="729905"/>
                    <a:pt x="98140" y="731305"/>
                  </a:cubicBezTo>
                  <a:cubicBezTo>
                    <a:pt x="98140" y="733171"/>
                    <a:pt x="100472" y="735037"/>
                    <a:pt x="102338" y="734570"/>
                  </a:cubicBezTo>
                  <a:cubicBezTo>
                    <a:pt x="106537" y="733171"/>
                    <a:pt x="110269" y="732238"/>
                    <a:pt x="114467" y="730838"/>
                  </a:cubicBezTo>
                  <a:cubicBezTo>
                    <a:pt x="114467" y="730372"/>
                    <a:pt x="114934" y="730372"/>
                    <a:pt x="114934" y="729905"/>
                  </a:cubicBezTo>
                  <a:cubicBezTo>
                    <a:pt x="115400" y="729439"/>
                    <a:pt x="115867" y="729439"/>
                    <a:pt x="116333" y="729439"/>
                  </a:cubicBezTo>
                  <a:cubicBezTo>
                    <a:pt x="116800" y="728972"/>
                    <a:pt x="117266" y="728506"/>
                    <a:pt x="117733" y="728039"/>
                  </a:cubicBezTo>
                  <a:cubicBezTo>
                    <a:pt x="117733" y="729439"/>
                    <a:pt x="116800" y="729439"/>
                    <a:pt x="116333" y="729439"/>
                  </a:cubicBezTo>
                  <a:cubicBezTo>
                    <a:pt x="115867" y="729905"/>
                    <a:pt x="115867" y="729905"/>
                    <a:pt x="115400" y="730372"/>
                  </a:cubicBezTo>
                  <a:cubicBezTo>
                    <a:pt x="114934" y="730372"/>
                    <a:pt x="114934" y="730372"/>
                    <a:pt x="114467" y="730838"/>
                  </a:cubicBezTo>
                  <a:cubicBezTo>
                    <a:pt x="112601" y="734570"/>
                    <a:pt x="109336" y="737369"/>
                    <a:pt x="106070" y="739235"/>
                  </a:cubicBezTo>
                  <a:cubicBezTo>
                    <a:pt x="101405" y="742034"/>
                    <a:pt x="100939" y="746699"/>
                    <a:pt x="101872" y="750431"/>
                  </a:cubicBezTo>
                  <a:cubicBezTo>
                    <a:pt x="103271" y="756963"/>
                    <a:pt x="103738" y="763494"/>
                    <a:pt x="107936" y="769092"/>
                  </a:cubicBezTo>
                  <a:lnTo>
                    <a:pt x="108403" y="768625"/>
                  </a:lnTo>
                  <a:lnTo>
                    <a:pt x="108403" y="769558"/>
                  </a:lnTo>
                  <a:cubicBezTo>
                    <a:pt x="108403" y="769558"/>
                    <a:pt x="108403" y="769092"/>
                    <a:pt x="107936" y="769092"/>
                  </a:cubicBezTo>
                  <a:lnTo>
                    <a:pt x="107936" y="769092"/>
                  </a:lnTo>
                  <a:cubicBezTo>
                    <a:pt x="108869" y="770491"/>
                    <a:pt x="109802" y="772357"/>
                    <a:pt x="111202" y="773290"/>
                  </a:cubicBezTo>
                  <a:cubicBezTo>
                    <a:pt x="114467" y="775623"/>
                    <a:pt x="114934" y="777955"/>
                    <a:pt x="113534" y="781687"/>
                  </a:cubicBezTo>
                  <a:cubicBezTo>
                    <a:pt x="112601" y="783553"/>
                    <a:pt x="112135" y="785419"/>
                    <a:pt x="113534" y="787286"/>
                  </a:cubicBezTo>
                  <a:cubicBezTo>
                    <a:pt x="117266" y="791484"/>
                    <a:pt x="117266" y="796616"/>
                    <a:pt x="119132" y="801281"/>
                  </a:cubicBezTo>
                  <a:cubicBezTo>
                    <a:pt x="120532" y="804546"/>
                    <a:pt x="120065" y="807345"/>
                    <a:pt x="119132" y="810611"/>
                  </a:cubicBezTo>
                  <a:cubicBezTo>
                    <a:pt x="118666" y="811544"/>
                    <a:pt x="118666" y="813410"/>
                    <a:pt x="119132" y="814343"/>
                  </a:cubicBezTo>
                  <a:cubicBezTo>
                    <a:pt x="121465" y="817142"/>
                    <a:pt x="124264" y="819941"/>
                    <a:pt x="126597" y="822740"/>
                  </a:cubicBezTo>
                  <a:cubicBezTo>
                    <a:pt x="132661" y="823673"/>
                    <a:pt x="135460" y="826939"/>
                    <a:pt x="134994" y="833003"/>
                  </a:cubicBezTo>
                  <a:cubicBezTo>
                    <a:pt x="134994" y="833470"/>
                    <a:pt x="137326" y="834403"/>
                    <a:pt x="138259" y="834403"/>
                  </a:cubicBezTo>
                  <a:cubicBezTo>
                    <a:pt x="141991" y="833936"/>
                    <a:pt x="145723" y="833003"/>
                    <a:pt x="149455" y="832070"/>
                  </a:cubicBezTo>
                  <a:cubicBezTo>
                    <a:pt x="151321" y="831604"/>
                    <a:pt x="153188" y="830671"/>
                    <a:pt x="155054" y="830204"/>
                  </a:cubicBezTo>
                  <a:cubicBezTo>
                    <a:pt x="158786" y="829271"/>
                    <a:pt x="162051" y="830671"/>
                    <a:pt x="162051" y="833936"/>
                  </a:cubicBezTo>
                  <a:cubicBezTo>
                    <a:pt x="162518" y="839068"/>
                    <a:pt x="163917" y="843733"/>
                    <a:pt x="168116" y="847465"/>
                  </a:cubicBezTo>
                  <a:cubicBezTo>
                    <a:pt x="169515" y="848398"/>
                    <a:pt x="169982" y="850730"/>
                    <a:pt x="170915" y="852130"/>
                  </a:cubicBezTo>
                  <a:cubicBezTo>
                    <a:pt x="172314" y="853530"/>
                    <a:pt x="174180" y="855396"/>
                    <a:pt x="175580" y="854929"/>
                  </a:cubicBezTo>
                  <a:cubicBezTo>
                    <a:pt x="180245" y="854463"/>
                    <a:pt x="183977" y="857262"/>
                    <a:pt x="188642" y="857262"/>
                  </a:cubicBezTo>
                  <a:cubicBezTo>
                    <a:pt x="191441" y="857262"/>
                    <a:pt x="195173" y="855396"/>
                    <a:pt x="196573" y="853063"/>
                  </a:cubicBezTo>
                  <a:cubicBezTo>
                    <a:pt x="200771" y="846065"/>
                    <a:pt x="200771" y="837202"/>
                    <a:pt x="205436" y="830671"/>
                  </a:cubicBezTo>
                  <a:cubicBezTo>
                    <a:pt x="205903" y="824606"/>
                    <a:pt x="208702" y="819474"/>
                    <a:pt x="212434" y="815276"/>
                  </a:cubicBezTo>
                  <a:cubicBezTo>
                    <a:pt x="215233" y="811544"/>
                    <a:pt x="217099" y="807812"/>
                    <a:pt x="218032" y="803147"/>
                  </a:cubicBezTo>
                  <a:cubicBezTo>
                    <a:pt x="218498" y="799415"/>
                    <a:pt x="219898" y="796149"/>
                    <a:pt x="220831" y="792417"/>
                  </a:cubicBezTo>
                  <a:cubicBezTo>
                    <a:pt x="220831" y="792417"/>
                    <a:pt x="220364" y="792417"/>
                    <a:pt x="220364" y="792417"/>
                  </a:cubicBezTo>
                  <a:cubicBezTo>
                    <a:pt x="220364" y="791951"/>
                    <a:pt x="219898" y="791951"/>
                    <a:pt x="219898" y="791484"/>
                  </a:cubicBezTo>
                  <a:cubicBezTo>
                    <a:pt x="218965" y="791018"/>
                    <a:pt x="218498" y="791018"/>
                    <a:pt x="217565" y="790551"/>
                  </a:cubicBezTo>
                  <a:cubicBezTo>
                    <a:pt x="217099" y="790551"/>
                    <a:pt x="216632" y="789618"/>
                    <a:pt x="216632" y="789618"/>
                  </a:cubicBezTo>
                  <a:cubicBezTo>
                    <a:pt x="217099" y="788219"/>
                    <a:pt x="218032" y="788219"/>
                    <a:pt x="218965" y="789152"/>
                  </a:cubicBezTo>
                  <a:cubicBezTo>
                    <a:pt x="219431" y="790085"/>
                    <a:pt x="219898" y="790551"/>
                    <a:pt x="219898" y="791484"/>
                  </a:cubicBezTo>
                  <a:cubicBezTo>
                    <a:pt x="220364" y="791484"/>
                    <a:pt x="220364" y="791484"/>
                    <a:pt x="220831" y="791951"/>
                  </a:cubicBezTo>
                  <a:cubicBezTo>
                    <a:pt x="220831" y="791951"/>
                    <a:pt x="220831" y="791951"/>
                    <a:pt x="220831" y="792417"/>
                  </a:cubicBezTo>
                  <a:cubicBezTo>
                    <a:pt x="224096" y="790551"/>
                    <a:pt x="227362" y="788685"/>
                    <a:pt x="228762" y="784953"/>
                  </a:cubicBezTo>
                  <a:cubicBezTo>
                    <a:pt x="231094" y="777955"/>
                    <a:pt x="235293" y="772824"/>
                    <a:pt x="241357" y="768625"/>
                  </a:cubicBezTo>
                  <a:cubicBezTo>
                    <a:pt x="247422" y="763960"/>
                    <a:pt x="249288" y="756963"/>
                    <a:pt x="246022" y="749498"/>
                  </a:cubicBezTo>
                  <a:cubicBezTo>
                    <a:pt x="244623" y="746233"/>
                    <a:pt x="246489" y="744833"/>
                    <a:pt x="248355" y="743434"/>
                  </a:cubicBezTo>
                  <a:cubicBezTo>
                    <a:pt x="249288" y="742501"/>
                    <a:pt x="250687" y="742034"/>
                    <a:pt x="251620" y="741568"/>
                  </a:cubicBezTo>
                  <a:cubicBezTo>
                    <a:pt x="253020" y="740168"/>
                    <a:pt x="253953" y="738302"/>
                    <a:pt x="253020" y="736436"/>
                  </a:cubicBezTo>
                  <a:cubicBezTo>
                    <a:pt x="252553" y="735037"/>
                    <a:pt x="252087" y="734104"/>
                    <a:pt x="251154" y="733171"/>
                  </a:cubicBezTo>
                  <a:cubicBezTo>
                    <a:pt x="249288" y="728506"/>
                    <a:pt x="249288" y="728039"/>
                    <a:pt x="254419" y="727573"/>
                  </a:cubicBezTo>
                  <a:cubicBezTo>
                    <a:pt x="258152" y="727106"/>
                    <a:pt x="260950" y="726173"/>
                    <a:pt x="262350" y="722908"/>
                  </a:cubicBezTo>
                  <a:cubicBezTo>
                    <a:pt x="264216" y="718243"/>
                    <a:pt x="267482" y="714977"/>
                    <a:pt x="272613" y="715910"/>
                  </a:cubicBezTo>
                  <a:cubicBezTo>
                    <a:pt x="279611" y="716843"/>
                    <a:pt x="286608" y="712644"/>
                    <a:pt x="293606" y="714510"/>
                  </a:cubicBezTo>
                  <a:cubicBezTo>
                    <a:pt x="295939" y="714977"/>
                    <a:pt x="296872" y="713577"/>
                    <a:pt x="298738" y="712178"/>
                  </a:cubicBezTo>
                  <a:cubicBezTo>
                    <a:pt x="300137" y="710778"/>
                    <a:pt x="301537" y="708912"/>
                    <a:pt x="303403" y="708912"/>
                  </a:cubicBezTo>
                  <a:cubicBezTo>
                    <a:pt x="313199" y="707979"/>
                    <a:pt x="322063" y="704714"/>
                    <a:pt x="329527" y="697716"/>
                  </a:cubicBezTo>
                  <a:cubicBezTo>
                    <a:pt x="330460" y="696783"/>
                    <a:pt x="331860" y="697250"/>
                    <a:pt x="333259" y="696783"/>
                  </a:cubicBezTo>
                  <a:cubicBezTo>
                    <a:pt x="338857" y="694917"/>
                    <a:pt x="344455" y="691185"/>
                    <a:pt x="346321" y="686520"/>
                  </a:cubicBezTo>
                  <a:cubicBezTo>
                    <a:pt x="350053" y="678589"/>
                    <a:pt x="357051" y="673924"/>
                    <a:pt x="361249" y="666927"/>
                  </a:cubicBezTo>
                  <a:cubicBezTo>
                    <a:pt x="365448" y="659463"/>
                    <a:pt x="375245" y="657597"/>
                    <a:pt x="379910" y="650599"/>
                  </a:cubicBezTo>
                  <a:cubicBezTo>
                    <a:pt x="384108" y="648266"/>
                    <a:pt x="388774" y="650599"/>
                    <a:pt x="392972" y="649666"/>
                  </a:cubicBezTo>
                  <a:cubicBezTo>
                    <a:pt x="395305" y="649199"/>
                    <a:pt x="397637" y="647800"/>
                    <a:pt x="400436" y="647333"/>
                  </a:cubicBezTo>
                  <a:cubicBezTo>
                    <a:pt x="402302" y="646867"/>
                    <a:pt x="404168" y="645934"/>
                    <a:pt x="406034" y="646400"/>
                  </a:cubicBezTo>
                  <a:cubicBezTo>
                    <a:pt x="410233" y="647333"/>
                    <a:pt x="413498" y="646867"/>
                    <a:pt x="417230" y="645001"/>
                  </a:cubicBezTo>
                  <a:cubicBezTo>
                    <a:pt x="423762" y="641735"/>
                    <a:pt x="430293" y="639869"/>
                    <a:pt x="437290" y="638936"/>
                  </a:cubicBezTo>
                  <a:cubicBezTo>
                    <a:pt x="448953" y="637070"/>
                    <a:pt x="459682" y="633338"/>
                    <a:pt x="469013" y="625874"/>
                  </a:cubicBezTo>
                  <a:cubicBezTo>
                    <a:pt x="477876" y="614678"/>
                    <a:pt x="490938" y="606281"/>
                    <a:pt x="503068" y="596951"/>
                  </a:cubicBezTo>
                  <a:close/>
                  <a:moveTo>
                    <a:pt x="590304" y="208817"/>
                  </a:moveTo>
                  <a:cubicBezTo>
                    <a:pt x="590771" y="208350"/>
                    <a:pt x="591237" y="208350"/>
                    <a:pt x="591704" y="208350"/>
                  </a:cubicBezTo>
                  <a:cubicBezTo>
                    <a:pt x="592170" y="208817"/>
                    <a:pt x="592637" y="208817"/>
                    <a:pt x="593103" y="209283"/>
                  </a:cubicBezTo>
                  <a:cubicBezTo>
                    <a:pt x="593570" y="210683"/>
                    <a:pt x="593103" y="211150"/>
                    <a:pt x="591237" y="211150"/>
                  </a:cubicBezTo>
                  <a:cubicBezTo>
                    <a:pt x="590771" y="211150"/>
                    <a:pt x="589838" y="210683"/>
                    <a:pt x="589838" y="210217"/>
                  </a:cubicBezTo>
                  <a:cubicBezTo>
                    <a:pt x="589838" y="209750"/>
                    <a:pt x="589838" y="209283"/>
                    <a:pt x="590304" y="208817"/>
                  </a:cubicBezTo>
                  <a:close/>
                  <a:moveTo>
                    <a:pt x="576309" y="214415"/>
                  </a:moveTo>
                  <a:cubicBezTo>
                    <a:pt x="576776" y="213482"/>
                    <a:pt x="578175" y="213016"/>
                    <a:pt x="579108" y="212549"/>
                  </a:cubicBezTo>
                  <a:cubicBezTo>
                    <a:pt x="579575" y="212549"/>
                    <a:pt x="580041" y="213016"/>
                    <a:pt x="580508" y="213482"/>
                  </a:cubicBezTo>
                  <a:cubicBezTo>
                    <a:pt x="581907" y="214415"/>
                    <a:pt x="581907" y="215815"/>
                    <a:pt x="580974" y="216748"/>
                  </a:cubicBezTo>
                  <a:cubicBezTo>
                    <a:pt x="580041" y="217681"/>
                    <a:pt x="579108" y="218147"/>
                    <a:pt x="578175" y="219080"/>
                  </a:cubicBezTo>
                  <a:cubicBezTo>
                    <a:pt x="576309" y="219080"/>
                    <a:pt x="575376" y="216748"/>
                    <a:pt x="576309" y="214415"/>
                  </a:cubicBezTo>
                  <a:close/>
                  <a:moveTo>
                    <a:pt x="287541" y="705180"/>
                  </a:moveTo>
                  <a:cubicBezTo>
                    <a:pt x="287075" y="704714"/>
                    <a:pt x="286608" y="704714"/>
                    <a:pt x="286142" y="704247"/>
                  </a:cubicBezTo>
                  <a:cubicBezTo>
                    <a:pt x="286608" y="703781"/>
                    <a:pt x="287075" y="703781"/>
                    <a:pt x="287541" y="703781"/>
                  </a:cubicBezTo>
                  <a:cubicBezTo>
                    <a:pt x="288008" y="703781"/>
                    <a:pt x="288475" y="704247"/>
                    <a:pt x="288941" y="704714"/>
                  </a:cubicBezTo>
                  <a:cubicBezTo>
                    <a:pt x="288475" y="704714"/>
                    <a:pt x="288008" y="705180"/>
                    <a:pt x="287541" y="705180"/>
                  </a:cubicBezTo>
                  <a:close/>
                  <a:moveTo>
                    <a:pt x="386907" y="47406"/>
                  </a:moveTo>
                  <a:cubicBezTo>
                    <a:pt x="387374" y="47406"/>
                    <a:pt x="385974" y="45540"/>
                    <a:pt x="387374" y="46939"/>
                  </a:cubicBezTo>
                  <a:cubicBezTo>
                    <a:pt x="387840" y="47406"/>
                    <a:pt x="388307" y="47872"/>
                    <a:pt x="388774" y="48339"/>
                  </a:cubicBezTo>
                  <a:cubicBezTo>
                    <a:pt x="388307" y="47872"/>
                    <a:pt x="387840" y="47406"/>
                    <a:pt x="386907" y="47406"/>
                  </a:cubicBezTo>
                  <a:close/>
                  <a:moveTo>
                    <a:pt x="393439" y="54403"/>
                  </a:moveTo>
                  <a:cubicBezTo>
                    <a:pt x="391572" y="53937"/>
                    <a:pt x="392039" y="52537"/>
                    <a:pt x="392039" y="51604"/>
                  </a:cubicBezTo>
                  <a:cubicBezTo>
                    <a:pt x="392039" y="51604"/>
                    <a:pt x="391572" y="51138"/>
                    <a:pt x="391572" y="51138"/>
                  </a:cubicBezTo>
                  <a:cubicBezTo>
                    <a:pt x="391572" y="50205"/>
                    <a:pt x="391106" y="49738"/>
                    <a:pt x="390640" y="49272"/>
                  </a:cubicBezTo>
                  <a:cubicBezTo>
                    <a:pt x="391106" y="49738"/>
                    <a:pt x="391572" y="50205"/>
                    <a:pt x="392039" y="50671"/>
                  </a:cubicBezTo>
                  <a:cubicBezTo>
                    <a:pt x="392039" y="51138"/>
                    <a:pt x="392039" y="51138"/>
                    <a:pt x="392039" y="51604"/>
                  </a:cubicBezTo>
                  <a:cubicBezTo>
                    <a:pt x="392506" y="52071"/>
                    <a:pt x="393439" y="52537"/>
                    <a:pt x="393905" y="53470"/>
                  </a:cubicBezTo>
                  <a:cubicBezTo>
                    <a:pt x="393905" y="53470"/>
                    <a:pt x="393439" y="54403"/>
                    <a:pt x="393439" y="54403"/>
                  </a:cubicBezTo>
                  <a:close/>
                  <a:moveTo>
                    <a:pt x="443355" y="568027"/>
                  </a:moveTo>
                  <a:lnTo>
                    <a:pt x="442888" y="566628"/>
                  </a:lnTo>
                  <a:lnTo>
                    <a:pt x="443821" y="566628"/>
                  </a:lnTo>
                  <a:lnTo>
                    <a:pt x="443355" y="568027"/>
                  </a:lnTo>
                  <a:close/>
                  <a:moveTo>
                    <a:pt x="449419" y="536305"/>
                  </a:moveTo>
                  <a:lnTo>
                    <a:pt x="448486" y="535838"/>
                  </a:lnTo>
                  <a:lnTo>
                    <a:pt x="449419" y="536305"/>
                  </a:lnTo>
                  <a:lnTo>
                    <a:pt x="449886" y="537238"/>
                  </a:lnTo>
                  <a:lnTo>
                    <a:pt x="449419" y="536305"/>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8" name="Freeform: Shape 17">
              <a:extLst>
                <a:ext uri="{FF2B5EF4-FFF2-40B4-BE49-F238E27FC236}">
                  <a16:creationId xmlns:a16="http://schemas.microsoft.com/office/drawing/2014/main" id="{49B02DA5-F292-42FC-B231-B35CCFD25858}"/>
                </a:ext>
              </a:extLst>
            </p:cNvPr>
            <p:cNvSpPr/>
            <p:nvPr/>
          </p:nvSpPr>
          <p:spPr>
            <a:xfrm>
              <a:off x="2314739" y="1766650"/>
              <a:ext cx="4665" cy="4665"/>
            </a:xfrm>
            <a:custGeom>
              <a:avLst/>
              <a:gdLst/>
              <a:ahLst/>
              <a:cxnLst/>
              <a:rect l="0" t="0" r="0" b="0"/>
              <a:pathLst>
                <a:path>
                  <a:moveTo>
                    <a:pt x="466" y="0"/>
                  </a:moveTo>
                  <a:cubicBezTo>
                    <a:pt x="466" y="0"/>
                    <a:pt x="0" y="0"/>
                    <a:pt x="0" y="0"/>
                  </a:cubicBezTo>
                  <a:cubicBezTo>
                    <a:pt x="0" y="0"/>
                    <a:pt x="0" y="466"/>
                    <a:pt x="0" y="466"/>
                  </a:cubicBezTo>
                  <a:cubicBezTo>
                    <a:pt x="0" y="466"/>
                    <a:pt x="466" y="466"/>
                    <a:pt x="466" y="0"/>
                  </a:cubicBezTo>
                  <a:cubicBezTo>
                    <a:pt x="466" y="0"/>
                    <a:pt x="466" y="0"/>
                    <a:pt x="466"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9" name="Freeform: Shape 18">
              <a:extLst>
                <a:ext uri="{FF2B5EF4-FFF2-40B4-BE49-F238E27FC236}">
                  <a16:creationId xmlns:a16="http://schemas.microsoft.com/office/drawing/2014/main" id="{6CC1408F-0FAC-48F5-B277-2D5C119DDCD2}"/>
                </a:ext>
              </a:extLst>
            </p:cNvPr>
            <p:cNvSpPr/>
            <p:nvPr/>
          </p:nvSpPr>
          <p:spPr>
            <a:xfrm>
              <a:off x="2746816" y="1654226"/>
              <a:ext cx="4665" cy="4665"/>
            </a:xfrm>
            <a:custGeom>
              <a:avLst/>
              <a:gdLst/>
              <a:ahLst/>
              <a:cxnLst/>
              <a:rect l="0" t="0" r="0" b="0"/>
              <a:pathLst>
                <a:path>
                  <a:moveTo>
                    <a:pt x="350" y="933"/>
                  </a:moveTo>
                  <a:cubicBezTo>
                    <a:pt x="350" y="933"/>
                    <a:pt x="350" y="933"/>
                    <a:pt x="350" y="933"/>
                  </a:cubicBezTo>
                  <a:cubicBezTo>
                    <a:pt x="816" y="466"/>
                    <a:pt x="816" y="466"/>
                    <a:pt x="816" y="0"/>
                  </a:cubicBezTo>
                  <a:cubicBezTo>
                    <a:pt x="350" y="466"/>
                    <a:pt x="350" y="466"/>
                    <a:pt x="350" y="933"/>
                  </a:cubicBezTo>
                  <a:cubicBezTo>
                    <a:pt x="-117" y="933"/>
                    <a:pt x="-117" y="933"/>
                    <a:pt x="350"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0" name="Freeform: Shape 19">
              <a:extLst>
                <a:ext uri="{FF2B5EF4-FFF2-40B4-BE49-F238E27FC236}">
                  <a16:creationId xmlns:a16="http://schemas.microsoft.com/office/drawing/2014/main" id="{6D75FA0B-D595-48B4-8FF8-2FDE56C9DAD7}"/>
                </a:ext>
              </a:extLst>
            </p:cNvPr>
            <p:cNvSpPr/>
            <p:nvPr/>
          </p:nvSpPr>
          <p:spPr>
            <a:xfrm>
              <a:off x="4758851" y="3440690"/>
              <a:ext cx="639077" cy="559785"/>
            </a:xfrm>
            <a:custGeom>
              <a:avLst/>
              <a:gdLst/>
              <a:ahLst/>
              <a:cxnLst/>
              <a:rect l="0" t="0" r="0" b="0"/>
              <a:pathLst>
                <a:path w="639114" h="559808">
                  <a:moveTo>
                    <a:pt x="637957" y="260027"/>
                  </a:moveTo>
                  <a:cubicBezTo>
                    <a:pt x="631892" y="265159"/>
                    <a:pt x="631892" y="265159"/>
                    <a:pt x="628627" y="259094"/>
                  </a:cubicBezTo>
                  <a:cubicBezTo>
                    <a:pt x="628161" y="258161"/>
                    <a:pt x="627227" y="256762"/>
                    <a:pt x="626294" y="255829"/>
                  </a:cubicBezTo>
                  <a:cubicBezTo>
                    <a:pt x="623028" y="250697"/>
                    <a:pt x="621629" y="243700"/>
                    <a:pt x="615098" y="240434"/>
                  </a:cubicBezTo>
                  <a:cubicBezTo>
                    <a:pt x="612766" y="232970"/>
                    <a:pt x="604835" y="227372"/>
                    <a:pt x="607168" y="217575"/>
                  </a:cubicBezTo>
                  <a:cubicBezTo>
                    <a:pt x="608100" y="213377"/>
                    <a:pt x="605768" y="211044"/>
                    <a:pt x="601569" y="209178"/>
                  </a:cubicBezTo>
                  <a:cubicBezTo>
                    <a:pt x="598304" y="207779"/>
                    <a:pt x="595038" y="205912"/>
                    <a:pt x="590840" y="204513"/>
                  </a:cubicBezTo>
                  <a:cubicBezTo>
                    <a:pt x="589907" y="204047"/>
                    <a:pt x="588974" y="202647"/>
                    <a:pt x="588974" y="201714"/>
                  </a:cubicBezTo>
                  <a:cubicBezTo>
                    <a:pt x="588974" y="195650"/>
                    <a:pt x="588040" y="190051"/>
                    <a:pt x="584775" y="184920"/>
                  </a:cubicBezTo>
                  <a:cubicBezTo>
                    <a:pt x="582443" y="180255"/>
                    <a:pt x="580110" y="176056"/>
                    <a:pt x="580110" y="170458"/>
                  </a:cubicBezTo>
                  <a:cubicBezTo>
                    <a:pt x="580110" y="169059"/>
                    <a:pt x="578710" y="166726"/>
                    <a:pt x="577311" y="165793"/>
                  </a:cubicBezTo>
                  <a:cubicBezTo>
                    <a:pt x="567981" y="160195"/>
                    <a:pt x="560983" y="151798"/>
                    <a:pt x="550720" y="147133"/>
                  </a:cubicBezTo>
                  <a:cubicBezTo>
                    <a:pt x="548388" y="146200"/>
                    <a:pt x="546522" y="143867"/>
                    <a:pt x="546055" y="141068"/>
                  </a:cubicBezTo>
                  <a:cubicBezTo>
                    <a:pt x="545122" y="135937"/>
                    <a:pt x="543723" y="130805"/>
                    <a:pt x="544189" y="126140"/>
                  </a:cubicBezTo>
                  <a:cubicBezTo>
                    <a:pt x="545122" y="118676"/>
                    <a:pt x="543723" y="112145"/>
                    <a:pt x="539524" y="106080"/>
                  </a:cubicBezTo>
                  <a:cubicBezTo>
                    <a:pt x="536258" y="100949"/>
                    <a:pt x="534859" y="95817"/>
                    <a:pt x="535326" y="89752"/>
                  </a:cubicBezTo>
                  <a:cubicBezTo>
                    <a:pt x="535792" y="85554"/>
                    <a:pt x="534392" y="80889"/>
                    <a:pt x="534859" y="76224"/>
                  </a:cubicBezTo>
                  <a:cubicBezTo>
                    <a:pt x="535326" y="69693"/>
                    <a:pt x="532526" y="65027"/>
                    <a:pt x="528328" y="60829"/>
                  </a:cubicBezTo>
                  <a:cubicBezTo>
                    <a:pt x="525062" y="58030"/>
                    <a:pt x="522263" y="56630"/>
                    <a:pt x="518065" y="57563"/>
                  </a:cubicBezTo>
                  <a:cubicBezTo>
                    <a:pt x="515265" y="58030"/>
                    <a:pt x="512933" y="56164"/>
                    <a:pt x="512467" y="53831"/>
                  </a:cubicBezTo>
                  <a:cubicBezTo>
                    <a:pt x="512000" y="51965"/>
                    <a:pt x="511533" y="50099"/>
                    <a:pt x="511533" y="48233"/>
                  </a:cubicBezTo>
                  <a:cubicBezTo>
                    <a:pt x="511533" y="41702"/>
                    <a:pt x="509668" y="35638"/>
                    <a:pt x="508268" y="29107"/>
                  </a:cubicBezTo>
                  <a:cubicBezTo>
                    <a:pt x="506402" y="20243"/>
                    <a:pt x="501270" y="12779"/>
                    <a:pt x="499404" y="3915"/>
                  </a:cubicBezTo>
                  <a:cubicBezTo>
                    <a:pt x="498938" y="2516"/>
                    <a:pt x="497072" y="1116"/>
                    <a:pt x="495206" y="183"/>
                  </a:cubicBezTo>
                  <a:cubicBezTo>
                    <a:pt x="494273" y="-284"/>
                    <a:pt x="492873" y="183"/>
                    <a:pt x="491940" y="1116"/>
                  </a:cubicBezTo>
                  <a:cubicBezTo>
                    <a:pt x="491007" y="1582"/>
                    <a:pt x="490074" y="2982"/>
                    <a:pt x="489608" y="3915"/>
                  </a:cubicBezTo>
                  <a:cubicBezTo>
                    <a:pt x="487275" y="9047"/>
                    <a:pt x="486342" y="15111"/>
                    <a:pt x="484010" y="20243"/>
                  </a:cubicBezTo>
                  <a:cubicBezTo>
                    <a:pt x="481677" y="25374"/>
                    <a:pt x="481211" y="31439"/>
                    <a:pt x="479811" y="36571"/>
                  </a:cubicBezTo>
                  <a:cubicBezTo>
                    <a:pt x="477012" y="45901"/>
                    <a:pt x="475146" y="55231"/>
                    <a:pt x="476079" y="65027"/>
                  </a:cubicBezTo>
                  <a:cubicBezTo>
                    <a:pt x="476545" y="68293"/>
                    <a:pt x="475612" y="71559"/>
                    <a:pt x="475146" y="74358"/>
                  </a:cubicBezTo>
                  <a:cubicBezTo>
                    <a:pt x="473280" y="81822"/>
                    <a:pt x="470947" y="89286"/>
                    <a:pt x="468615" y="96283"/>
                  </a:cubicBezTo>
                  <a:cubicBezTo>
                    <a:pt x="467215" y="100949"/>
                    <a:pt x="465349" y="106080"/>
                    <a:pt x="463483" y="110745"/>
                  </a:cubicBezTo>
                  <a:cubicBezTo>
                    <a:pt x="462084" y="114477"/>
                    <a:pt x="458352" y="116810"/>
                    <a:pt x="454620" y="117276"/>
                  </a:cubicBezTo>
                  <a:cubicBezTo>
                    <a:pt x="448555" y="118676"/>
                    <a:pt x="442957" y="116810"/>
                    <a:pt x="438759" y="112145"/>
                  </a:cubicBezTo>
                  <a:cubicBezTo>
                    <a:pt x="436426" y="109346"/>
                    <a:pt x="434560" y="106080"/>
                    <a:pt x="433627" y="102348"/>
                  </a:cubicBezTo>
                  <a:cubicBezTo>
                    <a:pt x="432227" y="102348"/>
                    <a:pt x="431294" y="102348"/>
                    <a:pt x="429895" y="102348"/>
                  </a:cubicBezTo>
                  <a:cubicBezTo>
                    <a:pt x="424763" y="101881"/>
                    <a:pt x="420098" y="100482"/>
                    <a:pt x="416366" y="96283"/>
                  </a:cubicBezTo>
                  <a:cubicBezTo>
                    <a:pt x="412168" y="91152"/>
                    <a:pt x="406103" y="88819"/>
                    <a:pt x="400505" y="85554"/>
                  </a:cubicBezTo>
                  <a:cubicBezTo>
                    <a:pt x="396773" y="83688"/>
                    <a:pt x="393974" y="81822"/>
                    <a:pt x="391641" y="78556"/>
                  </a:cubicBezTo>
                  <a:cubicBezTo>
                    <a:pt x="389775" y="76224"/>
                    <a:pt x="387443" y="73891"/>
                    <a:pt x="385110" y="71559"/>
                  </a:cubicBezTo>
                  <a:cubicBezTo>
                    <a:pt x="382778" y="69226"/>
                    <a:pt x="381378" y="66427"/>
                    <a:pt x="382778" y="63161"/>
                  </a:cubicBezTo>
                  <a:cubicBezTo>
                    <a:pt x="385110" y="57097"/>
                    <a:pt x="388842" y="51965"/>
                    <a:pt x="388842" y="44968"/>
                  </a:cubicBezTo>
                  <a:cubicBezTo>
                    <a:pt x="388842" y="43102"/>
                    <a:pt x="390708" y="41702"/>
                    <a:pt x="392574" y="41236"/>
                  </a:cubicBezTo>
                  <a:cubicBezTo>
                    <a:pt x="394440" y="40769"/>
                    <a:pt x="396306" y="39836"/>
                    <a:pt x="397239" y="38437"/>
                  </a:cubicBezTo>
                  <a:cubicBezTo>
                    <a:pt x="400038" y="33772"/>
                    <a:pt x="402837" y="28640"/>
                    <a:pt x="405170" y="23042"/>
                  </a:cubicBezTo>
                  <a:cubicBezTo>
                    <a:pt x="405636" y="22575"/>
                    <a:pt x="404237" y="20709"/>
                    <a:pt x="403770" y="19776"/>
                  </a:cubicBezTo>
                  <a:cubicBezTo>
                    <a:pt x="401438" y="17910"/>
                    <a:pt x="398172" y="16044"/>
                    <a:pt x="394907" y="17444"/>
                  </a:cubicBezTo>
                  <a:cubicBezTo>
                    <a:pt x="391641" y="18843"/>
                    <a:pt x="388842" y="19310"/>
                    <a:pt x="386043" y="16977"/>
                  </a:cubicBezTo>
                  <a:cubicBezTo>
                    <a:pt x="384177" y="15578"/>
                    <a:pt x="382311" y="16977"/>
                    <a:pt x="380912" y="17444"/>
                  </a:cubicBezTo>
                  <a:cubicBezTo>
                    <a:pt x="379046" y="17910"/>
                    <a:pt x="377180" y="19310"/>
                    <a:pt x="375313" y="18843"/>
                  </a:cubicBezTo>
                  <a:cubicBezTo>
                    <a:pt x="365983" y="15111"/>
                    <a:pt x="355254" y="14178"/>
                    <a:pt x="346390" y="8580"/>
                  </a:cubicBezTo>
                  <a:cubicBezTo>
                    <a:pt x="341725" y="5781"/>
                    <a:pt x="337060" y="4382"/>
                    <a:pt x="332395" y="2982"/>
                  </a:cubicBezTo>
                  <a:cubicBezTo>
                    <a:pt x="331462" y="2516"/>
                    <a:pt x="330062" y="2982"/>
                    <a:pt x="328663" y="3449"/>
                  </a:cubicBezTo>
                  <a:cubicBezTo>
                    <a:pt x="328196" y="3449"/>
                    <a:pt x="327263" y="3915"/>
                    <a:pt x="327263" y="4382"/>
                  </a:cubicBezTo>
                  <a:cubicBezTo>
                    <a:pt x="326797" y="4848"/>
                    <a:pt x="326797" y="5781"/>
                    <a:pt x="327263" y="6248"/>
                  </a:cubicBezTo>
                  <a:cubicBezTo>
                    <a:pt x="329129" y="8114"/>
                    <a:pt x="330995" y="9513"/>
                    <a:pt x="332861" y="11379"/>
                  </a:cubicBezTo>
                  <a:cubicBezTo>
                    <a:pt x="335194" y="13245"/>
                    <a:pt x="334261" y="16511"/>
                    <a:pt x="331928" y="17910"/>
                  </a:cubicBezTo>
                  <a:cubicBezTo>
                    <a:pt x="327730" y="20243"/>
                    <a:pt x="323531" y="20243"/>
                    <a:pt x="318866" y="20243"/>
                  </a:cubicBezTo>
                  <a:cubicBezTo>
                    <a:pt x="316534" y="20243"/>
                    <a:pt x="313735" y="20243"/>
                    <a:pt x="311402" y="21176"/>
                  </a:cubicBezTo>
                  <a:cubicBezTo>
                    <a:pt x="306270" y="23508"/>
                    <a:pt x="301139" y="26774"/>
                    <a:pt x="297407" y="31439"/>
                  </a:cubicBezTo>
                  <a:cubicBezTo>
                    <a:pt x="292275" y="37970"/>
                    <a:pt x="287610" y="44968"/>
                    <a:pt x="282479" y="51499"/>
                  </a:cubicBezTo>
                  <a:cubicBezTo>
                    <a:pt x="280146" y="54764"/>
                    <a:pt x="279679" y="58496"/>
                    <a:pt x="281546" y="62228"/>
                  </a:cubicBezTo>
                  <a:cubicBezTo>
                    <a:pt x="282479" y="64561"/>
                    <a:pt x="279679" y="66893"/>
                    <a:pt x="276881" y="66893"/>
                  </a:cubicBezTo>
                  <a:cubicBezTo>
                    <a:pt x="273149" y="66893"/>
                    <a:pt x="269883" y="64095"/>
                    <a:pt x="265684" y="65494"/>
                  </a:cubicBezTo>
                  <a:cubicBezTo>
                    <a:pt x="262885" y="66427"/>
                    <a:pt x="260553" y="65494"/>
                    <a:pt x="259153" y="63161"/>
                  </a:cubicBezTo>
                  <a:cubicBezTo>
                    <a:pt x="256354" y="59429"/>
                    <a:pt x="254022" y="55697"/>
                    <a:pt x="250756" y="52432"/>
                  </a:cubicBezTo>
                  <a:cubicBezTo>
                    <a:pt x="247957" y="49633"/>
                    <a:pt x="244691" y="47767"/>
                    <a:pt x="240493" y="49166"/>
                  </a:cubicBezTo>
                  <a:cubicBezTo>
                    <a:pt x="236294" y="50566"/>
                    <a:pt x="231629" y="51499"/>
                    <a:pt x="228364" y="54298"/>
                  </a:cubicBezTo>
                  <a:cubicBezTo>
                    <a:pt x="225098" y="56630"/>
                    <a:pt x="222299" y="58496"/>
                    <a:pt x="218101" y="58963"/>
                  </a:cubicBezTo>
                  <a:cubicBezTo>
                    <a:pt x="212503" y="59896"/>
                    <a:pt x="213436" y="66427"/>
                    <a:pt x="210170" y="69226"/>
                  </a:cubicBezTo>
                  <a:cubicBezTo>
                    <a:pt x="208771" y="70626"/>
                    <a:pt x="207371" y="72025"/>
                    <a:pt x="205505" y="72958"/>
                  </a:cubicBezTo>
                  <a:cubicBezTo>
                    <a:pt x="199441" y="74824"/>
                    <a:pt x="198041" y="79023"/>
                    <a:pt x="198507" y="85087"/>
                  </a:cubicBezTo>
                  <a:cubicBezTo>
                    <a:pt x="198507" y="86487"/>
                    <a:pt x="198507" y="87420"/>
                    <a:pt x="198041" y="88819"/>
                  </a:cubicBezTo>
                  <a:cubicBezTo>
                    <a:pt x="197574" y="90685"/>
                    <a:pt x="196175" y="92085"/>
                    <a:pt x="194309" y="92085"/>
                  </a:cubicBezTo>
                  <a:cubicBezTo>
                    <a:pt x="192443" y="92085"/>
                    <a:pt x="190577" y="91618"/>
                    <a:pt x="188711" y="91618"/>
                  </a:cubicBezTo>
                  <a:cubicBezTo>
                    <a:pt x="185912" y="91618"/>
                    <a:pt x="184046" y="94417"/>
                    <a:pt x="184512" y="96750"/>
                  </a:cubicBezTo>
                  <a:cubicBezTo>
                    <a:pt x="184979" y="99083"/>
                    <a:pt x="185445" y="101881"/>
                    <a:pt x="185912" y="104214"/>
                  </a:cubicBezTo>
                  <a:cubicBezTo>
                    <a:pt x="185912" y="104681"/>
                    <a:pt x="185445" y="105614"/>
                    <a:pt x="184979" y="106080"/>
                  </a:cubicBezTo>
                  <a:cubicBezTo>
                    <a:pt x="184046" y="107013"/>
                    <a:pt x="182646" y="107013"/>
                    <a:pt x="181713" y="105614"/>
                  </a:cubicBezTo>
                  <a:cubicBezTo>
                    <a:pt x="179847" y="103281"/>
                    <a:pt x="177981" y="100482"/>
                    <a:pt x="176115" y="97683"/>
                  </a:cubicBezTo>
                  <a:cubicBezTo>
                    <a:pt x="174715" y="95817"/>
                    <a:pt x="172383" y="95350"/>
                    <a:pt x="170983" y="96750"/>
                  </a:cubicBezTo>
                  <a:cubicBezTo>
                    <a:pt x="168184" y="99083"/>
                    <a:pt x="164919" y="101415"/>
                    <a:pt x="162120" y="104214"/>
                  </a:cubicBezTo>
                  <a:cubicBezTo>
                    <a:pt x="160254" y="106080"/>
                    <a:pt x="158854" y="108413"/>
                    <a:pt x="158854" y="110745"/>
                  </a:cubicBezTo>
                  <a:cubicBezTo>
                    <a:pt x="159787" y="119609"/>
                    <a:pt x="156522" y="126606"/>
                    <a:pt x="149524" y="132671"/>
                  </a:cubicBezTo>
                  <a:cubicBezTo>
                    <a:pt x="147658" y="134071"/>
                    <a:pt x="146725" y="136869"/>
                    <a:pt x="145326" y="139202"/>
                  </a:cubicBezTo>
                  <a:cubicBezTo>
                    <a:pt x="140660" y="146666"/>
                    <a:pt x="133663" y="150865"/>
                    <a:pt x="124799" y="151798"/>
                  </a:cubicBezTo>
                  <a:cubicBezTo>
                    <a:pt x="119201" y="152264"/>
                    <a:pt x="113137" y="153197"/>
                    <a:pt x="107539" y="154130"/>
                  </a:cubicBezTo>
                  <a:cubicBezTo>
                    <a:pt x="99608" y="159728"/>
                    <a:pt x="88878" y="158329"/>
                    <a:pt x="80948" y="164860"/>
                  </a:cubicBezTo>
                  <a:cubicBezTo>
                    <a:pt x="79548" y="165793"/>
                    <a:pt x="77216" y="166726"/>
                    <a:pt x="75349" y="166260"/>
                  </a:cubicBezTo>
                  <a:cubicBezTo>
                    <a:pt x="68352" y="164394"/>
                    <a:pt x="62754" y="167192"/>
                    <a:pt x="57156" y="170458"/>
                  </a:cubicBezTo>
                  <a:cubicBezTo>
                    <a:pt x="49692" y="174190"/>
                    <a:pt x="43161" y="179322"/>
                    <a:pt x="35230" y="182121"/>
                  </a:cubicBezTo>
                  <a:cubicBezTo>
                    <a:pt x="31498" y="183520"/>
                    <a:pt x="29165" y="186786"/>
                    <a:pt x="26833" y="190051"/>
                  </a:cubicBezTo>
                  <a:cubicBezTo>
                    <a:pt x="24500" y="193317"/>
                    <a:pt x="24034" y="189118"/>
                    <a:pt x="22634" y="189118"/>
                  </a:cubicBezTo>
                  <a:cubicBezTo>
                    <a:pt x="21701" y="189118"/>
                    <a:pt x="19835" y="189118"/>
                    <a:pt x="19369" y="190051"/>
                  </a:cubicBezTo>
                  <a:cubicBezTo>
                    <a:pt x="17969" y="191917"/>
                    <a:pt x="16103" y="194250"/>
                    <a:pt x="15637" y="196582"/>
                  </a:cubicBezTo>
                  <a:cubicBezTo>
                    <a:pt x="14704" y="199848"/>
                    <a:pt x="14704" y="203114"/>
                    <a:pt x="14704" y="205912"/>
                  </a:cubicBezTo>
                  <a:cubicBezTo>
                    <a:pt x="14704" y="211044"/>
                    <a:pt x="13771" y="216176"/>
                    <a:pt x="10505" y="220374"/>
                  </a:cubicBezTo>
                  <a:cubicBezTo>
                    <a:pt x="7240" y="224573"/>
                    <a:pt x="6773" y="229704"/>
                    <a:pt x="6773" y="234836"/>
                  </a:cubicBezTo>
                  <a:cubicBezTo>
                    <a:pt x="6773" y="241834"/>
                    <a:pt x="7240" y="248831"/>
                    <a:pt x="10972" y="255362"/>
                  </a:cubicBezTo>
                  <a:cubicBezTo>
                    <a:pt x="11905" y="256762"/>
                    <a:pt x="12371" y="259094"/>
                    <a:pt x="12838" y="260960"/>
                  </a:cubicBezTo>
                  <a:cubicBezTo>
                    <a:pt x="13304" y="262826"/>
                    <a:pt x="12371" y="264692"/>
                    <a:pt x="10972" y="266092"/>
                  </a:cubicBezTo>
                  <a:cubicBezTo>
                    <a:pt x="10039" y="267025"/>
                    <a:pt x="9105" y="267491"/>
                    <a:pt x="8173" y="268424"/>
                  </a:cubicBezTo>
                  <a:cubicBezTo>
                    <a:pt x="8173" y="268424"/>
                    <a:pt x="8173" y="268424"/>
                    <a:pt x="7706" y="268424"/>
                  </a:cubicBezTo>
                  <a:cubicBezTo>
                    <a:pt x="7706" y="268424"/>
                    <a:pt x="7706" y="268891"/>
                    <a:pt x="7706" y="268891"/>
                  </a:cubicBezTo>
                  <a:cubicBezTo>
                    <a:pt x="7706" y="268891"/>
                    <a:pt x="8173" y="268891"/>
                    <a:pt x="8173" y="268424"/>
                  </a:cubicBezTo>
                  <a:cubicBezTo>
                    <a:pt x="6773" y="271223"/>
                    <a:pt x="5373" y="273556"/>
                    <a:pt x="3974" y="276355"/>
                  </a:cubicBezTo>
                  <a:cubicBezTo>
                    <a:pt x="3974" y="276355"/>
                    <a:pt x="3974" y="276355"/>
                    <a:pt x="3974" y="276355"/>
                  </a:cubicBezTo>
                  <a:cubicBezTo>
                    <a:pt x="3974" y="276355"/>
                    <a:pt x="3974" y="276822"/>
                    <a:pt x="3974" y="276822"/>
                  </a:cubicBezTo>
                  <a:lnTo>
                    <a:pt x="4440" y="276355"/>
                  </a:lnTo>
                  <a:cubicBezTo>
                    <a:pt x="4440" y="278221"/>
                    <a:pt x="4440" y="280087"/>
                    <a:pt x="4907" y="281953"/>
                  </a:cubicBezTo>
                  <a:cubicBezTo>
                    <a:pt x="6773" y="286152"/>
                    <a:pt x="8173" y="290350"/>
                    <a:pt x="7706" y="295015"/>
                  </a:cubicBezTo>
                  <a:cubicBezTo>
                    <a:pt x="6773" y="302946"/>
                    <a:pt x="9105" y="310410"/>
                    <a:pt x="11905" y="317408"/>
                  </a:cubicBezTo>
                  <a:cubicBezTo>
                    <a:pt x="14704" y="325338"/>
                    <a:pt x="15637" y="333735"/>
                    <a:pt x="15170" y="342133"/>
                  </a:cubicBezTo>
                  <a:cubicBezTo>
                    <a:pt x="15170" y="351929"/>
                    <a:pt x="14704" y="361259"/>
                    <a:pt x="17969" y="370590"/>
                  </a:cubicBezTo>
                  <a:cubicBezTo>
                    <a:pt x="18902" y="372922"/>
                    <a:pt x="18436" y="375721"/>
                    <a:pt x="18436" y="378054"/>
                  </a:cubicBezTo>
                  <a:cubicBezTo>
                    <a:pt x="17503" y="383185"/>
                    <a:pt x="16103" y="388317"/>
                    <a:pt x="15170" y="392982"/>
                  </a:cubicBezTo>
                  <a:cubicBezTo>
                    <a:pt x="13771" y="399979"/>
                    <a:pt x="10505" y="406044"/>
                    <a:pt x="3974" y="410243"/>
                  </a:cubicBezTo>
                  <a:cubicBezTo>
                    <a:pt x="-1157" y="413975"/>
                    <a:pt x="-1157" y="421439"/>
                    <a:pt x="3041" y="425637"/>
                  </a:cubicBezTo>
                  <a:cubicBezTo>
                    <a:pt x="5840" y="428436"/>
                    <a:pt x="8639" y="430769"/>
                    <a:pt x="10972" y="434034"/>
                  </a:cubicBezTo>
                  <a:cubicBezTo>
                    <a:pt x="14704" y="439166"/>
                    <a:pt x="19835" y="441032"/>
                    <a:pt x="25900" y="441965"/>
                  </a:cubicBezTo>
                  <a:cubicBezTo>
                    <a:pt x="30565" y="442431"/>
                    <a:pt x="34763" y="442898"/>
                    <a:pt x="39428" y="442431"/>
                  </a:cubicBezTo>
                  <a:cubicBezTo>
                    <a:pt x="41761" y="442431"/>
                    <a:pt x="45027" y="441965"/>
                    <a:pt x="46893" y="440566"/>
                  </a:cubicBezTo>
                  <a:cubicBezTo>
                    <a:pt x="55756" y="434034"/>
                    <a:pt x="67886" y="434034"/>
                    <a:pt x="75349" y="424704"/>
                  </a:cubicBezTo>
                  <a:cubicBezTo>
                    <a:pt x="76283" y="423771"/>
                    <a:pt x="77682" y="423305"/>
                    <a:pt x="78615" y="423305"/>
                  </a:cubicBezTo>
                  <a:cubicBezTo>
                    <a:pt x="87479" y="422372"/>
                    <a:pt x="96342" y="419573"/>
                    <a:pt x="105206" y="421439"/>
                  </a:cubicBezTo>
                  <a:cubicBezTo>
                    <a:pt x="112670" y="423305"/>
                    <a:pt x="120601" y="422838"/>
                    <a:pt x="128065" y="422838"/>
                  </a:cubicBezTo>
                  <a:cubicBezTo>
                    <a:pt x="131797" y="422838"/>
                    <a:pt x="135529" y="420972"/>
                    <a:pt x="138328" y="418173"/>
                  </a:cubicBezTo>
                  <a:cubicBezTo>
                    <a:pt x="146259" y="410243"/>
                    <a:pt x="152790" y="405578"/>
                    <a:pt x="163986" y="399979"/>
                  </a:cubicBezTo>
                  <a:cubicBezTo>
                    <a:pt x="166785" y="398580"/>
                    <a:pt x="169584" y="396714"/>
                    <a:pt x="172383" y="394848"/>
                  </a:cubicBezTo>
                  <a:cubicBezTo>
                    <a:pt x="176115" y="392049"/>
                    <a:pt x="180314" y="390649"/>
                    <a:pt x="184979" y="391116"/>
                  </a:cubicBezTo>
                  <a:cubicBezTo>
                    <a:pt x="196641" y="392515"/>
                    <a:pt x="208304" y="390649"/>
                    <a:pt x="218567" y="385518"/>
                  </a:cubicBezTo>
                  <a:cubicBezTo>
                    <a:pt x="226964" y="381319"/>
                    <a:pt x="235361" y="379920"/>
                    <a:pt x="244691" y="379920"/>
                  </a:cubicBezTo>
                  <a:cubicBezTo>
                    <a:pt x="251223" y="379920"/>
                    <a:pt x="257754" y="380386"/>
                    <a:pt x="263818" y="380386"/>
                  </a:cubicBezTo>
                  <a:cubicBezTo>
                    <a:pt x="267084" y="380386"/>
                    <a:pt x="270349" y="381786"/>
                    <a:pt x="272215" y="384585"/>
                  </a:cubicBezTo>
                  <a:cubicBezTo>
                    <a:pt x="275481" y="388783"/>
                    <a:pt x="280146" y="390649"/>
                    <a:pt x="285278" y="391582"/>
                  </a:cubicBezTo>
                  <a:cubicBezTo>
                    <a:pt x="290876" y="392515"/>
                    <a:pt x="296007" y="395314"/>
                    <a:pt x="301605" y="397647"/>
                  </a:cubicBezTo>
                  <a:cubicBezTo>
                    <a:pt x="304405" y="399046"/>
                    <a:pt x="306737" y="401845"/>
                    <a:pt x="306737" y="405111"/>
                  </a:cubicBezTo>
                  <a:cubicBezTo>
                    <a:pt x="306270" y="409310"/>
                    <a:pt x="307204" y="412575"/>
                    <a:pt x="310002" y="415374"/>
                  </a:cubicBezTo>
                  <a:cubicBezTo>
                    <a:pt x="313268" y="418640"/>
                    <a:pt x="315134" y="422838"/>
                    <a:pt x="315601" y="427503"/>
                  </a:cubicBezTo>
                  <a:cubicBezTo>
                    <a:pt x="316067" y="432168"/>
                    <a:pt x="316534" y="436367"/>
                    <a:pt x="317000" y="441032"/>
                  </a:cubicBezTo>
                  <a:cubicBezTo>
                    <a:pt x="317000" y="442898"/>
                    <a:pt x="317000" y="444764"/>
                    <a:pt x="317000" y="446630"/>
                  </a:cubicBezTo>
                  <a:cubicBezTo>
                    <a:pt x="317000" y="447097"/>
                    <a:pt x="317000" y="448030"/>
                    <a:pt x="317467" y="448496"/>
                  </a:cubicBezTo>
                  <a:cubicBezTo>
                    <a:pt x="318866" y="449896"/>
                    <a:pt x="320266" y="451295"/>
                    <a:pt x="321665" y="452228"/>
                  </a:cubicBezTo>
                  <a:cubicBezTo>
                    <a:pt x="322598" y="452695"/>
                    <a:pt x="324464" y="452228"/>
                    <a:pt x="324931" y="451295"/>
                  </a:cubicBezTo>
                  <a:cubicBezTo>
                    <a:pt x="330062" y="445697"/>
                    <a:pt x="335194" y="439633"/>
                    <a:pt x="340792" y="434501"/>
                  </a:cubicBezTo>
                  <a:cubicBezTo>
                    <a:pt x="343591" y="431702"/>
                    <a:pt x="347323" y="430302"/>
                    <a:pt x="350122" y="427503"/>
                  </a:cubicBezTo>
                  <a:cubicBezTo>
                    <a:pt x="353388" y="424704"/>
                    <a:pt x="356187" y="420972"/>
                    <a:pt x="358986" y="417707"/>
                  </a:cubicBezTo>
                  <a:cubicBezTo>
                    <a:pt x="359452" y="417240"/>
                    <a:pt x="360385" y="417240"/>
                    <a:pt x="360852" y="417240"/>
                  </a:cubicBezTo>
                  <a:cubicBezTo>
                    <a:pt x="361318" y="417240"/>
                    <a:pt x="361785" y="418173"/>
                    <a:pt x="361785" y="418640"/>
                  </a:cubicBezTo>
                  <a:cubicBezTo>
                    <a:pt x="362251" y="421439"/>
                    <a:pt x="362251" y="424238"/>
                    <a:pt x="360385" y="426104"/>
                  </a:cubicBezTo>
                  <a:cubicBezTo>
                    <a:pt x="355720" y="430769"/>
                    <a:pt x="352921" y="436367"/>
                    <a:pt x="351055" y="442898"/>
                  </a:cubicBezTo>
                  <a:cubicBezTo>
                    <a:pt x="349189" y="448963"/>
                    <a:pt x="346390" y="453161"/>
                    <a:pt x="340792" y="455960"/>
                  </a:cubicBezTo>
                  <a:cubicBezTo>
                    <a:pt x="339859" y="456427"/>
                    <a:pt x="338926" y="457826"/>
                    <a:pt x="338926" y="459226"/>
                  </a:cubicBezTo>
                  <a:cubicBezTo>
                    <a:pt x="338926" y="460159"/>
                    <a:pt x="339393" y="462025"/>
                    <a:pt x="340325" y="462491"/>
                  </a:cubicBezTo>
                  <a:cubicBezTo>
                    <a:pt x="342192" y="462958"/>
                    <a:pt x="344058" y="462491"/>
                    <a:pt x="345924" y="462491"/>
                  </a:cubicBezTo>
                  <a:cubicBezTo>
                    <a:pt x="351522" y="462491"/>
                    <a:pt x="355720" y="460159"/>
                    <a:pt x="358053" y="454561"/>
                  </a:cubicBezTo>
                  <a:cubicBezTo>
                    <a:pt x="358519" y="453161"/>
                    <a:pt x="358986" y="452228"/>
                    <a:pt x="359919" y="451295"/>
                  </a:cubicBezTo>
                  <a:cubicBezTo>
                    <a:pt x="360385" y="450829"/>
                    <a:pt x="360852" y="450362"/>
                    <a:pt x="361318" y="449896"/>
                  </a:cubicBezTo>
                  <a:cubicBezTo>
                    <a:pt x="361785" y="450829"/>
                    <a:pt x="363184" y="451295"/>
                    <a:pt x="363184" y="452228"/>
                  </a:cubicBezTo>
                  <a:cubicBezTo>
                    <a:pt x="363651" y="457826"/>
                    <a:pt x="363651" y="463891"/>
                    <a:pt x="359919" y="468556"/>
                  </a:cubicBezTo>
                  <a:cubicBezTo>
                    <a:pt x="358519" y="469956"/>
                    <a:pt x="359919" y="472288"/>
                    <a:pt x="361785" y="472754"/>
                  </a:cubicBezTo>
                  <a:cubicBezTo>
                    <a:pt x="365050" y="473221"/>
                    <a:pt x="367849" y="473221"/>
                    <a:pt x="371115" y="473221"/>
                  </a:cubicBezTo>
                  <a:cubicBezTo>
                    <a:pt x="371115" y="473221"/>
                    <a:pt x="371115" y="472754"/>
                    <a:pt x="371115" y="472754"/>
                  </a:cubicBezTo>
                  <a:lnTo>
                    <a:pt x="372048" y="471821"/>
                  </a:lnTo>
                  <a:lnTo>
                    <a:pt x="371581" y="473221"/>
                  </a:lnTo>
                  <a:cubicBezTo>
                    <a:pt x="371581" y="473221"/>
                    <a:pt x="371115" y="473221"/>
                    <a:pt x="371115" y="473221"/>
                  </a:cubicBezTo>
                  <a:cubicBezTo>
                    <a:pt x="371115" y="473688"/>
                    <a:pt x="371115" y="474154"/>
                    <a:pt x="371115" y="474621"/>
                  </a:cubicBezTo>
                  <a:cubicBezTo>
                    <a:pt x="374847" y="484884"/>
                    <a:pt x="377180" y="495613"/>
                    <a:pt x="372514" y="506343"/>
                  </a:cubicBezTo>
                  <a:cubicBezTo>
                    <a:pt x="371581" y="508209"/>
                    <a:pt x="372514" y="511474"/>
                    <a:pt x="373448" y="513807"/>
                  </a:cubicBezTo>
                  <a:cubicBezTo>
                    <a:pt x="374381" y="516606"/>
                    <a:pt x="376246" y="519405"/>
                    <a:pt x="377646" y="522671"/>
                  </a:cubicBezTo>
                  <a:cubicBezTo>
                    <a:pt x="381378" y="532001"/>
                    <a:pt x="388376" y="536666"/>
                    <a:pt x="397706" y="538998"/>
                  </a:cubicBezTo>
                  <a:cubicBezTo>
                    <a:pt x="402837" y="540398"/>
                    <a:pt x="407036" y="542730"/>
                    <a:pt x="411234" y="545996"/>
                  </a:cubicBezTo>
                  <a:cubicBezTo>
                    <a:pt x="413567" y="547862"/>
                    <a:pt x="415900" y="550661"/>
                    <a:pt x="418232" y="552527"/>
                  </a:cubicBezTo>
                  <a:cubicBezTo>
                    <a:pt x="420098" y="553927"/>
                    <a:pt x="422897" y="554860"/>
                    <a:pt x="425696" y="553460"/>
                  </a:cubicBezTo>
                  <a:cubicBezTo>
                    <a:pt x="433627" y="549262"/>
                    <a:pt x="442024" y="545996"/>
                    <a:pt x="446689" y="537132"/>
                  </a:cubicBezTo>
                  <a:cubicBezTo>
                    <a:pt x="447156" y="535733"/>
                    <a:pt x="449022" y="536200"/>
                    <a:pt x="449955" y="537599"/>
                  </a:cubicBezTo>
                  <a:cubicBezTo>
                    <a:pt x="450421" y="538065"/>
                    <a:pt x="450888" y="538532"/>
                    <a:pt x="450421" y="538998"/>
                  </a:cubicBezTo>
                  <a:cubicBezTo>
                    <a:pt x="449955" y="540865"/>
                    <a:pt x="448555" y="543664"/>
                    <a:pt x="449488" y="544597"/>
                  </a:cubicBezTo>
                  <a:cubicBezTo>
                    <a:pt x="453687" y="550195"/>
                    <a:pt x="456486" y="557192"/>
                    <a:pt x="461617" y="561857"/>
                  </a:cubicBezTo>
                  <a:cubicBezTo>
                    <a:pt x="463017" y="563257"/>
                    <a:pt x="465349" y="563723"/>
                    <a:pt x="466749" y="562790"/>
                  </a:cubicBezTo>
                  <a:cubicBezTo>
                    <a:pt x="473280" y="556726"/>
                    <a:pt x="481211" y="552527"/>
                    <a:pt x="488208" y="546462"/>
                  </a:cubicBezTo>
                  <a:cubicBezTo>
                    <a:pt x="494739" y="540865"/>
                    <a:pt x="502670" y="538532"/>
                    <a:pt x="511067" y="538065"/>
                  </a:cubicBezTo>
                  <a:cubicBezTo>
                    <a:pt x="514333" y="538065"/>
                    <a:pt x="517598" y="538065"/>
                    <a:pt x="520864" y="537599"/>
                  </a:cubicBezTo>
                  <a:cubicBezTo>
                    <a:pt x="525995" y="537132"/>
                    <a:pt x="533926" y="530601"/>
                    <a:pt x="533926" y="525003"/>
                  </a:cubicBezTo>
                  <a:cubicBezTo>
                    <a:pt x="534392" y="516606"/>
                    <a:pt x="538591" y="509142"/>
                    <a:pt x="540457" y="501212"/>
                  </a:cubicBezTo>
                  <a:cubicBezTo>
                    <a:pt x="542323" y="492348"/>
                    <a:pt x="546988" y="484417"/>
                    <a:pt x="553053" y="477886"/>
                  </a:cubicBezTo>
                  <a:cubicBezTo>
                    <a:pt x="557251" y="473688"/>
                    <a:pt x="560050" y="468556"/>
                    <a:pt x="562850" y="463424"/>
                  </a:cubicBezTo>
                  <a:cubicBezTo>
                    <a:pt x="566115" y="457360"/>
                    <a:pt x="569380" y="450829"/>
                    <a:pt x="572646" y="444764"/>
                  </a:cubicBezTo>
                  <a:cubicBezTo>
                    <a:pt x="578244" y="434501"/>
                    <a:pt x="584309" y="425171"/>
                    <a:pt x="595038" y="419106"/>
                  </a:cubicBezTo>
                  <a:cubicBezTo>
                    <a:pt x="596904" y="417707"/>
                    <a:pt x="599237" y="415841"/>
                    <a:pt x="599703" y="413508"/>
                  </a:cubicBezTo>
                  <a:cubicBezTo>
                    <a:pt x="601569" y="405111"/>
                    <a:pt x="609967" y="400446"/>
                    <a:pt x="612766" y="392515"/>
                  </a:cubicBezTo>
                  <a:cubicBezTo>
                    <a:pt x="615098" y="384585"/>
                    <a:pt x="615098" y="376187"/>
                    <a:pt x="618830" y="368257"/>
                  </a:cubicBezTo>
                  <a:cubicBezTo>
                    <a:pt x="623495" y="358927"/>
                    <a:pt x="625361" y="348664"/>
                    <a:pt x="630959" y="340267"/>
                  </a:cubicBezTo>
                  <a:cubicBezTo>
                    <a:pt x="632826" y="337934"/>
                    <a:pt x="633292" y="334202"/>
                    <a:pt x="633758" y="331403"/>
                  </a:cubicBezTo>
                  <a:cubicBezTo>
                    <a:pt x="634691" y="324872"/>
                    <a:pt x="634225" y="318807"/>
                    <a:pt x="632359" y="312276"/>
                  </a:cubicBezTo>
                  <a:cubicBezTo>
                    <a:pt x="630959" y="307611"/>
                    <a:pt x="630959" y="303413"/>
                    <a:pt x="632359" y="299214"/>
                  </a:cubicBezTo>
                  <a:cubicBezTo>
                    <a:pt x="633292" y="296415"/>
                    <a:pt x="634225" y="293149"/>
                    <a:pt x="634225" y="289884"/>
                  </a:cubicBezTo>
                  <a:cubicBezTo>
                    <a:pt x="634691" y="280554"/>
                    <a:pt x="636557" y="272156"/>
                    <a:pt x="639823" y="263759"/>
                  </a:cubicBezTo>
                  <a:cubicBezTo>
                    <a:pt x="640290" y="262826"/>
                    <a:pt x="640756" y="261427"/>
                    <a:pt x="640756" y="260027"/>
                  </a:cubicBezTo>
                  <a:cubicBezTo>
                    <a:pt x="640756" y="259094"/>
                    <a:pt x="639823" y="258161"/>
                    <a:pt x="639356" y="257228"/>
                  </a:cubicBezTo>
                  <a:cubicBezTo>
                    <a:pt x="639356" y="259561"/>
                    <a:pt x="638423" y="260027"/>
                    <a:pt x="637957" y="26002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1" name="Freeform: Shape 20">
              <a:extLst>
                <a:ext uri="{FF2B5EF4-FFF2-40B4-BE49-F238E27FC236}">
                  <a16:creationId xmlns:a16="http://schemas.microsoft.com/office/drawing/2014/main" id="{9A43F386-A954-4A46-9746-88FA03F0ECE8}"/>
                </a:ext>
              </a:extLst>
            </p:cNvPr>
            <p:cNvSpPr/>
            <p:nvPr/>
          </p:nvSpPr>
          <p:spPr>
            <a:xfrm>
              <a:off x="2087098" y="1430779"/>
              <a:ext cx="4665" cy="4665"/>
            </a:xfrm>
            <a:custGeom>
              <a:avLst/>
              <a:gdLst/>
              <a:ahLst/>
              <a:cxnLst/>
              <a:rect l="0" t="0" r="0" b="0"/>
              <a:pathLst>
                <a:path>
                  <a:moveTo>
                    <a:pt x="0" y="467"/>
                  </a:moveTo>
                  <a:cubicBezTo>
                    <a:pt x="0" y="467"/>
                    <a:pt x="467" y="467"/>
                    <a:pt x="467" y="0"/>
                  </a:cubicBezTo>
                  <a:cubicBezTo>
                    <a:pt x="467" y="0"/>
                    <a:pt x="0" y="0"/>
                    <a:pt x="0" y="0"/>
                  </a:cubicBezTo>
                  <a:cubicBezTo>
                    <a:pt x="0" y="467"/>
                    <a:pt x="0" y="467"/>
                    <a:pt x="0" y="467"/>
                  </a:cubicBezTo>
                  <a:cubicBezTo>
                    <a:pt x="0" y="933"/>
                    <a:pt x="0" y="467"/>
                    <a:pt x="0" y="4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2" name="Freeform: Shape 21">
              <a:extLst>
                <a:ext uri="{FF2B5EF4-FFF2-40B4-BE49-F238E27FC236}">
                  <a16:creationId xmlns:a16="http://schemas.microsoft.com/office/drawing/2014/main" id="{69F4897F-2D2F-4397-AE27-A2BB5D31B22F}"/>
                </a:ext>
              </a:extLst>
            </p:cNvPr>
            <p:cNvSpPr/>
            <p:nvPr/>
          </p:nvSpPr>
          <p:spPr>
            <a:xfrm>
              <a:off x="2106224" y="1372935"/>
              <a:ext cx="4665" cy="4665"/>
            </a:xfrm>
            <a:custGeom>
              <a:avLst/>
              <a:gdLst/>
              <a:ahLst/>
              <a:cxnLst/>
              <a:rect l="0" t="0" r="0" b="0"/>
              <a:pathLst>
                <a:path>
                  <a:moveTo>
                    <a:pt x="467" y="0"/>
                  </a:moveTo>
                  <a:cubicBezTo>
                    <a:pt x="467" y="0"/>
                    <a:pt x="467" y="0"/>
                    <a:pt x="467" y="0"/>
                  </a:cubicBezTo>
                  <a:cubicBezTo>
                    <a:pt x="0" y="0"/>
                    <a:pt x="0" y="0"/>
                    <a:pt x="0" y="0"/>
                  </a:cubicBezTo>
                  <a:cubicBezTo>
                    <a:pt x="0" y="0"/>
                    <a:pt x="0" y="0"/>
                    <a:pt x="0" y="466"/>
                  </a:cubicBezTo>
                  <a:cubicBezTo>
                    <a:pt x="467" y="466"/>
                    <a:pt x="467" y="466"/>
                    <a:pt x="467"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3" name="Freeform: Shape 22">
              <a:extLst>
                <a:ext uri="{FF2B5EF4-FFF2-40B4-BE49-F238E27FC236}">
                  <a16:creationId xmlns:a16="http://schemas.microsoft.com/office/drawing/2014/main" id="{F64C3731-B549-464B-A4C0-27D3DD4C6222}"/>
                </a:ext>
              </a:extLst>
            </p:cNvPr>
            <p:cNvSpPr/>
            <p:nvPr/>
          </p:nvSpPr>
          <p:spPr>
            <a:xfrm>
              <a:off x="1983638" y="1235801"/>
              <a:ext cx="433825" cy="331206"/>
            </a:xfrm>
            <a:custGeom>
              <a:avLst/>
              <a:gdLst/>
              <a:ahLst/>
              <a:cxnLst/>
              <a:rect l="0" t="0" r="0" b="0"/>
              <a:pathLst>
                <a:path w="433851" h="331219">
                  <a:moveTo>
                    <a:pt x="124458" y="144137"/>
                  </a:moveTo>
                  <a:cubicBezTo>
                    <a:pt x="122126" y="147869"/>
                    <a:pt x="122126" y="151135"/>
                    <a:pt x="123525" y="154867"/>
                  </a:cubicBezTo>
                  <a:cubicBezTo>
                    <a:pt x="125858" y="159532"/>
                    <a:pt x="125858" y="164663"/>
                    <a:pt x="124458" y="169795"/>
                  </a:cubicBezTo>
                  <a:cubicBezTo>
                    <a:pt x="123059" y="173993"/>
                    <a:pt x="122592" y="178658"/>
                    <a:pt x="121659" y="182857"/>
                  </a:cubicBezTo>
                  <a:cubicBezTo>
                    <a:pt x="121193" y="183790"/>
                    <a:pt x="120260" y="185190"/>
                    <a:pt x="119327" y="185656"/>
                  </a:cubicBezTo>
                  <a:cubicBezTo>
                    <a:pt x="114662" y="187522"/>
                    <a:pt x="115595" y="191254"/>
                    <a:pt x="115595" y="194986"/>
                  </a:cubicBezTo>
                  <a:cubicBezTo>
                    <a:pt x="115595" y="194986"/>
                    <a:pt x="116061" y="194986"/>
                    <a:pt x="116061" y="194986"/>
                  </a:cubicBezTo>
                  <a:cubicBezTo>
                    <a:pt x="117461" y="196386"/>
                    <a:pt x="118860" y="197785"/>
                    <a:pt x="120726" y="199651"/>
                  </a:cubicBezTo>
                  <a:cubicBezTo>
                    <a:pt x="121193" y="200118"/>
                    <a:pt x="121659" y="200584"/>
                    <a:pt x="122126" y="200584"/>
                  </a:cubicBezTo>
                  <a:cubicBezTo>
                    <a:pt x="123525" y="201051"/>
                    <a:pt x="125391" y="201984"/>
                    <a:pt x="126791" y="202450"/>
                  </a:cubicBezTo>
                  <a:cubicBezTo>
                    <a:pt x="127257" y="202450"/>
                    <a:pt x="128190" y="202450"/>
                    <a:pt x="128657" y="202450"/>
                  </a:cubicBezTo>
                  <a:cubicBezTo>
                    <a:pt x="128657" y="202917"/>
                    <a:pt x="128657" y="202917"/>
                    <a:pt x="128657" y="203383"/>
                  </a:cubicBezTo>
                  <a:cubicBezTo>
                    <a:pt x="129590" y="203850"/>
                    <a:pt x="130523" y="204316"/>
                    <a:pt x="131456" y="204783"/>
                  </a:cubicBezTo>
                  <a:cubicBezTo>
                    <a:pt x="131922" y="204783"/>
                    <a:pt x="132389" y="205716"/>
                    <a:pt x="132389" y="206182"/>
                  </a:cubicBezTo>
                  <a:cubicBezTo>
                    <a:pt x="132389" y="206649"/>
                    <a:pt x="131922" y="207115"/>
                    <a:pt x="131456" y="207582"/>
                  </a:cubicBezTo>
                  <a:cubicBezTo>
                    <a:pt x="130056" y="208515"/>
                    <a:pt x="129123" y="208048"/>
                    <a:pt x="128657" y="206649"/>
                  </a:cubicBezTo>
                  <a:cubicBezTo>
                    <a:pt x="128657" y="205716"/>
                    <a:pt x="128657" y="204783"/>
                    <a:pt x="128657" y="203850"/>
                  </a:cubicBezTo>
                  <a:cubicBezTo>
                    <a:pt x="128657" y="203850"/>
                    <a:pt x="128190" y="203850"/>
                    <a:pt x="128190" y="203850"/>
                  </a:cubicBezTo>
                  <a:cubicBezTo>
                    <a:pt x="127724" y="203850"/>
                    <a:pt x="127257" y="203383"/>
                    <a:pt x="126791" y="203383"/>
                  </a:cubicBezTo>
                  <a:cubicBezTo>
                    <a:pt x="124925" y="203383"/>
                    <a:pt x="123525" y="202450"/>
                    <a:pt x="122126" y="201517"/>
                  </a:cubicBezTo>
                  <a:cubicBezTo>
                    <a:pt x="121659" y="201051"/>
                    <a:pt x="120726" y="201051"/>
                    <a:pt x="120260" y="200584"/>
                  </a:cubicBezTo>
                  <a:cubicBezTo>
                    <a:pt x="118860" y="199185"/>
                    <a:pt x="117461" y="197785"/>
                    <a:pt x="116061" y="196386"/>
                  </a:cubicBezTo>
                  <a:cubicBezTo>
                    <a:pt x="116061" y="196386"/>
                    <a:pt x="116061" y="195919"/>
                    <a:pt x="116061" y="195919"/>
                  </a:cubicBezTo>
                  <a:cubicBezTo>
                    <a:pt x="112329" y="196386"/>
                    <a:pt x="108597" y="196386"/>
                    <a:pt x="104865" y="196852"/>
                  </a:cubicBezTo>
                  <a:cubicBezTo>
                    <a:pt x="102999" y="198252"/>
                    <a:pt x="101133" y="199185"/>
                    <a:pt x="98800" y="199185"/>
                  </a:cubicBezTo>
                  <a:cubicBezTo>
                    <a:pt x="94602" y="199651"/>
                    <a:pt x="90403" y="200118"/>
                    <a:pt x="85738" y="200584"/>
                  </a:cubicBezTo>
                  <a:cubicBezTo>
                    <a:pt x="83872" y="207582"/>
                    <a:pt x="79674" y="212713"/>
                    <a:pt x="74076" y="216445"/>
                  </a:cubicBezTo>
                  <a:cubicBezTo>
                    <a:pt x="69877" y="219245"/>
                    <a:pt x="68944" y="223443"/>
                    <a:pt x="68011" y="228108"/>
                  </a:cubicBezTo>
                  <a:cubicBezTo>
                    <a:pt x="67545" y="230441"/>
                    <a:pt x="69877" y="233240"/>
                    <a:pt x="72210" y="233706"/>
                  </a:cubicBezTo>
                  <a:cubicBezTo>
                    <a:pt x="73609" y="234173"/>
                    <a:pt x="74542" y="233706"/>
                    <a:pt x="75942" y="234173"/>
                  </a:cubicBezTo>
                  <a:cubicBezTo>
                    <a:pt x="82006" y="235106"/>
                    <a:pt x="83872" y="236972"/>
                    <a:pt x="83872" y="242570"/>
                  </a:cubicBezTo>
                  <a:cubicBezTo>
                    <a:pt x="83872" y="244902"/>
                    <a:pt x="84339" y="247701"/>
                    <a:pt x="83872" y="250034"/>
                  </a:cubicBezTo>
                  <a:cubicBezTo>
                    <a:pt x="83406" y="253299"/>
                    <a:pt x="82473" y="256099"/>
                    <a:pt x="80140" y="258431"/>
                  </a:cubicBezTo>
                  <a:cubicBezTo>
                    <a:pt x="79674" y="258898"/>
                    <a:pt x="79207" y="258898"/>
                    <a:pt x="78274" y="258898"/>
                  </a:cubicBezTo>
                  <a:cubicBezTo>
                    <a:pt x="77808" y="258898"/>
                    <a:pt x="76875" y="258431"/>
                    <a:pt x="76875" y="258431"/>
                  </a:cubicBezTo>
                  <a:cubicBezTo>
                    <a:pt x="75942" y="254233"/>
                    <a:pt x="75475" y="249567"/>
                    <a:pt x="74076" y="245369"/>
                  </a:cubicBezTo>
                  <a:cubicBezTo>
                    <a:pt x="73143" y="243036"/>
                    <a:pt x="71277" y="241170"/>
                    <a:pt x="68944" y="240237"/>
                  </a:cubicBezTo>
                  <a:cubicBezTo>
                    <a:pt x="64745" y="237905"/>
                    <a:pt x="60547" y="238371"/>
                    <a:pt x="55882" y="240237"/>
                  </a:cubicBezTo>
                  <a:cubicBezTo>
                    <a:pt x="54949" y="240704"/>
                    <a:pt x="53549" y="241637"/>
                    <a:pt x="53083" y="242570"/>
                  </a:cubicBezTo>
                  <a:cubicBezTo>
                    <a:pt x="52150" y="244436"/>
                    <a:pt x="51683" y="246302"/>
                    <a:pt x="51683" y="248168"/>
                  </a:cubicBezTo>
                  <a:cubicBezTo>
                    <a:pt x="51217" y="255632"/>
                    <a:pt x="53549" y="262630"/>
                    <a:pt x="54482" y="270094"/>
                  </a:cubicBezTo>
                  <a:cubicBezTo>
                    <a:pt x="54482" y="270094"/>
                    <a:pt x="54949" y="270094"/>
                    <a:pt x="54949" y="270094"/>
                  </a:cubicBezTo>
                  <a:lnTo>
                    <a:pt x="54482" y="270560"/>
                  </a:lnTo>
                  <a:cubicBezTo>
                    <a:pt x="54482" y="270560"/>
                    <a:pt x="54482" y="270094"/>
                    <a:pt x="54482" y="270094"/>
                  </a:cubicBezTo>
                  <a:cubicBezTo>
                    <a:pt x="52616" y="270094"/>
                    <a:pt x="50750" y="270560"/>
                    <a:pt x="49351" y="270560"/>
                  </a:cubicBezTo>
                  <a:cubicBezTo>
                    <a:pt x="37688" y="268228"/>
                    <a:pt x="27891" y="271960"/>
                    <a:pt x="18561" y="277558"/>
                  </a:cubicBezTo>
                  <a:cubicBezTo>
                    <a:pt x="18095" y="278024"/>
                    <a:pt x="17162" y="278024"/>
                    <a:pt x="16695" y="278491"/>
                  </a:cubicBezTo>
                  <a:cubicBezTo>
                    <a:pt x="15296" y="279890"/>
                    <a:pt x="13896" y="280823"/>
                    <a:pt x="12497" y="282223"/>
                  </a:cubicBezTo>
                  <a:cubicBezTo>
                    <a:pt x="10164" y="284555"/>
                    <a:pt x="9231" y="281756"/>
                    <a:pt x="7832" y="280823"/>
                  </a:cubicBezTo>
                  <a:cubicBezTo>
                    <a:pt x="5032" y="278491"/>
                    <a:pt x="2234" y="278491"/>
                    <a:pt x="1300" y="280357"/>
                  </a:cubicBezTo>
                  <a:cubicBezTo>
                    <a:pt x="-566" y="284555"/>
                    <a:pt x="-566" y="290620"/>
                    <a:pt x="2234" y="292953"/>
                  </a:cubicBezTo>
                  <a:cubicBezTo>
                    <a:pt x="8298" y="297618"/>
                    <a:pt x="14363" y="302283"/>
                    <a:pt x="21360" y="305082"/>
                  </a:cubicBezTo>
                  <a:cubicBezTo>
                    <a:pt x="29291" y="307881"/>
                    <a:pt x="36289" y="312079"/>
                    <a:pt x="43753" y="316278"/>
                  </a:cubicBezTo>
                  <a:cubicBezTo>
                    <a:pt x="45619" y="317211"/>
                    <a:pt x="47018" y="318144"/>
                    <a:pt x="48884" y="319077"/>
                  </a:cubicBezTo>
                  <a:cubicBezTo>
                    <a:pt x="51683" y="320477"/>
                    <a:pt x="55415" y="320010"/>
                    <a:pt x="57281" y="316278"/>
                  </a:cubicBezTo>
                  <a:cubicBezTo>
                    <a:pt x="57748" y="315345"/>
                    <a:pt x="58681" y="314412"/>
                    <a:pt x="59147" y="313479"/>
                  </a:cubicBezTo>
                  <a:cubicBezTo>
                    <a:pt x="59147" y="313479"/>
                    <a:pt x="59147" y="313479"/>
                    <a:pt x="59147" y="313479"/>
                  </a:cubicBezTo>
                  <a:lnTo>
                    <a:pt x="58681" y="313012"/>
                  </a:lnTo>
                  <a:lnTo>
                    <a:pt x="59614" y="313012"/>
                  </a:lnTo>
                  <a:cubicBezTo>
                    <a:pt x="59614" y="313012"/>
                    <a:pt x="59614" y="313479"/>
                    <a:pt x="59147" y="313479"/>
                  </a:cubicBezTo>
                  <a:cubicBezTo>
                    <a:pt x="61946" y="313012"/>
                    <a:pt x="65212" y="311613"/>
                    <a:pt x="68011" y="313945"/>
                  </a:cubicBezTo>
                  <a:cubicBezTo>
                    <a:pt x="74076" y="318610"/>
                    <a:pt x="81073" y="320943"/>
                    <a:pt x="89470" y="319544"/>
                  </a:cubicBezTo>
                  <a:cubicBezTo>
                    <a:pt x="90403" y="319544"/>
                    <a:pt x="91803" y="320010"/>
                    <a:pt x="93202" y="320477"/>
                  </a:cubicBezTo>
                  <a:cubicBezTo>
                    <a:pt x="96468" y="321410"/>
                    <a:pt x="97867" y="322809"/>
                    <a:pt x="98334" y="327008"/>
                  </a:cubicBezTo>
                  <a:cubicBezTo>
                    <a:pt x="98334" y="327474"/>
                    <a:pt x="97867" y="328407"/>
                    <a:pt x="98334" y="328874"/>
                  </a:cubicBezTo>
                  <a:cubicBezTo>
                    <a:pt x="98800" y="331673"/>
                    <a:pt x="101133" y="333539"/>
                    <a:pt x="103465" y="333072"/>
                  </a:cubicBezTo>
                  <a:cubicBezTo>
                    <a:pt x="107664" y="332139"/>
                    <a:pt x="111863" y="330740"/>
                    <a:pt x="116528" y="329807"/>
                  </a:cubicBezTo>
                  <a:cubicBezTo>
                    <a:pt x="119327" y="328874"/>
                    <a:pt x="122126" y="326541"/>
                    <a:pt x="125391" y="327008"/>
                  </a:cubicBezTo>
                  <a:cubicBezTo>
                    <a:pt x="132855" y="327941"/>
                    <a:pt x="136587" y="322343"/>
                    <a:pt x="141253" y="318144"/>
                  </a:cubicBezTo>
                  <a:cubicBezTo>
                    <a:pt x="141719" y="317677"/>
                    <a:pt x="141719" y="317211"/>
                    <a:pt x="142186" y="316278"/>
                  </a:cubicBezTo>
                  <a:cubicBezTo>
                    <a:pt x="144985" y="310680"/>
                    <a:pt x="144052" y="306948"/>
                    <a:pt x="137987" y="304149"/>
                  </a:cubicBezTo>
                  <a:cubicBezTo>
                    <a:pt x="136121" y="303216"/>
                    <a:pt x="134255" y="302749"/>
                    <a:pt x="134255" y="300883"/>
                  </a:cubicBezTo>
                  <a:cubicBezTo>
                    <a:pt x="133788" y="298084"/>
                    <a:pt x="134721" y="295752"/>
                    <a:pt x="136587" y="293886"/>
                  </a:cubicBezTo>
                  <a:cubicBezTo>
                    <a:pt x="137987" y="292486"/>
                    <a:pt x="139387" y="291553"/>
                    <a:pt x="141253" y="290620"/>
                  </a:cubicBezTo>
                  <a:cubicBezTo>
                    <a:pt x="144985" y="288288"/>
                    <a:pt x="149183" y="286888"/>
                    <a:pt x="153382" y="284555"/>
                  </a:cubicBezTo>
                  <a:cubicBezTo>
                    <a:pt x="158047" y="282223"/>
                    <a:pt x="161779" y="278491"/>
                    <a:pt x="163178" y="273359"/>
                  </a:cubicBezTo>
                  <a:cubicBezTo>
                    <a:pt x="163645" y="271960"/>
                    <a:pt x="164111" y="271027"/>
                    <a:pt x="164111" y="269627"/>
                  </a:cubicBezTo>
                  <a:cubicBezTo>
                    <a:pt x="164111" y="269161"/>
                    <a:pt x="164578" y="268228"/>
                    <a:pt x="165044" y="267761"/>
                  </a:cubicBezTo>
                  <a:cubicBezTo>
                    <a:pt x="166444" y="264962"/>
                    <a:pt x="168310" y="263563"/>
                    <a:pt x="171109" y="264496"/>
                  </a:cubicBezTo>
                  <a:cubicBezTo>
                    <a:pt x="177174" y="266828"/>
                    <a:pt x="183705" y="265429"/>
                    <a:pt x="189769" y="265429"/>
                  </a:cubicBezTo>
                  <a:cubicBezTo>
                    <a:pt x="192568" y="265429"/>
                    <a:pt x="194434" y="261697"/>
                    <a:pt x="193035" y="258431"/>
                  </a:cubicBezTo>
                  <a:cubicBezTo>
                    <a:pt x="192568" y="257498"/>
                    <a:pt x="192102" y="256565"/>
                    <a:pt x="192102" y="255632"/>
                  </a:cubicBezTo>
                  <a:cubicBezTo>
                    <a:pt x="192102" y="255632"/>
                    <a:pt x="191635" y="255632"/>
                    <a:pt x="191635" y="255632"/>
                  </a:cubicBezTo>
                  <a:cubicBezTo>
                    <a:pt x="191169" y="255632"/>
                    <a:pt x="191169" y="255166"/>
                    <a:pt x="190702" y="255166"/>
                  </a:cubicBezTo>
                  <a:cubicBezTo>
                    <a:pt x="189769" y="255166"/>
                    <a:pt x="189303" y="255166"/>
                    <a:pt x="188370" y="254699"/>
                  </a:cubicBezTo>
                  <a:cubicBezTo>
                    <a:pt x="189769" y="253299"/>
                    <a:pt x="190236" y="254233"/>
                    <a:pt x="190702" y="255166"/>
                  </a:cubicBezTo>
                  <a:cubicBezTo>
                    <a:pt x="191169" y="255166"/>
                    <a:pt x="191635" y="255166"/>
                    <a:pt x="192102" y="255166"/>
                  </a:cubicBezTo>
                  <a:cubicBezTo>
                    <a:pt x="192102" y="255166"/>
                    <a:pt x="192102" y="255632"/>
                    <a:pt x="192102" y="255632"/>
                  </a:cubicBezTo>
                  <a:cubicBezTo>
                    <a:pt x="197700" y="256565"/>
                    <a:pt x="202832" y="255166"/>
                    <a:pt x="206097" y="250034"/>
                  </a:cubicBezTo>
                  <a:cubicBezTo>
                    <a:pt x="207497" y="247235"/>
                    <a:pt x="209829" y="244902"/>
                    <a:pt x="211695" y="243036"/>
                  </a:cubicBezTo>
                  <a:cubicBezTo>
                    <a:pt x="214028" y="240704"/>
                    <a:pt x="215894" y="238371"/>
                    <a:pt x="217760" y="236039"/>
                  </a:cubicBezTo>
                  <a:cubicBezTo>
                    <a:pt x="220559" y="232773"/>
                    <a:pt x="220092" y="229041"/>
                    <a:pt x="217760" y="225776"/>
                  </a:cubicBezTo>
                  <a:cubicBezTo>
                    <a:pt x="215894" y="223443"/>
                    <a:pt x="214494" y="221111"/>
                    <a:pt x="214961" y="217845"/>
                  </a:cubicBezTo>
                  <a:cubicBezTo>
                    <a:pt x="214961" y="217845"/>
                    <a:pt x="214494" y="217845"/>
                    <a:pt x="214494" y="217845"/>
                  </a:cubicBezTo>
                  <a:cubicBezTo>
                    <a:pt x="214028" y="217378"/>
                    <a:pt x="213561" y="217378"/>
                    <a:pt x="213561" y="216912"/>
                  </a:cubicBezTo>
                  <a:cubicBezTo>
                    <a:pt x="214028" y="216912"/>
                    <a:pt x="214494" y="216912"/>
                    <a:pt x="214961" y="217378"/>
                  </a:cubicBezTo>
                  <a:cubicBezTo>
                    <a:pt x="214961" y="217378"/>
                    <a:pt x="214961" y="217845"/>
                    <a:pt x="214961" y="217845"/>
                  </a:cubicBezTo>
                  <a:cubicBezTo>
                    <a:pt x="217760" y="218778"/>
                    <a:pt x="220559" y="220178"/>
                    <a:pt x="223358" y="221111"/>
                  </a:cubicBezTo>
                  <a:cubicBezTo>
                    <a:pt x="226623" y="222044"/>
                    <a:pt x="229422" y="220178"/>
                    <a:pt x="229889" y="216445"/>
                  </a:cubicBezTo>
                  <a:cubicBezTo>
                    <a:pt x="230355" y="213180"/>
                    <a:pt x="229422" y="209914"/>
                    <a:pt x="226623" y="208048"/>
                  </a:cubicBezTo>
                  <a:cubicBezTo>
                    <a:pt x="224291" y="206649"/>
                    <a:pt x="221958" y="206182"/>
                    <a:pt x="219626" y="205249"/>
                  </a:cubicBezTo>
                  <a:cubicBezTo>
                    <a:pt x="219159" y="205249"/>
                    <a:pt x="218693" y="204783"/>
                    <a:pt x="217760" y="204316"/>
                  </a:cubicBezTo>
                  <a:cubicBezTo>
                    <a:pt x="218693" y="203383"/>
                    <a:pt x="219159" y="202450"/>
                    <a:pt x="220092" y="201517"/>
                  </a:cubicBezTo>
                  <a:cubicBezTo>
                    <a:pt x="221958" y="200584"/>
                    <a:pt x="223824" y="199651"/>
                    <a:pt x="225224" y="200118"/>
                  </a:cubicBezTo>
                  <a:cubicBezTo>
                    <a:pt x="230822" y="201517"/>
                    <a:pt x="236886" y="201051"/>
                    <a:pt x="242485" y="200584"/>
                  </a:cubicBezTo>
                  <a:cubicBezTo>
                    <a:pt x="246217" y="200584"/>
                    <a:pt x="248549" y="198718"/>
                    <a:pt x="249016" y="194986"/>
                  </a:cubicBezTo>
                  <a:cubicBezTo>
                    <a:pt x="249482" y="193587"/>
                    <a:pt x="249949" y="192654"/>
                    <a:pt x="249949" y="191254"/>
                  </a:cubicBezTo>
                  <a:cubicBezTo>
                    <a:pt x="250882" y="191721"/>
                    <a:pt x="251815" y="192187"/>
                    <a:pt x="252748" y="193120"/>
                  </a:cubicBezTo>
                  <a:cubicBezTo>
                    <a:pt x="253681" y="194053"/>
                    <a:pt x="254614" y="194520"/>
                    <a:pt x="256013" y="195453"/>
                  </a:cubicBezTo>
                  <a:cubicBezTo>
                    <a:pt x="264410" y="199651"/>
                    <a:pt x="270009" y="198718"/>
                    <a:pt x="276073" y="191254"/>
                  </a:cubicBezTo>
                  <a:cubicBezTo>
                    <a:pt x="282604" y="183323"/>
                    <a:pt x="289602" y="176326"/>
                    <a:pt x="298465" y="171194"/>
                  </a:cubicBezTo>
                  <a:cubicBezTo>
                    <a:pt x="303131" y="168862"/>
                    <a:pt x="307796" y="166996"/>
                    <a:pt x="310595" y="162797"/>
                  </a:cubicBezTo>
                  <a:cubicBezTo>
                    <a:pt x="312461" y="159998"/>
                    <a:pt x="315726" y="159065"/>
                    <a:pt x="318525" y="158132"/>
                  </a:cubicBezTo>
                  <a:cubicBezTo>
                    <a:pt x="328322" y="155333"/>
                    <a:pt x="336719" y="148802"/>
                    <a:pt x="346982" y="147402"/>
                  </a:cubicBezTo>
                  <a:cubicBezTo>
                    <a:pt x="355846" y="142271"/>
                    <a:pt x="364709" y="137139"/>
                    <a:pt x="373107" y="132008"/>
                  </a:cubicBezTo>
                  <a:cubicBezTo>
                    <a:pt x="374506" y="131075"/>
                    <a:pt x="374973" y="128742"/>
                    <a:pt x="375439" y="126876"/>
                  </a:cubicBezTo>
                  <a:cubicBezTo>
                    <a:pt x="375905" y="125010"/>
                    <a:pt x="374506" y="123611"/>
                    <a:pt x="370307" y="122211"/>
                  </a:cubicBezTo>
                  <a:cubicBezTo>
                    <a:pt x="367975" y="121278"/>
                    <a:pt x="365642" y="120345"/>
                    <a:pt x="363310" y="119412"/>
                  </a:cubicBezTo>
                  <a:cubicBezTo>
                    <a:pt x="363310" y="119412"/>
                    <a:pt x="363310" y="119879"/>
                    <a:pt x="363310" y="119879"/>
                  </a:cubicBezTo>
                  <a:lnTo>
                    <a:pt x="362843" y="120812"/>
                  </a:lnTo>
                  <a:lnTo>
                    <a:pt x="363310" y="119412"/>
                  </a:lnTo>
                  <a:cubicBezTo>
                    <a:pt x="363310" y="119412"/>
                    <a:pt x="363310" y="119412"/>
                    <a:pt x="363776" y="119412"/>
                  </a:cubicBezTo>
                  <a:cubicBezTo>
                    <a:pt x="364709" y="117546"/>
                    <a:pt x="365176" y="115213"/>
                    <a:pt x="368441" y="115213"/>
                  </a:cubicBezTo>
                  <a:cubicBezTo>
                    <a:pt x="377772" y="114747"/>
                    <a:pt x="387568" y="113814"/>
                    <a:pt x="396898" y="112881"/>
                  </a:cubicBezTo>
                  <a:cubicBezTo>
                    <a:pt x="405762" y="108216"/>
                    <a:pt x="415092" y="103551"/>
                    <a:pt x="423956" y="98886"/>
                  </a:cubicBezTo>
                  <a:cubicBezTo>
                    <a:pt x="424889" y="98419"/>
                    <a:pt x="426288" y="97953"/>
                    <a:pt x="427221" y="97020"/>
                  </a:cubicBezTo>
                  <a:cubicBezTo>
                    <a:pt x="429087" y="94687"/>
                    <a:pt x="431886" y="92355"/>
                    <a:pt x="432819" y="89556"/>
                  </a:cubicBezTo>
                  <a:cubicBezTo>
                    <a:pt x="434219" y="86290"/>
                    <a:pt x="434685" y="82091"/>
                    <a:pt x="434685" y="78359"/>
                  </a:cubicBezTo>
                  <a:cubicBezTo>
                    <a:pt x="434685" y="74161"/>
                    <a:pt x="432819" y="70895"/>
                    <a:pt x="428621" y="69496"/>
                  </a:cubicBezTo>
                  <a:cubicBezTo>
                    <a:pt x="425822" y="68563"/>
                    <a:pt x="424422" y="67163"/>
                    <a:pt x="424889" y="63898"/>
                  </a:cubicBezTo>
                  <a:cubicBezTo>
                    <a:pt x="425355" y="59699"/>
                    <a:pt x="425355" y="55034"/>
                    <a:pt x="425355" y="50369"/>
                  </a:cubicBezTo>
                  <a:cubicBezTo>
                    <a:pt x="425355" y="49436"/>
                    <a:pt x="424422" y="47570"/>
                    <a:pt x="423489" y="47570"/>
                  </a:cubicBezTo>
                  <a:cubicBezTo>
                    <a:pt x="419291" y="46170"/>
                    <a:pt x="415092" y="44771"/>
                    <a:pt x="410894" y="43371"/>
                  </a:cubicBezTo>
                  <a:cubicBezTo>
                    <a:pt x="406695" y="42438"/>
                    <a:pt x="403430" y="42905"/>
                    <a:pt x="400164" y="44771"/>
                  </a:cubicBezTo>
                  <a:cubicBezTo>
                    <a:pt x="398764" y="45237"/>
                    <a:pt x="397365" y="45704"/>
                    <a:pt x="395965" y="46170"/>
                  </a:cubicBezTo>
                  <a:cubicBezTo>
                    <a:pt x="395499" y="46637"/>
                    <a:pt x="395499" y="46637"/>
                    <a:pt x="395032" y="47103"/>
                  </a:cubicBezTo>
                  <a:cubicBezTo>
                    <a:pt x="394566" y="47103"/>
                    <a:pt x="394099" y="47103"/>
                    <a:pt x="394099" y="47103"/>
                  </a:cubicBezTo>
                  <a:cubicBezTo>
                    <a:pt x="393633" y="47570"/>
                    <a:pt x="393166" y="48503"/>
                    <a:pt x="392700" y="48969"/>
                  </a:cubicBezTo>
                  <a:cubicBezTo>
                    <a:pt x="392700" y="48969"/>
                    <a:pt x="391767" y="48503"/>
                    <a:pt x="391300" y="48503"/>
                  </a:cubicBezTo>
                  <a:cubicBezTo>
                    <a:pt x="391767" y="47103"/>
                    <a:pt x="393166" y="47103"/>
                    <a:pt x="394099" y="47103"/>
                  </a:cubicBezTo>
                  <a:cubicBezTo>
                    <a:pt x="394099" y="47103"/>
                    <a:pt x="394566" y="46637"/>
                    <a:pt x="394566" y="46637"/>
                  </a:cubicBezTo>
                  <a:cubicBezTo>
                    <a:pt x="395032" y="46637"/>
                    <a:pt x="395499" y="46637"/>
                    <a:pt x="395965" y="46170"/>
                  </a:cubicBezTo>
                  <a:cubicBezTo>
                    <a:pt x="397831" y="44304"/>
                    <a:pt x="399697" y="41972"/>
                    <a:pt x="401563" y="40106"/>
                  </a:cubicBezTo>
                  <a:cubicBezTo>
                    <a:pt x="404362" y="37307"/>
                    <a:pt x="404829" y="36840"/>
                    <a:pt x="401563" y="34041"/>
                  </a:cubicBezTo>
                  <a:cubicBezTo>
                    <a:pt x="400630" y="33108"/>
                    <a:pt x="399697" y="32642"/>
                    <a:pt x="398298" y="31709"/>
                  </a:cubicBezTo>
                  <a:cubicBezTo>
                    <a:pt x="397831" y="31242"/>
                    <a:pt x="397365" y="30776"/>
                    <a:pt x="396432" y="30776"/>
                  </a:cubicBezTo>
                  <a:cubicBezTo>
                    <a:pt x="391300" y="30309"/>
                    <a:pt x="387568" y="26577"/>
                    <a:pt x="382437" y="25644"/>
                  </a:cubicBezTo>
                  <a:cubicBezTo>
                    <a:pt x="378705" y="25178"/>
                    <a:pt x="376839" y="23312"/>
                    <a:pt x="375905" y="19580"/>
                  </a:cubicBezTo>
                  <a:cubicBezTo>
                    <a:pt x="374973" y="16781"/>
                    <a:pt x="373107" y="15381"/>
                    <a:pt x="370307" y="14914"/>
                  </a:cubicBezTo>
                  <a:cubicBezTo>
                    <a:pt x="365176" y="13981"/>
                    <a:pt x="360044" y="13515"/>
                    <a:pt x="355379" y="11649"/>
                  </a:cubicBezTo>
                  <a:cubicBezTo>
                    <a:pt x="349781" y="9783"/>
                    <a:pt x="345583" y="10249"/>
                    <a:pt x="340917" y="13048"/>
                  </a:cubicBezTo>
                  <a:cubicBezTo>
                    <a:pt x="337652" y="14914"/>
                    <a:pt x="335319" y="13515"/>
                    <a:pt x="335319" y="8383"/>
                  </a:cubicBezTo>
                  <a:cubicBezTo>
                    <a:pt x="335319" y="6984"/>
                    <a:pt x="335786" y="5584"/>
                    <a:pt x="334853" y="5118"/>
                  </a:cubicBezTo>
                  <a:cubicBezTo>
                    <a:pt x="327855" y="3252"/>
                    <a:pt x="321324" y="1386"/>
                    <a:pt x="314327" y="453"/>
                  </a:cubicBezTo>
                  <a:cubicBezTo>
                    <a:pt x="311994" y="-14"/>
                    <a:pt x="309195" y="453"/>
                    <a:pt x="306863" y="453"/>
                  </a:cubicBezTo>
                  <a:cubicBezTo>
                    <a:pt x="304530" y="453"/>
                    <a:pt x="302197" y="2785"/>
                    <a:pt x="301731" y="5584"/>
                  </a:cubicBezTo>
                  <a:cubicBezTo>
                    <a:pt x="301264" y="10249"/>
                    <a:pt x="300798" y="14448"/>
                    <a:pt x="300331" y="18647"/>
                  </a:cubicBezTo>
                  <a:cubicBezTo>
                    <a:pt x="300331" y="19113"/>
                    <a:pt x="299398" y="19580"/>
                    <a:pt x="298932" y="19580"/>
                  </a:cubicBezTo>
                  <a:cubicBezTo>
                    <a:pt x="297532" y="20046"/>
                    <a:pt x="296599" y="19580"/>
                    <a:pt x="296133" y="18180"/>
                  </a:cubicBezTo>
                  <a:cubicBezTo>
                    <a:pt x="295666" y="16314"/>
                    <a:pt x="295666" y="14448"/>
                    <a:pt x="295666" y="12582"/>
                  </a:cubicBezTo>
                  <a:cubicBezTo>
                    <a:pt x="295666" y="12115"/>
                    <a:pt x="295666" y="11182"/>
                    <a:pt x="295200" y="10716"/>
                  </a:cubicBezTo>
                  <a:cubicBezTo>
                    <a:pt x="294267" y="9783"/>
                    <a:pt x="293334" y="8383"/>
                    <a:pt x="292401" y="8850"/>
                  </a:cubicBezTo>
                  <a:cubicBezTo>
                    <a:pt x="286803" y="9783"/>
                    <a:pt x="284470" y="5584"/>
                    <a:pt x="281671" y="2319"/>
                  </a:cubicBezTo>
                  <a:cubicBezTo>
                    <a:pt x="279339" y="-480"/>
                    <a:pt x="276073" y="-480"/>
                    <a:pt x="272808" y="919"/>
                  </a:cubicBezTo>
                  <a:cubicBezTo>
                    <a:pt x="269542" y="2319"/>
                    <a:pt x="267676" y="5118"/>
                    <a:pt x="267676" y="8383"/>
                  </a:cubicBezTo>
                  <a:cubicBezTo>
                    <a:pt x="267676" y="10716"/>
                    <a:pt x="268609" y="13515"/>
                    <a:pt x="268609" y="15848"/>
                  </a:cubicBezTo>
                  <a:cubicBezTo>
                    <a:pt x="268609" y="16314"/>
                    <a:pt x="268143" y="17247"/>
                    <a:pt x="267209" y="17247"/>
                  </a:cubicBezTo>
                  <a:cubicBezTo>
                    <a:pt x="266743" y="17247"/>
                    <a:pt x="265810" y="17247"/>
                    <a:pt x="265343" y="16781"/>
                  </a:cubicBezTo>
                  <a:cubicBezTo>
                    <a:pt x="263477" y="13515"/>
                    <a:pt x="262078" y="9783"/>
                    <a:pt x="260212" y="6517"/>
                  </a:cubicBezTo>
                  <a:cubicBezTo>
                    <a:pt x="257879" y="2785"/>
                    <a:pt x="253214" y="3718"/>
                    <a:pt x="251348" y="7450"/>
                  </a:cubicBezTo>
                  <a:cubicBezTo>
                    <a:pt x="249016" y="11182"/>
                    <a:pt x="249016" y="11649"/>
                    <a:pt x="246217" y="10716"/>
                  </a:cubicBezTo>
                  <a:cubicBezTo>
                    <a:pt x="245750" y="10716"/>
                    <a:pt x="244817" y="10249"/>
                    <a:pt x="244351" y="9783"/>
                  </a:cubicBezTo>
                  <a:cubicBezTo>
                    <a:pt x="240618" y="8850"/>
                    <a:pt x="237353" y="10716"/>
                    <a:pt x="237820" y="13981"/>
                  </a:cubicBezTo>
                  <a:cubicBezTo>
                    <a:pt x="239219" y="19113"/>
                    <a:pt x="237353" y="21912"/>
                    <a:pt x="233621" y="24711"/>
                  </a:cubicBezTo>
                  <a:cubicBezTo>
                    <a:pt x="231755" y="26111"/>
                    <a:pt x="231288" y="29376"/>
                    <a:pt x="230355" y="31242"/>
                  </a:cubicBezTo>
                  <a:cubicBezTo>
                    <a:pt x="228956" y="33575"/>
                    <a:pt x="223358" y="33108"/>
                    <a:pt x="221958" y="30776"/>
                  </a:cubicBezTo>
                  <a:cubicBezTo>
                    <a:pt x="219626" y="25644"/>
                    <a:pt x="217293" y="20046"/>
                    <a:pt x="214494" y="15381"/>
                  </a:cubicBezTo>
                  <a:cubicBezTo>
                    <a:pt x="213561" y="13515"/>
                    <a:pt x="210296" y="13048"/>
                    <a:pt x="207497" y="12582"/>
                  </a:cubicBezTo>
                  <a:cubicBezTo>
                    <a:pt x="205630" y="12115"/>
                    <a:pt x="202832" y="13981"/>
                    <a:pt x="202365" y="17247"/>
                  </a:cubicBezTo>
                  <a:cubicBezTo>
                    <a:pt x="201898" y="20979"/>
                    <a:pt x="200499" y="23312"/>
                    <a:pt x="196767" y="23778"/>
                  </a:cubicBezTo>
                  <a:cubicBezTo>
                    <a:pt x="195367" y="23778"/>
                    <a:pt x="193968" y="24245"/>
                    <a:pt x="193035" y="24711"/>
                  </a:cubicBezTo>
                  <a:cubicBezTo>
                    <a:pt x="192102" y="25178"/>
                    <a:pt x="191169" y="27044"/>
                    <a:pt x="191169" y="27977"/>
                  </a:cubicBezTo>
                  <a:cubicBezTo>
                    <a:pt x="192568" y="32642"/>
                    <a:pt x="194901" y="37307"/>
                    <a:pt x="196767" y="41972"/>
                  </a:cubicBezTo>
                  <a:cubicBezTo>
                    <a:pt x="197233" y="41972"/>
                    <a:pt x="197233" y="41972"/>
                    <a:pt x="197233" y="41972"/>
                  </a:cubicBezTo>
                  <a:lnTo>
                    <a:pt x="197700" y="43371"/>
                  </a:lnTo>
                  <a:lnTo>
                    <a:pt x="196767" y="42438"/>
                  </a:lnTo>
                  <a:cubicBezTo>
                    <a:pt x="196767" y="42438"/>
                    <a:pt x="196767" y="41972"/>
                    <a:pt x="196767" y="41972"/>
                  </a:cubicBezTo>
                  <a:cubicBezTo>
                    <a:pt x="193501" y="41972"/>
                    <a:pt x="191169" y="41505"/>
                    <a:pt x="188836" y="38706"/>
                  </a:cubicBezTo>
                  <a:cubicBezTo>
                    <a:pt x="187437" y="36374"/>
                    <a:pt x="185104" y="34974"/>
                    <a:pt x="182305" y="35907"/>
                  </a:cubicBezTo>
                  <a:cubicBezTo>
                    <a:pt x="179973" y="36840"/>
                    <a:pt x="178573" y="35907"/>
                    <a:pt x="177174" y="34508"/>
                  </a:cubicBezTo>
                  <a:cubicBezTo>
                    <a:pt x="175774" y="33108"/>
                    <a:pt x="174841" y="31242"/>
                    <a:pt x="173908" y="29843"/>
                  </a:cubicBezTo>
                  <a:cubicBezTo>
                    <a:pt x="172042" y="27510"/>
                    <a:pt x="169710" y="27044"/>
                    <a:pt x="167377" y="28910"/>
                  </a:cubicBezTo>
                  <a:cubicBezTo>
                    <a:pt x="165511" y="30776"/>
                    <a:pt x="163645" y="32642"/>
                    <a:pt x="162245" y="34508"/>
                  </a:cubicBezTo>
                  <a:cubicBezTo>
                    <a:pt x="161312" y="35441"/>
                    <a:pt x="159913" y="35441"/>
                    <a:pt x="158980" y="34041"/>
                  </a:cubicBezTo>
                  <a:cubicBezTo>
                    <a:pt x="156647" y="31242"/>
                    <a:pt x="153382" y="30776"/>
                    <a:pt x="150116" y="31709"/>
                  </a:cubicBezTo>
                  <a:cubicBezTo>
                    <a:pt x="143119" y="33575"/>
                    <a:pt x="136587" y="35441"/>
                    <a:pt x="130523" y="39173"/>
                  </a:cubicBezTo>
                  <a:cubicBezTo>
                    <a:pt x="129123" y="40106"/>
                    <a:pt x="127724" y="41505"/>
                    <a:pt x="126324" y="42905"/>
                  </a:cubicBezTo>
                  <a:cubicBezTo>
                    <a:pt x="123992" y="45704"/>
                    <a:pt x="124458" y="50836"/>
                    <a:pt x="128190" y="52702"/>
                  </a:cubicBezTo>
                  <a:cubicBezTo>
                    <a:pt x="129123" y="53168"/>
                    <a:pt x="130056" y="53635"/>
                    <a:pt x="131456" y="53635"/>
                  </a:cubicBezTo>
                  <a:cubicBezTo>
                    <a:pt x="131456" y="53635"/>
                    <a:pt x="131456" y="53168"/>
                    <a:pt x="131456" y="53168"/>
                  </a:cubicBezTo>
                  <a:cubicBezTo>
                    <a:pt x="131922" y="53168"/>
                    <a:pt x="132389" y="53168"/>
                    <a:pt x="132389" y="53168"/>
                  </a:cubicBezTo>
                  <a:cubicBezTo>
                    <a:pt x="133322" y="52235"/>
                    <a:pt x="134255" y="50836"/>
                    <a:pt x="135188" y="49903"/>
                  </a:cubicBezTo>
                  <a:cubicBezTo>
                    <a:pt x="135654" y="49436"/>
                    <a:pt x="136587" y="49436"/>
                    <a:pt x="136587" y="49903"/>
                  </a:cubicBezTo>
                  <a:cubicBezTo>
                    <a:pt x="137987" y="50836"/>
                    <a:pt x="137521" y="51769"/>
                    <a:pt x="136121" y="52702"/>
                  </a:cubicBezTo>
                  <a:cubicBezTo>
                    <a:pt x="134721" y="53168"/>
                    <a:pt x="133322" y="53168"/>
                    <a:pt x="131922" y="53635"/>
                  </a:cubicBezTo>
                  <a:cubicBezTo>
                    <a:pt x="131922" y="54101"/>
                    <a:pt x="131456" y="54101"/>
                    <a:pt x="131456" y="54568"/>
                  </a:cubicBezTo>
                  <a:cubicBezTo>
                    <a:pt x="131456" y="54568"/>
                    <a:pt x="130989" y="54568"/>
                    <a:pt x="130989" y="54568"/>
                  </a:cubicBezTo>
                  <a:cubicBezTo>
                    <a:pt x="131456" y="56900"/>
                    <a:pt x="131456" y="59233"/>
                    <a:pt x="132389" y="61565"/>
                  </a:cubicBezTo>
                  <a:cubicBezTo>
                    <a:pt x="133788" y="66230"/>
                    <a:pt x="134255" y="66230"/>
                    <a:pt x="132389" y="67630"/>
                  </a:cubicBezTo>
                  <a:cubicBezTo>
                    <a:pt x="130989" y="69029"/>
                    <a:pt x="129590" y="70429"/>
                    <a:pt x="128657" y="71828"/>
                  </a:cubicBezTo>
                  <a:cubicBezTo>
                    <a:pt x="125858" y="75560"/>
                    <a:pt x="127257" y="79759"/>
                    <a:pt x="131922" y="82558"/>
                  </a:cubicBezTo>
                  <a:cubicBezTo>
                    <a:pt x="132855" y="83024"/>
                    <a:pt x="133788" y="83491"/>
                    <a:pt x="134721" y="83958"/>
                  </a:cubicBezTo>
                  <a:cubicBezTo>
                    <a:pt x="134255" y="84424"/>
                    <a:pt x="133788" y="84424"/>
                    <a:pt x="132855" y="84424"/>
                  </a:cubicBezTo>
                  <a:cubicBezTo>
                    <a:pt x="131456" y="84424"/>
                    <a:pt x="130523" y="84424"/>
                    <a:pt x="129123" y="84891"/>
                  </a:cubicBezTo>
                  <a:cubicBezTo>
                    <a:pt x="125391" y="85824"/>
                    <a:pt x="123992" y="88156"/>
                    <a:pt x="124458" y="91888"/>
                  </a:cubicBezTo>
                  <a:cubicBezTo>
                    <a:pt x="125391" y="97020"/>
                    <a:pt x="127257" y="101218"/>
                    <a:pt x="130989" y="104950"/>
                  </a:cubicBezTo>
                  <a:cubicBezTo>
                    <a:pt x="134255" y="108216"/>
                    <a:pt x="138453" y="109149"/>
                    <a:pt x="142652" y="108682"/>
                  </a:cubicBezTo>
                  <a:cubicBezTo>
                    <a:pt x="142652" y="108682"/>
                    <a:pt x="142652" y="108216"/>
                    <a:pt x="142652" y="108216"/>
                  </a:cubicBezTo>
                  <a:cubicBezTo>
                    <a:pt x="143119" y="108216"/>
                    <a:pt x="143585" y="107749"/>
                    <a:pt x="144052" y="107283"/>
                  </a:cubicBezTo>
                  <a:cubicBezTo>
                    <a:pt x="143585" y="107749"/>
                    <a:pt x="143585" y="107749"/>
                    <a:pt x="143119" y="108682"/>
                  </a:cubicBezTo>
                  <a:cubicBezTo>
                    <a:pt x="143119" y="108682"/>
                    <a:pt x="143119" y="108682"/>
                    <a:pt x="142652" y="108682"/>
                  </a:cubicBezTo>
                  <a:cubicBezTo>
                    <a:pt x="143585" y="111015"/>
                    <a:pt x="144052" y="113347"/>
                    <a:pt x="145451" y="114747"/>
                  </a:cubicBezTo>
                  <a:cubicBezTo>
                    <a:pt x="150116" y="119879"/>
                    <a:pt x="156647" y="122678"/>
                    <a:pt x="163645" y="123611"/>
                  </a:cubicBezTo>
                  <a:cubicBezTo>
                    <a:pt x="168776" y="124544"/>
                    <a:pt x="172975" y="122211"/>
                    <a:pt x="177640" y="119879"/>
                  </a:cubicBezTo>
                  <a:cubicBezTo>
                    <a:pt x="177640" y="119879"/>
                    <a:pt x="177640" y="119412"/>
                    <a:pt x="177640" y="119412"/>
                  </a:cubicBezTo>
                  <a:cubicBezTo>
                    <a:pt x="178107" y="118946"/>
                    <a:pt x="179040" y="118479"/>
                    <a:pt x="178107" y="119879"/>
                  </a:cubicBezTo>
                  <a:cubicBezTo>
                    <a:pt x="178107" y="119879"/>
                    <a:pt x="178107" y="119879"/>
                    <a:pt x="177640" y="119879"/>
                  </a:cubicBezTo>
                  <a:cubicBezTo>
                    <a:pt x="178107" y="122211"/>
                    <a:pt x="177640" y="124544"/>
                    <a:pt x="179973" y="125943"/>
                  </a:cubicBezTo>
                  <a:cubicBezTo>
                    <a:pt x="186970" y="131075"/>
                    <a:pt x="194901" y="132941"/>
                    <a:pt x="203298" y="131075"/>
                  </a:cubicBezTo>
                  <a:cubicBezTo>
                    <a:pt x="211695" y="129209"/>
                    <a:pt x="220559" y="127809"/>
                    <a:pt x="226157" y="119412"/>
                  </a:cubicBezTo>
                  <a:cubicBezTo>
                    <a:pt x="227556" y="117546"/>
                    <a:pt x="229422" y="116613"/>
                    <a:pt x="231755" y="116146"/>
                  </a:cubicBezTo>
                  <a:cubicBezTo>
                    <a:pt x="231755" y="116146"/>
                    <a:pt x="231755" y="115680"/>
                    <a:pt x="232221" y="115680"/>
                  </a:cubicBezTo>
                  <a:lnTo>
                    <a:pt x="232688" y="116146"/>
                  </a:lnTo>
                  <a:cubicBezTo>
                    <a:pt x="232221" y="116146"/>
                    <a:pt x="232221" y="116146"/>
                    <a:pt x="232221" y="116146"/>
                  </a:cubicBezTo>
                  <a:cubicBezTo>
                    <a:pt x="231755" y="117079"/>
                    <a:pt x="231288" y="118013"/>
                    <a:pt x="230822" y="118946"/>
                  </a:cubicBezTo>
                  <a:cubicBezTo>
                    <a:pt x="230355" y="119412"/>
                    <a:pt x="230355" y="119879"/>
                    <a:pt x="229889" y="120345"/>
                  </a:cubicBezTo>
                  <a:cubicBezTo>
                    <a:pt x="228956" y="122678"/>
                    <a:pt x="230355" y="125477"/>
                    <a:pt x="232221" y="126410"/>
                  </a:cubicBezTo>
                  <a:cubicBezTo>
                    <a:pt x="235953" y="127809"/>
                    <a:pt x="240152" y="126876"/>
                    <a:pt x="243418" y="130142"/>
                  </a:cubicBezTo>
                  <a:cubicBezTo>
                    <a:pt x="243884" y="130142"/>
                    <a:pt x="243884" y="130142"/>
                    <a:pt x="244351" y="130142"/>
                  </a:cubicBezTo>
                  <a:lnTo>
                    <a:pt x="244817" y="131075"/>
                  </a:lnTo>
                  <a:lnTo>
                    <a:pt x="243884" y="130608"/>
                  </a:lnTo>
                  <a:cubicBezTo>
                    <a:pt x="243884" y="130608"/>
                    <a:pt x="243418" y="130142"/>
                    <a:pt x="243418" y="130142"/>
                  </a:cubicBezTo>
                  <a:cubicBezTo>
                    <a:pt x="230355" y="129209"/>
                    <a:pt x="217293" y="129209"/>
                    <a:pt x="205164" y="135740"/>
                  </a:cubicBezTo>
                  <a:cubicBezTo>
                    <a:pt x="200032" y="138539"/>
                    <a:pt x="193968" y="138072"/>
                    <a:pt x="188370" y="136206"/>
                  </a:cubicBezTo>
                  <a:cubicBezTo>
                    <a:pt x="184638" y="135273"/>
                    <a:pt x="180906" y="134807"/>
                    <a:pt x="177174" y="134340"/>
                  </a:cubicBezTo>
                  <a:cubicBezTo>
                    <a:pt x="175308" y="133874"/>
                    <a:pt x="171576" y="136673"/>
                    <a:pt x="171576" y="138539"/>
                  </a:cubicBezTo>
                  <a:cubicBezTo>
                    <a:pt x="171109" y="143670"/>
                    <a:pt x="170642" y="148802"/>
                    <a:pt x="170642" y="153934"/>
                  </a:cubicBezTo>
                  <a:cubicBezTo>
                    <a:pt x="170642" y="155800"/>
                    <a:pt x="169710" y="156266"/>
                    <a:pt x="168776" y="155800"/>
                  </a:cubicBezTo>
                  <a:cubicBezTo>
                    <a:pt x="168310" y="155333"/>
                    <a:pt x="167844" y="154867"/>
                    <a:pt x="167844" y="154400"/>
                  </a:cubicBezTo>
                  <a:cubicBezTo>
                    <a:pt x="165977" y="141338"/>
                    <a:pt x="158513" y="132474"/>
                    <a:pt x="146851" y="126410"/>
                  </a:cubicBezTo>
                  <a:cubicBezTo>
                    <a:pt x="146384" y="125943"/>
                    <a:pt x="145918" y="125943"/>
                    <a:pt x="144985" y="125477"/>
                  </a:cubicBezTo>
                  <a:cubicBezTo>
                    <a:pt x="142186" y="123611"/>
                    <a:pt x="138453" y="124077"/>
                    <a:pt x="136121" y="126410"/>
                  </a:cubicBezTo>
                  <a:cubicBezTo>
                    <a:pt x="132389" y="130142"/>
                    <a:pt x="128657" y="134340"/>
                    <a:pt x="124925" y="138072"/>
                  </a:cubicBezTo>
                  <a:cubicBezTo>
                    <a:pt x="124458" y="139472"/>
                    <a:pt x="125858" y="142271"/>
                    <a:pt x="124458" y="144137"/>
                  </a:cubicBezTo>
                  <a:close/>
                  <a:moveTo>
                    <a:pt x="83872" y="264962"/>
                  </a:moveTo>
                  <a:cubicBezTo>
                    <a:pt x="83406" y="264496"/>
                    <a:pt x="83406" y="264496"/>
                    <a:pt x="82939" y="264029"/>
                  </a:cubicBezTo>
                  <a:cubicBezTo>
                    <a:pt x="83406" y="264029"/>
                    <a:pt x="83872" y="264496"/>
                    <a:pt x="83872" y="264962"/>
                  </a:cubicBezTo>
                  <a:lnTo>
                    <a:pt x="84805" y="264962"/>
                  </a:lnTo>
                  <a:lnTo>
                    <a:pt x="83872" y="264962"/>
                  </a:lnTo>
                  <a:close/>
                  <a:moveTo>
                    <a:pt x="92736" y="234173"/>
                  </a:moveTo>
                  <a:lnTo>
                    <a:pt x="91803" y="234639"/>
                  </a:lnTo>
                  <a:lnTo>
                    <a:pt x="92736" y="234173"/>
                  </a:lnTo>
                  <a:lnTo>
                    <a:pt x="93202" y="233240"/>
                  </a:lnTo>
                  <a:lnTo>
                    <a:pt x="92736" y="234173"/>
                  </a:lnTo>
                  <a:close/>
                  <a:moveTo>
                    <a:pt x="112796" y="278491"/>
                  </a:moveTo>
                  <a:cubicBezTo>
                    <a:pt x="112796" y="278491"/>
                    <a:pt x="112796" y="278957"/>
                    <a:pt x="112796" y="278491"/>
                  </a:cubicBezTo>
                  <a:cubicBezTo>
                    <a:pt x="112329" y="279424"/>
                    <a:pt x="112329" y="279890"/>
                    <a:pt x="111863" y="280357"/>
                  </a:cubicBezTo>
                  <a:cubicBezTo>
                    <a:pt x="111396" y="280823"/>
                    <a:pt x="110930" y="280823"/>
                    <a:pt x="110463" y="281290"/>
                  </a:cubicBezTo>
                  <a:cubicBezTo>
                    <a:pt x="109997" y="281756"/>
                    <a:pt x="109530" y="281756"/>
                    <a:pt x="109064" y="282223"/>
                  </a:cubicBezTo>
                  <a:cubicBezTo>
                    <a:pt x="109997" y="281756"/>
                    <a:pt x="110463" y="280823"/>
                    <a:pt x="111396" y="280357"/>
                  </a:cubicBezTo>
                  <a:cubicBezTo>
                    <a:pt x="111863" y="279424"/>
                    <a:pt x="112329" y="279424"/>
                    <a:pt x="112796" y="278491"/>
                  </a:cubicBezTo>
                  <a:cubicBezTo>
                    <a:pt x="112796" y="278491"/>
                    <a:pt x="112796" y="277558"/>
                    <a:pt x="113262" y="277091"/>
                  </a:cubicBezTo>
                  <a:cubicBezTo>
                    <a:pt x="113262" y="277558"/>
                    <a:pt x="113262" y="278024"/>
                    <a:pt x="112796" y="278491"/>
                  </a:cubicBezTo>
                  <a:close/>
                  <a:moveTo>
                    <a:pt x="350248" y="123611"/>
                  </a:moveTo>
                  <a:cubicBezTo>
                    <a:pt x="350714" y="123611"/>
                    <a:pt x="351181" y="123611"/>
                    <a:pt x="351647" y="124077"/>
                  </a:cubicBezTo>
                  <a:cubicBezTo>
                    <a:pt x="351647" y="124544"/>
                    <a:pt x="351181" y="125010"/>
                    <a:pt x="351181" y="125010"/>
                  </a:cubicBezTo>
                  <a:cubicBezTo>
                    <a:pt x="350714" y="125010"/>
                    <a:pt x="350248" y="125010"/>
                    <a:pt x="349781" y="124544"/>
                  </a:cubicBezTo>
                  <a:cubicBezTo>
                    <a:pt x="350248" y="124077"/>
                    <a:pt x="350248" y="123611"/>
                    <a:pt x="350248" y="123611"/>
                  </a:cubicBezTo>
                  <a:close/>
                  <a:moveTo>
                    <a:pt x="146851" y="103084"/>
                  </a:moveTo>
                  <a:cubicBezTo>
                    <a:pt x="146384" y="103084"/>
                    <a:pt x="145918" y="103551"/>
                    <a:pt x="145451" y="104017"/>
                  </a:cubicBezTo>
                  <a:cubicBezTo>
                    <a:pt x="145918" y="103551"/>
                    <a:pt x="145918" y="103084"/>
                    <a:pt x="146384" y="102618"/>
                  </a:cubicBezTo>
                  <a:lnTo>
                    <a:pt x="147317" y="102151"/>
                  </a:lnTo>
                  <a:lnTo>
                    <a:pt x="146851" y="103084"/>
                  </a:lnTo>
                  <a:close/>
                  <a:moveTo>
                    <a:pt x="204698" y="196852"/>
                  </a:moveTo>
                  <a:lnTo>
                    <a:pt x="204231" y="197785"/>
                  </a:lnTo>
                  <a:lnTo>
                    <a:pt x="202832" y="196852"/>
                  </a:lnTo>
                  <a:lnTo>
                    <a:pt x="204698" y="196852"/>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4" name="Freeform: Shape 23">
              <a:extLst>
                <a:ext uri="{FF2B5EF4-FFF2-40B4-BE49-F238E27FC236}">
                  <a16:creationId xmlns:a16="http://schemas.microsoft.com/office/drawing/2014/main" id="{D1896ED1-A394-4C43-8485-30D346E4EB97}"/>
                </a:ext>
              </a:extLst>
            </p:cNvPr>
            <p:cNvSpPr/>
            <p:nvPr/>
          </p:nvSpPr>
          <p:spPr>
            <a:xfrm>
              <a:off x="1882779" y="1638163"/>
              <a:ext cx="307877" cy="424503"/>
            </a:xfrm>
            <a:custGeom>
              <a:avLst/>
              <a:gdLst/>
              <a:ahLst/>
              <a:cxnLst/>
              <a:rect l="0" t="0" r="0" b="0"/>
              <a:pathLst>
                <a:path w="307894" h="424521">
                  <a:moveTo>
                    <a:pt x="63445" y="154616"/>
                  </a:moveTo>
                  <a:cubicBezTo>
                    <a:pt x="70909" y="155549"/>
                    <a:pt x="76974" y="162080"/>
                    <a:pt x="84904" y="160681"/>
                  </a:cubicBezTo>
                  <a:cubicBezTo>
                    <a:pt x="85371" y="160681"/>
                    <a:pt x="86304" y="161147"/>
                    <a:pt x="86770" y="161614"/>
                  </a:cubicBezTo>
                  <a:cubicBezTo>
                    <a:pt x="87703" y="162080"/>
                    <a:pt x="89103" y="163013"/>
                    <a:pt x="90036" y="163946"/>
                  </a:cubicBezTo>
                  <a:cubicBezTo>
                    <a:pt x="92835" y="166279"/>
                    <a:pt x="95634" y="169078"/>
                    <a:pt x="98899" y="170944"/>
                  </a:cubicBezTo>
                  <a:cubicBezTo>
                    <a:pt x="100299" y="171877"/>
                    <a:pt x="102632" y="172344"/>
                    <a:pt x="104498" y="171877"/>
                  </a:cubicBezTo>
                  <a:cubicBezTo>
                    <a:pt x="105897" y="171411"/>
                    <a:pt x="106830" y="170011"/>
                    <a:pt x="108230" y="168611"/>
                  </a:cubicBezTo>
                  <a:cubicBezTo>
                    <a:pt x="106830" y="167212"/>
                    <a:pt x="105431" y="165346"/>
                    <a:pt x="104498" y="163946"/>
                  </a:cubicBezTo>
                  <a:cubicBezTo>
                    <a:pt x="104498" y="163946"/>
                    <a:pt x="104498" y="163480"/>
                    <a:pt x="104031" y="163480"/>
                  </a:cubicBezTo>
                  <a:cubicBezTo>
                    <a:pt x="101232" y="163480"/>
                    <a:pt x="98899" y="163480"/>
                    <a:pt x="97500" y="160214"/>
                  </a:cubicBezTo>
                  <a:cubicBezTo>
                    <a:pt x="97033" y="160214"/>
                    <a:pt x="97033" y="160214"/>
                    <a:pt x="97033" y="160214"/>
                  </a:cubicBezTo>
                  <a:lnTo>
                    <a:pt x="96100" y="159281"/>
                  </a:lnTo>
                  <a:lnTo>
                    <a:pt x="97500" y="159748"/>
                  </a:lnTo>
                  <a:cubicBezTo>
                    <a:pt x="97500" y="159748"/>
                    <a:pt x="97500" y="160214"/>
                    <a:pt x="97966" y="160214"/>
                  </a:cubicBezTo>
                  <a:cubicBezTo>
                    <a:pt x="100766" y="160214"/>
                    <a:pt x="103098" y="160681"/>
                    <a:pt x="104498" y="163480"/>
                  </a:cubicBezTo>
                  <a:cubicBezTo>
                    <a:pt x="104498" y="163480"/>
                    <a:pt x="104964" y="163480"/>
                    <a:pt x="104964" y="163480"/>
                  </a:cubicBezTo>
                  <a:cubicBezTo>
                    <a:pt x="106364" y="164879"/>
                    <a:pt x="107297" y="166745"/>
                    <a:pt x="108696" y="168145"/>
                  </a:cubicBezTo>
                  <a:cubicBezTo>
                    <a:pt x="108696" y="168145"/>
                    <a:pt x="108230" y="168611"/>
                    <a:pt x="108230" y="168611"/>
                  </a:cubicBezTo>
                  <a:cubicBezTo>
                    <a:pt x="111029" y="168145"/>
                    <a:pt x="114294" y="167678"/>
                    <a:pt x="117093" y="166745"/>
                  </a:cubicBezTo>
                  <a:cubicBezTo>
                    <a:pt x="122225" y="165346"/>
                    <a:pt x="125024" y="161614"/>
                    <a:pt x="124557" y="156016"/>
                  </a:cubicBezTo>
                  <a:cubicBezTo>
                    <a:pt x="124557" y="153683"/>
                    <a:pt x="124091" y="151817"/>
                    <a:pt x="123624" y="149485"/>
                  </a:cubicBezTo>
                  <a:cubicBezTo>
                    <a:pt x="123624" y="149485"/>
                    <a:pt x="123158" y="149485"/>
                    <a:pt x="123158" y="149018"/>
                  </a:cubicBezTo>
                  <a:cubicBezTo>
                    <a:pt x="123158" y="148552"/>
                    <a:pt x="123158" y="148552"/>
                    <a:pt x="123158" y="148085"/>
                  </a:cubicBezTo>
                  <a:cubicBezTo>
                    <a:pt x="119892" y="144820"/>
                    <a:pt x="120359" y="144820"/>
                    <a:pt x="123624" y="141088"/>
                  </a:cubicBezTo>
                  <a:cubicBezTo>
                    <a:pt x="123624" y="141088"/>
                    <a:pt x="123624" y="140621"/>
                    <a:pt x="123624" y="140621"/>
                  </a:cubicBezTo>
                  <a:cubicBezTo>
                    <a:pt x="123624" y="139222"/>
                    <a:pt x="123624" y="139222"/>
                    <a:pt x="124557" y="140155"/>
                  </a:cubicBezTo>
                  <a:cubicBezTo>
                    <a:pt x="124557" y="140155"/>
                    <a:pt x="124091" y="140621"/>
                    <a:pt x="123624" y="141088"/>
                  </a:cubicBezTo>
                  <a:cubicBezTo>
                    <a:pt x="123624" y="141088"/>
                    <a:pt x="123624" y="141088"/>
                    <a:pt x="123624" y="141088"/>
                  </a:cubicBezTo>
                  <a:cubicBezTo>
                    <a:pt x="123624" y="143420"/>
                    <a:pt x="123158" y="145753"/>
                    <a:pt x="123158" y="148085"/>
                  </a:cubicBezTo>
                  <a:cubicBezTo>
                    <a:pt x="123158" y="148085"/>
                    <a:pt x="123158" y="148552"/>
                    <a:pt x="123624" y="148552"/>
                  </a:cubicBezTo>
                  <a:cubicBezTo>
                    <a:pt x="123624" y="148552"/>
                    <a:pt x="123624" y="149018"/>
                    <a:pt x="123624" y="149018"/>
                  </a:cubicBezTo>
                  <a:cubicBezTo>
                    <a:pt x="127356" y="150884"/>
                    <a:pt x="131555" y="152284"/>
                    <a:pt x="135287" y="154150"/>
                  </a:cubicBezTo>
                  <a:cubicBezTo>
                    <a:pt x="136220" y="154616"/>
                    <a:pt x="136686" y="156016"/>
                    <a:pt x="137153" y="157415"/>
                  </a:cubicBezTo>
                  <a:cubicBezTo>
                    <a:pt x="137153" y="157882"/>
                    <a:pt x="137153" y="158815"/>
                    <a:pt x="136686" y="159281"/>
                  </a:cubicBezTo>
                  <a:cubicBezTo>
                    <a:pt x="135754" y="162080"/>
                    <a:pt x="133887" y="165346"/>
                    <a:pt x="133887" y="168145"/>
                  </a:cubicBezTo>
                  <a:cubicBezTo>
                    <a:pt x="134354" y="170944"/>
                    <a:pt x="137620" y="173277"/>
                    <a:pt x="138086" y="176076"/>
                  </a:cubicBezTo>
                  <a:cubicBezTo>
                    <a:pt x="139486" y="182607"/>
                    <a:pt x="142285" y="187738"/>
                    <a:pt x="146950" y="192870"/>
                  </a:cubicBezTo>
                  <a:cubicBezTo>
                    <a:pt x="148349" y="194269"/>
                    <a:pt x="147416" y="196602"/>
                    <a:pt x="145550" y="197535"/>
                  </a:cubicBezTo>
                  <a:cubicBezTo>
                    <a:pt x="143684" y="198468"/>
                    <a:pt x="141818" y="198468"/>
                    <a:pt x="140419" y="199401"/>
                  </a:cubicBezTo>
                  <a:cubicBezTo>
                    <a:pt x="139019" y="200334"/>
                    <a:pt x="138086" y="202200"/>
                    <a:pt x="137620" y="204066"/>
                  </a:cubicBezTo>
                  <a:cubicBezTo>
                    <a:pt x="137620" y="204999"/>
                    <a:pt x="138552" y="206865"/>
                    <a:pt x="139486" y="206865"/>
                  </a:cubicBezTo>
                  <a:cubicBezTo>
                    <a:pt x="144617" y="208265"/>
                    <a:pt x="149282" y="204066"/>
                    <a:pt x="154414" y="206865"/>
                  </a:cubicBezTo>
                  <a:cubicBezTo>
                    <a:pt x="154880" y="207332"/>
                    <a:pt x="155347" y="207798"/>
                    <a:pt x="155813" y="208265"/>
                  </a:cubicBezTo>
                  <a:cubicBezTo>
                    <a:pt x="156746" y="209664"/>
                    <a:pt x="156280" y="210597"/>
                    <a:pt x="154880" y="211530"/>
                  </a:cubicBezTo>
                  <a:cubicBezTo>
                    <a:pt x="153014" y="212463"/>
                    <a:pt x="151615" y="212930"/>
                    <a:pt x="149749" y="213863"/>
                  </a:cubicBezTo>
                  <a:cubicBezTo>
                    <a:pt x="148349" y="214796"/>
                    <a:pt x="147883" y="218061"/>
                    <a:pt x="149282" y="218994"/>
                  </a:cubicBezTo>
                  <a:cubicBezTo>
                    <a:pt x="150215" y="219927"/>
                    <a:pt x="151615" y="220394"/>
                    <a:pt x="152548" y="220860"/>
                  </a:cubicBezTo>
                  <a:cubicBezTo>
                    <a:pt x="153947" y="220860"/>
                    <a:pt x="154880" y="220394"/>
                    <a:pt x="156280" y="219927"/>
                  </a:cubicBezTo>
                  <a:cubicBezTo>
                    <a:pt x="161411" y="218528"/>
                    <a:pt x="165143" y="219461"/>
                    <a:pt x="166543" y="225525"/>
                  </a:cubicBezTo>
                  <a:cubicBezTo>
                    <a:pt x="167009" y="226458"/>
                    <a:pt x="167476" y="228324"/>
                    <a:pt x="168409" y="228791"/>
                  </a:cubicBezTo>
                  <a:cubicBezTo>
                    <a:pt x="174474" y="231123"/>
                    <a:pt x="174474" y="235789"/>
                    <a:pt x="174007" y="241387"/>
                  </a:cubicBezTo>
                  <a:cubicBezTo>
                    <a:pt x="173074" y="247918"/>
                    <a:pt x="173074" y="253982"/>
                    <a:pt x="172608" y="260513"/>
                  </a:cubicBezTo>
                  <a:cubicBezTo>
                    <a:pt x="172141" y="262846"/>
                    <a:pt x="171208" y="265645"/>
                    <a:pt x="168409" y="266111"/>
                  </a:cubicBezTo>
                  <a:cubicBezTo>
                    <a:pt x="164677" y="267044"/>
                    <a:pt x="160945" y="268910"/>
                    <a:pt x="159079" y="272176"/>
                  </a:cubicBezTo>
                  <a:cubicBezTo>
                    <a:pt x="155347" y="277774"/>
                    <a:pt x="149749" y="281040"/>
                    <a:pt x="144617" y="284772"/>
                  </a:cubicBezTo>
                  <a:cubicBezTo>
                    <a:pt x="134354" y="292236"/>
                    <a:pt x="130622" y="293169"/>
                    <a:pt x="137153" y="308097"/>
                  </a:cubicBezTo>
                  <a:cubicBezTo>
                    <a:pt x="137620" y="309030"/>
                    <a:pt x="136220" y="311363"/>
                    <a:pt x="135754" y="311363"/>
                  </a:cubicBezTo>
                  <a:cubicBezTo>
                    <a:pt x="129222" y="311363"/>
                    <a:pt x="123158" y="313229"/>
                    <a:pt x="117093" y="315561"/>
                  </a:cubicBezTo>
                  <a:cubicBezTo>
                    <a:pt x="110562" y="317894"/>
                    <a:pt x="104498" y="317427"/>
                    <a:pt x="98433" y="313695"/>
                  </a:cubicBezTo>
                  <a:cubicBezTo>
                    <a:pt x="95167" y="311829"/>
                    <a:pt x="91902" y="309963"/>
                    <a:pt x="88170" y="308564"/>
                  </a:cubicBezTo>
                  <a:cubicBezTo>
                    <a:pt x="87237" y="308097"/>
                    <a:pt x="85371" y="308564"/>
                    <a:pt x="84904" y="309497"/>
                  </a:cubicBezTo>
                  <a:cubicBezTo>
                    <a:pt x="81639" y="313695"/>
                    <a:pt x="77907" y="316961"/>
                    <a:pt x="74175" y="320226"/>
                  </a:cubicBezTo>
                  <a:cubicBezTo>
                    <a:pt x="72309" y="321626"/>
                    <a:pt x="70909" y="324425"/>
                    <a:pt x="69976" y="326291"/>
                  </a:cubicBezTo>
                  <a:cubicBezTo>
                    <a:pt x="68110" y="329556"/>
                    <a:pt x="69043" y="334688"/>
                    <a:pt x="71376" y="337020"/>
                  </a:cubicBezTo>
                  <a:cubicBezTo>
                    <a:pt x="77440" y="343552"/>
                    <a:pt x="84438" y="347284"/>
                    <a:pt x="93301" y="342619"/>
                  </a:cubicBezTo>
                  <a:cubicBezTo>
                    <a:pt x="95634" y="341686"/>
                    <a:pt x="97966" y="340753"/>
                    <a:pt x="100766" y="340286"/>
                  </a:cubicBezTo>
                  <a:cubicBezTo>
                    <a:pt x="101698" y="339819"/>
                    <a:pt x="103564" y="339819"/>
                    <a:pt x="104498" y="340286"/>
                  </a:cubicBezTo>
                  <a:cubicBezTo>
                    <a:pt x="111029" y="344018"/>
                    <a:pt x="118026" y="341686"/>
                    <a:pt x="125024" y="343085"/>
                  </a:cubicBezTo>
                  <a:cubicBezTo>
                    <a:pt x="128756" y="343552"/>
                    <a:pt x="131088" y="345418"/>
                    <a:pt x="132488" y="348217"/>
                  </a:cubicBezTo>
                  <a:cubicBezTo>
                    <a:pt x="135754" y="353815"/>
                    <a:pt x="137620" y="359879"/>
                    <a:pt x="141352" y="365011"/>
                  </a:cubicBezTo>
                  <a:cubicBezTo>
                    <a:pt x="143684" y="368276"/>
                    <a:pt x="145550" y="371076"/>
                    <a:pt x="143218" y="375274"/>
                  </a:cubicBezTo>
                  <a:cubicBezTo>
                    <a:pt x="141818" y="377607"/>
                    <a:pt x="142751" y="380406"/>
                    <a:pt x="144151" y="382738"/>
                  </a:cubicBezTo>
                  <a:cubicBezTo>
                    <a:pt x="147883" y="387870"/>
                    <a:pt x="152081" y="392535"/>
                    <a:pt x="157679" y="395334"/>
                  </a:cubicBezTo>
                  <a:cubicBezTo>
                    <a:pt x="157679" y="395334"/>
                    <a:pt x="157679" y="395334"/>
                    <a:pt x="157679" y="395334"/>
                  </a:cubicBezTo>
                  <a:cubicBezTo>
                    <a:pt x="157679" y="395334"/>
                    <a:pt x="158146" y="395334"/>
                    <a:pt x="158146" y="395334"/>
                  </a:cubicBezTo>
                  <a:lnTo>
                    <a:pt x="157679" y="394867"/>
                  </a:lnTo>
                  <a:cubicBezTo>
                    <a:pt x="161878" y="396267"/>
                    <a:pt x="165143" y="399532"/>
                    <a:pt x="167942" y="402798"/>
                  </a:cubicBezTo>
                  <a:cubicBezTo>
                    <a:pt x="173074" y="408396"/>
                    <a:pt x="178672" y="413528"/>
                    <a:pt x="186603" y="415394"/>
                  </a:cubicBezTo>
                  <a:cubicBezTo>
                    <a:pt x="190335" y="416327"/>
                    <a:pt x="193134" y="419592"/>
                    <a:pt x="196399" y="420992"/>
                  </a:cubicBezTo>
                  <a:cubicBezTo>
                    <a:pt x="199665" y="422391"/>
                    <a:pt x="203397" y="423791"/>
                    <a:pt x="207129" y="424724"/>
                  </a:cubicBezTo>
                  <a:cubicBezTo>
                    <a:pt x="208062" y="424724"/>
                    <a:pt x="209462" y="423791"/>
                    <a:pt x="209928" y="422858"/>
                  </a:cubicBezTo>
                  <a:cubicBezTo>
                    <a:pt x="211794" y="419592"/>
                    <a:pt x="212261" y="415860"/>
                    <a:pt x="210395" y="412128"/>
                  </a:cubicBezTo>
                  <a:cubicBezTo>
                    <a:pt x="205263" y="402331"/>
                    <a:pt x="200598" y="393001"/>
                    <a:pt x="192201" y="385537"/>
                  </a:cubicBezTo>
                  <a:cubicBezTo>
                    <a:pt x="189402" y="383205"/>
                    <a:pt x="188935" y="379473"/>
                    <a:pt x="188935" y="375741"/>
                  </a:cubicBezTo>
                  <a:cubicBezTo>
                    <a:pt x="188935" y="375741"/>
                    <a:pt x="188469" y="375741"/>
                    <a:pt x="188469" y="375741"/>
                  </a:cubicBezTo>
                  <a:cubicBezTo>
                    <a:pt x="188469" y="375274"/>
                    <a:pt x="188469" y="375274"/>
                    <a:pt x="188002" y="374807"/>
                  </a:cubicBezTo>
                  <a:cubicBezTo>
                    <a:pt x="187536" y="374341"/>
                    <a:pt x="187069" y="374341"/>
                    <a:pt x="187069" y="373874"/>
                  </a:cubicBezTo>
                  <a:cubicBezTo>
                    <a:pt x="187536" y="373874"/>
                    <a:pt x="188002" y="373874"/>
                    <a:pt x="188002" y="374341"/>
                  </a:cubicBezTo>
                  <a:cubicBezTo>
                    <a:pt x="188002" y="374341"/>
                    <a:pt x="188002" y="374807"/>
                    <a:pt x="188002" y="374807"/>
                  </a:cubicBezTo>
                  <a:cubicBezTo>
                    <a:pt x="188469" y="374807"/>
                    <a:pt x="188469" y="375274"/>
                    <a:pt x="188935" y="375274"/>
                  </a:cubicBezTo>
                  <a:cubicBezTo>
                    <a:pt x="188935" y="375274"/>
                    <a:pt x="188935" y="375741"/>
                    <a:pt x="188935" y="375741"/>
                  </a:cubicBezTo>
                  <a:cubicBezTo>
                    <a:pt x="195000" y="378073"/>
                    <a:pt x="200131" y="380872"/>
                    <a:pt x="204330" y="386004"/>
                  </a:cubicBezTo>
                  <a:cubicBezTo>
                    <a:pt x="207596" y="390202"/>
                    <a:pt x="211328" y="393001"/>
                    <a:pt x="216459" y="395334"/>
                  </a:cubicBezTo>
                  <a:cubicBezTo>
                    <a:pt x="220191" y="396733"/>
                    <a:pt x="222524" y="399999"/>
                    <a:pt x="224390" y="403264"/>
                  </a:cubicBezTo>
                  <a:cubicBezTo>
                    <a:pt x="226256" y="406530"/>
                    <a:pt x="228122" y="410262"/>
                    <a:pt x="229988" y="413061"/>
                  </a:cubicBezTo>
                  <a:cubicBezTo>
                    <a:pt x="230454" y="413994"/>
                    <a:pt x="232320" y="414927"/>
                    <a:pt x="233253" y="414461"/>
                  </a:cubicBezTo>
                  <a:cubicBezTo>
                    <a:pt x="234653" y="413994"/>
                    <a:pt x="235119" y="412595"/>
                    <a:pt x="234653" y="411195"/>
                  </a:cubicBezTo>
                  <a:cubicBezTo>
                    <a:pt x="231854" y="406064"/>
                    <a:pt x="232320" y="401865"/>
                    <a:pt x="235586" y="396733"/>
                  </a:cubicBezTo>
                  <a:cubicBezTo>
                    <a:pt x="237452" y="393468"/>
                    <a:pt x="239785" y="390669"/>
                    <a:pt x="243050" y="388336"/>
                  </a:cubicBezTo>
                  <a:cubicBezTo>
                    <a:pt x="245849" y="386470"/>
                    <a:pt x="246316" y="383205"/>
                    <a:pt x="245383" y="379473"/>
                  </a:cubicBezTo>
                  <a:cubicBezTo>
                    <a:pt x="244916" y="377607"/>
                    <a:pt x="244916" y="375741"/>
                    <a:pt x="243983" y="373874"/>
                  </a:cubicBezTo>
                  <a:cubicBezTo>
                    <a:pt x="241184" y="367343"/>
                    <a:pt x="239785" y="360346"/>
                    <a:pt x="240251" y="353348"/>
                  </a:cubicBezTo>
                  <a:cubicBezTo>
                    <a:pt x="240718" y="349150"/>
                    <a:pt x="238385" y="346351"/>
                    <a:pt x="235119" y="344018"/>
                  </a:cubicBezTo>
                  <a:cubicBezTo>
                    <a:pt x="231387" y="341219"/>
                    <a:pt x="228122" y="338420"/>
                    <a:pt x="224856" y="335154"/>
                  </a:cubicBezTo>
                  <a:cubicBezTo>
                    <a:pt x="222990" y="333288"/>
                    <a:pt x="222057" y="330956"/>
                    <a:pt x="222057" y="328157"/>
                  </a:cubicBezTo>
                  <a:cubicBezTo>
                    <a:pt x="222057" y="322559"/>
                    <a:pt x="221124" y="316961"/>
                    <a:pt x="217392" y="312296"/>
                  </a:cubicBezTo>
                  <a:cubicBezTo>
                    <a:pt x="216926" y="311363"/>
                    <a:pt x="216926" y="309963"/>
                    <a:pt x="216459" y="309030"/>
                  </a:cubicBezTo>
                  <a:cubicBezTo>
                    <a:pt x="216459" y="309030"/>
                    <a:pt x="215993" y="309030"/>
                    <a:pt x="215993" y="309030"/>
                  </a:cubicBezTo>
                  <a:lnTo>
                    <a:pt x="215526" y="308097"/>
                  </a:lnTo>
                  <a:lnTo>
                    <a:pt x="216459" y="308564"/>
                  </a:lnTo>
                  <a:cubicBezTo>
                    <a:pt x="216459" y="308564"/>
                    <a:pt x="216459" y="309030"/>
                    <a:pt x="216459" y="309030"/>
                  </a:cubicBezTo>
                  <a:cubicBezTo>
                    <a:pt x="217392" y="309030"/>
                    <a:pt x="218792" y="309497"/>
                    <a:pt x="219725" y="309497"/>
                  </a:cubicBezTo>
                  <a:cubicBezTo>
                    <a:pt x="225323" y="309497"/>
                    <a:pt x="225789" y="309030"/>
                    <a:pt x="227655" y="303432"/>
                  </a:cubicBezTo>
                  <a:cubicBezTo>
                    <a:pt x="228122" y="301566"/>
                    <a:pt x="229055" y="299700"/>
                    <a:pt x="229521" y="298300"/>
                  </a:cubicBezTo>
                  <a:cubicBezTo>
                    <a:pt x="230454" y="296901"/>
                    <a:pt x="233253" y="296434"/>
                    <a:pt x="234186" y="297834"/>
                  </a:cubicBezTo>
                  <a:cubicBezTo>
                    <a:pt x="236985" y="301566"/>
                    <a:pt x="239318" y="305298"/>
                    <a:pt x="242117" y="308564"/>
                  </a:cubicBezTo>
                  <a:cubicBezTo>
                    <a:pt x="245849" y="313229"/>
                    <a:pt x="248182" y="318360"/>
                    <a:pt x="249115" y="323958"/>
                  </a:cubicBezTo>
                  <a:cubicBezTo>
                    <a:pt x="249581" y="326291"/>
                    <a:pt x="250048" y="329090"/>
                    <a:pt x="250514" y="331422"/>
                  </a:cubicBezTo>
                  <a:cubicBezTo>
                    <a:pt x="250981" y="332822"/>
                    <a:pt x="251447" y="333755"/>
                    <a:pt x="252380" y="334688"/>
                  </a:cubicBezTo>
                  <a:cubicBezTo>
                    <a:pt x="256112" y="337953"/>
                    <a:pt x="260311" y="341219"/>
                    <a:pt x="264976" y="342619"/>
                  </a:cubicBezTo>
                  <a:cubicBezTo>
                    <a:pt x="265909" y="343085"/>
                    <a:pt x="267775" y="341686"/>
                    <a:pt x="268241" y="341219"/>
                  </a:cubicBezTo>
                  <a:cubicBezTo>
                    <a:pt x="269641" y="337487"/>
                    <a:pt x="270574" y="333755"/>
                    <a:pt x="271041" y="330489"/>
                  </a:cubicBezTo>
                  <a:cubicBezTo>
                    <a:pt x="271507" y="327690"/>
                    <a:pt x="272907" y="325824"/>
                    <a:pt x="275706" y="325358"/>
                  </a:cubicBezTo>
                  <a:cubicBezTo>
                    <a:pt x="277572" y="324891"/>
                    <a:pt x="279438" y="324425"/>
                    <a:pt x="281304" y="323958"/>
                  </a:cubicBezTo>
                  <a:cubicBezTo>
                    <a:pt x="290167" y="320693"/>
                    <a:pt x="293433" y="311363"/>
                    <a:pt x="301830" y="307164"/>
                  </a:cubicBezTo>
                  <a:cubicBezTo>
                    <a:pt x="304162" y="305765"/>
                    <a:pt x="306029" y="302499"/>
                    <a:pt x="307428" y="299700"/>
                  </a:cubicBezTo>
                  <a:cubicBezTo>
                    <a:pt x="308361" y="298300"/>
                    <a:pt x="308361" y="295968"/>
                    <a:pt x="307895" y="294102"/>
                  </a:cubicBezTo>
                  <a:cubicBezTo>
                    <a:pt x="306495" y="289903"/>
                    <a:pt x="304162" y="285705"/>
                    <a:pt x="299031" y="284772"/>
                  </a:cubicBezTo>
                  <a:cubicBezTo>
                    <a:pt x="296698" y="284305"/>
                    <a:pt x="293899" y="283839"/>
                    <a:pt x="292500" y="281506"/>
                  </a:cubicBezTo>
                  <a:lnTo>
                    <a:pt x="292966" y="281973"/>
                  </a:lnTo>
                  <a:cubicBezTo>
                    <a:pt x="292966" y="281506"/>
                    <a:pt x="292966" y="281506"/>
                    <a:pt x="292966" y="281040"/>
                  </a:cubicBezTo>
                  <a:cubicBezTo>
                    <a:pt x="292966" y="281040"/>
                    <a:pt x="292500" y="281506"/>
                    <a:pt x="292500" y="281506"/>
                  </a:cubicBezTo>
                  <a:cubicBezTo>
                    <a:pt x="291100" y="280107"/>
                    <a:pt x="291100" y="279174"/>
                    <a:pt x="292500" y="277774"/>
                  </a:cubicBezTo>
                  <a:cubicBezTo>
                    <a:pt x="292500" y="277774"/>
                    <a:pt x="292966" y="278241"/>
                    <a:pt x="292966" y="278241"/>
                  </a:cubicBezTo>
                  <a:cubicBezTo>
                    <a:pt x="292966" y="277774"/>
                    <a:pt x="292966" y="277774"/>
                    <a:pt x="292966" y="277308"/>
                  </a:cubicBezTo>
                  <a:lnTo>
                    <a:pt x="292500" y="277774"/>
                  </a:lnTo>
                  <a:cubicBezTo>
                    <a:pt x="291567" y="276841"/>
                    <a:pt x="291100" y="275908"/>
                    <a:pt x="289701" y="274975"/>
                  </a:cubicBezTo>
                  <a:cubicBezTo>
                    <a:pt x="288768" y="274509"/>
                    <a:pt x="287368" y="274509"/>
                    <a:pt x="285969" y="274509"/>
                  </a:cubicBezTo>
                  <a:cubicBezTo>
                    <a:pt x="284569" y="274509"/>
                    <a:pt x="283636" y="274509"/>
                    <a:pt x="282237" y="274509"/>
                  </a:cubicBezTo>
                  <a:cubicBezTo>
                    <a:pt x="279904" y="274042"/>
                    <a:pt x="278505" y="270777"/>
                    <a:pt x="278971" y="268444"/>
                  </a:cubicBezTo>
                  <a:cubicBezTo>
                    <a:pt x="280837" y="262846"/>
                    <a:pt x="281304" y="261913"/>
                    <a:pt x="277572" y="260047"/>
                  </a:cubicBezTo>
                  <a:cubicBezTo>
                    <a:pt x="274306" y="258181"/>
                    <a:pt x="271041" y="256315"/>
                    <a:pt x="271507" y="251650"/>
                  </a:cubicBezTo>
                  <a:cubicBezTo>
                    <a:pt x="267775" y="250250"/>
                    <a:pt x="264509" y="249317"/>
                    <a:pt x="260777" y="247918"/>
                  </a:cubicBezTo>
                  <a:cubicBezTo>
                    <a:pt x="257512" y="246518"/>
                    <a:pt x="255646" y="243719"/>
                    <a:pt x="254713" y="240920"/>
                  </a:cubicBezTo>
                  <a:cubicBezTo>
                    <a:pt x="252847" y="234855"/>
                    <a:pt x="249115" y="231123"/>
                    <a:pt x="243050" y="229724"/>
                  </a:cubicBezTo>
                  <a:cubicBezTo>
                    <a:pt x="240718" y="229257"/>
                    <a:pt x="240251" y="226925"/>
                    <a:pt x="241651" y="225059"/>
                  </a:cubicBezTo>
                  <a:cubicBezTo>
                    <a:pt x="245383" y="220860"/>
                    <a:pt x="249581" y="216662"/>
                    <a:pt x="248182" y="210131"/>
                  </a:cubicBezTo>
                  <a:cubicBezTo>
                    <a:pt x="247715" y="208731"/>
                    <a:pt x="249115" y="208265"/>
                    <a:pt x="250514" y="208731"/>
                  </a:cubicBezTo>
                  <a:cubicBezTo>
                    <a:pt x="253780" y="209664"/>
                    <a:pt x="256579" y="211064"/>
                    <a:pt x="259844" y="211064"/>
                  </a:cubicBezTo>
                  <a:cubicBezTo>
                    <a:pt x="261244" y="211064"/>
                    <a:pt x="264043" y="210131"/>
                    <a:pt x="264509" y="209198"/>
                  </a:cubicBezTo>
                  <a:cubicBezTo>
                    <a:pt x="265442" y="207798"/>
                    <a:pt x="264509" y="205466"/>
                    <a:pt x="264509" y="203599"/>
                  </a:cubicBezTo>
                  <a:cubicBezTo>
                    <a:pt x="264509" y="203133"/>
                    <a:pt x="264043" y="202200"/>
                    <a:pt x="263576" y="202200"/>
                  </a:cubicBezTo>
                  <a:cubicBezTo>
                    <a:pt x="260311" y="199401"/>
                    <a:pt x="258911" y="196135"/>
                    <a:pt x="262643" y="192403"/>
                  </a:cubicBezTo>
                  <a:cubicBezTo>
                    <a:pt x="265442" y="189138"/>
                    <a:pt x="265909" y="185872"/>
                    <a:pt x="264509" y="181674"/>
                  </a:cubicBezTo>
                  <a:cubicBezTo>
                    <a:pt x="262643" y="176542"/>
                    <a:pt x="259844" y="171411"/>
                    <a:pt x="258445" y="165812"/>
                  </a:cubicBezTo>
                  <a:cubicBezTo>
                    <a:pt x="256579" y="156949"/>
                    <a:pt x="251447" y="151351"/>
                    <a:pt x="242584" y="149018"/>
                  </a:cubicBezTo>
                  <a:cubicBezTo>
                    <a:pt x="238851" y="148085"/>
                    <a:pt x="235586" y="146219"/>
                    <a:pt x="234653" y="141554"/>
                  </a:cubicBezTo>
                  <a:cubicBezTo>
                    <a:pt x="234186" y="140155"/>
                    <a:pt x="232320" y="139222"/>
                    <a:pt x="230921" y="138289"/>
                  </a:cubicBezTo>
                  <a:cubicBezTo>
                    <a:pt x="230921" y="138289"/>
                    <a:pt x="230921" y="138289"/>
                    <a:pt x="230921" y="138289"/>
                  </a:cubicBezTo>
                  <a:lnTo>
                    <a:pt x="229988" y="139222"/>
                  </a:lnTo>
                  <a:lnTo>
                    <a:pt x="230921" y="138289"/>
                  </a:lnTo>
                  <a:cubicBezTo>
                    <a:pt x="230921" y="138289"/>
                    <a:pt x="230921" y="138289"/>
                    <a:pt x="231387" y="138289"/>
                  </a:cubicBezTo>
                  <a:cubicBezTo>
                    <a:pt x="232787" y="134090"/>
                    <a:pt x="233253" y="129425"/>
                    <a:pt x="230921" y="125226"/>
                  </a:cubicBezTo>
                  <a:cubicBezTo>
                    <a:pt x="229521" y="122427"/>
                    <a:pt x="227655" y="119628"/>
                    <a:pt x="225323" y="117296"/>
                  </a:cubicBezTo>
                  <a:cubicBezTo>
                    <a:pt x="222524" y="114030"/>
                    <a:pt x="219725" y="113097"/>
                    <a:pt x="215060" y="115430"/>
                  </a:cubicBezTo>
                  <a:cubicBezTo>
                    <a:pt x="211328" y="117296"/>
                    <a:pt x="209928" y="117296"/>
                    <a:pt x="208995" y="114497"/>
                  </a:cubicBezTo>
                  <a:cubicBezTo>
                    <a:pt x="207129" y="109365"/>
                    <a:pt x="203397" y="110298"/>
                    <a:pt x="199665" y="110765"/>
                  </a:cubicBezTo>
                  <a:cubicBezTo>
                    <a:pt x="199198" y="110765"/>
                    <a:pt x="198265" y="110765"/>
                    <a:pt x="197799" y="110298"/>
                  </a:cubicBezTo>
                  <a:cubicBezTo>
                    <a:pt x="196399" y="109365"/>
                    <a:pt x="196866" y="108432"/>
                    <a:pt x="198265" y="107499"/>
                  </a:cubicBezTo>
                  <a:cubicBezTo>
                    <a:pt x="200131" y="105633"/>
                    <a:pt x="201531" y="103767"/>
                    <a:pt x="202931" y="101435"/>
                  </a:cubicBezTo>
                  <a:cubicBezTo>
                    <a:pt x="203397" y="100501"/>
                    <a:pt x="203397" y="98635"/>
                    <a:pt x="202464" y="97702"/>
                  </a:cubicBezTo>
                  <a:cubicBezTo>
                    <a:pt x="201531" y="96303"/>
                    <a:pt x="199198" y="95370"/>
                    <a:pt x="198265" y="93970"/>
                  </a:cubicBezTo>
                  <a:cubicBezTo>
                    <a:pt x="196866" y="91638"/>
                    <a:pt x="199198" y="89305"/>
                    <a:pt x="199198" y="86973"/>
                  </a:cubicBezTo>
                  <a:cubicBezTo>
                    <a:pt x="199198" y="83241"/>
                    <a:pt x="197799" y="80442"/>
                    <a:pt x="195466" y="78576"/>
                  </a:cubicBezTo>
                  <a:cubicBezTo>
                    <a:pt x="189402" y="73911"/>
                    <a:pt x="183337" y="69712"/>
                    <a:pt x="177273" y="65047"/>
                  </a:cubicBezTo>
                  <a:cubicBezTo>
                    <a:pt x="177273" y="65047"/>
                    <a:pt x="177273" y="65047"/>
                    <a:pt x="177273" y="65047"/>
                  </a:cubicBezTo>
                  <a:cubicBezTo>
                    <a:pt x="177273" y="65047"/>
                    <a:pt x="177273" y="65047"/>
                    <a:pt x="177273" y="65047"/>
                  </a:cubicBezTo>
                  <a:lnTo>
                    <a:pt x="177739" y="65513"/>
                  </a:lnTo>
                  <a:cubicBezTo>
                    <a:pt x="171674" y="64580"/>
                    <a:pt x="166543" y="67379"/>
                    <a:pt x="161411" y="70179"/>
                  </a:cubicBezTo>
                  <a:cubicBezTo>
                    <a:pt x="156746" y="73444"/>
                    <a:pt x="151148" y="73444"/>
                    <a:pt x="146950" y="70645"/>
                  </a:cubicBezTo>
                  <a:cubicBezTo>
                    <a:pt x="142285" y="67846"/>
                    <a:pt x="139019" y="69712"/>
                    <a:pt x="135754" y="72045"/>
                  </a:cubicBezTo>
                  <a:cubicBezTo>
                    <a:pt x="135754" y="72511"/>
                    <a:pt x="135754" y="72511"/>
                    <a:pt x="135754" y="72978"/>
                  </a:cubicBezTo>
                  <a:cubicBezTo>
                    <a:pt x="134820" y="73444"/>
                    <a:pt x="134354" y="73911"/>
                    <a:pt x="133421" y="74377"/>
                  </a:cubicBezTo>
                  <a:cubicBezTo>
                    <a:pt x="133887" y="73911"/>
                    <a:pt x="134354" y="72978"/>
                    <a:pt x="135287" y="72511"/>
                  </a:cubicBezTo>
                  <a:cubicBezTo>
                    <a:pt x="135287" y="72511"/>
                    <a:pt x="135754" y="72045"/>
                    <a:pt x="135754" y="72045"/>
                  </a:cubicBezTo>
                  <a:cubicBezTo>
                    <a:pt x="136686" y="68779"/>
                    <a:pt x="137153" y="65513"/>
                    <a:pt x="138086" y="62248"/>
                  </a:cubicBezTo>
                  <a:cubicBezTo>
                    <a:pt x="140419" y="53851"/>
                    <a:pt x="143684" y="45920"/>
                    <a:pt x="143684" y="37057"/>
                  </a:cubicBezTo>
                  <a:cubicBezTo>
                    <a:pt x="143684" y="34724"/>
                    <a:pt x="144617" y="32858"/>
                    <a:pt x="146483" y="30992"/>
                  </a:cubicBezTo>
                  <a:cubicBezTo>
                    <a:pt x="146483" y="29592"/>
                    <a:pt x="146483" y="28659"/>
                    <a:pt x="146483" y="27260"/>
                  </a:cubicBezTo>
                  <a:cubicBezTo>
                    <a:pt x="146483" y="19796"/>
                    <a:pt x="143684" y="18396"/>
                    <a:pt x="137620" y="16997"/>
                  </a:cubicBezTo>
                  <a:cubicBezTo>
                    <a:pt x="134354" y="16064"/>
                    <a:pt x="131555" y="16530"/>
                    <a:pt x="128289" y="16997"/>
                  </a:cubicBezTo>
                  <a:cubicBezTo>
                    <a:pt x="120825" y="18396"/>
                    <a:pt x="113828" y="23061"/>
                    <a:pt x="105897" y="23061"/>
                  </a:cubicBezTo>
                  <a:cubicBezTo>
                    <a:pt x="98899" y="23061"/>
                    <a:pt x="93768" y="25860"/>
                    <a:pt x="89103" y="30992"/>
                  </a:cubicBezTo>
                  <a:cubicBezTo>
                    <a:pt x="87237" y="33324"/>
                    <a:pt x="83971" y="34724"/>
                    <a:pt x="81639" y="37057"/>
                  </a:cubicBezTo>
                  <a:cubicBezTo>
                    <a:pt x="75574" y="43588"/>
                    <a:pt x="73708" y="51518"/>
                    <a:pt x="76507" y="59915"/>
                  </a:cubicBezTo>
                  <a:cubicBezTo>
                    <a:pt x="76974" y="61781"/>
                    <a:pt x="77907" y="63647"/>
                    <a:pt x="75108" y="64114"/>
                  </a:cubicBezTo>
                  <a:cubicBezTo>
                    <a:pt x="71842" y="64580"/>
                    <a:pt x="69510" y="67379"/>
                    <a:pt x="66710" y="68779"/>
                  </a:cubicBezTo>
                  <a:cubicBezTo>
                    <a:pt x="63445" y="70645"/>
                    <a:pt x="62512" y="73444"/>
                    <a:pt x="63445" y="76710"/>
                  </a:cubicBezTo>
                  <a:cubicBezTo>
                    <a:pt x="64378" y="80442"/>
                    <a:pt x="65778" y="84174"/>
                    <a:pt x="66710" y="87906"/>
                  </a:cubicBezTo>
                  <a:cubicBezTo>
                    <a:pt x="67177" y="89305"/>
                    <a:pt x="67177" y="90238"/>
                    <a:pt x="67177" y="91638"/>
                  </a:cubicBezTo>
                  <a:cubicBezTo>
                    <a:pt x="67177" y="92104"/>
                    <a:pt x="66710" y="93037"/>
                    <a:pt x="66244" y="93037"/>
                  </a:cubicBezTo>
                  <a:cubicBezTo>
                    <a:pt x="65311" y="93504"/>
                    <a:pt x="63445" y="93970"/>
                    <a:pt x="62978" y="93504"/>
                  </a:cubicBezTo>
                  <a:cubicBezTo>
                    <a:pt x="57380" y="88372"/>
                    <a:pt x="54581" y="76710"/>
                    <a:pt x="56914" y="70645"/>
                  </a:cubicBezTo>
                  <a:cubicBezTo>
                    <a:pt x="57380" y="70179"/>
                    <a:pt x="57380" y="69246"/>
                    <a:pt x="57847" y="68779"/>
                  </a:cubicBezTo>
                  <a:cubicBezTo>
                    <a:pt x="58780" y="66446"/>
                    <a:pt x="59713" y="64114"/>
                    <a:pt x="61112" y="61781"/>
                  </a:cubicBezTo>
                  <a:cubicBezTo>
                    <a:pt x="64844" y="57583"/>
                    <a:pt x="65311" y="52918"/>
                    <a:pt x="64844" y="47320"/>
                  </a:cubicBezTo>
                  <a:cubicBezTo>
                    <a:pt x="64378" y="44054"/>
                    <a:pt x="66244" y="41255"/>
                    <a:pt x="68576" y="38923"/>
                  </a:cubicBezTo>
                  <a:cubicBezTo>
                    <a:pt x="70443" y="37057"/>
                    <a:pt x="72775" y="35657"/>
                    <a:pt x="74175" y="33791"/>
                  </a:cubicBezTo>
                  <a:cubicBezTo>
                    <a:pt x="81172" y="25394"/>
                    <a:pt x="89569" y="18396"/>
                    <a:pt x="99832" y="14198"/>
                  </a:cubicBezTo>
                  <a:cubicBezTo>
                    <a:pt x="100766" y="13731"/>
                    <a:pt x="101698" y="12798"/>
                    <a:pt x="102632" y="11399"/>
                  </a:cubicBezTo>
                  <a:cubicBezTo>
                    <a:pt x="103098" y="10466"/>
                    <a:pt x="103098" y="8600"/>
                    <a:pt x="102632" y="8133"/>
                  </a:cubicBezTo>
                  <a:cubicBezTo>
                    <a:pt x="101232" y="6267"/>
                    <a:pt x="99366" y="4401"/>
                    <a:pt x="97033" y="3002"/>
                  </a:cubicBezTo>
                  <a:cubicBezTo>
                    <a:pt x="83971" y="-2597"/>
                    <a:pt x="71842" y="202"/>
                    <a:pt x="60179" y="6734"/>
                  </a:cubicBezTo>
                  <a:cubicBezTo>
                    <a:pt x="54581" y="9999"/>
                    <a:pt x="49916" y="14664"/>
                    <a:pt x="44785" y="18396"/>
                  </a:cubicBezTo>
                  <a:cubicBezTo>
                    <a:pt x="37321" y="24461"/>
                    <a:pt x="33588" y="34258"/>
                    <a:pt x="25191" y="39389"/>
                  </a:cubicBezTo>
                  <a:cubicBezTo>
                    <a:pt x="24258" y="39856"/>
                    <a:pt x="23325" y="41255"/>
                    <a:pt x="22859" y="42188"/>
                  </a:cubicBezTo>
                  <a:cubicBezTo>
                    <a:pt x="21459" y="44521"/>
                    <a:pt x="20060" y="46387"/>
                    <a:pt x="19127" y="48719"/>
                  </a:cubicBezTo>
                  <a:cubicBezTo>
                    <a:pt x="17727" y="51052"/>
                    <a:pt x="17261" y="53851"/>
                    <a:pt x="15861" y="55717"/>
                  </a:cubicBezTo>
                  <a:cubicBezTo>
                    <a:pt x="8397" y="62248"/>
                    <a:pt x="6065" y="72045"/>
                    <a:pt x="1866" y="80442"/>
                  </a:cubicBezTo>
                  <a:cubicBezTo>
                    <a:pt x="-467" y="84640"/>
                    <a:pt x="1866" y="89305"/>
                    <a:pt x="6531" y="91171"/>
                  </a:cubicBezTo>
                  <a:cubicBezTo>
                    <a:pt x="11196" y="93037"/>
                    <a:pt x="16328" y="94903"/>
                    <a:pt x="20526" y="97236"/>
                  </a:cubicBezTo>
                  <a:cubicBezTo>
                    <a:pt x="21926" y="98169"/>
                    <a:pt x="23325" y="99568"/>
                    <a:pt x="24258" y="100968"/>
                  </a:cubicBezTo>
                  <a:cubicBezTo>
                    <a:pt x="24725" y="101901"/>
                    <a:pt x="24725" y="103767"/>
                    <a:pt x="24258" y="104234"/>
                  </a:cubicBezTo>
                  <a:cubicBezTo>
                    <a:pt x="23792" y="105167"/>
                    <a:pt x="21926" y="105633"/>
                    <a:pt x="20993" y="105167"/>
                  </a:cubicBezTo>
                  <a:cubicBezTo>
                    <a:pt x="17727" y="103301"/>
                    <a:pt x="14462" y="101435"/>
                    <a:pt x="11196" y="99568"/>
                  </a:cubicBezTo>
                  <a:cubicBezTo>
                    <a:pt x="6531" y="97236"/>
                    <a:pt x="467" y="100501"/>
                    <a:pt x="0" y="106100"/>
                  </a:cubicBezTo>
                  <a:cubicBezTo>
                    <a:pt x="0" y="109365"/>
                    <a:pt x="0" y="112631"/>
                    <a:pt x="467" y="115896"/>
                  </a:cubicBezTo>
                  <a:cubicBezTo>
                    <a:pt x="933" y="120561"/>
                    <a:pt x="4199" y="123827"/>
                    <a:pt x="6998" y="127559"/>
                  </a:cubicBezTo>
                  <a:cubicBezTo>
                    <a:pt x="9330" y="130358"/>
                    <a:pt x="12596" y="130358"/>
                    <a:pt x="15861" y="130824"/>
                  </a:cubicBezTo>
                  <a:cubicBezTo>
                    <a:pt x="17727" y="131291"/>
                    <a:pt x="19593" y="131291"/>
                    <a:pt x="21459" y="131757"/>
                  </a:cubicBezTo>
                  <a:cubicBezTo>
                    <a:pt x="25191" y="132690"/>
                    <a:pt x="26591" y="135023"/>
                    <a:pt x="27524" y="138289"/>
                  </a:cubicBezTo>
                  <a:cubicBezTo>
                    <a:pt x="30789" y="142021"/>
                    <a:pt x="34055" y="144820"/>
                    <a:pt x="39653" y="143887"/>
                  </a:cubicBezTo>
                  <a:cubicBezTo>
                    <a:pt x="43852" y="142954"/>
                    <a:pt x="46184" y="145753"/>
                    <a:pt x="46651" y="149485"/>
                  </a:cubicBezTo>
                  <a:cubicBezTo>
                    <a:pt x="50383" y="150418"/>
                    <a:pt x="55048" y="150418"/>
                    <a:pt x="58313" y="153217"/>
                  </a:cubicBezTo>
                  <a:cubicBezTo>
                    <a:pt x="59713" y="155083"/>
                    <a:pt x="61579" y="154616"/>
                    <a:pt x="63445" y="154616"/>
                  </a:cubicBezTo>
                  <a:close/>
                  <a:moveTo>
                    <a:pt x="161878" y="339819"/>
                  </a:moveTo>
                  <a:cubicBezTo>
                    <a:pt x="160945" y="339819"/>
                    <a:pt x="159545" y="339353"/>
                    <a:pt x="158612" y="338886"/>
                  </a:cubicBezTo>
                  <a:cubicBezTo>
                    <a:pt x="158146" y="338886"/>
                    <a:pt x="158146" y="337953"/>
                    <a:pt x="158612" y="337487"/>
                  </a:cubicBezTo>
                  <a:cubicBezTo>
                    <a:pt x="160478" y="334221"/>
                    <a:pt x="162344" y="330956"/>
                    <a:pt x="163744" y="327224"/>
                  </a:cubicBezTo>
                  <a:cubicBezTo>
                    <a:pt x="164677" y="325824"/>
                    <a:pt x="165143" y="325358"/>
                    <a:pt x="166543" y="325824"/>
                  </a:cubicBezTo>
                  <a:cubicBezTo>
                    <a:pt x="167009" y="326291"/>
                    <a:pt x="167476" y="326757"/>
                    <a:pt x="167942" y="327224"/>
                  </a:cubicBezTo>
                  <a:cubicBezTo>
                    <a:pt x="168875" y="329090"/>
                    <a:pt x="169342" y="330489"/>
                    <a:pt x="169808" y="331889"/>
                  </a:cubicBezTo>
                  <a:cubicBezTo>
                    <a:pt x="168875" y="336554"/>
                    <a:pt x="166543" y="339353"/>
                    <a:pt x="161878" y="339819"/>
                  </a:cubicBezTo>
                  <a:close/>
                  <a:moveTo>
                    <a:pt x="251447" y="172344"/>
                  </a:moveTo>
                  <a:cubicBezTo>
                    <a:pt x="252847" y="171877"/>
                    <a:pt x="253780" y="172810"/>
                    <a:pt x="253780" y="174210"/>
                  </a:cubicBezTo>
                  <a:cubicBezTo>
                    <a:pt x="253780" y="176076"/>
                    <a:pt x="252847" y="177475"/>
                    <a:pt x="250981" y="177942"/>
                  </a:cubicBezTo>
                  <a:cubicBezTo>
                    <a:pt x="250981" y="177942"/>
                    <a:pt x="250981" y="178408"/>
                    <a:pt x="250981" y="178408"/>
                  </a:cubicBezTo>
                  <a:lnTo>
                    <a:pt x="250048" y="179341"/>
                  </a:lnTo>
                  <a:lnTo>
                    <a:pt x="250514" y="177942"/>
                  </a:lnTo>
                  <a:cubicBezTo>
                    <a:pt x="250514" y="177942"/>
                    <a:pt x="250514" y="177942"/>
                    <a:pt x="250981" y="177942"/>
                  </a:cubicBezTo>
                  <a:cubicBezTo>
                    <a:pt x="250514" y="176542"/>
                    <a:pt x="250048" y="174676"/>
                    <a:pt x="250048" y="173277"/>
                  </a:cubicBezTo>
                  <a:cubicBezTo>
                    <a:pt x="250048" y="173277"/>
                    <a:pt x="250514" y="172810"/>
                    <a:pt x="251447" y="172344"/>
                  </a:cubicBezTo>
                  <a:close/>
                  <a:moveTo>
                    <a:pt x="131555" y="78109"/>
                  </a:moveTo>
                  <a:cubicBezTo>
                    <a:pt x="132021" y="77643"/>
                    <a:pt x="132488" y="76710"/>
                    <a:pt x="133421" y="76243"/>
                  </a:cubicBezTo>
                  <a:cubicBezTo>
                    <a:pt x="132954" y="76710"/>
                    <a:pt x="132488" y="77643"/>
                    <a:pt x="132488" y="78576"/>
                  </a:cubicBezTo>
                  <a:cubicBezTo>
                    <a:pt x="132021" y="78576"/>
                    <a:pt x="130155" y="79975"/>
                    <a:pt x="131555" y="78109"/>
                  </a:cubicBezTo>
                  <a:close/>
                  <a:moveTo>
                    <a:pt x="61112" y="103301"/>
                  </a:moveTo>
                  <a:lnTo>
                    <a:pt x="62512" y="103767"/>
                  </a:lnTo>
                  <a:lnTo>
                    <a:pt x="61112" y="104234"/>
                  </a:lnTo>
                  <a:lnTo>
                    <a:pt x="61112" y="103301"/>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5" name="Freeform: Shape 24">
              <a:extLst>
                <a:ext uri="{FF2B5EF4-FFF2-40B4-BE49-F238E27FC236}">
                  <a16:creationId xmlns:a16="http://schemas.microsoft.com/office/drawing/2014/main" id="{3A0F5AA9-F033-4624-952A-3FC133DC211D}"/>
                </a:ext>
              </a:extLst>
            </p:cNvPr>
            <p:cNvSpPr/>
            <p:nvPr/>
          </p:nvSpPr>
          <p:spPr>
            <a:xfrm>
              <a:off x="1612688" y="1577256"/>
              <a:ext cx="4665" cy="4665"/>
            </a:xfrm>
            <a:custGeom>
              <a:avLst/>
              <a:gdLst/>
              <a:ahLst/>
              <a:cxnLst/>
              <a:rect l="0" t="0" r="0" b="0"/>
              <a:pathLst>
                <a:path>
                  <a:moveTo>
                    <a:pt x="0" y="466"/>
                  </a:moveTo>
                  <a:cubicBezTo>
                    <a:pt x="0" y="466"/>
                    <a:pt x="467" y="466"/>
                    <a:pt x="467" y="0"/>
                  </a:cubicBezTo>
                  <a:cubicBezTo>
                    <a:pt x="467" y="466"/>
                    <a:pt x="467" y="466"/>
                    <a:pt x="0" y="466"/>
                  </a:cubicBezTo>
                  <a:cubicBezTo>
                    <a:pt x="0" y="466"/>
                    <a:pt x="0" y="466"/>
                    <a:pt x="0" y="466"/>
                  </a:cubicBezTo>
                  <a:cubicBezTo>
                    <a:pt x="0" y="933"/>
                    <a:pt x="0" y="933"/>
                    <a:pt x="0" y="4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6" name="Freeform: Shape 25">
              <a:extLst>
                <a:ext uri="{FF2B5EF4-FFF2-40B4-BE49-F238E27FC236}">
                  <a16:creationId xmlns:a16="http://schemas.microsoft.com/office/drawing/2014/main" id="{6B95C0C0-9810-4660-ACFD-AC5A6667230B}"/>
                </a:ext>
              </a:extLst>
            </p:cNvPr>
            <p:cNvSpPr/>
            <p:nvPr/>
          </p:nvSpPr>
          <p:spPr>
            <a:xfrm>
              <a:off x="1518682" y="1575391"/>
              <a:ext cx="233239" cy="205255"/>
            </a:xfrm>
            <a:custGeom>
              <a:avLst/>
              <a:gdLst/>
              <a:ahLst/>
              <a:cxnLst/>
              <a:rect l="0" t="0" r="0" b="0"/>
              <a:pathLst>
                <a:path w="233253" h="205263">
                  <a:moveTo>
                    <a:pt x="94012" y="2333"/>
                  </a:moveTo>
                  <a:cubicBezTo>
                    <a:pt x="91679" y="4199"/>
                    <a:pt x="88880" y="5132"/>
                    <a:pt x="85615" y="5132"/>
                  </a:cubicBezTo>
                  <a:cubicBezTo>
                    <a:pt x="81883" y="5598"/>
                    <a:pt x="78150" y="5598"/>
                    <a:pt x="74418" y="6065"/>
                  </a:cubicBezTo>
                  <a:cubicBezTo>
                    <a:pt x="73952" y="6998"/>
                    <a:pt x="73485" y="7931"/>
                    <a:pt x="72552" y="8397"/>
                  </a:cubicBezTo>
                  <a:cubicBezTo>
                    <a:pt x="64155" y="13529"/>
                    <a:pt x="55292" y="16328"/>
                    <a:pt x="46428" y="20060"/>
                  </a:cubicBezTo>
                  <a:cubicBezTo>
                    <a:pt x="42229" y="21926"/>
                    <a:pt x="38497" y="23792"/>
                    <a:pt x="37564" y="29390"/>
                  </a:cubicBezTo>
                  <a:cubicBezTo>
                    <a:pt x="37564" y="31722"/>
                    <a:pt x="35232" y="32189"/>
                    <a:pt x="33832" y="33589"/>
                  </a:cubicBezTo>
                  <a:cubicBezTo>
                    <a:pt x="31033" y="35455"/>
                    <a:pt x="28234" y="36388"/>
                    <a:pt x="25435" y="38254"/>
                  </a:cubicBezTo>
                  <a:cubicBezTo>
                    <a:pt x="22170" y="41053"/>
                    <a:pt x="17971" y="43852"/>
                    <a:pt x="17505" y="48517"/>
                  </a:cubicBezTo>
                  <a:cubicBezTo>
                    <a:pt x="17505" y="51316"/>
                    <a:pt x="19371" y="54581"/>
                    <a:pt x="20304" y="57380"/>
                  </a:cubicBezTo>
                  <a:cubicBezTo>
                    <a:pt x="20304" y="57847"/>
                    <a:pt x="20770" y="58780"/>
                    <a:pt x="20770" y="59246"/>
                  </a:cubicBezTo>
                  <a:cubicBezTo>
                    <a:pt x="21703" y="62045"/>
                    <a:pt x="23569" y="63445"/>
                    <a:pt x="26368" y="63911"/>
                  </a:cubicBezTo>
                  <a:cubicBezTo>
                    <a:pt x="31966" y="64844"/>
                    <a:pt x="37564" y="64844"/>
                    <a:pt x="43629" y="65777"/>
                  </a:cubicBezTo>
                  <a:cubicBezTo>
                    <a:pt x="44095" y="65777"/>
                    <a:pt x="44562" y="66711"/>
                    <a:pt x="44562" y="67177"/>
                  </a:cubicBezTo>
                  <a:cubicBezTo>
                    <a:pt x="44562" y="68577"/>
                    <a:pt x="44095" y="69510"/>
                    <a:pt x="42696" y="69510"/>
                  </a:cubicBezTo>
                  <a:cubicBezTo>
                    <a:pt x="36165" y="69976"/>
                    <a:pt x="30100" y="70443"/>
                    <a:pt x="23569" y="70909"/>
                  </a:cubicBezTo>
                  <a:cubicBezTo>
                    <a:pt x="19837" y="71376"/>
                    <a:pt x="15638" y="72309"/>
                    <a:pt x="12839" y="74641"/>
                  </a:cubicBezTo>
                  <a:cubicBezTo>
                    <a:pt x="11440" y="76041"/>
                    <a:pt x="10040" y="77907"/>
                    <a:pt x="10040" y="79306"/>
                  </a:cubicBezTo>
                  <a:cubicBezTo>
                    <a:pt x="9574" y="81639"/>
                    <a:pt x="10507" y="84438"/>
                    <a:pt x="10507" y="86770"/>
                  </a:cubicBezTo>
                  <a:cubicBezTo>
                    <a:pt x="10973" y="93768"/>
                    <a:pt x="11906" y="95634"/>
                    <a:pt x="20770" y="97966"/>
                  </a:cubicBezTo>
                  <a:cubicBezTo>
                    <a:pt x="31500" y="100299"/>
                    <a:pt x="41763" y="103565"/>
                    <a:pt x="52959" y="103098"/>
                  </a:cubicBezTo>
                  <a:cubicBezTo>
                    <a:pt x="54825" y="103098"/>
                    <a:pt x="57158" y="103565"/>
                    <a:pt x="58557" y="104498"/>
                  </a:cubicBezTo>
                  <a:cubicBezTo>
                    <a:pt x="66021" y="109629"/>
                    <a:pt x="73019" y="114761"/>
                    <a:pt x="77217" y="123158"/>
                  </a:cubicBezTo>
                  <a:cubicBezTo>
                    <a:pt x="78150" y="124557"/>
                    <a:pt x="78150" y="125490"/>
                    <a:pt x="77217" y="126423"/>
                  </a:cubicBezTo>
                  <a:cubicBezTo>
                    <a:pt x="76751" y="126890"/>
                    <a:pt x="76284" y="126890"/>
                    <a:pt x="75351" y="126890"/>
                  </a:cubicBezTo>
                  <a:cubicBezTo>
                    <a:pt x="65555" y="125957"/>
                    <a:pt x="56691" y="122225"/>
                    <a:pt x="48294" y="118493"/>
                  </a:cubicBezTo>
                  <a:cubicBezTo>
                    <a:pt x="45028" y="117093"/>
                    <a:pt x="41296" y="114761"/>
                    <a:pt x="37564" y="114294"/>
                  </a:cubicBezTo>
                  <a:cubicBezTo>
                    <a:pt x="28701" y="113361"/>
                    <a:pt x="19837" y="113361"/>
                    <a:pt x="10507" y="113828"/>
                  </a:cubicBezTo>
                  <a:cubicBezTo>
                    <a:pt x="6308" y="113828"/>
                    <a:pt x="3509" y="117093"/>
                    <a:pt x="2110" y="120825"/>
                  </a:cubicBezTo>
                  <a:cubicBezTo>
                    <a:pt x="-223" y="125490"/>
                    <a:pt x="-223" y="130622"/>
                    <a:pt x="244" y="135753"/>
                  </a:cubicBezTo>
                  <a:cubicBezTo>
                    <a:pt x="710" y="145084"/>
                    <a:pt x="5375" y="151148"/>
                    <a:pt x="14705" y="154414"/>
                  </a:cubicBezTo>
                  <a:cubicBezTo>
                    <a:pt x="18904" y="155813"/>
                    <a:pt x="23569" y="156746"/>
                    <a:pt x="27301" y="158612"/>
                  </a:cubicBezTo>
                  <a:cubicBezTo>
                    <a:pt x="28701" y="159079"/>
                    <a:pt x="30100" y="161878"/>
                    <a:pt x="29634" y="163277"/>
                  </a:cubicBezTo>
                  <a:cubicBezTo>
                    <a:pt x="28701" y="166076"/>
                    <a:pt x="26835" y="168876"/>
                    <a:pt x="25435" y="172141"/>
                  </a:cubicBezTo>
                  <a:cubicBezTo>
                    <a:pt x="24502" y="174007"/>
                    <a:pt x="24036" y="175873"/>
                    <a:pt x="24036" y="177739"/>
                  </a:cubicBezTo>
                  <a:cubicBezTo>
                    <a:pt x="24502" y="181471"/>
                    <a:pt x="25435" y="185203"/>
                    <a:pt x="26835" y="188935"/>
                  </a:cubicBezTo>
                  <a:cubicBezTo>
                    <a:pt x="27301" y="189868"/>
                    <a:pt x="28701" y="190801"/>
                    <a:pt x="29634" y="191268"/>
                  </a:cubicBezTo>
                  <a:cubicBezTo>
                    <a:pt x="31500" y="191734"/>
                    <a:pt x="33366" y="191734"/>
                    <a:pt x="35232" y="191734"/>
                  </a:cubicBezTo>
                  <a:cubicBezTo>
                    <a:pt x="44095" y="192667"/>
                    <a:pt x="53426" y="191268"/>
                    <a:pt x="61823" y="194067"/>
                  </a:cubicBezTo>
                  <a:cubicBezTo>
                    <a:pt x="67421" y="195933"/>
                    <a:pt x="72086" y="195000"/>
                    <a:pt x="76751" y="192667"/>
                  </a:cubicBezTo>
                  <a:cubicBezTo>
                    <a:pt x="79550" y="191268"/>
                    <a:pt x="82349" y="189868"/>
                    <a:pt x="85148" y="188469"/>
                  </a:cubicBezTo>
                  <a:cubicBezTo>
                    <a:pt x="89347" y="186136"/>
                    <a:pt x="93545" y="185203"/>
                    <a:pt x="98210" y="186136"/>
                  </a:cubicBezTo>
                  <a:cubicBezTo>
                    <a:pt x="103808" y="187069"/>
                    <a:pt x="108473" y="185670"/>
                    <a:pt x="112672" y="182404"/>
                  </a:cubicBezTo>
                  <a:cubicBezTo>
                    <a:pt x="114538" y="181005"/>
                    <a:pt x="116871" y="179605"/>
                    <a:pt x="119203" y="178672"/>
                  </a:cubicBezTo>
                  <a:cubicBezTo>
                    <a:pt x="120603" y="177739"/>
                    <a:pt x="121536" y="178672"/>
                    <a:pt x="122469" y="179605"/>
                  </a:cubicBezTo>
                  <a:cubicBezTo>
                    <a:pt x="122935" y="180072"/>
                    <a:pt x="123402" y="180538"/>
                    <a:pt x="123402" y="181471"/>
                  </a:cubicBezTo>
                  <a:cubicBezTo>
                    <a:pt x="124335" y="185203"/>
                    <a:pt x="127134" y="186603"/>
                    <a:pt x="129933" y="188002"/>
                  </a:cubicBezTo>
                  <a:cubicBezTo>
                    <a:pt x="134131" y="190335"/>
                    <a:pt x="132265" y="195000"/>
                    <a:pt x="135064" y="197799"/>
                  </a:cubicBezTo>
                  <a:cubicBezTo>
                    <a:pt x="135531" y="198265"/>
                    <a:pt x="135997" y="198732"/>
                    <a:pt x="136464" y="199198"/>
                  </a:cubicBezTo>
                  <a:cubicBezTo>
                    <a:pt x="142528" y="201064"/>
                    <a:pt x="148593" y="203397"/>
                    <a:pt x="154658" y="204797"/>
                  </a:cubicBezTo>
                  <a:cubicBezTo>
                    <a:pt x="160722" y="206196"/>
                    <a:pt x="167253" y="206663"/>
                    <a:pt x="173784" y="204330"/>
                  </a:cubicBezTo>
                  <a:cubicBezTo>
                    <a:pt x="177050" y="203397"/>
                    <a:pt x="179849" y="201531"/>
                    <a:pt x="180782" y="198265"/>
                  </a:cubicBezTo>
                  <a:cubicBezTo>
                    <a:pt x="182648" y="192201"/>
                    <a:pt x="183114" y="186136"/>
                    <a:pt x="178449" y="181005"/>
                  </a:cubicBezTo>
                  <a:cubicBezTo>
                    <a:pt x="177983" y="181005"/>
                    <a:pt x="177983" y="181005"/>
                    <a:pt x="177516" y="181005"/>
                  </a:cubicBezTo>
                  <a:cubicBezTo>
                    <a:pt x="176583" y="182404"/>
                    <a:pt x="175650" y="183337"/>
                    <a:pt x="173784" y="183804"/>
                  </a:cubicBezTo>
                  <a:cubicBezTo>
                    <a:pt x="173318" y="183804"/>
                    <a:pt x="172385" y="183804"/>
                    <a:pt x="171918" y="183804"/>
                  </a:cubicBezTo>
                  <a:cubicBezTo>
                    <a:pt x="170519" y="182871"/>
                    <a:pt x="170985" y="181938"/>
                    <a:pt x="172851" y="181471"/>
                  </a:cubicBezTo>
                  <a:cubicBezTo>
                    <a:pt x="174251" y="181471"/>
                    <a:pt x="176117" y="181471"/>
                    <a:pt x="177516" y="181005"/>
                  </a:cubicBezTo>
                  <a:cubicBezTo>
                    <a:pt x="177516" y="181005"/>
                    <a:pt x="177983" y="180538"/>
                    <a:pt x="177983" y="180538"/>
                  </a:cubicBezTo>
                  <a:cubicBezTo>
                    <a:pt x="177983" y="180538"/>
                    <a:pt x="177983" y="181005"/>
                    <a:pt x="178449" y="181005"/>
                  </a:cubicBezTo>
                  <a:cubicBezTo>
                    <a:pt x="178449" y="181005"/>
                    <a:pt x="178449" y="181005"/>
                    <a:pt x="178449" y="181005"/>
                  </a:cubicBezTo>
                  <a:cubicBezTo>
                    <a:pt x="179382" y="179605"/>
                    <a:pt x="180315" y="177739"/>
                    <a:pt x="181715" y="176340"/>
                  </a:cubicBezTo>
                  <a:cubicBezTo>
                    <a:pt x="183114" y="174940"/>
                    <a:pt x="185447" y="174474"/>
                    <a:pt x="186847" y="175873"/>
                  </a:cubicBezTo>
                  <a:cubicBezTo>
                    <a:pt x="189646" y="179139"/>
                    <a:pt x="194311" y="179605"/>
                    <a:pt x="196643" y="183804"/>
                  </a:cubicBezTo>
                  <a:cubicBezTo>
                    <a:pt x="202241" y="182871"/>
                    <a:pt x="205973" y="180072"/>
                    <a:pt x="207839" y="174474"/>
                  </a:cubicBezTo>
                  <a:cubicBezTo>
                    <a:pt x="209239" y="170742"/>
                    <a:pt x="209239" y="167009"/>
                    <a:pt x="206906" y="163277"/>
                  </a:cubicBezTo>
                  <a:cubicBezTo>
                    <a:pt x="205507" y="160945"/>
                    <a:pt x="204107" y="159079"/>
                    <a:pt x="202241" y="157213"/>
                  </a:cubicBezTo>
                  <a:cubicBezTo>
                    <a:pt x="199442" y="154414"/>
                    <a:pt x="197576" y="151148"/>
                    <a:pt x="197110" y="146950"/>
                  </a:cubicBezTo>
                  <a:cubicBezTo>
                    <a:pt x="196643" y="142285"/>
                    <a:pt x="194311" y="139019"/>
                    <a:pt x="190579" y="136220"/>
                  </a:cubicBezTo>
                  <a:cubicBezTo>
                    <a:pt x="186380" y="132954"/>
                    <a:pt x="185913" y="127356"/>
                    <a:pt x="184047" y="122691"/>
                  </a:cubicBezTo>
                  <a:cubicBezTo>
                    <a:pt x="182648" y="119426"/>
                    <a:pt x="183114" y="116160"/>
                    <a:pt x="185447" y="113828"/>
                  </a:cubicBezTo>
                  <a:cubicBezTo>
                    <a:pt x="191512" y="108230"/>
                    <a:pt x="193844" y="101232"/>
                    <a:pt x="193378" y="92835"/>
                  </a:cubicBezTo>
                  <a:cubicBezTo>
                    <a:pt x="193378" y="89569"/>
                    <a:pt x="193844" y="86304"/>
                    <a:pt x="195244" y="83505"/>
                  </a:cubicBezTo>
                  <a:cubicBezTo>
                    <a:pt x="198509" y="74641"/>
                    <a:pt x="202241" y="65777"/>
                    <a:pt x="205507" y="56447"/>
                  </a:cubicBezTo>
                  <a:cubicBezTo>
                    <a:pt x="206906" y="53182"/>
                    <a:pt x="208772" y="50849"/>
                    <a:pt x="211571" y="49450"/>
                  </a:cubicBezTo>
                  <a:cubicBezTo>
                    <a:pt x="219502" y="44785"/>
                    <a:pt x="226500" y="39187"/>
                    <a:pt x="233031" y="33122"/>
                  </a:cubicBezTo>
                  <a:cubicBezTo>
                    <a:pt x="234897" y="31256"/>
                    <a:pt x="235830" y="28923"/>
                    <a:pt x="235830" y="26124"/>
                  </a:cubicBezTo>
                  <a:cubicBezTo>
                    <a:pt x="236296" y="19127"/>
                    <a:pt x="233964" y="15395"/>
                    <a:pt x="226966" y="13529"/>
                  </a:cubicBezTo>
                  <a:cubicBezTo>
                    <a:pt x="223234" y="12596"/>
                    <a:pt x="219502" y="11196"/>
                    <a:pt x="215770" y="10730"/>
                  </a:cubicBezTo>
                  <a:cubicBezTo>
                    <a:pt x="210638" y="9797"/>
                    <a:pt x="207373" y="12596"/>
                    <a:pt x="203641" y="15861"/>
                  </a:cubicBezTo>
                  <a:cubicBezTo>
                    <a:pt x="200842" y="18194"/>
                    <a:pt x="201775" y="21459"/>
                    <a:pt x="202708" y="24725"/>
                  </a:cubicBezTo>
                  <a:cubicBezTo>
                    <a:pt x="203641" y="28457"/>
                    <a:pt x="203641" y="32655"/>
                    <a:pt x="204107" y="36854"/>
                  </a:cubicBezTo>
                  <a:cubicBezTo>
                    <a:pt x="204107" y="37321"/>
                    <a:pt x="204574" y="37321"/>
                    <a:pt x="204574" y="37787"/>
                  </a:cubicBezTo>
                  <a:lnTo>
                    <a:pt x="205040" y="38720"/>
                  </a:lnTo>
                  <a:lnTo>
                    <a:pt x="204107" y="38254"/>
                  </a:lnTo>
                  <a:cubicBezTo>
                    <a:pt x="204107" y="37787"/>
                    <a:pt x="204107" y="37787"/>
                    <a:pt x="204107" y="37321"/>
                  </a:cubicBezTo>
                  <a:cubicBezTo>
                    <a:pt x="203641" y="36388"/>
                    <a:pt x="203174" y="35455"/>
                    <a:pt x="202708" y="34522"/>
                  </a:cubicBezTo>
                  <a:cubicBezTo>
                    <a:pt x="201308" y="31256"/>
                    <a:pt x="199442" y="28923"/>
                    <a:pt x="196177" y="27990"/>
                  </a:cubicBezTo>
                  <a:cubicBezTo>
                    <a:pt x="194311" y="27524"/>
                    <a:pt x="192445" y="27057"/>
                    <a:pt x="190579" y="26124"/>
                  </a:cubicBezTo>
                  <a:cubicBezTo>
                    <a:pt x="184980" y="22859"/>
                    <a:pt x="181715" y="25658"/>
                    <a:pt x="179382" y="29390"/>
                  </a:cubicBezTo>
                  <a:cubicBezTo>
                    <a:pt x="177516" y="32189"/>
                    <a:pt x="176117" y="34988"/>
                    <a:pt x="174717" y="37787"/>
                  </a:cubicBezTo>
                  <a:cubicBezTo>
                    <a:pt x="171918" y="45718"/>
                    <a:pt x="170052" y="54115"/>
                    <a:pt x="165854" y="61112"/>
                  </a:cubicBezTo>
                  <a:cubicBezTo>
                    <a:pt x="161655" y="68577"/>
                    <a:pt x="161189" y="76974"/>
                    <a:pt x="158390" y="84904"/>
                  </a:cubicBezTo>
                  <a:cubicBezTo>
                    <a:pt x="157923" y="85371"/>
                    <a:pt x="157923" y="86304"/>
                    <a:pt x="157457" y="86770"/>
                  </a:cubicBezTo>
                  <a:cubicBezTo>
                    <a:pt x="156990" y="87237"/>
                    <a:pt x="156990" y="87703"/>
                    <a:pt x="156524" y="88636"/>
                  </a:cubicBezTo>
                  <a:cubicBezTo>
                    <a:pt x="155591" y="90502"/>
                    <a:pt x="153258" y="91435"/>
                    <a:pt x="151859" y="90969"/>
                  </a:cubicBezTo>
                  <a:cubicBezTo>
                    <a:pt x="150459" y="90502"/>
                    <a:pt x="148593" y="87703"/>
                    <a:pt x="148593" y="86770"/>
                  </a:cubicBezTo>
                  <a:cubicBezTo>
                    <a:pt x="150459" y="80239"/>
                    <a:pt x="152325" y="73242"/>
                    <a:pt x="154658" y="66711"/>
                  </a:cubicBezTo>
                  <a:cubicBezTo>
                    <a:pt x="158390" y="57380"/>
                    <a:pt x="158856" y="48050"/>
                    <a:pt x="156057" y="38720"/>
                  </a:cubicBezTo>
                  <a:cubicBezTo>
                    <a:pt x="155591" y="36854"/>
                    <a:pt x="154191" y="35455"/>
                    <a:pt x="152792" y="34055"/>
                  </a:cubicBezTo>
                  <a:cubicBezTo>
                    <a:pt x="151392" y="32189"/>
                    <a:pt x="146727" y="33122"/>
                    <a:pt x="146260" y="35455"/>
                  </a:cubicBezTo>
                  <a:cubicBezTo>
                    <a:pt x="145327" y="39653"/>
                    <a:pt x="144394" y="44318"/>
                    <a:pt x="143928" y="48517"/>
                  </a:cubicBezTo>
                  <a:cubicBezTo>
                    <a:pt x="143461" y="50849"/>
                    <a:pt x="142062" y="52249"/>
                    <a:pt x="140196" y="51782"/>
                  </a:cubicBezTo>
                  <a:cubicBezTo>
                    <a:pt x="134598" y="49916"/>
                    <a:pt x="129000" y="50383"/>
                    <a:pt x="122935" y="49916"/>
                  </a:cubicBezTo>
                  <a:cubicBezTo>
                    <a:pt x="121069" y="49916"/>
                    <a:pt x="120136" y="49450"/>
                    <a:pt x="121069" y="48517"/>
                  </a:cubicBezTo>
                  <a:cubicBezTo>
                    <a:pt x="121536" y="48050"/>
                    <a:pt x="122002" y="48050"/>
                    <a:pt x="122935" y="47584"/>
                  </a:cubicBezTo>
                  <a:cubicBezTo>
                    <a:pt x="125734" y="46184"/>
                    <a:pt x="128533" y="44785"/>
                    <a:pt x="131332" y="42919"/>
                  </a:cubicBezTo>
                  <a:cubicBezTo>
                    <a:pt x="133198" y="41519"/>
                    <a:pt x="133665" y="38254"/>
                    <a:pt x="132732" y="35921"/>
                  </a:cubicBezTo>
                  <a:cubicBezTo>
                    <a:pt x="130866" y="30789"/>
                    <a:pt x="126667" y="27524"/>
                    <a:pt x="122935" y="24258"/>
                  </a:cubicBezTo>
                  <a:cubicBezTo>
                    <a:pt x="118737" y="20526"/>
                    <a:pt x="115471" y="20060"/>
                    <a:pt x="110806" y="23325"/>
                  </a:cubicBezTo>
                  <a:cubicBezTo>
                    <a:pt x="108940" y="24725"/>
                    <a:pt x="107074" y="26591"/>
                    <a:pt x="105208" y="28457"/>
                  </a:cubicBezTo>
                  <a:cubicBezTo>
                    <a:pt x="103808" y="29856"/>
                    <a:pt x="101942" y="30323"/>
                    <a:pt x="100076" y="29856"/>
                  </a:cubicBezTo>
                  <a:cubicBezTo>
                    <a:pt x="98210" y="29390"/>
                    <a:pt x="98210" y="28923"/>
                    <a:pt x="100543" y="25191"/>
                  </a:cubicBezTo>
                  <a:cubicBezTo>
                    <a:pt x="103342" y="20993"/>
                    <a:pt x="106607" y="16794"/>
                    <a:pt x="108940" y="12596"/>
                  </a:cubicBezTo>
                  <a:cubicBezTo>
                    <a:pt x="110806" y="9797"/>
                    <a:pt x="109406" y="5132"/>
                    <a:pt x="106141" y="2333"/>
                  </a:cubicBezTo>
                  <a:cubicBezTo>
                    <a:pt x="105208" y="1400"/>
                    <a:pt x="103808" y="933"/>
                    <a:pt x="102875" y="466"/>
                  </a:cubicBezTo>
                  <a:lnTo>
                    <a:pt x="103342" y="0"/>
                  </a:lnTo>
                  <a:cubicBezTo>
                    <a:pt x="103342" y="0"/>
                    <a:pt x="102875" y="0"/>
                    <a:pt x="102875" y="0"/>
                  </a:cubicBezTo>
                  <a:cubicBezTo>
                    <a:pt x="102875" y="0"/>
                    <a:pt x="102875" y="466"/>
                    <a:pt x="102875" y="466"/>
                  </a:cubicBezTo>
                  <a:cubicBezTo>
                    <a:pt x="102409" y="1866"/>
                    <a:pt x="98210" y="1400"/>
                    <a:pt x="94012" y="23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7" name="Freeform: Shape 26">
              <a:extLst>
                <a:ext uri="{FF2B5EF4-FFF2-40B4-BE49-F238E27FC236}">
                  <a16:creationId xmlns:a16="http://schemas.microsoft.com/office/drawing/2014/main" id="{03E77E0F-EC36-4ADC-A1AB-711983D0A236}"/>
                </a:ext>
              </a:extLst>
            </p:cNvPr>
            <p:cNvSpPr/>
            <p:nvPr/>
          </p:nvSpPr>
          <p:spPr>
            <a:xfrm>
              <a:off x="5073033" y="3266342"/>
              <a:ext cx="307877" cy="167935"/>
            </a:xfrm>
            <a:custGeom>
              <a:avLst/>
              <a:gdLst/>
              <a:ahLst/>
              <a:cxnLst/>
              <a:rect l="0" t="0" r="0" b="0"/>
              <a:pathLst>
                <a:path w="307894" h="167942">
                  <a:moveTo>
                    <a:pt x="292500" y="146548"/>
                  </a:moveTo>
                  <a:cubicBezTo>
                    <a:pt x="292033" y="146081"/>
                    <a:pt x="292033" y="145148"/>
                    <a:pt x="291567" y="145148"/>
                  </a:cubicBezTo>
                  <a:cubicBezTo>
                    <a:pt x="288768" y="142816"/>
                    <a:pt x="285036" y="140950"/>
                    <a:pt x="282703" y="138151"/>
                  </a:cubicBezTo>
                  <a:cubicBezTo>
                    <a:pt x="279904" y="135352"/>
                    <a:pt x="278504" y="131619"/>
                    <a:pt x="276172" y="128821"/>
                  </a:cubicBezTo>
                  <a:cubicBezTo>
                    <a:pt x="274306" y="126488"/>
                    <a:pt x="271507" y="124622"/>
                    <a:pt x="269174" y="122289"/>
                  </a:cubicBezTo>
                  <a:cubicBezTo>
                    <a:pt x="266842" y="119490"/>
                    <a:pt x="264509" y="116225"/>
                    <a:pt x="262177" y="113426"/>
                  </a:cubicBezTo>
                  <a:cubicBezTo>
                    <a:pt x="260311" y="111093"/>
                    <a:pt x="261244" y="108294"/>
                    <a:pt x="263576" y="106895"/>
                  </a:cubicBezTo>
                  <a:cubicBezTo>
                    <a:pt x="264976" y="105962"/>
                    <a:pt x="266842" y="105029"/>
                    <a:pt x="268241" y="104096"/>
                  </a:cubicBezTo>
                  <a:cubicBezTo>
                    <a:pt x="271040" y="101763"/>
                    <a:pt x="270574" y="96165"/>
                    <a:pt x="267309" y="93833"/>
                  </a:cubicBezTo>
                  <a:cubicBezTo>
                    <a:pt x="265443" y="92899"/>
                    <a:pt x="264043" y="91966"/>
                    <a:pt x="262177" y="91033"/>
                  </a:cubicBezTo>
                  <a:cubicBezTo>
                    <a:pt x="257979" y="89167"/>
                    <a:pt x="253780" y="87301"/>
                    <a:pt x="249581" y="86368"/>
                  </a:cubicBezTo>
                  <a:cubicBezTo>
                    <a:pt x="243516" y="84502"/>
                    <a:pt x="239785" y="81237"/>
                    <a:pt x="238852" y="74706"/>
                  </a:cubicBezTo>
                  <a:cubicBezTo>
                    <a:pt x="238852" y="72373"/>
                    <a:pt x="236519" y="70041"/>
                    <a:pt x="234653" y="68641"/>
                  </a:cubicBezTo>
                  <a:cubicBezTo>
                    <a:pt x="222990" y="59311"/>
                    <a:pt x="208529" y="51847"/>
                    <a:pt x="194067" y="47648"/>
                  </a:cubicBezTo>
                  <a:cubicBezTo>
                    <a:pt x="187069" y="45782"/>
                    <a:pt x="180538" y="43450"/>
                    <a:pt x="174007" y="40651"/>
                  </a:cubicBezTo>
                  <a:cubicBezTo>
                    <a:pt x="167009" y="37852"/>
                    <a:pt x="160012" y="34120"/>
                    <a:pt x="152548" y="32254"/>
                  </a:cubicBezTo>
                  <a:cubicBezTo>
                    <a:pt x="141818" y="29921"/>
                    <a:pt x="131555" y="26189"/>
                    <a:pt x="121758" y="21990"/>
                  </a:cubicBezTo>
                  <a:cubicBezTo>
                    <a:pt x="112428" y="17792"/>
                    <a:pt x="104964" y="15926"/>
                    <a:pt x="98900" y="26189"/>
                  </a:cubicBezTo>
                  <a:cubicBezTo>
                    <a:pt x="98433" y="26655"/>
                    <a:pt x="97966" y="27122"/>
                    <a:pt x="97500" y="27589"/>
                  </a:cubicBezTo>
                  <a:cubicBezTo>
                    <a:pt x="88636" y="31787"/>
                    <a:pt x="81639" y="38318"/>
                    <a:pt x="76041" y="45782"/>
                  </a:cubicBezTo>
                  <a:cubicBezTo>
                    <a:pt x="74641" y="47648"/>
                    <a:pt x="70442" y="47648"/>
                    <a:pt x="69043" y="46249"/>
                  </a:cubicBezTo>
                  <a:cubicBezTo>
                    <a:pt x="65311" y="42517"/>
                    <a:pt x="61579" y="39251"/>
                    <a:pt x="57847" y="35519"/>
                  </a:cubicBezTo>
                  <a:cubicBezTo>
                    <a:pt x="55981" y="33653"/>
                    <a:pt x="55048" y="31320"/>
                    <a:pt x="55048" y="28522"/>
                  </a:cubicBezTo>
                  <a:cubicBezTo>
                    <a:pt x="55048" y="26189"/>
                    <a:pt x="55514" y="23390"/>
                    <a:pt x="55981" y="21057"/>
                  </a:cubicBezTo>
                  <a:cubicBezTo>
                    <a:pt x="56914" y="16392"/>
                    <a:pt x="55048" y="12194"/>
                    <a:pt x="52715" y="8462"/>
                  </a:cubicBezTo>
                  <a:cubicBezTo>
                    <a:pt x="51316" y="5196"/>
                    <a:pt x="47117" y="5663"/>
                    <a:pt x="44318" y="4730"/>
                  </a:cubicBezTo>
                  <a:cubicBezTo>
                    <a:pt x="40586" y="3797"/>
                    <a:pt x="37321" y="1931"/>
                    <a:pt x="33589" y="998"/>
                  </a:cubicBezTo>
                  <a:cubicBezTo>
                    <a:pt x="29857" y="-402"/>
                    <a:pt x="26124" y="-402"/>
                    <a:pt x="22392" y="1464"/>
                  </a:cubicBezTo>
                  <a:cubicBezTo>
                    <a:pt x="15395" y="4730"/>
                    <a:pt x="9330" y="9395"/>
                    <a:pt x="1399" y="11261"/>
                  </a:cubicBezTo>
                  <a:cubicBezTo>
                    <a:pt x="466" y="11261"/>
                    <a:pt x="0" y="13127"/>
                    <a:pt x="0" y="14526"/>
                  </a:cubicBezTo>
                  <a:cubicBezTo>
                    <a:pt x="0" y="15459"/>
                    <a:pt x="933" y="17325"/>
                    <a:pt x="1866" y="17792"/>
                  </a:cubicBezTo>
                  <a:cubicBezTo>
                    <a:pt x="4199" y="19191"/>
                    <a:pt x="6531" y="20124"/>
                    <a:pt x="8864" y="20591"/>
                  </a:cubicBezTo>
                  <a:cubicBezTo>
                    <a:pt x="12129" y="21524"/>
                    <a:pt x="14928" y="22457"/>
                    <a:pt x="16794" y="25723"/>
                  </a:cubicBezTo>
                  <a:cubicBezTo>
                    <a:pt x="19593" y="31787"/>
                    <a:pt x="24725" y="33653"/>
                    <a:pt x="30789" y="33653"/>
                  </a:cubicBezTo>
                  <a:cubicBezTo>
                    <a:pt x="34522" y="33653"/>
                    <a:pt x="38254" y="33187"/>
                    <a:pt x="42452" y="33187"/>
                  </a:cubicBezTo>
                  <a:cubicBezTo>
                    <a:pt x="43385" y="33187"/>
                    <a:pt x="44318" y="34120"/>
                    <a:pt x="44785" y="35053"/>
                  </a:cubicBezTo>
                  <a:cubicBezTo>
                    <a:pt x="44318" y="35519"/>
                    <a:pt x="43852" y="36452"/>
                    <a:pt x="43385" y="36452"/>
                  </a:cubicBezTo>
                  <a:cubicBezTo>
                    <a:pt x="36387" y="35986"/>
                    <a:pt x="30323" y="41117"/>
                    <a:pt x="22859" y="41117"/>
                  </a:cubicBezTo>
                  <a:cubicBezTo>
                    <a:pt x="21459" y="41117"/>
                    <a:pt x="20526" y="42983"/>
                    <a:pt x="21459" y="43916"/>
                  </a:cubicBezTo>
                  <a:cubicBezTo>
                    <a:pt x="25658" y="48581"/>
                    <a:pt x="28923" y="54179"/>
                    <a:pt x="30323" y="60711"/>
                  </a:cubicBezTo>
                  <a:cubicBezTo>
                    <a:pt x="31256" y="63976"/>
                    <a:pt x="35921" y="64909"/>
                    <a:pt x="38254" y="62577"/>
                  </a:cubicBezTo>
                  <a:cubicBezTo>
                    <a:pt x="39653" y="61177"/>
                    <a:pt x="40586" y="59777"/>
                    <a:pt x="41986" y="58378"/>
                  </a:cubicBezTo>
                  <a:cubicBezTo>
                    <a:pt x="43385" y="56978"/>
                    <a:pt x="44785" y="55579"/>
                    <a:pt x="46651" y="56512"/>
                  </a:cubicBezTo>
                  <a:cubicBezTo>
                    <a:pt x="51782" y="59311"/>
                    <a:pt x="56914" y="61643"/>
                    <a:pt x="61579" y="64909"/>
                  </a:cubicBezTo>
                  <a:cubicBezTo>
                    <a:pt x="64845" y="67242"/>
                    <a:pt x="68110" y="69108"/>
                    <a:pt x="71842" y="70041"/>
                  </a:cubicBezTo>
                  <a:cubicBezTo>
                    <a:pt x="77907" y="71440"/>
                    <a:pt x="83971" y="73773"/>
                    <a:pt x="90036" y="75639"/>
                  </a:cubicBezTo>
                  <a:cubicBezTo>
                    <a:pt x="93768" y="76572"/>
                    <a:pt x="97500" y="77971"/>
                    <a:pt x="100765" y="79837"/>
                  </a:cubicBezTo>
                  <a:cubicBezTo>
                    <a:pt x="107763" y="83569"/>
                    <a:pt x="113828" y="87301"/>
                    <a:pt x="116160" y="95699"/>
                  </a:cubicBezTo>
                  <a:cubicBezTo>
                    <a:pt x="116627" y="98964"/>
                    <a:pt x="118959" y="101297"/>
                    <a:pt x="120359" y="104096"/>
                  </a:cubicBezTo>
                  <a:cubicBezTo>
                    <a:pt x="121292" y="106428"/>
                    <a:pt x="122691" y="108761"/>
                    <a:pt x="123624" y="111093"/>
                  </a:cubicBezTo>
                  <a:cubicBezTo>
                    <a:pt x="124557" y="113426"/>
                    <a:pt x="124091" y="115292"/>
                    <a:pt x="122225" y="115758"/>
                  </a:cubicBezTo>
                  <a:cubicBezTo>
                    <a:pt x="115694" y="116691"/>
                    <a:pt x="112428" y="121356"/>
                    <a:pt x="109629" y="126488"/>
                  </a:cubicBezTo>
                  <a:cubicBezTo>
                    <a:pt x="107763" y="130220"/>
                    <a:pt x="109163" y="133019"/>
                    <a:pt x="112895" y="133486"/>
                  </a:cubicBezTo>
                  <a:cubicBezTo>
                    <a:pt x="118959" y="133952"/>
                    <a:pt x="124091" y="132553"/>
                    <a:pt x="129689" y="131153"/>
                  </a:cubicBezTo>
                  <a:cubicBezTo>
                    <a:pt x="136220" y="129753"/>
                    <a:pt x="142285" y="130687"/>
                    <a:pt x="146483" y="136751"/>
                  </a:cubicBezTo>
                  <a:cubicBezTo>
                    <a:pt x="147416" y="138151"/>
                    <a:pt x="148816" y="140017"/>
                    <a:pt x="150215" y="141416"/>
                  </a:cubicBezTo>
                  <a:cubicBezTo>
                    <a:pt x="153014" y="144682"/>
                    <a:pt x="156280" y="146081"/>
                    <a:pt x="160478" y="146081"/>
                  </a:cubicBezTo>
                  <a:cubicBezTo>
                    <a:pt x="167942" y="146548"/>
                    <a:pt x="175873" y="146548"/>
                    <a:pt x="183337" y="149347"/>
                  </a:cubicBezTo>
                  <a:cubicBezTo>
                    <a:pt x="186136" y="150280"/>
                    <a:pt x="189402" y="148880"/>
                    <a:pt x="192667" y="147481"/>
                  </a:cubicBezTo>
                  <a:cubicBezTo>
                    <a:pt x="196866" y="145615"/>
                    <a:pt x="197332" y="143749"/>
                    <a:pt x="196399" y="138151"/>
                  </a:cubicBezTo>
                  <a:cubicBezTo>
                    <a:pt x="196399" y="137218"/>
                    <a:pt x="195467" y="135352"/>
                    <a:pt x="195933" y="134885"/>
                  </a:cubicBezTo>
                  <a:cubicBezTo>
                    <a:pt x="200132" y="131153"/>
                    <a:pt x="204797" y="127421"/>
                    <a:pt x="209462" y="124155"/>
                  </a:cubicBezTo>
                  <a:cubicBezTo>
                    <a:pt x="213194" y="121823"/>
                    <a:pt x="217859" y="121356"/>
                    <a:pt x="222524" y="122756"/>
                  </a:cubicBezTo>
                  <a:cubicBezTo>
                    <a:pt x="226722" y="124622"/>
                    <a:pt x="230455" y="126954"/>
                    <a:pt x="234653" y="128354"/>
                  </a:cubicBezTo>
                  <a:cubicBezTo>
                    <a:pt x="238385" y="129753"/>
                    <a:pt x="241184" y="132086"/>
                    <a:pt x="243516" y="135352"/>
                  </a:cubicBezTo>
                  <a:cubicBezTo>
                    <a:pt x="248648" y="142816"/>
                    <a:pt x="254713" y="149347"/>
                    <a:pt x="260311" y="156344"/>
                  </a:cubicBezTo>
                  <a:cubicBezTo>
                    <a:pt x="264043" y="161476"/>
                    <a:pt x="269174" y="163809"/>
                    <a:pt x="275239" y="163809"/>
                  </a:cubicBezTo>
                  <a:cubicBezTo>
                    <a:pt x="285502" y="163809"/>
                    <a:pt x="295766" y="165675"/>
                    <a:pt x="304629" y="170806"/>
                  </a:cubicBezTo>
                  <a:cubicBezTo>
                    <a:pt x="305096" y="171273"/>
                    <a:pt x="306028" y="171273"/>
                    <a:pt x="306495" y="171273"/>
                  </a:cubicBezTo>
                  <a:cubicBezTo>
                    <a:pt x="307895" y="170806"/>
                    <a:pt x="309294" y="170806"/>
                    <a:pt x="309761" y="169873"/>
                  </a:cubicBezTo>
                  <a:cubicBezTo>
                    <a:pt x="310694" y="168940"/>
                    <a:pt x="311160" y="167541"/>
                    <a:pt x="310694" y="166607"/>
                  </a:cubicBezTo>
                  <a:cubicBezTo>
                    <a:pt x="310694" y="163809"/>
                    <a:pt x="309294" y="161476"/>
                    <a:pt x="306495" y="160543"/>
                  </a:cubicBezTo>
                  <a:cubicBezTo>
                    <a:pt x="301363" y="159144"/>
                    <a:pt x="302297" y="155411"/>
                    <a:pt x="302763" y="151679"/>
                  </a:cubicBezTo>
                  <a:cubicBezTo>
                    <a:pt x="299497" y="151213"/>
                    <a:pt x="294832" y="151679"/>
                    <a:pt x="292500" y="146548"/>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8" name="Freeform: Shape 27">
              <a:extLst>
                <a:ext uri="{FF2B5EF4-FFF2-40B4-BE49-F238E27FC236}">
                  <a16:creationId xmlns:a16="http://schemas.microsoft.com/office/drawing/2014/main" id="{F38DD2F1-91F2-4E63-836E-8D3CAEE16CE4}"/>
                </a:ext>
              </a:extLst>
            </p:cNvPr>
            <p:cNvSpPr/>
            <p:nvPr/>
          </p:nvSpPr>
          <p:spPr>
            <a:xfrm>
              <a:off x="4723687" y="3145937"/>
              <a:ext cx="158602" cy="181930"/>
            </a:xfrm>
            <a:custGeom>
              <a:avLst/>
              <a:gdLst/>
              <a:ahLst/>
              <a:cxnLst/>
              <a:rect l="0" t="0" r="0" b="0"/>
              <a:pathLst>
                <a:path w="158612" h="181937">
                  <a:moveTo>
                    <a:pt x="886" y="108813"/>
                  </a:moveTo>
                  <a:cubicBezTo>
                    <a:pt x="3686" y="115344"/>
                    <a:pt x="5085" y="122341"/>
                    <a:pt x="6485" y="128873"/>
                  </a:cubicBezTo>
                  <a:cubicBezTo>
                    <a:pt x="7418" y="133071"/>
                    <a:pt x="9283" y="137736"/>
                    <a:pt x="14415" y="138669"/>
                  </a:cubicBezTo>
                  <a:cubicBezTo>
                    <a:pt x="15348" y="138669"/>
                    <a:pt x="16281" y="140535"/>
                    <a:pt x="16281" y="141468"/>
                  </a:cubicBezTo>
                  <a:cubicBezTo>
                    <a:pt x="15815" y="146600"/>
                    <a:pt x="18614" y="151265"/>
                    <a:pt x="19547" y="156396"/>
                  </a:cubicBezTo>
                  <a:cubicBezTo>
                    <a:pt x="20480" y="161528"/>
                    <a:pt x="23279" y="164327"/>
                    <a:pt x="28410" y="164794"/>
                  </a:cubicBezTo>
                  <a:cubicBezTo>
                    <a:pt x="31676" y="165260"/>
                    <a:pt x="34941" y="165260"/>
                    <a:pt x="37741" y="165260"/>
                  </a:cubicBezTo>
                  <a:cubicBezTo>
                    <a:pt x="41473" y="164794"/>
                    <a:pt x="43805" y="166660"/>
                    <a:pt x="45205" y="169925"/>
                  </a:cubicBezTo>
                  <a:cubicBezTo>
                    <a:pt x="47071" y="173191"/>
                    <a:pt x="49403" y="174124"/>
                    <a:pt x="53135" y="172724"/>
                  </a:cubicBezTo>
                  <a:cubicBezTo>
                    <a:pt x="56867" y="171325"/>
                    <a:pt x="60599" y="170392"/>
                    <a:pt x="64332" y="169459"/>
                  </a:cubicBezTo>
                  <a:cubicBezTo>
                    <a:pt x="65731" y="168992"/>
                    <a:pt x="67130" y="168526"/>
                    <a:pt x="68064" y="168992"/>
                  </a:cubicBezTo>
                  <a:cubicBezTo>
                    <a:pt x="73662" y="170858"/>
                    <a:pt x="78793" y="172724"/>
                    <a:pt x="83925" y="175057"/>
                  </a:cubicBezTo>
                  <a:cubicBezTo>
                    <a:pt x="85324" y="175523"/>
                    <a:pt x="85791" y="178322"/>
                    <a:pt x="87190" y="179722"/>
                  </a:cubicBezTo>
                  <a:cubicBezTo>
                    <a:pt x="89056" y="181588"/>
                    <a:pt x="90922" y="183454"/>
                    <a:pt x="93721" y="182521"/>
                  </a:cubicBezTo>
                  <a:cubicBezTo>
                    <a:pt x="97453" y="181121"/>
                    <a:pt x="101185" y="179722"/>
                    <a:pt x="104917" y="179255"/>
                  </a:cubicBezTo>
                  <a:cubicBezTo>
                    <a:pt x="106317" y="178789"/>
                    <a:pt x="108650" y="179722"/>
                    <a:pt x="110049" y="180188"/>
                  </a:cubicBezTo>
                  <a:cubicBezTo>
                    <a:pt x="112848" y="180655"/>
                    <a:pt x="115181" y="178789"/>
                    <a:pt x="115647" y="176456"/>
                  </a:cubicBezTo>
                  <a:cubicBezTo>
                    <a:pt x="115647" y="175990"/>
                    <a:pt x="116114" y="175057"/>
                    <a:pt x="115647" y="174590"/>
                  </a:cubicBezTo>
                  <a:cubicBezTo>
                    <a:pt x="113781" y="170392"/>
                    <a:pt x="113781" y="166193"/>
                    <a:pt x="116580" y="161995"/>
                  </a:cubicBezTo>
                  <a:cubicBezTo>
                    <a:pt x="117980" y="159662"/>
                    <a:pt x="118913" y="155930"/>
                    <a:pt x="118446" y="152664"/>
                  </a:cubicBezTo>
                  <a:cubicBezTo>
                    <a:pt x="117513" y="147066"/>
                    <a:pt x="119379" y="142401"/>
                    <a:pt x="123111" y="138669"/>
                  </a:cubicBezTo>
                  <a:cubicBezTo>
                    <a:pt x="128709" y="132605"/>
                    <a:pt x="131042" y="125607"/>
                    <a:pt x="134308" y="118609"/>
                  </a:cubicBezTo>
                  <a:cubicBezTo>
                    <a:pt x="135707" y="114877"/>
                    <a:pt x="137107" y="111612"/>
                    <a:pt x="138506" y="107880"/>
                  </a:cubicBezTo>
                  <a:cubicBezTo>
                    <a:pt x="139439" y="105081"/>
                    <a:pt x="141772" y="104148"/>
                    <a:pt x="144571" y="103681"/>
                  </a:cubicBezTo>
                  <a:cubicBezTo>
                    <a:pt x="146437" y="103215"/>
                    <a:pt x="148303" y="103681"/>
                    <a:pt x="150169" y="103215"/>
                  </a:cubicBezTo>
                  <a:cubicBezTo>
                    <a:pt x="151568" y="103215"/>
                    <a:pt x="152501" y="102282"/>
                    <a:pt x="153901" y="101815"/>
                  </a:cubicBezTo>
                  <a:cubicBezTo>
                    <a:pt x="155300" y="101349"/>
                    <a:pt x="155767" y="98550"/>
                    <a:pt x="155300" y="96684"/>
                  </a:cubicBezTo>
                  <a:cubicBezTo>
                    <a:pt x="152968" y="92018"/>
                    <a:pt x="147370" y="90152"/>
                    <a:pt x="144104" y="85954"/>
                  </a:cubicBezTo>
                  <a:cubicBezTo>
                    <a:pt x="142238" y="83621"/>
                    <a:pt x="141772" y="81755"/>
                    <a:pt x="142705" y="78956"/>
                  </a:cubicBezTo>
                  <a:cubicBezTo>
                    <a:pt x="143638" y="76624"/>
                    <a:pt x="143638" y="73825"/>
                    <a:pt x="141772" y="71959"/>
                  </a:cubicBezTo>
                  <a:cubicBezTo>
                    <a:pt x="135240" y="65428"/>
                    <a:pt x="136640" y="57964"/>
                    <a:pt x="139905" y="50499"/>
                  </a:cubicBezTo>
                  <a:cubicBezTo>
                    <a:pt x="140839" y="48167"/>
                    <a:pt x="142705" y="46301"/>
                    <a:pt x="145037" y="44901"/>
                  </a:cubicBezTo>
                  <a:cubicBezTo>
                    <a:pt x="147370" y="43502"/>
                    <a:pt x="148769" y="41169"/>
                    <a:pt x="148769" y="38837"/>
                  </a:cubicBezTo>
                  <a:cubicBezTo>
                    <a:pt x="149236" y="36038"/>
                    <a:pt x="150635" y="34172"/>
                    <a:pt x="153434" y="33705"/>
                  </a:cubicBezTo>
                  <a:cubicBezTo>
                    <a:pt x="155767" y="33239"/>
                    <a:pt x="158566" y="32772"/>
                    <a:pt x="159965" y="30440"/>
                  </a:cubicBezTo>
                  <a:cubicBezTo>
                    <a:pt x="160432" y="29973"/>
                    <a:pt x="160432" y="29040"/>
                    <a:pt x="160432" y="28574"/>
                  </a:cubicBezTo>
                  <a:cubicBezTo>
                    <a:pt x="160432" y="28107"/>
                    <a:pt x="160432" y="27174"/>
                    <a:pt x="159965" y="27174"/>
                  </a:cubicBezTo>
                  <a:cubicBezTo>
                    <a:pt x="155767" y="24842"/>
                    <a:pt x="151102" y="22042"/>
                    <a:pt x="146437" y="19710"/>
                  </a:cubicBezTo>
                  <a:cubicBezTo>
                    <a:pt x="141772" y="17377"/>
                    <a:pt x="137107" y="15511"/>
                    <a:pt x="136640" y="8980"/>
                  </a:cubicBezTo>
                  <a:cubicBezTo>
                    <a:pt x="133841" y="6181"/>
                    <a:pt x="131508" y="2916"/>
                    <a:pt x="128709" y="583"/>
                  </a:cubicBezTo>
                  <a:cubicBezTo>
                    <a:pt x="127776" y="-350"/>
                    <a:pt x="124977" y="117"/>
                    <a:pt x="123578" y="117"/>
                  </a:cubicBezTo>
                  <a:cubicBezTo>
                    <a:pt x="120312" y="1050"/>
                    <a:pt x="117513" y="2449"/>
                    <a:pt x="116114" y="5715"/>
                  </a:cubicBezTo>
                  <a:cubicBezTo>
                    <a:pt x="114248" y="8980"/>
                    <a:pt x="112848" y="12712"/>
                    <a:pt x="110982" y="15978"/>
                  </a:cubicBezTo>
                  <a:cubicBezTo>
                    <a:pt x="109582" y="18310"/>
                    <a:pt x="108183" y="20643"/>
                    <a:pt x="106317" y="22042"/>
                  </a:cubicBezTo>
                  <a:cubicBezTo>
                    <a:pt x="101652" y="25308"/>
                    <a:pt x="97453" y="29507"/>
                    <a:pt x="92322" y="31373"/>
                  </a:cubicBezTo>
                  <a:cubicBezTo>
                    <a:pt x="84858" y="34638"/>
                    <a:pt x="79260" y="39303"/>
                    <a:pt x="75528" y="46301"/>
                  </a:cubicBezTo>
                  <a:cubicBezTo>
                    <a:pt x="73662" y="49566"/>
                    <a:pt x="70862" y="52365"/>
                    <a:pt x="68530" y="55631"/>
                  </a:cubicBezTo>
                  <a:cubicBezTo>
                    <a:pt x="64332" y="61696"/>
                    <a:pt x="59200" y="65894"/>
                    <a:pt x="51736" y="67294"/>
                  </a:cubicBezTo>
                  <a:cubicBezTo>
                    <a:pt x="44738" y="68693"/>
                    <a:pt x="40540" y="73358"/>
                    <a:pt x="38207" y="79423"/>
                  </a:cubicBezTo>
                  <a:cubicBezTo>
                    <a:pt x="37274" y="81755"/>
                    <a:pt x="36341" y="84088"/>
                    <a:pt x="35408" y="86420"/>
                  </a:cubicBezTo>
                  <a:cubicBezTo>
                    <a:pt x="34475" y="88753"/>
                    <a:pt x="31209" y="89686"/>
                    <a:pt x="28877" y="89219"/>
                  </a:cubicBezTo>
                  <a:cubicBezTo>
                    <a:pt x="24678" y="87820"/>
                    <a:pt x="20480" y="86420"/>
                    <a:pt x="16281" y="84554"/>
                  </a:cubicBezTo>
                  <a:cubicBezTo>
                    <a:pt x="12083" y="83155"/>
                    <a:pt x="9283" y="83621"/>
                    <a:pt x="6485" y="87820"/>
                  </a:cubicBezTo>
                  <a:cubicBezTo>
                    <a:pt x="5551" y="89219"/>
                    <a:pt x="4152" y="91085"/>
                    <a:pt x="3219" y="92485"/>
                  </a:cubicBezTo>
                  <a:cubicBezTo>
                    <a:pt x="1353" y="97617"/>
                    <a:pt x="-1446" y="103215"/>
                    <a:pt x="886" y="10881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9" name="Freeform: Shape 28">
              <a:extLst>
                <a:ext uri="{FF2B5EF4-FFF2-40B4-BE49-F238E27FC236}">
                  <a16:creationId xmlns:a16="http://schemas.microsoft.com/office/drawing/2014/main" id="{5FA028EE-6CD9-43FC-841C-F65CF482A419}"/>
                </a:ext>
              </a:extLst>
            </p:cNvPr>
            <p:cNvSpPr/>
            <p:nvPr/>
          </p:nvSpPr>
          <p:spPr>
            <a:xfrm>
              <a:off x="3655454" y="3451885"/>
              <a:ext cx="121285" cy="219249"/>
            </a:xfrm>
            <a:custGeom>
              <a:avLst/>
              <a:gdLst/>
              <a:ahLst/>
              <a:cxnLst/>
              <a:rect l="0" t="0" r="0" b="0"/>
              <a:pathLst>
                <a:path w="121291" h="219258">
                  <a:moveTo>
                    <a:pt x="109111" y="650"/>
                  </a:moveTo>
                  <a:cubicBezTo>
                    <a:pt x="108178" y="-283"/>
                    <a:pt x="106778" y="-283"/>
                    <a:pt x="105845" y="1117"/>
                  </a:cubicBezTo>
                  <a:cubicBezTo>
                    <a:pt x="103046" y="3916"/>
                    <a:pt x="101180" y="7181"/>
                    <a:pt x="100714" y="10914"/>
                  </a:cubicBezTo>
                  <a:cubicBezTo>
                    <a:pt x="100247" y="14645"/>
                    <a:pt x="98381" y="17911"/>
                    <a:pt x="94649" y="19777"/>
                  </a:cubicBezTo>
                  <a:cubicBezTo>
                    <a:pt x="94182" y="20710"/>
                    <a:pt x="93716" y="22576"/>
                    <a:pt x="92783" y="23043"/>
                  </a:cubicBezTo>
                  <a:cubicBezTo>
                    <a:pt x="89517" y="25375"/>
                    <a:pt x="85319" y="26775"/>
                    <a:pt x="84386" y="32373"/>
                  </a:cubicBezTo>
                  <a:cubicBezTo>
                    <a:pt x="83919" y="37971"/>
                    <a:pt x="79721" y="42169"/>
                    <a:pt x="74123" y="45435"/>
                  </a:cubicBezTo>
                  <a:cubicBezTo>
                    <a:pt x="68991" y="48234"/>
                    <a:pt x="65259" y="53366"/>
                    <a:pt x="60128" y="55698"/>
                  </a:cubicBezTo>
                  <a:cubicBezTo>
                    <a:pt x="54996" y="58497"/>
                    <a:pt x="49398" y="59430"/>
                    <a:pt x="43800" y="60830"/>
                  </a:cubicBezTo>
                  <a:cubicBezTo>
                    <a:pt x="43333" y="60830"/>
                    <a:pt x="42400" y="61296"/>
                    <a:pt x="41934" y="61296"/>
                  </a:cubicBezTo>
                  <a:cubicBezTo>
                    <a:pt x="36802" y="63629"/>
                    <a:pt x="31204" y="65495"/>
                    <a:pt x="26073" y="67827"/>
                  </a:cubicBezTo>
                  <a:cubicBezTo>
                    <a:pt x="24206" y="72026"/>
                    <a:pt x="22341" y="76224"/>
                    <a:pt x="20008" y="79956"/>
                  </a:cubicBezTo>
                  <a:cubicBezTo>
                    <a:pt x="15343" y="87887"/>
                    <a:pt x="15343" y="95818"/>
                    <a:pt x="18142" y="103748"/>
                  </a:cubicBezTo>
                  <a:cubicBezTo>
                    <a:pt x="19075" y="106081"/>
                    <a:pt x="20008" y="108413"/>
                    <a:pt x="20941" y="110746"/>
                  </a:cubicBezTo>
                  <a:cubicBezTo>
                    <a:pt x="24206" y="117744"/>
                    <a:pt x="23273" y="124741"/>
                    <a:pt x="18608" y="130806"/>
                  </a:cubicBezTo>
                  <a:cubicBezTo>
                    <a:pt x="13943" y="136870"/>
                    <a:pt x="11144" y="143868"/>
                    <a:pt x="6013" y="150399"/>
                  </a:cubicBezTo>
                  <a:cubicBezTo>
                    <a:pt x="415" y="157863"/>
                    <a:pt x="-1918" y="166727"/>
                    <a:pt x="1814" y="175590"/>
                  </a:cubicBezTo>
                  <a:cubicBezTo>
                    <a:pt x="3680" y="179789"/>
                    <a:pt x="4147" y="184454"/>
                    <a:pt x="4147" y="188653"/>
                  </a:cubicBezTo>
                  <a:cubicBezTo>
                    <a:pt x="4147" y="192385"/>
                    <a:pt x="4147" y="196583"/>
                    <a:pt x="4613" y="200315"/>
                  </a:cubicBezTo>
                  <a:cubicBezTo>
                    <a:pt x="5080" y="202648"/>
                    <a:pt x="6013" y="205447"/>
                    <a:pt x="7412" y="207313"/>
                  </a:cubicBezTo>
                  <a:cubicBezTo>
                    <a:pt x="12077" y="214777"/>
                    <a:pt x="19541" y="218975"/>
                    <a:pt x="27006" y="221775"/>
                  </a:cubicBezTo>
                  <a:cubicBezTo>
                    <a:pt x="31671" y="223641"/>
                    <a:pt x="35403" y="219909"/>
                    <a:pt x="39601" y="218042"/>
                  </a:cubicBezTo>
                  <a:cubicBezTo>
                    <a:pt x="42400" y="216643"/>
                    <a:pt x="45666" y="216643"/>
                    <a:pt x="48931" y="216177"/>
                  </a:cubicBezTo>
                  <a:cubicBezTo>
                    <a:pt x="55929" y="215710"/>
                    <a:pt x="61061" y="211978"/>
                    <a:pt x="63860" y="205447"/>
                  </a:cubicBezTo>
                  <a:cubicBezTo>
                    <a:pt x="66192" y="200782"/>
                    <a:pt x="68058" y="196117"/>
                    <a:pt x="69924" y="191452"/>
                  </a:cubicBezTo>
                  <a:cubicBezTo>
                    <a:pt x="74123" y="180255"/>
                    <a:pt x="77388" y="168126"/>
                    <a:pt x="82520" y="157397"/>
                  </a:cubicBezTo>
                  <a:cubicBezTo>
                    <a:pt x="89984" y="141069"/>
                    <a:pt x="94649" y="123342"/>
                    <a:pt x="102113" y="107014"/>
                  </a:cubicBezTo>
                  <a:cubicBezTo>
                    <a:pt x="103979" y="102349"/>
                    <a:pt x="105379" y="97217"/>
                    <a:pt x="106312" y="92086"/>
                  </a:cubicBezTo>
                  <a:cubicBezTo>
                    <a:pt x="107711" y="86021"/>
                    <a:pt x="109111" y="79490"/>
                    <a:pt x="111443" y="73892"/>
                  </a:cubicBezTo>
                  <a:cubicBezTo>
                    <a:pt x="113309" y="68760"/>
                    <a:pt x="112843" y="62229"/>
                    <a:pt x="119840" y="59897"/>
                  </a:cubicBezTo>
                  <a:cubicBezTo>
                    <a:pt x="121706" y="57098"/>
                    <a:pt x="122640" y="54299"/>
                    <a:pt x="122640" y="51033"/>
                  </a:cubicBezTo>
                  <a:cubicBezTo>
                    <a:pt x="122173" y="45435"/>
                    <a:pt x="120773" y="39370"/>
                    <a:pt x="120773" y="33772"/>
                  </a:cubicBezTo>
                  <a:cubicBezTo>
                    <a:pt x="121706" y="21643"/>
                    <a:pt x="117041" y="10447"/>
                    <a:pt x="109111" y="65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0" name="Freeform: Shape 29">
              <a:extLst>
                <a:ext uri="{FF2B5EF4-FFF2-40B4-BE49-F238E27FC236}">
                  <a16:creationId xmlns:a16="http://schemas.microsoft.com/office/drawing/2014/main" id="{E96BEFF9-4759-4133-B495-358708E8653D}"/>
                </a:ext>
              </a:extLst>
            </p:cNvPr>
            <p:cNvSpPr/>
            <p:nvPr/>
          </p:nvSpPr>
          <p:spPr>
            <a:xfrm>
              <a:off x="3595079" y="1561733"/>
              <a:ext cx="139944" cy="265898"/>
            </a:xfrm>
            <a:custGeom>
              <a:avLst/>
              <a:gdLst/>
              <a:ahLst/>
              <a:cxnLst/>
              <a:rect l="0" t="0" r="0" b="0"/>
              <a:pathLst>
                <a:path w="139952" h="265908">
                  <a:moveTo>
                    <a:pt x="13209" y="170871"/>
                  </a:moveTo>
                  <a:cubicBezTo>
                    <a:pt x="8077" y="176469"/>
                    <a:pt x="9010" y="184399"/>
                    <a:pt x="5278" y="189997"/>
                  </a:cubicBezTo>
                  <a:cubicBezTo>
                    <a:pt x="3412" y="193263"/>
                    <a:pt x="4345" y="196062"/>
                    <a:pt x="7144" y="198395"/>
                  </a:cubicBezTo>
                  <a:cubicBezTo>
                    <a:pt x="8544" y="199794"/>
                    <a:pt x="9477" y="201194"/>
                    <a:pt x="10410" y="203060"/>
                  </a:cubicBezTo>
                  <a:cubicBezTo>
                    <a:pt x="12742" y="206792"/>
                    <a:pt x="11342" y="212390"/>
                    <a:pt x="7144" y="214722"/>
                  </a:cubicBezTo>
                  <a:cubicBezTo>
                    <a:pt x="4345" y="216122"/>
                    <a:pt x="1080" y="217055"/>
                    <a:pt x="613" y="220787"/>
                  </a:cubicBezTo>
                  <a:cubicBezTo>
                    <a:pt x="-320" y="224519"/>
                    <a:pt x="-320" y="228251"/>
                    <a:pt x="1546" y="231983"/>
                  </a:cubicBezTo>
                  <a:cubicBezTo>
                    <a:pt x="2945" y="235715"/>
                    <a:pt x="5745" y="238514"/>
                    <a:pt x="9010" y="240380"/>
                  </a:cubicBezTo>
                  <a:cubicBezTo>
                    <a:pt x="10410" y="241313"/>
                    <a:pt x="12742" y="242246"/>
                    <a:pt x="14142" y="241780"/>
                  </a:cubicBezTo>
                  <a:cubicBezTo>
                    <a:pt x="16474" y="241780"/>
                    <a:pt x="19273" y="240380"/>
                    <a:pt x="21606" y="239914"/>
                  </a:cubicBezTo>
                  <a:cubicBezTo>
                    <a:pt x="25804" y="238981"/>
                    <a:pt x="29070" y="241313"/>
                    <a:pt x="31869" y="244112"/>
                  </a:cubicBezTo>
                  <a:cubicBezTo>
                    <a:pt x="33268" y="245978"/>
                    <a:pt x="34668" y="248777"/>
                    <a:pt x="35135" y="251110"/>
                  </a:cubicBezTo>
                  <a:cubicBezTo>
                    <a:pt x="35601" y="257174"/>
                    <a:pt x="39800" y="259974"/>
                    <a:pt x="44931" y="261373"/>
                  </a:cubicBezTo>
                  <a:cubicBezTo>
                    <a:pt x="48197" y="262306"/>
                    <a:pt x="50996" y="262773"/>
                    <a:pt x="53795" y="264172"/>
                  </a:cubicBezTo>
                  <a:cubicBezTo>
                    <a:pt x="56594" y="265572"/>
                    <a:pt x="59393" y="266505"/>
                    <a:pt x="63125" y="266038"/>
                  </a:cubicBezTo>
                  <a:cubicBezTo>
                    <a:pt x="65457" y="265572"/>
                    <a:pt x="68256" y="266038"/>
                    <a:pt x="70589" y="266038"/>
                  </a:cubicBezTo>
                  <a:cubicBezTo>
                    <a:pt x="70589" y="266038"/>
                    <a:pt x="70589" y="266505"/>
                    <a:pt x="70589" y="266505"/>
                  </a:cubicBezTo>
                  <a:cubicBezTo>
                    <a:pt x="74321" y="266505"/>
                    <a:pt x="78520" y="266505"/>
                    <a:pt x="82252" y="266505"/>
                  </a:cubicBezTo>
                  <a:cubicBezTo>
                    <a:pt x="83185" y="266505"/>
                    <a:pt x="84584" y="265105"/>
                    <a:pt x="85051" y="264172"/>
                  </a:cubicBezTo>
                  <a:cubicBezTo>
                    <a:pt x="85984" y="262306"/>
                    <a:pt x="85984" y="260440"/>
                    <a:pt x="86450" y="258574"/>
                  </a:cubicBezTo>
                  <a:cubicBezTo>
                    <a:pt x="87383" y="255775"/>
                    <a:pt x="86450" y="253442"/>
                    <a:pt x="84118" y="252043"/>
                  </a:cubicBezTo>
                  <a:cubicBezTo>
                    <a:pt x="80386" y="249710"/>
                    <a:pt x="76187" y="247378"/>
                    <a:pt x="72455" y="245045"/>
                  </a:cubicBezTo>
                  <a:cubicBezTo>
                    <a:pt x="62192" y="238048"/>
                    <a:pt x="55194" y="228251"/>
                    <a:pt x="51462" y="216122"/>
                  </a:cubicBezTo>
                  <a:cubicBezTo>
                    <a:pt x="49596" y="210524"/>
                    <a:pt x="48663" y="204926"/>
                    <a:pt x="47264" y="199328"/>
                  </a:cubicBezTo>
                  <a:cubicBezTo>
                    <a:pt x="45398" y="190930"/>
                    <a:pt x="47730" y="182533"/>
                    <a:pt x="47730" y="174603"/>
                  </a:cubicBezTo>
                  <a:cubicBezTo>
                    <a:pt x="47730" y="170404"/>
                    <a:pt x="50063" y="167605"/>
                    <a:pt x="52395" y="164340"/>
                  </a:cubicBezTo>
                  <a:cubicBezTo>
                    <a:pt x="53795" y="162007"/>
                    <a:pt x="54728" y="159675"/>
                    <a:pt x="54728" y="157342"/>
                  </a:cubicBezTo>
                  <a:cubicBezTo>
                    <a:pt x="56594" y="146612"/>
                    <a:pt x="57993" y="135883"/>
                    <a:pt x="59393" y="125153"/>
                  </a:cubicBezTo>
                  <a:cubicBezTo>
                    <a:pt x="59859" y="120488"/>
                    <a:pt x="61259" y="115823"/>
                    <a:pt x="65457" y="113490"/>
                  </a:cubicBezTo>
                  <a:cubicBezTo>
                    <a:pt x="71522" y="109758"/>
                    <a:pt x="74788" y="105093"/>
                    <a:pt x="77120" y="99029"/>
                  </a:cubicBezTo>
                  <a:cubicBezTo>
                    <a:pt x="79919" y="91098"/>
                    <a:pt x="85517" y="84567"/>
                    <a:pt x="89716" y="77569"/>
                  </a:cubicBezTo>
                  <a:cubicBezTo>
                    <a:pt x="93914" y="71038"/>
                    <a:pt x="98579" y="64974"/>
                    <a:pt x="104644" y="59842"/>
                  </a:cubicBezTo>
                  <a:cubicBezTo>
                    <a:pt x="111641" y="53777"/>
                    <a:pt x="117706" y="47713"/>
                    <a:pt x="126103" y="43514"/>
                  </a:cubicBezTo>
                  <a:cubicBezTo>
                    <a:pt x="129369" y="41648"/>
                    <a:pt x="132168" y="38849"/>
                    <a:pt x="135434" y="36517"/>
                  </a:cubicBezTo>
                  <a:cubicBezTo>
                    <a:pt x="142431" y="31852"/>
                    <a:pt x="144297" y="26254"/>
                    <a:pt x="141498" y="18323"/>
                  </a:cubicBezTo>
                  <a:cubicBezTo>
                    <a:pt x="141032" y="16457"/>
                    <a:pt x="140565" y="14591"/>
                    <a:pt x="140099" y="12725"/>
                  </a:cubicBezTo>
                  <a:cubicBezTo>
                    <a:pt x="139632" y="9926"/>
                    <a:pt x="138232" y="8060"/>
                    <a:pt x="135900" y="6660"/>
                  </a:cubicBezTo>
                  <a:cubicBezTo>
                    <a:pt x="134500" y="5727"/>
                    <a:pt x="132634" y="4328"/>
                    <a:pt x="131235" y="2928"/>
                  </a:cubicBezTo>
                  <a:cubicBezTo>
                    <a:pt x="126570" y="-804"/>
                    <a:pt x="121438" y="-804"/>
                    <a:pt x="116773" y="1995"/>
                  </a:cubicBezTo>
                  <a:cubicBezTo>
                    <a:pt x="109776" y="5727"/>
                    <a:pt x="103711" y="10392"/>
                    <a:pt x="102778" y="19256"/>
                  </a:cubicBezTo>
                  <a:cubicBezTo>
                    <a:pt x="102311" y="24854"/>
                    <a:pt x="98113" y="28586"/>
                    <a:pt x="93914" y="31385"/>
                  </a:cubicBezTo>
                  <a:cubicBezTo>
                    <a:pt x="87850" y="34651"/>
                    <a:pt x="81785" y="39316"/>
                    <a:pt x="74788" y="39316"/>
                  </a:cubicBezTo>
                  <a:cubicBezTo>
                    <a:pt x="63125" y="39316"/>
                    <a:pt x="56127" y="46313"/>
                    <a:pt x="50063" y="54710"/>
                  </a:cubicBezTo>
                  <a:cubicBezTo>
                    <a:pt x="49596" y="55177"/>
                    <a:pt x="49130" y="55643"/>
                    <a:pt x="49130" y="56110"/>
                  </a:cubicBezTo>
                  <a:cubicBezTo>
                    <a:pt x="47730" y="59376"/>
                    <a:pt x="44931" y="60775"/>
                    <a:pt x="41665" y="61708"/>
                  </a:cubicBezTo>
                  <a:cubicBezTo>
                    <a:pt x="39333" y="62641"/>
                    <a:pt x="37467" y="64041"/>
                    <a:pt x="37000" y="66840"/>
                  </a:cubicBezTo>
                  <a:cubicBezTo>
                    <a:pt x="36068" y="70105"/>
                    <a:pt x="35601" y="72904"/>
                    <a:pt x="33735" y="75703"/>
                  </a:cubicBezTo>
                  <a:cubicBezTo>
                    <a:pt x="31869" y="78502"/>
                    <a:pt x="31403" y="81301"/>
                    <a:pt x="32335" y="84567"/>
                  </a:cubicBezTo>
                  <a:cubicBezTo>
                    <a:pt x="32335" y="85500"/>
                    <a:pt x="31869" y="86899"/>
                    <a:pt x="30936" y="87832"/>
                  </a:cubicBezTo>
                  <a:cubicBezTo>
                    <a:pt x="30469" y="88299"/>
                    <a:pt x="30003" y="88765"/>
                    <a:pt x="29070" y="88765"/>
                  </a:cubicBezTo>
                  <a:cubicBezTo>
                    <a:pt x="25804" y="89698"/>
                    <a:pt x="23938" y="92498"/>
                    <a:pt x="22072" y="95297"/>
                  </a:cubicBezTo>
                  <a:cubicBezTo>
                    <a:pt x="20673" y="97629"/>
                    <a:pt x="17874" y="98096"/>
                    <a:pt x="15541" y="98096"/>
                  </a:cubicBezTo>
                  <a:cubicBezTo>
                    <a:pt x="13675" y="98096"/>
                    <a:pt x="12742" y="101361"/>
                    <a:pt x="13209" y="102294"/>
                  </a:cubicBezTo>
                  <a:cubicBezTo>
                    <a:pt x="15541" y="106026"/>
                    <a:pt x="19273" y="109758"/>
                    <a:pt x="19740" y="113957"/>
                  </a:cubicBezTo>
                  <a:cubicBezTo>
                    <a:pt x="20673" y="118622"/>
                    <a:pt x="18807" y="124220"/>
                    <a:pt x="18807" y="128885"/>
                  </a:cubicBezTo>
                  <a:cubicBezTo>
                    <a:pt x="18807" y="132151"/>
                    <a:pt x="17874" y="134950"/>
                    <a:pt x="16474" y="137749"/>
                  </a:cubicBezTo>
                  <a:cubicBezTo>
                    <a:pt x="14142" y="141481"/>
                    <a:pt x="12276" y="145679"/>
                    <a:pt x="9943" y="149411"/>
                  </a:cubicBezTo>
                  <a:cubicBezTo>
                    <a:pt x="8544" y="152210"/>
                    <a:pt x="9010" y="155009"/>
                    <a:pt x="11809" y="157808"/>
                  </a:cubicBezTo>
                  <a:cubicBezTo>
                    <a:pt x="15541" y="164806"/>
                    <a:pt x="16474" y="167139"/>
                    <a:pt x="13209" y="17087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1" name="Freeform: Shape 30">
              <a:extLst>
                <a:ext uri="{FF2B5EF4-FFF2-40B4-BE49-F238E27FC236}">
                  <a16:creationId xmlns:a16="http://schemas.microsoft.com/office/drawing/2014/main" id="{ED4158CA-82CB-4907-932E-8A442A3F86EF}"/>
                </a:ext>
              </a:extLst>
            </p:cNvPr>
            <p:cNvSpPr/>
            <p:nvPr/>
          </p:nvSpPr>
          <p:spPr>
            <a:xfrm>
              <a:off x="4995947" y="2459595"/>
              <a:ext cx="158602" cy="237909"/>
            </a:xfrm>
            <a:custGeom>
              <a:avLst/>
              <a:gdLst/>
              <a:ahLst/>
              <a:cxnLst/>
              <a:rect l="0" t="0" r="0" b="0"/>
              <a:pathLst>
                <a:path w="158612" h="237918">
                  <a:moveTo>
                    <a:pt x="26708" y="241439"/>
                  </a:moveTo>
                  <a:cubicBezTo>
                    <a:pt x="27174" y="240972"/>
                    <a:pt x="28107" y="240972"/>
                    <a:pt x="28107" y="240506"/>
                  </a:cubicBezTo>
                  <a:cubicBezTo>
                    <a:pt x="29973" y="237707"/>
                    <a:pt x="32306" y="235374"/>
                    <a:pt x="32772" y="232109"/>
                  </a:cubicBezTo>
                  <a:cubicBezTo>
                    <a:pt x="34172" y="221846"/>
                    <a:pt x="34638" y="212049"/>
                    <a:pt x="36038" y="201786"/>
                  </a:cubicBezTo>
                  <a:cubicBezTo>
                    <a:pt x="32772" y="195255"/>
                    <a:pt x="32306" y="186391"/>
                    <a:pt x="22509" y="184992"/>
                  </a:cubicBezTo>
                  <a:cubicBezTo>
                    <a:pt x="22509" y="184992"/>
                    <a:pt x="22042" y="184059"/>
                    <a:pt x="22042" y="183592"/>
                  </a:cubicBezTo>
                  <a:cubicBezTo>
                    <a:pt x="22042" y="183126"/>
                    <a:pt x="22509" y="182193"/>
                    <a:pt x="22976" y="182193"/>
                  </a:cubicBezTo>
                  <a:cubicBezTo>
                    <a:pt x="23908" y="181726"/>
                    <a:pt x="25308" y="180793"/>
                    <a:pt x="26241" y="180793"/>
                  </a:cubicBezTo>
                  <a:cubicBezTo>
                    <a:pt x="30440" y="180793"/>
                    <a:pt x="33705" y="180793"/>
                    <a:pt x="36038" y="176594"/>
                  </a:cubicBezTo>
                  <a:cubicBezTo>
                    <a:pt x="36504" y="175195"/>
                    <a:pt x="38837" y="173795"/>
                    <a:pt x="40703" y="173329"/>
                  </a:cubicBezTo>
                  <a:cubicBezTo>
                    <a:pt x="46301" y="171929"/>
                    <a:pt x="51899" y="170996"/>
                    <a:pt x="57497" y="172396"/>
                  </a:cubicBezTo>
                  <a:cubicBezTo>
                    <a:pt x="57497" y="172396"/>
                    <a:pt x="57497" y="171929"/>
                    <a:pt x="57964" y="171929"/>
                  </a:cubicBezTo>
                  <a:lnTo>
                    <a:pt x="58430" y="170996"/>
                  </a:lnTo>
                  <a:lnTo>
                    <a:pt x="57964" y="172396"/>
                  </a:lnTo>
                  <a:cubicBezTo>
                    <a:pt x="57964" y="172396"/>
                    <a:pt x="57497" y="172396"/>
                    <a:pt x="57497" y="172396"/>
                  </a:cubicBezTo>
                  <a:cubicBezTo>
                    <a:pt x="55164" y="175661"/>
                    <a:pt x="53298" y="178460"/>
                    <a:pt x="48633" y="178460"/>
                  </a:cubicBezTo>
                  <a:cubicBezTo>
                    <a:pt x="47234" y="178460"/>
                    <a:pt x="45834" y="178460"/>
                    <a:pt x="44901" y="178927"/>
                  </a:cubicBezTo>
                  <a:cubicBezTo>
                    <a:pt x="41169" y="179860"/>
                    <a:pt x="37437" y="185925"/>
                    <a:pt x="38837" y="189657"/>
                  </a:cubicBezTo>
                  <a:cubicBezTo>
                    <a:pt x="39770" y="192456"/>
                    <a:pt x="41169" y="195721"/>
                    <a:pt x="42569" y="198520"/>
                  </a:cubicBezTo>
                  <a:cubicBezTo>
                    <a:pt x="43035" y="198987"/>
                    <a:pt x="43502" y="199453"/>
                    <a:pt x="43968" y="199920"/>
                  </a:cubicBezTo>
                  <a:cubicBezTo>
                    <a:pt x="46767" y="203185"/>
                    <a:pt x="51899" y="202719"/>
                    <a:pt x="52832" y="198520"/>
                  </a:cubicBezTo>
                  <a:cubicBezTo>
                    <a:pt x="53765" y="195255"/>
                    <a:pt x="54231" y="192456"/>
                    <a:pt x="57030" y="190123"/>
                  </a:cubicBezTo>
                  <a:cubicBezTo>
                    <a:pt x="59829" y="187791"/>
                    <a:pt x="63095" y="189190"/>
                    <a:pt x="66361" y="189657"/>
                  </a:cubicBezTo>
                  <a:cubicBezTo>
                    <a:pt x="66827" y="189657"/>
                    <a:pt x="67760" y="189657"/>
                    <a:pt x="68226" y="189657"/>
                  </a:cubicBezTo>
                  <a:cubicBezTo>
                    <a:pt x="72425" y="188257"/>
                    <a:pt x="75224" y="180326"/>
                    <a:pt x="72892" y="176594"/>
                  </a:cubicBezTo>
                  <a:cubicBezTo>
                    <a:pt x="71026" y="173795"/>
                    <a:pt x="68693" y="171929"/>
                    <a:pt x="66827" y="169130"/>
                  </a:cubicBezTo>
                  <a:cubicBezTo>
                    <a:pt x="65894" y="167264"/>
                    <a:pt x="66827" y="165398"/>
                    <a:pt x="68226" y="163999"/>
                  </a:cubicBezTo>
                  <a:cubicBezTo>
                    <a:pt x="69626" y="163066"/>
                    <a:pt x="71492" y="162133"/>
                    <a:pt x="73358" y="161666"/>
                  </a:cubicBezTo>
                  <a:cubicBezTo>
                    <a:pt x="73825" y="161666"/>
                    <a:pt x="74758" y="161666"/>
                    <a:pt x="75224" y="161666"/>
                  </a:cubicBezTo>
                  <a:cubicBezTo>
                    <a:pt x="76624" y="162133"/>
                    <a:pt x="76157" y="163066"/>
                    <a:pt x="75691" y="164932"/>
                  </a:cubicBezTo>
                  <a:cubicBezTo>
                    <a:pt x="74758" y="166331"/>
                    <a:pt x="73825" y="168664"/>
                    <a:pt x="74291" y="170063"/>
                  </a:cubicBezTo>
                  <a:cubicBezTo>
                    <a:pt x="75691" y="173795"/>
                    <a:pt x="77557" y="177061"/>
                    <a:pt x="79889" y="180326"/>
                  </a:cubicBezTo>
                  <a:cubicBezTo>
                    <a:pt x="81755" y="182659"/>
                    <a:pt x="84554" y="184525"/>
                    <a:pt x="87353" y="186391"/>
                  </a:cubicBezTo>
                  <a:cubicBezTo>
                    <a:pt x="89219" y="187791"/>
                    <a:pt x="92952" y="186858"/>
                    <a:pt x="94351" y="184525"/>
                  </a:cubicBezTo>
                  <a:cubicBezTo>
                    <a:pt x="98083" y="177994"/>
                    <a:pt x="102282" y="171463"/>
                    <a:pt x="106014" y="164465"/>
                  </a:cubicBezTo>
                  <a:cubicBezTo>
                    <a:pt x="106947" y="162599"/>
                    <a:pt x="108346" y="161666"/>
                    <a:pt x="110212" y="161200"/>
                  </a:cubicBezTo>
                  <a:cubicBezTo>
                    <a:pt x="113478" y="160733"/>
                    <a:pt x="116743" y="160267"/>
                    <a:pt x="120009" y="160267"/>
                  </a:cubicBezTo>
                  <a:cubicBezTo>
                    <a:pt x="124207" y="160267"/>
                    <a:pt x="126540" y="157001"/>
                    <a:pt x="129805" y="155135"/>
                  </a:cubicBezTo>
                  <a:cubicBezTo>
                    <a:pt x="130272" y="154669"/>
                    <a:pt x="132138" y="156068"/>
                    <a:pt x="133071" y="156535"/>
                  </a:cubicBezTo>
                  <a:cubicBezTo>
                    <a:pt x="135404" y="157001"/>
                    <a:pt x="137736" y="156535"/>
                    <a:pt x="138203" y="154669"/>
                  </a:cubicBezTo>
                  <a:cubicBezTo>
                    <a:pt x="139602" y="150470"/>
                    <a:pt x="139602" y="145805"/>
                    <a:pt x="143801" y="142540"/>
                  </a:cubicBezTo>
                  <a:cubicBezTo>
                    <a:pt x="144267" y="142073"/>
                    <a:pt x="144734" y="141606"/>
                    <a:pt x="145200" y="141140"/>
                  </a:cubicBezTo>
                  <a:cubicBezTo>
                    <a:pt x="145667" y="141606"/>
                    <a:pt x="146133" y="142073"/>
                    <a:pt x="146133" y="142540"/>
                  </a:cubicBezTo>
                  <a:cubicBezTo>
                    <a:pt x="146600" y="144406"/>
                    <a:pt x="147066" y="146272"/>
                    <a:pt x="147533" y="148138"/>
                  </a:cubicBezTo>
                  <a:cubicBezTo>
                    <a:pt x="147999" y="150004"/>
                    <a:pt x="150332" y="150937"/>
                    <a:pt x="152198" y="150004"/>
                  </a:cubicBezTo>
                  <a:cubicBezTo>
                    <a:pt x="160128" y="145805"/>
                    <a:pt x="164327" y="136475"/>
                    <a:pt x="160595" y="129477"/>
                  </a:cubicBezTo>
                  <a:cubicBezTo>
                    <a:pt x="157329" y="123413"/>
                    <a:pt x="155463" y="117815"/>
                    <a:pt x="156396" y="111284"/>
                  </a:cubicBezTo>
                  <a:cubicBezTo>
                    <a:pt x="157329" y="101487"/>
                    <a:pt x="155930" y="92157"/>
                    <a:pt x="152198" y="82827"/>
                  </a:cubicBezTo>
                  <a:cubicBezTo>
                    <a:pt x="150798" y="79561"/>
                    <a:pt x="152198" y="76296"/>
                    <a:pt x="154997" y="74430"/>
                  </a:cubicBezTo>
                  <a:cubicBezTo>
                    <a:pt x="157796" y="72097"/>
                    <a:pt x="159195" y="69764"/>
                    <a:pt x="158729" y="66499"/>
                  </a:cubicBezTo>
                  <a:cubicBezTo>
                    <a:pt x="158263" y="63233"/>
                    <a:pt x="158263" y="59968"/>
                    <a:pt x="158263" y="57169"/>
                  </a:cubicBezTo>
                  <a:cubicBezTo>
                    <a:pt x="158729" y="47372"/>
                    <a:pt x="156396" y="38508"/>
                    <a:pt x="151265" y="29645"/>
                  </a:cubicBezTo>
                  <a:cubicBezTo>
                    <a:pt x="145667" y="20315"/>
                    <a:pt x="137736" y="12384"/>
                    <a:pt x="134471" y="1654"/>
                  </a:cubicBezTo>
                  <a:cubicBezTo>
                    <a:pt x="134004" y="-212"/>
                    <a:pt x="129339" y="-678"/>
                    <a:pt x="127473" y="1188"/>
                  </a:cubicBezTo>
                  <a:cubicBezTo>
                    <a:pt x="119542" y="8652"/>
                    <a:pt x="114877" y="17516"/>
                    <a:pt x="119076" y="28712"/>
                  </a:cubicBezTo>
                  <a:cubicBezTo>
                    <a:pt x="118609" y="33843"/>
                    <a:pt x="116277" y="38975"/>
                    <a:pt x="122341" y="42241"/>
                  </a:cubicBezTo>
                  <a:cubicBezTo>
                    <a:pt x="123275" y="42707"/>
                    <a:pt x="123741" y="44573"/>
                    <a:pt x="123741" y="45973"/>
                  </a:cubicBezTo>
                  <a:cubicBezTo>
                    <a:pt x="124207" y="59968"/>
                    <a:pt x="126073" y="73963"/>
                    <a:pt x="118143" y="87025"/>
                  </a:cubicBezTo>
                  <a:cubicBezTo>
                    <a:pt x="116743" y="88891"/>
                    <a:pt x="116743" y="91690"/>
                    <a:pt x="115810" y="94489"/>
                  </a:cubicBezTo>
                  <a:cubicBezTo>
                    <a:pt x="113944" y="102886"/>
                    <a:pt x="107413" y="107085"/>
                    <a:pt x="99949" y="109418"/>
                  </a:cubicBezTo>
                  <a:cubicBezTo>
                    <a:pt x="98549" y="109884"/>
                    <a:pt x="95751" y="108484"/>
                    <a:pt x="95284" y="106618"/>
                  </a:cubicBezTo>
                  <a:cubicBezTo>
                    <a:pt x="94817" y="105219"/>
                    <a:pt x="94817" y="104286"/>
                    <a:pt x="94817" y="102886"/>
                  </a:cubicBezTo>
                  <a:cubicBezTo>
                    <a:pt x="94351" y="100087"/>
                    <a:pt x="92952" y="98221"/>
                    <a:pt x="91552" y="99154"/>
                  </a:cubicBezTo>
                  <a:cubicBezTo>
                    <a:pt x="90152" y="100087"/>
                    <a:pt x="88287" y="101020"/>
                    <a:pt x="87353" y="102420"/>
                  </a:cubicBezTo>
                  <a:cubicBezTo>
                    <a:pt x="85954" y="104752"/>
                    <a:pt x="86887" y="107552"/>
                    <a:pt x="87353" y="109884"/>
                  </a:cubicBezTo>
                  <a:cubicBezTo>
                    <a:pt x="87820" y="112217"/>
                    <a:pt x="87820" y="115482"/>
                    <a:pt x="86887" y="117348"/>
                  </a:cubicBezTo>
                  <a:cubicBezTo>
                    <a:pt x="83621" y="123879"/>
                    <a:pt x="82222" y="130410"/>
                    <a:pt x="80822" y="137408"/>
                  </a:cubicBezTo>
                  <a:cubicBezTo>
                    <a:pt x="80356" y="138807"/>
                    <a:pt x="79423" y="139740"/>
                    <a:pt x="78023" y="139274"/>
                  </a:cubicBezTo>
                  <a:cubicBezTo>
                    <a:pt x="72892" y="138807"/>
                    <a:pt x="67760" y="138341"/>
                    <a:pt x="62629" y="140207"/>
                  </a:cubicBezTo>
                  <a:cubicBezTo>
                    <a:pt x="56564" y="142540"/>
                    <a:pt x="50499" y="143939"/>
                    <a:pt x="43968" y="144406"/>
                  </a:cubicBezTo>
                  <a:cubicBezTo>
                    <a:pt x="40703" y="144872"/>
                    <a:pt x="37904" y="146738"/>
                    <a:pt x="36038" y="149071"/>
                  </a:cubicBezTo>
                  <a:cubicBezTo>
                    <a:pt x="29973" y="157468"/>
                    <a:pt x="22976" y="164932"/>
                    <a:pt x="15511" y="171929"/>
                  </a:cubicBezTo>
                  <a:cubicBezTo>
                    <a:pt x="14578" y="172863"/>
                    <a:pt x="14112" y="175195"/>
                    <a:pt x="14112" y="177061"/>
                  </a:cubicBezTo>
                  <a:cubicBezTo>
                    <a:pt x="14112" y="178927"/>
                    <a:pt x="13645" y="180793"/>
                    <a:pt x="12246" y="182193"/>
                  </a:cubicBezTo>
                  <a:cubicBezTo>
                    <a:pt x="8980" y="185458"/>
                    <a:pt x="6181" y="188724"/>
                    <a:pt x="2916" y="191989"/>
                  </a:cubicBezTo>
                  <a:cubicBezTo>
                    <a:pt x="583" y="194322"/>
                    <a:pt x="-350" y="197587"/>
                    <a:pt x="117" y="200853"/>
                  </a:cubicBezTo>
                  <a:cubicBezTo>
                    <a:pt x="117" y="204585"/>
                    <a:pt x="1983" y="206917"/>
                    <a:pt x="4782" y="208783"/>
                  </a:cubicBezTo>
                  <a:lnTo>
                    <a:pt x="4315" y="209250"/>
                  </a:lnTo>
                  <a:cubicBezTo>
                    <a:pt x="4782" y="209250"/>
                    <a:pt x="4782" y="209717"/>
                    <a:pt x="5248" y="209717"/>
                  </a:cubicBezTo>
                  <a:cubicBezTo>
                    <a:pt x="5248" y="209250"/>
                    <a:pt x="5248" y="209250"/>
                    <a:pt x="5248" y="208783"/>
                  </a:cubicBezTo>
                  <a:cubicBezTo>
                    <a:pt x="5715" y="208317"/>
                    <a:pt x="5715" y="208317"/>
                    <a:pt x="6181" y="208317"/>
                  </a:cubicBezTo>
                  <a:cubicBezTo>
                    <a:pt x="9447" y="207384"/>
                    <a:pt x="11313" y="208317"/>
                    <a:pt x="11313" y="211116"/>
                  </a:cubicBezTo>
                  <a:cubicBezTo>
                    <a:pt x="11313" y="213449"/>
                    <a:pt x="10380" y="215315"/>
                    <a:pt x="8980" y="217181"/>
                  </a:cubicBezTo>
                  <a:cubicBezTo>
                    <a:pt x="8980" y="217181"/>
                    <a:pt x="8514" y="216714"/>
                    <a:pt x="8514" y="216714"/>
                  </a:cubicBezTo>
                  <a:cubicBezTo>
                    <a:pt x="8514" y="217181"/>
                    <a:pt x="8514" y="217181"/>
                    <a:pt x="8514" y="217647"/>
                  </a:cubicBezTo>
                  <a:lnTo>
                    <a:pt x="8980" y="217181"/>
                  </a:lnTo>
                  <a:cubicBezTo>
                    <a:pt x="11313" y="223712"/>
                    <a:pt x="13645" y="230709"/>
                    <a:pt x="15978" y="237240"/>
                  </a:cubicBezTo>
                  <a:cubicBezTo>
                    <a:pt x="15978" y="240506"/>
                    <a:pt x="23908" y="242839"/>
                    <a:pt x="26708" y="241439"/>
                  </a:cubicBezTo>
                  <a:close/>
                  <a:moveTo>
                    <a:pt x="127007" y="9119"/>
                  </a:moveTo>
                  <a:lnTo>
                    <a:pt x="127940" y="8652"/>
                  </a:lnTo>
                  <a:lnTo>
                    <a:pt x="127473" y="9585"/>
                  </a:lnTo>
                  <a:lnTo>
                    <a:pt x="126540" y="10051"/>
                  </a:lnTo>
                  <a:lnTo>
                    <a:pt x="127007" y="9119"/>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2" name="Freeform: Shape 31">
              <a:extLst>
                <a:ext uri="{FF2B5EF4-FFF2-40B4-BE49-F238E27FC236}">
                  <a16:creationId xmlns:a16="http://schemas.microsoft.com/office/drawing/2014/main" id="{624B7D34-28DF-44B9-BA00-378C70818E84}"/>
                </a:ext>
              </a:extLst>
            </p:cNvPr>
            <p:cNvSpPr/>
            <p:nvPr/>
          </p:nvSpPr>
          <p:spPr>
            <a:xfrm>
              <a:off x="2001266" y="1283525"/>
              <a:ext cx="102626" cy="172601"/>
            </a:xfrm>
            <a:custGeom>
              <a:avLst/>
              <a:gdLst/>
              <a:ahLst/>
              <a:cxnLst/>
              <a:rect l="0" t="0" r="0" b="0"/>
              <a:pathLst>
                <a:path w="102631" h="172607">
                  <a:moveTo>
                    <a:pt x="11196" y="167320"/>
                  </a:moveTo>
                  <a:cubicBezTo>
                    <a:pt x="13062" y="168720"/>
                    <a:pt x="16328" y="170120"/>
                    <a:pt x="18194" y="169653"/>
                  </a:cubicBezTo>
                  <a:cubicBezTo>
                    <a:pt x="22859" y="168720"/>
                    <a:pt x="27057" y="170120"/>
                    <a:pt x="31256" y="171986"/>
                  </a:cubicBezTo>
                  <a:cubicBezTo>
                    <a:pt x="34055" y="173385"/>
                    <a:pt x="35921" y="172919"/>
                    <a:pt x="38254" y="171053"/>
                  </a:cubicBezTo>
                  <a:cubicBezTo>
                    <a:pt x="40120" y="169186"/>
                    <a:pt x="41986" y="167787"/>
                    <a:pt x="44318" y="166387"/>
                  </a:cubicBezTo>
                  <a:lnTo>
                    <a:pt x="43852" y="166854"/>
                  </a:lnTo>
                  <a:cubicBezTo>
                    <a:pt x="43852" y="166854"/>
                    <a:pt x="44318" y="167320"/>
                    <a:pt x="44318" y="167320"/>
                  </a:cubicBezTo>
                  <a:cubicBezTo>
                    <a:pt x="44318" y="166854"/>
                    <a:pt x="44318" y="166854"/>
                    <a:pt x="44318" y="166387"/>
                  </a:cubicBezTo>
                  <a:cubicBezTo>
                    <a:pt x="48517" y="164055"/>
                    <a:pt x="53182" y="162189"/>
                    <a:pt x="56447" y="157990"/>
                  </a:cubicBezTo>
                  <a:cubicBezTo>
                    <a:pt x="59246" y="154725"/>
                    <a:pt x="63445" y="153325"/>
                    <a:pt x="67177" y="150993"/>
                  </a:cubicBezTo>
                  <a:cubicBezTo>
                    <a:pt x="68110" y="149127"/>
                    <a:pt x="69043" y="147261"/>
                    <a:pt x="69976" y="145395"/>
                  </a:cubicBezTo>
                  <a:cubicBezTo>
                    <a:pt x="71842" y="141663"/>
                    <a:pt x="75108" y="140730"/>
                    <a:pt x="78840" y="140263"/>
                  </a:cubicBezTo>
                  <a:cubicBezTo>
                    <a:pt x="78840" y="140263"/>
                    <a:pt x="78840" y="140263"/>
                    <a:pt x="78840" y="140263"/>
                  </a:cubicBezTo>
                  <a:cubicBezTo>
                    <a:pt x="78840" y="140263"/>
                    <a:pt x="78840" y="140263"/>
                    <a:pt x="78840" y="139797"/>
                  </a:cubicBezTo>
                  <a:cubicBezTo>
                    <a:pt x="78373" y="138397"/>
                    <a:pt x="78840" y="137931"/>
                    <a:pt x="79773" y="139330"/>
                  </a:cubicBezTo>
                  <a:cubicBezTo>
                    <a:pt x="79306" y="139797"/>
                    <a:pt x="78840" y="139797"/>
                    <a:pt x="78840" y="140263"/>
                  </a:cubicBezTo>
                  <a:cubicBezTo>
                    <a:pt x="78840" y="145395"/>
                    <a:pt x="78840" y="145861"/>
                    <a:pt x="83505" y="146794"/>
                  </a:cubicBezTo>
                  <a:cubicBezTo>
                    <a:pt x="84438" y="146794"/>
                    <a:pt x="85371" y="147261"/>
                    <a:pt x="86304" y="147261"/>
                  </a:cubicBezTo>
                  <a:cubicBezTo>
                    <a:pt x="89569" y="143529"/>
                    <a:pt x="90036" y="138397"/>
                    <a:pt x="94234" y="135131"/>
                  </a:cubicBezTo>
                  <a:cubicBezTo>
                    <a:pt x="97500" y="132332"/>
                    <a:pt x="102165" y="130466"/>
                    <a:pt x="102165" y="125335"/>
                  </a:cubicBezTo>
                  <a:cubicBezTo>
                    <a:pt x="102632" y="118804"/>
                    <a:pt x="102632" y="112739"/>
                    <a:pt x="97966" y="107141"/>
                  </a:cubicBezTo>
                  <a:cubicBezTo>
                    <a:pt x="97033" y="106208"/>
                    <a:pt x="96567" y="105275"/>
                    <a:pt x="96100" y="103876"/>
                  </a:cubicBezTo>
                  <a:cubicBezTo>
                    <a:pt x="95167" y="102010"/>
                    <a:pt x="95167" y="100143"/>
                    <a:pt x="96567" y="98744"/>
                  </a:cubicBezTo>
                  <a:cubicBezTo>
                    <a:pt x="99366" y="95478"/>
                    <a:pt x="101232" y="91746"/>
                    <a:pt x="104964" y="89414"/>
                  </a:cubicBezTo>
                  <a:cubicBezTo>
                    <a:pt x="104964" y="85215"/>
                    <a:pt x="103098" y="81017"/>
                    <a:pt x="104964" y="76352"/>
                  </a:cubicBezTo>
                  <a:cubicBezTo>
                    <a:pt x="106364" y="73553"/>
                    <a:pt x="106830" y="70287"/>
                    <a:pt x="106830" y="67021"/>
                  </a:cubicBezTo>
                  <a:cubicBezTo>
                    <a:pt x="106830" y="62356"/>
                    <a:pt x="101232" y="62356"/>
                    <a:pt x="98900" y="59557"/>
                  </a:cubicBezTo>
                  <a:cubicBezTo>
                    <a:pt x="96567" y="56292"/>
                    <a:pt x="92368" y="55359"/>
                    <a:pt x="89569" y="53026"/>
                  </a:cubicBezTo>
                  <a:cubicBezTo>
                    <a:pt x="88170" y="52093"/>
                    <a:pt x="87237" y="49761"/>
                    <a:pt x="86770" y="48361"/>
                  </a:cubicBezTo>
                  <a:cubicBezTo>
                    <a:pt x="86770" y="43230"/>
                    <a:pt x="86770" y="38098"/>
                    <a:pt x="87237" y="32966"/>
                  </a:cubicBezTo>
                  <a:cubicBezTo>
                    <a:pt x="87703" y="28301"/>
                    <a:pt x="88636" y="24103"/>
                    <a:pt x="89569" y="19904"/>
                  </a:cubicBezTo>
                  <a:cubicBezTo>
                    <a:pt x="90502" y="12907"/>
                    <a:pt x="86304" y="7775"/>
                    <a:pt x="81639" y="3110"/>
                  </a:cubicBezTo>
                  <a:cubicBezTo>
                    <a:pt x="77907" y="-622"/>
                    <a:pt x="73708" y="-156"/>
                    <a:pt x="69043" y="311"/>
                  </a:cubicBezTo>
                  <a:cubicBezTo>
                    <a:pt x="66710" y="311"/>
                    <a:pt x="64844" y="2644"/>
                    <a:pt x="63912" y="5443"/>
                  </a:cubicBezTo>
                  <a:cubicBezTo>
                    <a:pt x="63445" y="7309"/>
                    <a:pt x="64844" y="8708"/>
                    <a:pt x="67177" y="9641"/>
                  </a:cubicBezTo>
                  <a:cubicBezTo>
                    <a:pt x="69510" y="10574"/>
                    <a:pt x="71842" y="11507"/>
                    <a:pt x="74175" y="12440"/>
                  </a:cubicBezTo>
                  <a:cubicBezTo>
                    <a:pt x="75574" y="13373"/>
                    <a:pt x="75574" y="14773"/>
                    <a:pt x="74641" y="15706"/>
                  </a:cubicBezTo>
                  <a:cubicBezTo>
                    <a:pt x="74175" y="16172"/>
                    <a:pt x="73708" y="17105"/>
                    <a:pt x="73242" y="17105"/>
                  </a:cubicBezTo>
                  <a:cubicBezTo>
                    <a:pt x="69976" y="17572"/>
                    <a:pt x="66710" y="17105"/>
                    <a:pt x="63912" y="17572"/>
                  </a:cubicBezTo>
                  <a:cubicBezTo>
                    <a:pt x="60646" y="18038"/>
                    <a:pt x="57847" y="18971"/>
                    <a:pt x="54581" y="19904"/>
                  </a:cubicBezTo>
                  <a:cubicBezTo>
                    <a:pt x="51316" y="20837"/>
                    <a:pt x="48517" y="25502"/>
                    <a:pt x="48983" y="29234"/>
                  </a:cubicBezTo>
                  <a:cubicBezTo>
                    <a:pt x="49450" y="31567"/>
                    <a:pt x="50849" y="33899"/>
                    <a:pt x="51782" y="36232"/>
                  </a:cubicBezTo>
                  <a:cubicBezTo>
                    <a:pt x="51782" y="37165"/>
                    <a:pt x="51316" y="38565"/>
                    <a:pt x="50383" y="39498"/>
                  </a:cubicBezTo>
                  <a:cubicBezTo>
                    <a:pt x="50383" y="39964"/>
                    <a:pt x="48983" y="39964"/>
                    <a:pt x="48517" y="39498"/>
                  </a:cubicBezTo>
                  <a:cubicBezTo>
                    <a:pt x="45718" y="37632"/>
                    <a:pt x="42919" y="35766"/>
                    <a:pt x="39653" y="38565"/>
                  </a:cubicBezTo>
                  <a:cubicBezTo>
                    <a:pt x="36387" y="41364"/>
                    <a:pt x="33122" y="42297"/>
                    <a:pt x="28923" y="41830"/>
                  </a:cubicBezTo>
                  <a:cubicBezTo>
                    <a:pt x="24725" y="41364"/>
                    <a:pt x="23792" y="45096"/>
                    <a:pt x="24725" y="48361"/>
                  </a:cubicBezTo>
                  <a:cubicBezTo>
                    <a:pt x="25658" y="51627"/>
                    <a:pt x="27057" y="53959"/>
                    <a:pt x="29390" y="56758"/>
                  </a:cubicBezTo>
                  <a:cubicBezTo>
                    <a:pt x="31722" y="59557"/>
                    <a:pt x="34055" y="62356"/>
                    <a:pt x="34055" y="66555"/>
                  </a:cubicBezTo>
                  <a:cubicBezTo>
                    <a:pt x="34055" y="66555"/>
                    <a:pt x="34521" y="66555"/>
                    <a:pt x="34521" y="66555"/>
                  </a:cubicBezTo>
                  <a:cubicBezTo>
                    <a:pt x="34988" y="66555"/>
                    <a:pt x="35455" y="67021"/>
                    <a:pt x="35921" y="67488"/>
                  </a:cubicBezTo>
                  <a:cubicBezTo>
                    <a:pt x="36854" y="67488"/>
                    <a:pt x="37787" y="67955"/>
                    <a:pt x="38720" y="67955"/>
                  </a:cubicBezTo>
                  <a:cubicBezTo>
                    <a:pt x="37321" y="68888"/>
                    <a:pt x="36854" y="67955"/>
                    <a:pt x="35921" y="67488"/>
                  </a:cubicBezTo>
                  <a:cubicBezTo>
                    <a:pt x="35455" y="67488"/>
                    <a:pt x="34988" y="67488"/>
                    <a:pt x="34055" y="67021"/>
                  </a:cubicBezTo>
                  <a:cubicBezTo>
                    <a:pt x="34055" y="67021"/>
                    <a:pt x="34055" y="66555"/>
                    <a:pt x="34055" y="66555"/>
                  </a:cubicBezTo>
                  <a:cubicBezTo>
                    <a:pt x="30323" y="66088"/>
                    <a:pt x="27057" y="64222"/>
                    <a:pt x="24258" y="62356"/>
                  </a:cubicBezTo>
                  <a:cubicBezTo>
                    <a:pt x="22392" y="61423"/>
                    <a:pt x="20060" y="61890"/>
                    <a:pt x="19127" y="63289"/>
                  </a:cubicBezTo>
                  <a:cubicBezTo>
                    <a:pt x="13529" y="73553"/>
                    <a:pt x="11663" y="84749"/>
                    <a:pt x="6065" y="95012"/>
                  </a:cubicBezTo>
                  <a:cubicBezTo>
                    <a:pt x="4199" y="98744"/>
                    <a:pt x="6065" y="102476"/>
                    <a:pt x="9330" y="105275"/>
                  </a:cubicBezTo>
                  <a:cubicBezTo>
                    <a:pt x="12596" y="107608"/>
                    <a:pt x="15861" y="109007"/>
                    <a:pt x="19593" y="109474"/>
                  </a:cubicBezTo>
                  <a:cubicBezTo>
                    <a:pt x="21459" y="109474"/>
                    <a:pt x="23325" y="110873"/>
                    <a:pt x="24725" y="111806"/>
                  </a:cubicBezTo>
                  <a:cubicBezTo>
                    <a:pt x="25658" y="112273"/>
                    <a:pt x="25658" y="114139"/>
                    <a:pt x="25658" y="115072"/>
                  </a:cubicBezTo>
                  <a:cubicBezTo>
                    <a:pt x="25658" y="116005"/>
                    <a:pt x="24725" y="117404"/>
                    <a:pt x="23792" y="117871"/>
                  </a:cubicBezTo>
                  <a:cubicBezTo>
                    <a:pt x="22859" y="118337"/>
                    <a:pt x="21459" y="117871"/>
                    <a:pt x="20060" y="117871"/>
                  </a:cubicBezTo>
                  <a:cubicBezTo>
                    <a:pt x="11196" y="116471"/>
                    <a:pt x="6065" y="119270"/>
                    <a:pt x="3732" y="126734"/>
                  </a:cubicBezTo>
                  <a:cubicBezTo>
                    <a:pt x="1399" y="132799"/>
                    <a:pt x="467" y="138864"/>
                    <a:pt x="0" y="145395"/>
                  </a:cubicBezTo>
                  <a:cubicBezTo>
                    <a:pt x="0" y="155658"/>
                    <a:pt x="3732" y="162189"/>
                    <a:pt x="11196" y="16732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3" name="Freeform: Shape 32">
              <a:extLst>
                <a:ext uri="{FF2B5EF4-FFF2-40B4-BE49-F238E27FC236}">
                  <a16:creationId xmlns:a16="http://schemas.microsoft.com/office/drawing/2014/main" id="{1AC61BCA-FACF-4F99-9D9B-E5528A1F45C6}"/>
                </a:ext>
              </a:extLst>
            </p:cNvPr>
            <p:cNvSpPr/>
            <p:nvPr/>
          </p:nvSpPr>
          <p:spPr>
            <a:xfrm>
              <a:off x="2067506" y="1434771"/>
              <a:ext cx="4665" cy="4665"/>
            </a:xfrm>
            <a:custGeom>
              <a:avLst/>
              <a:gdLst/>
              <a:ahLst/>
              <a:cxnLst/>
              <a:rect l="0" t="0" r="0" b="0"/>
              <a:pathLst>
                <a:path>
                  <a:moveTo>
                    <a:pt x="466" y="207"/>
                  </a:moveTo>
                  <a:cubicBezTo>
                    <a:pt x="466" y="207"/>
                    <a:pt x="466" y="674"/>
                    <a:pt x="0" y="674"/>
                  </a:cubicBezTo>
                  <a:cubicBezTo>
                    <a:pt x="0" y="674"/>
                    <a:pt x="466" y="674"/>
                    <a:pt x="466" y="674"/>
                  </a:cubicBezTo>
                  <a:cubicBezTo>
                    <a:pt x="466" y="207"/>
                    <a:pt x="933" y="207"/>
                    <a:pt x="466" y="207"/>
                  </a:cubicBezTo>
                  <a:cubicBezTo>
                    <a:pt x="933" y="-259"/>
                    <a:pt x="466" y="207"/>
                    <a:pt x="466" y="20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4" name="Freeform: Shape 33">
              <a:extLst>
                <a:ext uri="{FF2B5EF4-FFF2-40B4-BE49-F238E27FC236}">
                  <a16:creationId xmlns:a16="http://schemas.microsoft.com/office/drawing/2014/main" id="{E3930F5E-0B86-4365-8C2D-58C979FDED44}"/>
                </a:ext>
              </a:extLst>
            </p:cNvPr>
            <p:cNvSpPr/>
            <p:nvPr/>
          </p:nvSpPr>
          <p:spPr>
            <a:xfrm>
              <a:off x="4504961" y="3167328"/>
              <a:ext cx="181927" cy="186595"/>
            </a:xfrm>
            <a:custGeom>
              <a:avLst/>
              <a:gdLst/>
              <a:ahLst/>
              <a:cxnLst/>
              <a:rect l="0" t="0" r="0" b="0"/>
              <a:pathLst>
                <a:path w="181937" h="186602">
                  <a:moveTo>
                    <a:pt x="171574" y="166260"/>
                  </a:moveTo>
                  <a:cubicBezTo>
                    <a:pt x="171108" y="158329"/>
                    <a:pt x="174840" y="150865"/>
                    <a:pt x="175306" y="142934"/>
                  </a:cubicBezTo>
                  <a:cubicBezTo>
                    <a:pt x="175306" y="142934"/>
                    <a:pt x="174840" y="142934"/>
                    <a:pt x="174840" y="142934"/>
                  </a:cubicBezTo>
                  <a:cubicBezTo>
                    <a:pt x="173440" y="141535"/>
                    <a:pt x="171574" y="140135"/>
                    <a:pt x="170175" y="138736"/>
                  </a:cubicBezTo>
                  <a:cubicBezTo>
                    <a:pt x="170175" y="138269"/>
                    <a:pt x="170175" y="137803"/>
                    <a:pt x="169708" y="137336"/>
                  </a:cubicBezTo>
                  <a:cubicBezTo>
                    <a:pt x="169242" y="136870"/>
                    <a:pt x="168775" y="135937"/>
                    <a:pt x="168309" y="135470"/>
                  </a:cubicBezTo>
                  <a:cubicBezTo>
                    <a:pt x="168775" y="135470"/>
                    <a:pt x="168775" y="135470"/>
                    <a:pt x="169242" y="135003"/>
                  </a:cubicBezTo>
                  <a:cubicBezTo>
                    <a:pt x="169242" y="135937"/>
                    <a:pt x="169708" y="136403"/>
                    <a:pt x="169708" y="137336"/>
                  </a:cubicBezTo>
                  <a:cubicBezTo>
                    <a:pt x="170175" y="137803"/>
                    <a:pt x="170175" y="137803"/>
                    <a:pt x="170641" y="138269"/>
                  </a:cubicBezTo>
                  <a:cubicBezTo>
                    <a:pt x="172041" y="139669"/>
                    <a:pt x="173440" y="141068"/>
                    <a:pt x="175306" y="142468"/>
                  </a:cubicBezTo>
                  <a:cubicBezTo>
                    <a:pt x="175306" y="142468"/>
                    <a:pt x="175306" y="142934"/>
                    <a:pt x="175306" y="142934"/>
                  </a:cubicBezTo>
                  <a:cubicBezTo>
                    <a:pt x="177172" y="143401"/>
                    <a:pt x="179038" y="143867"/>
                    <a:pt x="180438" y="143867"/>
                  </a:cubicBezTo>
                  <a:cubicBezTo>
                    <a:pt x="180904" y="143867"/>
                    <a:pt x="181837" y="143867"/>
                    <a:pt x="182304" y="143401"/>
                  </a:cubicBezTo>
                  <a:cubicBezTo>
                    <a:pt x="183703" y="142934"/>
                    <a:pt x="185103" y="140135"/>
                    <a:pt x="184636" y="138736"/>
                  </a:cubicBezTo>
                  <a:cubicBezTo>
                    <a:pt x="180904" y="132671"/>
                    <a:pt x="177172" y="127073"/>
                    <a:pt x="173440" y="121475"/>
                  </a:cubicBezTo>
                  <a:cubicBezTo>
                    <a:pt x="172974" y="120542"/>
                    <a:pt x="171108" y="120542"/>
                    <a:pt x="170175" y="120542"/>
                  </a:cubicBezTo>
                  <a:cubicBezTo>
                    <a:pt x="167842" y="121008"/>
                    <a:pt x="165043" y="121941"/>
                    <a:pt x="163643" y="124274"/>
                  </a:cubicBezTo>
                  <a:cubicBezTo>
                    <a:pt x="162710" y="125207"/>
                    <a:pt x="162244" y="126606"/>
                    <a:pt x="161778" y="127539"/>
                  </a:cubicBezTo>
                  <a:cubicBezTo>
                    <a:pt x="160378" y="129872"/>
                    <a:pt x="156646" y="129405"/>
                    <a:pt x="155713" y="127073"/>
                  </a:cubicBezTo>
                  <a:cubicBezTo>
                    <a:pt x="154313" y="123807"/>
                    <a:pt x="152914" y="120075"/>
                    <a:pt x="151514" y="116343"/>
                  </a:cubicBezTo>
                  <a:cubicBezTo>
                    <a:pt x="150581" y="113544"/>
                    <a:pt x="148715" y="112145"/>
                    <a:pt x="146383" y="111212"/>
                  </a:cubicBezTo>
                  <a:cubicBezTo>
                    <a:pt x="144050" y="110279"/>
                    <a:pt x="141251" y="110279"/>
                    <a:pt x="138919" y="109346"/>
                  </a:cubicBezTo>
                  <a:cubicBezTo>
                    <a:pt x="137986" y="108879"/>
                    <a:pt x="136586" y="107013"/>
                    <a:pt x="137053" y="106547"/>
                  </a:cubicBezTo>
                  <a:cubicBezTo>
                    <a:pt x="139385" y="103281"/>
                    <a:pt x="135653" y="99549"/>
                    <a:pt x="137986" y="96283"/>
                  </a:cubicBezTo>
                  <a:cubicBezTo>
                    <a:pt x="139385" y="94417"/>
                    <a:pt x="139385" y="92551"/>
                    <a:pt x="138452" y="91152"/>
                  </a:cubicBezTo>
                  <a:cubicBezTo>
                    <a:pt x="135187" y="86487"/>
                    <a:pt x="129122" y="84154"/>
                    <a:pt x="127722" y="78090"/>
                  </a:cubicBezTo>
                  <a:cubicBezTo>
                    <a:pt x="127256" y="76690"/>
                    <a:pt x="125390" y="75291"/>
                    <a:pt x="123524" y="74358"/>
                  </a:cubicBezTo>
                  <a:cubicBezTo>
                    <a:pt x="120258" y="72492"/>
                    <a:pt x="116526" y="71092"/>
                    <a:pt x="113261" y="69693"/>
                  </a:cubicBezTo>
                  <a:cubicBezTo>
                    <a:pt x="111395" y="68760"/>
                    <a:pt x="109062" y="68293"/>
                    <a:pt x="108596" y="66894"/>
                  </a:cubicBezTo>
                  <a:cubicBezTo>
                    <a:pt x="106730" y="62229"/>
                    <a:pt x="101598" y="61295"/>
                    <a:pt x="98333" y="58496"/>
                  </a:cubicBezTo>
                  <a:cubicBezTo>
                    <a:pt x="94601" y="54764"/>
                    <a:pt x="90402" y="52432"/>
                    <a:pt x="85270" y="50566"/>
                  </a:cubicBezTo>
                  <a:cubicBezTo>
                    <a:pt x="82005" y="49633"/>
                    <a:pt x="79672" y="47300"/>
                    <a:pt x="78273" y="44501"/>
                  </a:cubicBezTo>
                  <a:cubicBezTo>
                    <a:pt x="75940" y="40303"/>
                    <a:pt x="72675" y="37504"/>
                    <a:pt x="68476" y="35171"/>
                  </a:cubicBezTo>
                  <a:cubicBezTo>
                    <a:pt x="57746" y="29107"/>
                    <a:pt x="48416" y="21642"/>
                    <a:pt x="41885" y="10913"/>
                  </a:cubicBezTo>
                  <a:cubicBezTo>
                    <a:pt x="39553" y="7647"/>
                    <a:pt x="36287" y="5781"/>
                    <a:pt x="32088" y="5315"/>
                  </a:cubicBezTo>
                  <a:cubicBezTo>
                    <a:pt x="23691" y="4382"/>
                    <a:pt x="15761" y="3449"/>
                    <a:pt x="7830" y="183"/>
                  </a:cubicBezTo>
                  <a:cubicBezTo>
                    <a:pt x="6431" y="-284"/>
                    <a:pt x="4098" y="183"/>
                    <a:pt x="2232" y="1116"/>
                  </a:cubicBezTo>
                  <a:cubicBezTo>
                    <a:pt x="366" y="1583"/>
                    <a:pt x="-567" y="5315"/>
                    <a:pt x="366" y="8114"/>
                  </a:cubicBezTo>
                  <a:cubicBezTo>
                    <a:pt x="1766" y="10913"/>
                    <a:pt x="2699" y="14178"/>
                    <a:pt x="4565" y="16511"/>
                  </a:cubicBezTo>
                  <a:cubicBezTo>
                    <a:pt x="9696" y="22575"/>
                    <a:pt x="15294" y="27707"/>
                    <a:pt x="22292" y="31439"/>
                  </a:cubicBezTo>
                  <a:cubicBezTo>
                    <a:pt x="26491" y="33772"/>
                    <a:pt x="29756" y="36571"/>
                    <a:pt x="32088" y="40303"/>
                  </a:cubicBezTo>
                  <a:cubicBezTo>
                    <a:pt x="34421" y="43568"/>
                    <a:pt x="37687" y="45901"/>
                    <a:pt x="39086" y="49166"/>
                  </a:cubicBezTo>
                  <a:cubicBezTo>
                    <a:pt x="42818" y="56164"/>
                    <a:pt x="47950" y="61295"/>
                    <a:pt x="54014" y="66427"/>
                  </a:cubicBezTo>
                  <a:cubicBezTo>
                    <a:pt x="55880" y="67827"/>
                    <a:pt x="57280" y="70626"/>
                    <a:pt x="58213" y="72492"/>
                  </a:cubicBezTo>
                  <a:cubicBezTo>
                    <a:pt x="60079" y="76690"/>
                    <a:pt x="61012" y="80889"/>
                    <a:pt x="62878" y="85087"/>
                  </a:cubicBezTo>
                  <a:cubicBezTo>
                    <a:pt x="63811" y="87420"/>
                    <a:pt x="65211" y="89752"/>
                    <a:pt x="67076" y="91152"/>
                  </a:cubicBezTo>
                  <a:cubicBezTo>
                    <a:pt x="74541" y="97683"/>
                    <a:pt x="79206" y="105614"/>
                    <a:pt x="82005" y="114944"/>
                  </a:cubicBezTo>
                  <a:cubicBezTo>
                    <a:pt x="83404" y="119142"/>
                    <a:pt x="85270" y="123341"/>
                    <a:pt x="86670" y="127539"/>
                  </a:cubicBezTo>
                  <a:cubicBezTo>
                    <a:pt x="88069" y="131738"/>
                    <a:pt x="90869" y="135470"/>
                    <a:pt x="93667" y="138736"/>
                  </a:cubicBezTo>
                  <a:cubicBezTo>
                    <a:pt x="98799" y="145267"/>
                    <a:pt x="105797" y="149932"/>
                    <a:pt x="110928" y="156463"/>
                  </a:cubicBezTo>
                  <a:cubicBezTo>
                    <a:pt x="116060" y="162994"/>
                    <a:pt x="122591" y="168592"/>
                    <a:pt x="129122" y="173724"/>
                  </a:cubicBezTo>
                  <a:cubicBezTo>
                    <a:pt x="134254" y="177922"/>
                    <a:pt x="139385" y="181188"/>
                    <a:pt x="143584" y="186319"/>
                  </a:cubicBezTo>
                  <a:cubicBezTo>
                    <a:pt x="145450" y="188652"/>
                    <a:pt x="147782" y="188652"/>
                    <a:pt x="150581" y="188652"/>
                  </a:cubicBezTo>
                  <a:cubicBezTo>
                    <a:pt x="157113" y="188652"/>
                    <a:pt x="164110" y="187252"/>
                    <a:pt x="170641" y="188652"/>
                  </a:cubicBezTo>
                  <a:cubicBezTo>
                    <a:pt x="170641" y="180721"/>
                    <a:pt x="171574" y="173724"/>
                    <a:pt x="171574" y="16626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5" name="Freeform: Shape 34">
              <a:extLst>
                <a:ext uri="{FF2B5EF4-FFF2-40B4-BE49-F238E27FC236}">
                  <a16:creationId xmlns:a16="http://schemas.microsoft.com/office/drawing/2014/main" id="{811A7C70-70FD-4125-B8E5-F4CE2FB387E5}"/>
                </a:ext>
              </a:extLst>
            </p:cNvPr>
            <p:cNvSpPr/>
            <p:nvPr/>
          </p:nvSpPr>
          <p:spPr>
            <a:xfrm>
              <a:off x="4675593" y="3355506"/>
              <a:ext cx="4665" cy="4665"/>
            </a:xfrm>
            <a:custGeom>
              <a:avLst/>
              <a:gdLst/>
              <a:ahLst/>
              <a:cxnLst/>
              <a:rect l="0" t="0" r="0" b="0"/>
              <a:pathLst>
                <a:path>
                  <a:moveTo>
                    <a:pt x="0" y="0"/>
                  </a:moveTo>
                  <a:cubicBezTo>
                    <a:pt x="0" y="0"/>
                    <a:pt x="0" y="466"/>
                    <a:pt x="0" y="466"/>
                  </a:cubicBezTo>
                  <a:cubicBezTo>
                    <a:pt x="0" y="466"/>
                    <a:pt x="467" y="466"/>
                    <a:pt x="467" y="466"/>
                  </a:cubicBezTo>
                  <a:cubicBezTo>
                    <a:pt x="467" y="466"/>
                    <a:pt x="467" y="0"/>
                    <a:pt x="467" y="0"/>
                  </a:cubicBezTo>
                  <a:cubicBezTo>
                    <a:pt x="0" y="0"/>
                    <a:pt x="0" y="0"/>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6" name="Freeform: Shape 35">
              <a:extLst>
                <a:ext uri="{FF2B5EF4-FFF2-40B4-BE49-F238E27FC236}">
                  <a16:creationId xmlns:a16="http://schemas.microsoft.com/office/drawing/2014/main" id="{E531876E-7B00-4A96-BA95-2CCAC790BD90}"/>
                </a:ext>
              </a:extLst>
            </p:cNvPr>
            <p:cNvSpPr/>
            <p:nvPr/>
          </p:nvSpPr>
          <p:spPr>
            <a:xfrm>
              <a:off x="1470103" y="1509182"/>
              <a:ext cx="153938" cy="121287"/>
            </a:xfrm>
            <a:custGeom>
              <a:avLst/>
              <a:gdLst/>
              <a:ahLst/>
              <a:cxnLst/>
              <a:rect l="0" t="0" r="0" b="0"/>
              <a:pathLst>
                <a:path w="153947" h="121291">
                  <a:moveTo>
                    <a:pt x="7306" y="102598"/>
                  </a:moveTo>
                  <a:cubicBezTo>
                    <a:pt x="7306" y="107730"/>
                    <a:pt x="7306" y="112861"/>
                    <a:pt x="6840" y="117993"/>
                  </a:cubicBezTo>
                  <a:cubicBezTo>
                    <a:pt x="6840" y="119392"/>
                    <a:pt x="9172" y="121725"/>
                    <a:pt x="10572" y="121725"/>
                  </a:cubicBezTo>
                  <a:cubicBezTo>
                    <a:pt x="18036" y="121725"/>
                    <a:pt x="24101" y="118926"/>
                    <a:pt x="30632" y="115660"/>
                  </a:cubicBezTo>
                  <a:cubicBezTo>
                    <a:pt x="30632" y="115660"/>
                    <a:pt x="30632" y="115660"/>
                    <a:pt x="30165" y="115194"/>
                  </a:cubicBezTo>
                  <a:lnTo>
                    <a:pt x="31098" y="114727"/>
                  </a:lnTo>
                  <a:lnTo>
                    <a:pt x="30632" y="115660"/>
                  </a:lnTo>
                  <a:cubicBezTo>
                    <a:pt x="30632" y="115660"/>
                    <a:pt x="30632" y="115660"/>
                    <a:pt x="30632" y="115660"/>
                  </a:cubicBezTo>
                  <a:cubicBezTo>
                    <a:pt x="32498" y="117993"/>
                    <a:pt x="34830" y="120325"/>
                    <a:pt x="38096" y="119859"/>
                  </a:cubicBezTo>
                  <a:cubicBezTo>
                    <a:pt x="41361" y="119859"/>
                    <a:pt x="44627" y="119392"/>
                    <a:pt x="46959" y="117060"/>
                  </a:cubicBezTo>
                  <a:cubicBezTo>
                    <a:pt x="48826" y="115194"/>
                    <a:pt x="50692" y="113794"/>
                    <a:pt x="52091" y="111462"/>
                  </a:cubicBezTo>
                  <a:cubicBezTo>
                    <a:pt x="54424" y="108663"/>
                    <a:pt x="56290" y="104931"/>
                    <a:pt x="58622" y="102132"/>
                  </a:cubicBezTo>
                  <a:cubicBezTo>
                    <a:pt x="62354" y="97933"/>
                    <a:pt x="66086" y="93734"/>
                    <a:pt x="72617" y="93734"/>
                  </a:cubicBezTo>
                  <a:cubicBezTo>
                    <a:pt x="75416" y="93734"/>
                    <a:pt x="78215" y="91402"/>
                    <a:pt x="81014" y="89536"/>
                  </a:cubicBezTo>
                  <a:cubicBezTo>
                    <a:pt x="83814" y="87203"/>
                    <a:pt x="86146" y="83938"/>
                    <a:pt x="88945" y="81605"/>
                  </a:cubicBezTo>
                  <a:cubicBezTo>
                    <a:pt x="90811" y="80206"/>
                    <a:pt x="93144" y="78340"/>
                    <a:pt x="95476" y="78340"/>
                  </a:cubicBezTo>
                  <a:cubicBezTo>
                    <a:pt x="102474" y="77407"/>
                    <a:pt x="109005" y="75541"/>
                    <a:pt x="115536" y="73675"/>
                  </a:cubicBezTo>
                  <a:cubicBezTo>
                    <a:pt x="117868" y="73208"/>
                    <a:pt x="120668" y="72742"/>
                    <a:pt x="123000" y="72742"/>
                  </a:cubicBezTo>
                  <a:lnTo>
                    <a:pt x="122534" y="73208"/>
                  </a:lnTo>
                  <a:cubicBezTo>
                    <a:pt x="122534" y="73208"/>
                    <a:pt x="122534" y="73208"/>
                    <a:pt x="123000" y="73208"/>
                  </a:cubicBezTo>
                  <a:cubicBezTo>
                    <a:pt x="123000" y="73208"/>
                    <a:pt x="123000" y="73208"/>
                    <a:pt x="123000" y="72742"/>
                  </a:cubicBezTo>
                  <a:cubicBezTo>
                    <a:pt x="126266" y="69943"/>
                    <a:pt x="129998" y="69009"/>
                    <a:pt x="133730" y="69009"/>
                  </a:cubicBezTo>
                  <a:cubicBezTo>
                    <a:pt x="136529" y="69009"/>
                    <a:pt x="139328" y="69009"/>
                    <a:pt x="142127" y="69009"/>
                  </a:cubicBezTo>
                  <a:cubicBezTo>
                    <a:pt x="145392" y="65744"/>
                    <a:pt x="149591" y="65277"/>
                    <a:pt x="153790" y="65277"/>
                  </a:cubicBezTo>
                  <a:cubicBezTo>
                    <a:pt x="155189" y="55014"/>
                    <a:pt x="153790" y="45218"/>
                    <a:pt x="153323" y="34955"/>
                  </a:cubicBezTo>
                  <a:cubicBezTo>
                    <a:pt x="152856" y="29356"/>
                    <a:pt x="149591" y="25624"/>
                    <a:pt x="146325" y="21892"/>
                  </a:cubicBezTo>
                  <a:cubicBezTo>
                    <a:pt x="143993" y="19560"/>
                    <a:pt x="140727" y="19093"/>
                    <a:pt x="137462" y="19093"/>
                  </a:cubicBezTo>
                  <a:cubicBezTo>
                    <a:pt x="131864" y="19093"/>
                    <a:pt x="127665" y="17227"/>
                    <a:pt x="123467" y="13962"/>
                  </a:cubicBezTo>
                  <a:cubicBezTo>
                    <a:pt x="121134" y="11629"/>
                    <a:pt x="117868" y="10230"/>
                    <a:pt x="116469" y="7897"/>
                  </a:cubicBezTo>
                  <a:cubicBezTo>
                    <a:pt x="112270" y="899"/>
                    <a:pt x="106206" y="-967"/>
                    <a:pt x="98275" y="433"/>
                  </a:cubicBezTo>
                  <a:cubicBezTo>
                    <a:pt x="92677" y="1366"/>
                    <a:pt x="86613" y="433"/>
                    <a:pt x="81014" y="899"/>
                  </a:cubicBezTo>
                  <a:cubicBezTo>
                    <a:pt x="77749" y="899"/>
                    <a:pt x="74483" y="1366"/>
                    <a:pt x="71684" y="2299"/>
                  </a:cubicBezTo>
                  <a:cubicBezTo>
                    <a:pt x="68885" y="2766"/>
                    <a:pt x="67019" y="5098"/>
                    <a:pt x="66553" y="7431"/>
                  </a:cubicBezTo>
                  <a:cubicBezTo>
                    <a:pt x="65620" y="11163"/>
                    <a:pt x="65153" y="14895"/>
                    <a:pt x="64687" y="18627"/>
                  </a:cubicBezTo>
                  <a:cubicBezTo>
                    <a:pt x="64220" y="22825"/>
                    <a:pt x="62821" y="25624"/>
                    <a:pt x="59555" y="28423"/>
                  </a:cubicBezTo>
                  <a:cubicBezTo>
                    <a:pt x="53491" y="33088"/>
                    <a:pt x="47892" y="38220"/>
                    <a:pt x="41828" y="43352"/>
                  </a:cubicBezTo>
                  <a:cubicBezTo>
                    <a:pt x="38562" y="45684"/>
                    <a:pt x="36230" y="48483"/>
                    <a:pt x="36230" y="52682"/>
                  </a:cubicBezTo>
                  <a:cubicBezTo>
                    <a:pt x="36230" y="53615"/>
                    <a:pt x="35297" y="55014"/>
                    <a:pt x="34364" y="55947"/>
                  </a:cubicBezTo>
                  <a:cubicBezTo>
                    <a:pt x="23634" y="62012"/>
                    <a:pt x="15237" y="70876"/>
                    <a:pt x="5907" y="78340"/>
                  </a:cubicBezTo>
                  <a:cubicBezTo>
                    <a:pt x="4041" y="79739"/>
                    <a:pt x="1242" y="81139"/>
                    <a:pt x="309" y="83471"/>
                  </a:cubicBezTo>
                  <a:cubicBezTo>
                    <a:pt x="-1091" y="86737"/>
                    <a:pt x="2641" y="88603"/>
                    <a:pt x="4041" y="91402"/>
                  </a:cubicBezTo>
                  <a:cubicBezTo>
                    <a:pt x="6373" y="93734"/>
                    <a:pt x="7773" y="97933"/>
                    <a:pt x="7306" y="102598"/>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7" name="Freeform: Shape 36">
              <a:extLst>
                <a:ext uri="{FF2B5EF4-FFF2-40B4-BE49-F238E27FC236}">
                  <a16:creationId xmlns:a16="http://schemas.microsoft.com/office/drawing/2014/main" id="{F2028B4F-9124-4831-8B57-07ED2D390450}"/>
                </a:ext>
              </a:extLst>
            </p:cNvPr>
            <p:cNvSpPr/>
            <p:nvPr/>
          </p:nvSpPr>
          <p:spPr>
            <a:xfrm>
              <a:off x="2891254" y="2196752"/>
              <a:ext cx="111956" cy="186595"/>
            </a:xfrm>
            <a:custGeom>
              <a:avLst/>
              <a:gdLst/>
              <a:ahLst/>
              <a:cxnLst/>
              <a:rect l="0" t="0" r="0" b="0"/>
              <a:pathLst>
                <a:path w="111961" h="186602">
                  <a:moveTo>
                    <a:pt x="1921" y="28457"/>
                  </a:moveTo>
                  <a:cubicBezTo>
                    <a:pt x="6587" y="33122"/>
                    <a:pt x="7519" y="38254"/>
                    <a:pt x="5653" y="43852"/>
                  </a:cubicBezTo>
                  <a:cubicBezTo>
                    <a:pt x="5187" y="45718"/>
                    <a:pt x="6120" y="47584"/>
                    <a:pt x="7986" y="48983"/>
                  </a:cubicBezTo>
                  <a:cubicBezTo>
                    <a:pt x="10785" y="50849"/>
                    <a:pt x="10319" y="53182"/>
                    <a:pt x="8919" y="55514"/>
                  </a:cubicBezTo>
                  <a:cubicBezTo>
                    <a:pt x="7986" y="56914"/>
                    <a:pt x="7053" y="58780"/>
                    <a:pt x="6120" y="60646"/>
                  </a:cubicBezTo>
                  <a:cubicBezTo>
                    <a:pt x="7053" y="61579"/>
                    <a:pt x="7986" y="62045"/>
                    <a:pt x="8453" y="62978"/>
                  </a:cubicBezTo>
                  <a:cubicBezTo>
                    <a:pt x="9385" y="63911"/>
                    <a:pt x="9385" y="65311"/>
                    <a:pt x="9852" y="66244"/>
                  </a:cubicBezTo>
                  <a:cubicBezTo>
                    <a:pt x="12185" y="70909"/>
                    <a:pt x="13118" y="70909"/>
                    <a:pt x="17783" y="66711"/>
                  </a:cubicBezTo>
                  <a:cubicBezTo>
                    <a:pt x="18249" y="66244"/>
                    <a:pt x="18716" y="65777"/>
                    <a:pt x="19182" y="65311"/>
                  </a:cubicBezTo>
                  <a:cubicBezTo>
                    <a:pt x="19649" y="66711"/>
                    <a:pt x="20115" y="67644"/>
                    <a:pt x="20115" y="69043"/>
                  </a:cubicBezTo>
                  <a:cubicBezTo>
                    <a:pt x="19649" y="72309"/>
                    <a:pt x="19182" y="75574"/>
                    <a:pt x="18716" y="78373"/>
                  </a:cubicBezTo>
                  <a:cubicBezTo>
                    <a:pt x="18249" y="81639"/>
                    <a:pt x="20115" y="84438"/>
                    <a:pt x="23847" y="84904"/>
                  </a:cubicBezTo>
                  <a:cubicBezTo>
                    <a:pt x="24314" y="84904"/>
                    <a:pt x="25247" y="85371"/>
                    <a:pt x="25713" y="85371"/>
                  </a:cubicBezTo>
                  <a:cubicBezTo>
                    <a:pt x="28979" y="85371"/>
                    <a:pt x="32244" y="84438"/>
                    <a:pt x="35043" y="85371"/>
                  </a:cubicBezTo>
                  <a:cubicBezTo>
                    <a:pt x="38775" y="86304"/>
                    <a:pt x="36909" y="90969"/>
                    <a:pt x="38775" y="93768"/>
                  </a:cubicBezTo>
                  <a:cubicBezTo>
                    <a:pt x="39708" y="95167"/>
                    <a:pt x="40641" y="97033"/>
                    <a:pt x="42041" y="98433"/>
                  </a:cubicBezTo>
                  <a:cubicBezTo>
                    <a:pt x="44840" y="100765"/>
                    <a:pt x="45773" y="103098"/>
                    <a:pt x="44840" y="106830"/>
                  </a:cubicBezTo>
                  <a:cubicBezTo>
                    <a:pt x="42974" y="116627"/>
                    <a:pt x="41108" y="118026"/>
                    <a:pt x="30378" y="116627"/>
                  </a:cubicBezTo>
                  <a:cubicBezTo>
                    <a:pt x="29912" y="116627"/>
                    <a:pt x="28979" y="116160"/>
                    <a:pt x="28512" y="116160"/>
                  </a:cubicBezTo>
                  <a:cubicBezTo>
                    <a:pt x="27113" y="116160"/>
                    <a:pt x="26180" y="117093"/>
                    <a:pt x="26180" y="118026"/>
                  </a:cubicBezTo>
                  <a:cubicBezTo>
                    <a:pt x="26646" y="123158"/>
                    <a:pt x="25247" y="128289"/>
                    <a:pt x="29912" y="132488"/>
                  </a:cubicBezTo>
                  <a:cubicBezTo>
                    <a:pt x="31778" y="133887"/>
                    <a:pt x="30845" y="138086"/>
                    <a:pt x="28979" y="139486"/>
                  </a:cubicBezTo>
                  <a:cubicBezTo>
                    <a:pt x="27113" y="141352"/>
                    <a:pt x="24780" y="142751"/>
                    <a:pt x="22914" y="144151"/>
                  </a:cubicBezTo>
                  <a:cubicBezTo>
                    <a:pt x="21515" y="145084"/>
                    <a:pt x="19649" y="146483"/>
                    <a:pt x="18716" y="147883"/>
                  </a:cubicBezTo>
                  <a:cubicBezTo>
                    <a:pt x="18249" y="148816"/>
                    <a:pt x="17783" y="150215"/>
                    <a:pt x="17783" y="151148"/>
                  </a:cubicBezTo>
                  <a:cubicBezTo>
                    <a:pt x="18249" y="152081"/>
                    <a:pt x="19182" y="153481"/>
                    <a:pt x="20115" y="153947"/>
                  </a:cubicBezTo>
                  <a:cubicBezTo>
                    <a:pt x="27579" y="155347"/>
                    <a:pt x="35043" y="157679"/>
                    <a:pt x="41575" y="161878"/>
                  </a:cubicBezTo>
                  <a:cubicBezTo>
                    <a:pt x="42041" y="162344"/>
                    <a:pt x="42508" y="162811"/>
                    <a:pt x="42974" y="163277"/>
                  </a:cubicBezTo>
                  <a:cubicBezTo>
                    <a:pt x="42041" y="163744"/>
                    <a:pt x="41108" y="164210"/>
                    <a:pt x="40175" y="164210"/>
                  </a:cubicBezTo>
                  <a:cubicBezTo>
                    <a:pt x="33644" y="163277"/>
                    <a:pt x="28512" y="166076"/>
                    <a:pt x="25247" y="171208"/>
                  </a:cubicBezTo>
                  <a:cubicBezTo>
                    <a:pt x="21515" y="177273"/>
                    <a:pt x="15917" y="181471"/>
                    <a:pt x="11252" y="187069"/>
                  </a:cubicBezTo>
                  <a:cubicBezTo>
                    <a:pt x="10785" y="187536"/>
                    <a:pt x="11252" y="188469"/>
                    <a:pt x="11718" y="188935"/>
                  </a:cubicBezTo>
                  <a:cubicBezTo>
                    <a:pt x="12185" y="189402"/>
                    <a:pt x="12651" y="190335"/>
                    <a:pt x="13118" y="190335"/>
                  </a:cubicBezTo>
                  <a:cubicBezTo>
                    <a:pt x="14984" y="190335"/>
                    <a:pt x="16850" y="190335"/>
                    <a:pt x="18716" y="189402"/>
                  </a:cubicBezTo>
                  <a:cubicBezTo>
                    <a:pt x="21981" y="187536"/>
                    <a:pt x="25713" y="185203"/>
                    <a:pt x="29445" y="186136"/>
                  </a:cubicBezTo>
                  <a:cubicBezTo>
                    <a:pt x="35976" y="187536"/>
                    <a:pt x="40641" y="185670"/>
                    <a:pt x="44373" y="180538"/>
                  </a:cubicBezTo>
                  <a:cubicBezTo>
                    <a:pt x="45307" y="179139"/>
                    <a:pt x="49039" y="178206"/>
                    <a:pt x="51371" y="178206"/>
                  </a:cubicBezTo>
                  <a:cubicBezTo>
                    <a:pt x="57902" y="178672"/>
                    <a:pt x="64433" y="178672"/>
                    <a:pt x="70498" y="177273"/>
                  </a:cubicBezTo>
                  <a:cubicBezTo>
                    <a:pt x="77962" y="175407"/>
                    <a:pt x="85426" y="174474"/>
                    <a:pt x="93357" y="174007"/>
                  </a:cubicBezTo>
                  <a:cubicBezTo>
                    <a:pt x="100821" y="173541"/>
                    <a:pt x="106886" y="170275"/>
                    <a:pt x="111551" y="164677"/>
                  </a:cubicBezTo>
                  <a:cubicBezTo>
                    <a:pt x="112484" y="163277"/>
                    <a:pt x="112484" y="160478"/>
                    <a:pt x="111084" y="159545"/>
                  </a:cubicBezTo>
                  <a:cubicBezTo>
                    <a:pt x="110151" y="158612"/>
                    <a:pt x="108751" y="158612"/>
                    <a:pt x="107819" y="157679"/>
                  </a:cubicBezTo>
                  <a:cubicBezTo>
                    <a:pt x="105486" y="156280"/>
                    <a:pt x="105019" y="154880"/>
                    <a:pt x="106419" y="153014"/>
                  </a:cubicBezTo>
                  <a:cubicBezTo>
                    <a:pt x="108751" y="149282"/>
                    <a:pt x="112017" y="146017"/>
                    <a:pt x="113883" y="141818"/>
                  </a:cubicBezTo>
                  <a:cubicBezTo>
                    <a:pt x="118082" y="133421"/>
                    <a:pt x="113416" y="124557"/>
                    <a:pt x="104086" y="123158"/>
                  </a:cubicBezTo>
                  <a:cubicBezTo>
                    <a:pt x="100821" y="122691"/>
                    <a:pt x="98022" y="122691"/>
                    <a:pt x="94756" y="122691"/>
                  </a:cubicBezTo>
                  <a:cubicBezTo>
                    <a:pt x="94756" y="122691"/>
                    <a:pt x="94756" y="123158"/>
                    <a:pt x="94756" y="123158"/>
                  </a:cubicBezTo>
                  <a:lnTo>
                    <a:pt x="94290" y="124091"/>
                  </a:lnTo>
                  <a:lnTo>
                    <a:pt x="94756" y="122691"/>
                  </a:lnTo>
                  <a:cubicBezTo>
                    <a:pt x="94756" y="122691"/>
                    <a:pt x="94756" y="122691"/>
                    <a:pt x="94756" y="122691"/>
                  </a:cubicBezTo>
                  <a:cubicBezTo>
                    <a:pt x="94756" y="120825"/>
                    <a:pt x="94756" y="118959"/>
                    <a:pt x="93823" y="117560"/>
                  </a:cubicBezTo>
                  <a:cubicBezTo>
                    <a:pt x="90558" y="111962"/>
                    <a:pt x="87759" y="106364"/>
                    <a:pt x="85893" y="99832"/>
                  </a:cubicBezTo>
                  <a:cubicBezTo>
                    <a:pt x="84493" y="96100"/>
                    <a:pt x="82161" y="92835"/>
                    <a:pt x="78895" y="90969"/>
                  </a:cubicBezTo>
                  <a:cubicBezTo>
                    <a:pt x="72364" y="87703"/>
                    <a:pt x="69565" y="82572"/>
                    <a:pt x="67699" y="76041"/>
                  </a:cubicBezTo>
                  <a:cubicBezTo>
                    <a:pt x="64900" y="66711"/>
                    <a:pt x="59302" y="60179"/>
                    <a:pt x="50438" y="56914"/>
                  </a:cubicBezTo>
                  <a:cubicBezTo>
                    <a:pt x="49039" y="56447"/>
                    <a:pt x="48572" y="55514"/>
                    <a:pt x="49039" y="54115"/>
                  </a:cubicBezTo>
                  <a:cubicBezTo>
                    <a:pt x="50438" y="51316"/>
                    <a:pt x="50905" y="48050"/>
                    <a:pt x="52771" y="45251"/>
                  </a:cubicBezTo>
                  <a:cubicBezTo>
                    <a:pt x="56503" y="39653"/>
                    <a:pt x="58369" y="33588"/>
                    <a:pt x="60235" y="27524"/>
                  </a:cubicBezTo>
                  <a:cubicBezTo>
                    <a:pt x="61168" y="24725"/>
                    <a:pt x="58369" y="20993"/>
                    <a:pt x="55570" y="20526"/>
                  </a:cubicBezTo>
                  <a:cubicBezTo>
                    <a:pt x="54170" y="20526"/>
                    <a:pt x="53237" y="20060"/>
                    <a:pt x="51838" y="20060"/>
                  </a:cubicBezTo>
                  <a:cubicBezTo>
                    <a:pt x="47173" y="20060"/>
                    <a:pt x="42974" y="20060"/>
                    <a:pt x="38309" y="20060"/>
                  </a:cubicBezTo>
                  <a:cubicBezTo>
                    <a:pt x="37376" y="20060"/>
                    <a:pt x="36443" y="18660"/>
                    <a:pt x="35976" y="18194"/>
                  </a:cubicBezTo>
                  <a:cubicBezTo>
                    <a:pt x="35976" y="17727"/>
                    <a:pt x="35976" y="16794"/>
                    <a:pt x="36443" y="16328"/>
                  </a:cubicBezTo>
                  <a:cubicBezTo>
                    <a:pt x="38775" y="13062"/>
                    <a:pt x="41108" y="10263"/>
                    <a:pt x="43440" y="6998"/>
                  </a:cubicBezTo>
                  <a:cubicBezTo>
                    <a:pt x="43907" y="6065"/>
                    <a:pt x="43907" y="4665"/>
                    <a:pt x="43907" y="3266"/>
                  </a:cubicBezTo>
                  <a:cubicBezTo>
                    <a:pt x="43907" y="1866"/>
                    <a:pt x="41575" y="0"/>
                    <a:pt x="39708" y="0"/>
                  </a:cubicBezTo>
                  <a:cubicBezTo>
                    <a:pt x="34577" y="466"/>
                    <a:pt x="29445" y="466"/>
                    <a:pt x="24314" y="933"/>
                  </a:cubicBezTo>
                  <a:cubicBezTo>
                    <a:pt x="21515" y="1400"/>
                    <a:pt x="19649" y="2799"/>
                    <a:pt x="18249" y="5132"/>
                  </a:cubicBezTo>
                  <a:cubicBezTo>
                    <a:pt x="14984" y="10730"/>
                    <a:pt x="12185" y="16328"/>
                    <a:pt x="9385" y="21926"/>
                  </a:cubicBezTo>
                  <a:cubicBezTo>
                    <a:pt x="8453" y="23325"/>
                    <a:pt x="7519" y="22859"/>
                    <a:pt x="6120" y="22859"/>
                  </a:cubicBezTo>
                  <a:cubicBezTo>
                    <a:pt x="55" y="21926"/>
                    <a:pt x="-1811" y="24725"/>
                    <a:pt x="1921" y="2845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8" name="Freeform: Shape 37">
              <a:extLst>
                <a:ext uri="{FF2B5EF4-FFF2-40B4-BE49-F238E27FC236}">
                  <a16:creationId xmlns:a16="http://schemas.microsoft.com/office/drawing/2014/main" id="{456974CC-9A50-4FBB-B642-CC38A3ED954D}"/>
                </a:ext>
              </a:extLst>
            </p:cNvPr>
            <p:cNvSpPr/>
            <p:nvPr/>
          </p:nvSpPr>
          <p:spPr>
            <a:xfrm>
              <a:off x="3084223" y="1498346"/>
              <a:ext cx="149273" cy="153941"/>
            </a:xfrm>
            <a:custGeom>
              <a:avLst/>
              <a:gdLst/>
              <a:ahLst/>
              <a:cxnLst/>
              <a:rect l="0" t="0" r="0" b="0"/>
              <a:pathLst>
                <a:path w="149282" h="153947">
                  <a:moveTo>
                    <a:pt x="8604" y="48124"/>
                  </a:moveTo>
                  <a:cubicBezTo>
                    <a:pt x="8138" y="53722"/>
                    <a:pt x="11403" y="57921"/>
                    <a:pt x="14203" y="62119"/>
                  </a:cubicBezTo>
                  <a:cubicBezTo>
                    <a:pt x="17002" y="65851"/>
                    <a:pt x="20267" y="68650"/>
                    <a:pt x="21667" y="73315"/>
                  </a:cubicBezTo>
                  <a:cubicBezTo>
                    <a:pt x="26332" y="77981"/>
                    <a:pt x="30064" y="84512"/>
                    <a:pt x="36595" y="87311"/>
                  </a:cubicBezTo>
                  <a:cubicBezTo>
                    <a:pt x="36595" y="87311"/>
                    <a:pt x="36595" y="87311"/>
                    <a:pt x="36595" y="86844"/>
                  </a:cubicBezTo>
                  <a:cubicBezTo>
                    <a:pt x="37061" y="86844"/>
                    <a:pt x="37061" y="86844"/>
                    <a:pt x="37528" y="86844"/>
                  </a:cubicBezTo>
                  <a:cubicBezTo>
                    <a:pt x="39860" y="84045"/>
                    <a:pt x="42193" y="81246"/>
                    <a:pt x="44526" y="78447"/>
                  </a:cubicBezTo>
                  <a:cubicBezTo>
                    <a:pt x="46858" y="75648"/>
                    <a:pt x="46858" y="72849"/>
                    <a:pt x="46391" y="69583"/>
                  </a:cubicBezTo>
                  <a:cubicBezTo>
                    <a:pt x="46391" y="68650"/>
                    <a:pt x="47324" y="67251"/>
                    <a:pt x="48258" y="66784"/>
                  </a:cubicBezTo>
                  <a:cubicBezTo>
                    <a:pt x="49191" y="65851"/>
                    <a:pt x="50590" y="66784"/>
                    <a:pt x="51056" y="68184"/>
                  </a:cubicBezTo>
                  <a:cubicBezTo>
                    <a:pt x="52923" y="72849"/>
                    <a:pt x="56655" y="72382"/>
                    <a:pt x="60387" y="71449"/>
                  </a:cubicBezTo>
                  <a:cubicBezTo>
                    <a:pt x="60853" y="71449"/>
                    <a:pt x="61786" y="71916"/>
                    <a:pt x="61786" y="72382"/>
                  </a:cubicBezTo>
                  <a:cubicBezTo>
                    <a:pt x="62253" y="72849"/>
                    <a:pt x="62253" y="73782"/>
                    <a:pt x="61786" y="73782"/>
                  </a:cubicBezTo>
                  <a:cubicBezTo>
                    <a:pt x="57121" y="76115"/>
                    <a:pt x="53856" y="79847"/>
                    <a:pt x="50124" y="83112"/>
                  </a:cubicBezTo>
                  <a:cubicBezTo>
                    <a:pt x="46391" y="86844"/>
                    <a:pt x="41726" y="87777"/>
                    <a:pt x="37061" y="86844"/>
                  </a:cubicBezTo>
                  <a:cubicBezTo>
                    <a:pt x="37061" y="86844"/>
                    <a:pt x="37061" y="87311"/>
                    <a:pt x="36595" y="87311"/>
                  </a:cubicBezTo>
                  <a:cubicBezTo>
                    <a:pt x="36595" y="87311"/>
                    <a:pt x="36128" y="87311"/>
                    <a:pt x="36128" y="86844"/>
                  </a:cubicBezTo>
                  <a:cubicBezTo>
                    <a:pt x="36128" y="90576"/>
                    <a:pt x="36128" y="93842"/>
                    <a:pt x="36128" y="97574"/>
                  </a:cubicBezTo>
                  <a:cubicBezTo>
                    <a:pt x="36128" y="99906"/>
                    <a:pt x="37528" y="102239"/>
                    <a:pt x="40327" y="102705"/>
                  </a:cubicBezTo>
                  <a:cubicBezTo>
                    <a:pt x="43126" y="103172"/>
                    <a:pt x="46391" y="103172"/>
                    <a:pt x="47324" y="106437"/>
                  </a:cubicBezTo>
                  <a:cubicBezTo>
                    <a:pt x="47324" y="106437"/>
                    <a:pt x="47791" y="106437"/>
                    <a:pt x="47791" y="106437"/>
                  </a:cubicBezTo>
                  <a:cubicBezTo>
                    <a:pt x="47791" y="106437"/>
                    <a:pt x="48258" y="106904"/>
                    <a:pt x="48258" y="106904"/>
                  </a:cubicBezTo>
                  <a:cubicBezTo>
                    <a:pt x="49657" y="106904"/>
                    <a:pt x="51523" y="106904"/>
                    <a:pt x="52923" y="106904"/>
                  </a:cubicBezTo>
                  <a:cubicBezTo>
                    <a:pt x="54789" y="106904"/>
                    <a:pt x="55255" y="107837"/>
                    <a:pt x="54322" y="108770"/>
                  </a:cubicBezTo>
                  <a:cubicBezTo>
                    <a:pt x="53856" y="109236"/>
                    <a:pt x="52923" y="108770"/>
                    <a:pt x="52456" y="108770"/>
                  </a:cubicBezTo>
                  <a:cubicBezTo>
                    <a:pt x="50590" y="108770"/>
                    <a:pt x="49657" y="107837"/>
                    <a:pt x="48258" y="106437"/>
                  </a:cubicBezTo>
                  <a:cubicBezTo>
                    <a:pt x="47791" y="106437"/>
                    <a:pt x="47791" y="106437"/>
                    <a:pt x="47324" y="106437"/>
                  </a:cubicBezTo>
                  <a:cubicBezTo>
                    <a:pt x="47324" y="106437"/>
                    <a:pt x="47324" y="106437"/>
                    <a:pt x="47324" y="105971"/>
                  </a:cubicBezTo>
                  <a:cubicBezTo>
                    <a:pt x="44992" y="106904"/>
                    <a:pt x="42659" y="106904"/>
                    <a:pt x="41260" y="109236"/>
                  </a:cubicBezTo>
                  <a:cubicBezTo>
                    <a:pt x="39394" y="112036"/>
                    <a:pt x="39860" y="115301"/>
                    <a:pt x="41260" y="118100"/>
                  </a:cubicBezTo>
                  <a:cubicBezTo>
                    <a:pt x="46391" y="126964"/>
                    <a:pt x="53389" y="134428"/>
                    <a:pt x="63652" y="137693"/>
                  </a:cubicBezTo>
                  <a:cubicBezTo>
                    <a:pt x="63652" y="137693"/>
                    <a:pt x="63652" y="137227"/>
                    <a:pt x="63652" y="137227"/>
                  </a:cubicBezTo>
                  <a:lnTo>
                    <a:pt x="64119" y="136294"/>
                  </a:lnTo>
                  <a:lnTo>
                    <a:pt x="63652" y="137693"/>
                  </a:lnTo>
                  <a:cubicBezTo>
                    <a:pt x="63652" y="137693"/>
                    <a:pt x="63652" y="137693"/>
                    <a:pt x="63652" y="137693"/>
                  </a:cubicBezTo>
                  <a:cubicBezTo>
                    <a:pt x="63186" y="138626"/>
                    <a:pt x="63186" y="140026"/>
                    <a:pt x="63186" y="140959"/>
                  </a:cubicBezTo>
                  <a:cubicBezTo>
                    <a:pt x="64585" y="146091"/>
                    <a:pt x="67851" y="149823"/>
                    <a:pt x="71583" y="153555"/>
                  </a:cubicBezTo>
                  <a:cubicBezTo>
                    <a:pt x="72982" y="154954"/>
                    <a:pt x="77181" y="154021"/>
                    <a:pt x="78581" y="152155"/>
                  </a:cubicBezTo>
                  <a:cubicBezTo>
                    <a:pt x="79047" y="151222"/>
                    <a:pt x="80447" y="149823"/>
                    <a:pt x="79980" y="148890"/>
                  </a:cubicBezTo>
                  <a:cubicBezTo>
                    <a:pt x="79514" y="140492"/>
                    <a:pt x="82779" y="132562"/>
                    <a:pt x="82779" y="124165"/>
                  </a:cubicBezTo>
                  <a:cubicBezTo>
                    <a:pt x="82779" y="119500"/>
                    <a:pt x="84645" y="115301"/>
                    <a:pt x="86978" y="111569"/>
                  </a:cubicBezTo>
                  <a:cubicBezTo>
                    <a:pt x="88377" y="109703"/>
                    <a:pt x="89777" y="106904"/>
                    <a:pt x="89777" y="104571"/>
                  </a:cubicBezTo>
                  <a:cubicBezTo>
                    <a:pt x="89310" y="94308"/>
                    <a:pt x="95375" y="84978"/>
                    <a:pt x="94442" y="74248"/>
                  </a:cubicBezTo>
                  <a:cubicBezTo>
                    <a:pt x="94442" y="72849"/>
                    <a:pt x="94442" y="71449"/>
                    <a:pt x="94908" y="70516"/>
                  </a:cubicBezTo>
                  <a:cubicBezTo>
                    <a:pt x="96308" y="66318"/>
                    <a:pt x="98640" y="62586"/>
                    <a:pt x="103305" y="60720"/>
                  </a:cubicBezTo>
                  <a:cubicBezTo>
                    <a:pt x="104705" y="60253"/>
                    <a:pt x="106105" y="60720"/>
                    <a:pt x="106571" y="62119"/>
                  </a:cubicBezTo>
                  <a:cubicBezTo>
                    <a:pt x="107037" y="64452"/>
                    <a:pt x="105171" y="67717"/>
                    <a:pt x="106571" y="69583"/>
                  </a:cubicBezTo>
                  <a:cubicBezTo>
                    <a:pt x="111236" y="76115"/>
                    <a:pt x="111702" y="84045"/>
                    <a:pt x="115435" y="90576"/>
                  </a:cubicBezTo>
                  <a:cubicBezTo>
                    <a:pt x="116834" y="93375"/>
                    <a:pt x="117767" y="96641"/>
                    <a:pt x="116834" y="99906"/>
                  </a:cubicBezTo>
                  <a:cubicBezTo>
                    <a:pt x="115901" y="103172"/>
                    <a:pt x="115435" y="105971"/>
                    <a:pt x="114502" y="109236"/>
                  </a:cubicBezTo>
                  <a:cubicBezTo>
                    <a:pt x="114035" y="111569"/>
                    <a:pt x="116834" y="114835"/>
                    <a:pt x="119167" y="113902"/>
                  </a:cubicBezTo>
                  <a:cubicBezTo>
                    <a:pt x="121966" y="112969"/>
                    <a:pt x="125231" y="111569"/>
                    <a:pt x="128030" y="110169"/>
                  </a:cubicBezTo>
                  <a:cubicBezTo>
                    <a:pt x="131296" y="108770"/>
                    <a:pt x="131296" y="108770"/>
                    <a:pt x="132695" y="113435"/>
                  </a:cubicBezTo>
                  <a:cubicBezTo>
                    <a:pt x="132695" y="113902"/>
                    <a:pt x="132695" y="114835"/>
                    <a:pt x="133162" y="115301"/>
                  </a:cubicBezTo>
                  <a:cubicBezTo>
                    <a:pt x="134095" y="118567"/>
                    <a:pt x="136427" y="119033"/>
                    <a:pt x="138760" y="117167"/>
                  </a:cubicBezTo>
                  <a:cubicBezTo>
                    <a:pt x="146224" y="111103"/>
                    <a:pt x="149956" y="103638"/>
                    <a:pt x="151822" y="94308"/>
                  </a:cubicBezTo>
                  <a:cubicBezTo>
                    <a:pt x="151822" y="93375"/>
                    <a:pt x="150889" y="91976"/>
                    <a:pt x="149956" y="91509"/>
                  </a:cubicBezTo>
                  <a:cubicBezTo>
                    <a:pt x="149023" y="90576"/>
                    <a:pt x="147623" y="90110"/>
                    <a:pt x="146690" y="90110"/>
                  </a:cubicBezTo>
                  <a:cubicBezTo>
                    <a:pt x="140159" y="90110"/>
                    <a:pt x="137827" y="87311"/>
                    <a:pt x="137360" y="80780"/>
                  </a:cubicBezTo>
                  <a:cubicBezTo>
                    <a:pt x="136894" y="74715"/>
                    <a:pt x="135028" y="74248"/>
                    <a:pt x="128030" y="76115"/>
                  </a:cubicBezTo>
                  <a:cubicBezTo>
                    <a:pt x="124298" y="77048"/>
                    <a:pt x="124298" y="77048"/>
                    <a:pt x="125231" y="73315"/>
                  </a:cubicBezTo>
                  <a:cubicBezTo>
                    <a:pt x="125698" y="71449"/>
                    <a:pt x="126164" y="69583"/>
                    <a:pt x="126631" y="67717"/>
                  </a:cubicBezTo>
                  <a:cubicBezTo>
                    <a:pt x="127564" y="63985"/>
                    <a:pt x="126164" y="61186"/>
                    <a:pt x="122899" y="60253"/>
                  </a:cubicBezTo>
                  <a:cubicBezTo>
                    <a:pt x="119167" y="58854"/>
                    <a:pt x="115901" y="58387"/>
                    <a:pt x="113569" y="54655"/>
                  </a:cubicBezTo>
                  <a:cubicBezTo>
                    <a:pt x="111236" y="50457"/>
                    <a:pt x="106105" y="48124"/>
                    <a:pt x="105171" y="42526"/>
                  </a:cubicBezTo>
                  <a:cubicBezTo>
                    <a:pt x="105171" y="41593"/>
                    <a:pt x="103305" y="40660"/>
                    <a:pt x="102372" y="40193"/>
                  </a:cubicBezTo>
                  <a:cubicBezTo>
                    <a:pt x="100040" y="39727"/>
                    <a:pt x="97241" y="39727"/>
                    <a:pt x="94908" y="38794"/>
                  </a:cubicBezTo>
                  <a:cubicBezTo>
                    <a:pt x="90243" y="36928"/>
                    <a:pt x="85578" y="34129"/>
                    <a:pt x="84179" y="28531"/>
                  </a:cubicBezTo>
                  <a:cubicBezTo>
                    <a:pt x="82779" y="23399"/>
                    <a:pt x="80913" y="18734"/>
                    <a:pt x="75782" y="15935"/>
                  </a:cubicBezTo>
                  <a:cubicBezTo>
                    <a:pt x="74382" y="15002"/>
                    <a:pt x="72982" y="13136"/>
                    <a:pt x="72049" y="11737"/>
                  </a:cubicBezTo>
                  <a:cubicBezTo>
                    <a:pt x="70183" y="8004"/>
                    <a:pt x="67851" y="5672"/>
                    <a:pt x="63652" y="4272"/>
                  </a:cubicBezTo>
                  <a:cubicBezTo>
                    <a:pt x="61320" y="3339"/>
                    <a:pt x="58987" y="1940"/>
                    <a:pt x="57121" y="540"/>
                  </a:cubicBezTo>
                  <a:cubicBezTo>
                    <a:pt x="54789" y="-859"/>
                    <a:pt x="51990" y="540"/>
                    <a:pt x="51523" y="3806"/>
                  </a:cubicBezTo>
                  <a:cubicBezTo>
                    <a:pt x="50590" y="8004"/>
                    <a:pt x="49657" y="12203"/>
                    <a:pt x="48724" y="16402"/>
                  </a:cubicBezTo>
                  <a:cubicBezTo>
                    <a:pt x="48724" y="16402"/>
                    <a:pt x="49191" y="16402"/>
                    <a:pt x="49191" y="16402"/>
                  </a:cubicBezTo>
                  <a:cubicBezTo>
                    <a:pt x="49191" y="16868"/>
                    <a:pt x="49191" y="16868"/>
                    <a:pt x="49191" y="17335"/>
                  </a:cubicBezTo>
                  <a:cubicBezTo>
                    <a:pt x="51056" y="19667"/>
                    <a:pt x="51523" y="22466"/>
                    <a:pt x="51523" y="25265"/>
                  </a:cubicBezTo>
                  <a:cubicBezTo>
                    <a:pt x="51523" y="25732"/>
                    <a:pt x="51523" y="26665"/>
                    <a:pt x="51056" y="27131"/>
                  </a:cubicBezTo>
                  <a:cubicBezTo>
                    <a:pt x="50124" y="28064"/>
                    <a:pt x="49657" y="27598"/>
                    <a:pt x="49191" y="25732"/>
                  </a:cubicBezTo>
                  <a:cubicBezTo>
                    <a:pt x="49191" y="22933"/>
                    <a:pt x="49191" y="20134"/>
                    <a:pt x="49191" y="17801"/>
                  </a:cubicBezTo>
                  <a:cubicBezTo>
                    <a:pt x="49191" y="17801"/>
                    <a:pt x="48724" y="17335"/>
                    <a:pt x="48724" y="17335"/>
                  </a:cubicBezTo>
                  <a:cubicBezTo>
                    <a:pt x="48724" y="17335"/>
                    <a:pt x="48724" y="16868"/>
                    <a:pt x="48724" y="16868"/>
                  </a:cubicBezTo>
                  <a:cubicBezTo>
                    <a:pt x="47791" y="16868"/>
                    <a:pt x="46391" y="17335"/>
                    <a:pt x="45925" y="16868"/>
                  </a:cubicBezTo>
                  <a:cubicBezTo>
                    <a:pt x="41726" y="14069"/>
                    <a:pt x="37528" y="15002"/>
                    <a:pt x="33329" y="16868"/>
                  </a:cubicBezTo>
                  <a:cubicBezTo>
                    <a:pt x="33329" y="17335"/>
                    <a:pt x="33329" y="17335"/>
                    <a:pt x="33329" y="17801"/>
                  </a:cubicBezTo>
                  <a:cubicBezTo>
                    <a:pt x="33329" y="17801"/>
                    <a:pt x="32863" y="17801"/>
                    <a:pt x="32863" y="17801"/>
                  </a:cubicBezTo>
                  <a:cubicBezTo>
                    <a:pt x="32863" y="18734"/>
                    <a:pt x="32863" y="19667"/>
                    <a:pt x="32863" y="20600"/>
                  </a:cubicBezTo>
                  <a:cubicBezTo>
                    <a:pt x="32396" y="22000"/>
                    <a:pt x="31463" y="22466"/>
                    <a:pt x="30064" y="22000"/>
                  </a:cubicBezTo>
                  <a:cubicBezTo>
                    <a:pt x="29597" y="22000"/>
                    <a:pt x="29131" y="21533"/>
                    <a:pt x="28664" y="21067"/>
                  </a:cubicBezTo>
                  <a:cubicBezTo>
                    <a:pt x="27731" y="19667"/>
                    <a:pt x="28198" y="18734"/>
                    <a:pt x="29597" y="18268"/>
                  </a:cubicBezTo>
                  <a:cubicBezTo>
                    <a:pt x="30530" y="18268"/>
                    <a:pt x="31463" y="17801"/>
                    <a:pt x="32396" y="17335"/>
                  </a:cubicBezTo>
                  <a:cubicBezTo>
                    <a:pt x="32396" y="17335"/>
                    <a:pt x="32396" y="16868"/>
                    <a:pt x="32396" y="16868"/>
                  </a:cubicBezTo>
                  <a:cubicBezTo>
                    <a:pt x="32396" y="16868"/>
                    <a:pt x="32863" y="16868"/>
                    <a:pt x="32863" y="16868"/>
                  </a:cubicBezTo>
                  <a:cubicBezTo>
                    <a:pt x="32863" y="16402"/>
                    <a:pt x="32863" y="15935"/>
                    <a:pt x="32863" y="15469"/>
                  </a:cubicBezTo>
                  <a:cubicBezTo>
                    <a:pt x="31463" y="10337"/>
                    <a:pt x="28664" y="8471"/>
                    <a:pt x="24932" y="9871"/>
                  </a:cubicBezTo>
                  <a:cubicBezTo>
                    <a:pt x="20267" y="11737"/>
                    <a:pt x="15136" y="12670"/>
                    <a:pt x="10004" y="13136"/>
                  </a:cubicBezTo>
                  <a:cubicBezTo>
                    <a:pt x="6272" y="13603"/>
                    <a:pt x="4406" y="15469"/>
                    <a:pt x="3473" y="18734"/>
                  </a:cubicBezTo>
                  <a:cubicBezTo>
                    <a:pt x="3006" y="20600"/>
                    <a:pt x="2073" y="22466"/>
                    <a:pt x="1607" y="24332"/>
                  </a:cubicBezTo>
                  <a:cubicBezTo>
                    <a:pt x="-1659" y="31796"/>
                    <a:pt x="207" y="37861"/>
                    <a:pt x="5806" y="43459"/>
                  </a:cubicBezTo>
                  <a:cubicBezTo>
                    <a:pt x="7205" y="44859"/>
                    <a:pt x="9071" y="46258"/>
                    <a:pt x="8604" y="48124"/>
                  </a:cubicBezTo>
                  <a:close/>
                  <a:moveTo>
                    <a:pt x="56188" y="101306"/>
                  </a:moveTo>
                  <a:lnTo>
                    <a:pt x="54789" y="100373"/>
                  </a:lnTo>
                  <a:lnTo>
                    <a:pt x="56655" y="99906"/>
                  </a:lnTo>
                  <a:lnTo>
                    <a:pt x="56188" y="101306"/>
                  </a:lnTo>
                  <a:close/>
                  <a:moveTo>
                    <a:pt x="51990" y="41126"/>
                  </a:moveTo>
                  <a:lnTo>
                    <a:pt x="52923" y="41593"/>
                  </a:lnTo>
                  <a:lnTo>
                    <a:pt x="51990" y="41126"/>
                  </a:lnTo>
                  <a:lnTo>
                    <a:pt x="51056" y="40193"/>
                  </a:lnTo>
                  <a:lnTo>
                    <a:pt x="51990" y="41126"/>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9" name="Freeform: Shape 38">
              <a:extLst>
                <a:ext uri="{FF2B5EF4-FFF2-40B4-BE49-F238E27FC236}">
                  <a16:creationId xmlns:a16="http://schemas.microsoft.com/office/drawing/2014/main" id="{BE20ADC7-5A7C-4261-9C3F-9E6F69A4F6CB}"/>
                </a:ext>
              </a:extLst>
            </p:cNvPr>
            <p:cNvSpPr/>
            <p:nvPr/>
          </p:nvSpPr>
          <p:spPr>
            <a:xfrm>
              <a:off x="1918455" y="1482663"/>
              <a:ext cx="153938" cy="144611"/>
            </a:xfrm>
            <a:custGeom>
              <a:avLst/>
              <a:gdLst/>
              <a:ahLst/>
              <a:cxnLst/>
              <a:rect l="0" t="0" r="0" b="0"/>
              <a:pathLst>
                <a:path w="153947" h="144617">
                  <a:moveTo>
                    <a:pt x="151857" y="102528"/>
                  </a:moveTo>
                  <a:cubicBezTo>
                    <a:pt x="149525" y="100662"/>
                    <a:pt x="148125" y="99262"/>
                    <a:pt x="147192" y="96930"/>
                  </a:cubicBezTo>
                  <a:cubicBezTo>
                    <a:pt x="145326" y="93198"/>
                    <a:pt x="142061" y="91332"/>
                    <a:pt x="137862" y="91332"/>
                  </a:cubicBezTo>
                  <a:cubicBezTo>
                    <a:pt x="132264" y="91798"/>
                    <a:pt x="126200" y="91798"/>
                    <a:pt x="121068" y="88532"/>
                  </a:cubicBezTo>
                  <a:cubicBezTo>
                    <a:pt x="119668" y="87599"/>
                    <a:pt x="117336" y="88066"/>
                    <a:pt x="115470" y="88066"/>
                  </a:cubicBezTo>
                  <a:cubicBezTo>
                    <a:pt x="107073" y="88999"/>
                    <a:pt x="98676" y="89466"/>
                    <a:pt x="90745" y="90865"/>
                  </a:cubicBezTo>
                  <a:cubicBezTo>
                    <a:pt x="85614" y="91798"/>
                    <a:pt x="80948" y="93664"/>
                    <a:pt x="77683" y="87599"/>
                  </a:cubicBezTo>
                  <a:cubicBezTo>
                    <a:pt x="76283" y="85267"/>
                    <a:pt x="73484" y="85267"/>
                    <a:pt x="71152" y="84334"/>
                  </a:cubicBezTo>
                  <a:cubicBezTo>
                    <a:pt x="63688" y="81535"/>
                    <a:pt x="57157" y="77803"/>
                    <a:pt x="55291" y="69406"/>
                  </a:cubicBezTo>
                  <a:cubicBezTo>
                    <a:pt x="54358" y="65674"/>
                    <a:pt x="51558" y="64274"/>
                    <a:pt x="48760" y="63808"/>
                  </a:cubicBezTo>
                  <a:cubicBezTo>
                    <a:pt x="46427" y="63341"/>
                    <a:pt x="46893" y="62875"/>
                    <a:pt x="48760" y="61942"/>
                  </a:cubicBezTo>
                  <a:cubicBezTo>
                    <a:pt x="50626" y="60542"/>
                    <a:pt x="52492" y="59143"/>
                    <a:pt x="54358" y="57277"/>
                  </a:cubicBezTo>
                  <a:cubicBezTo>
                    <a:pt x="54358" y="57277"/>
                    <a:pt x="54358" y="57277"/>
                    <a:pt x="54358" y="57277"/>
                  </a:cubicBezTo>
                  <a:lnTo>
                    <a:pt x="53891" y="56810"/>
                  </a:lnTo>
                  <a:lnTo>
                    <a:pt x="54824" y="56810"/>
                  </a:lnTo>
                  <a:cubicBezTo>
                    <a:pt x="54824" y="56810"/>
                    <a:pt x="54358" y="56810"/>
                    <a:pt x="54358" y="57277"/>
                  </a:cubicBezTo>
                  <a:cubicBezTo>
                    <a:pt x="58090" y="57743"/>
                    <a:pt x="61822" y="58676"/>
                    <a:pt x="65554" y="57743"/>
                  </a:cubicBezTo>
                  <a:cubicBezTo>
                    <a:pt x="66953" y="57277"/>
                    <a:pt x="68353" y="54011"/>
                    <a:pt x="67420" y="53078"/>
                  </a:cubicBezTo>
                  <a:cubicBezTo>
                    <a:pt x="66953" y="52145"/>
                    <a:pt x="66487" y="50745"/>
                    <a:pt x="65554" y="49812"/>
                  </a:cubicBezTo>
                  <a:cubicBezTo>
                    <a:pt x="61355" y="46547"/>
                    <a:pt x="60422" y="43281"/>
                    <a:pt x="61355" y="38150"/>
                  </a:cubicBezTo>
                  <a:cubicBezTo>
                    <a:pt x="61822" y="34884"/>
                    <a:pt x="57623" y="30686"/>
                    <a:pt x="54358" y="30219"/>
                  </a:cubicBezTo>
                  <a:cubicBezTo>
                    <a:pt x="51092" y="29753"/>
                    <a:pt x="47826" y="30219"/>
                    <a:pt x="44561" y="29753"/>
                  </a:cubicBezTo>
                  <a:cubicBezTo>
                    <a:pt x="41762" y="29286"/>
                    <a:pt x="39429" y="28353"/>
                    <a:pt x="38496" y="25554"/>
                  </a:cubicBezTo>
                  <a:cubicBezTo>
                    <a:pt x="37563" y="23222"/>
                    <a:pt x="37097" y="20422"/>
                    <a:pt x="36164" y="18090"/>
                  </a:cubicBezTo>
                  <a:cubicBezTo>
                    <a:pt x="35697" y="16224"/>
                    <a:pt x="35231" y="13891"/>
                    <a:pt x="33831" y="12958"/>
                  </a:cubicBezTo>
                  <a:cubicBezTo>
                    <a:pt x="28700" y="9226"/>
                    <a:pt x="24968" y="3628"/>
                    <a:pt x="18437" y="1296"/>
                  </a:cubicBezTo>
                  <a:cubicBezTo>
                    <a:pt x="13305" y="-1037"/>
                    <a:pt x="8173" y="-104"/>
                    <a:pt x="3975" y="3162"/>
                  </a:cubicBezTo>
                  <a:cubicBezTo>
                    <a:pt x="1176" y="5028"/>
                    <a:pt x="-690" y="8760"/>
                    <a:pt x="243" y="11559"/>
                  </a:cubicBezTo>
                  <a:cubicBezTo>
                    <a:pt x="2575" y="19023"/>
                    <a:pt x="3975" y="26487"/>
                    <a:pt x="4908" y="33951"/>
                  </a:cubicBezTo>
                  <a:cubicBezTo>
                    <a:pt x="4908" y="34884"/>
                    <a:pt x="6307" y="36284"/>
                    <a:pt x="7240" y="36750"/>
                  </a:cubicBezTo>
                  <a:cubicBezTo>
                    <a:pt x="12372" y="39083"/>
                    <a:pt x="17970" y="40949"/>
                    <a:pt x="23102" y="42815"/>
                  </a:cubicBezTo>
                  <a:cubicBezTo>
                    <a:pt x="28233" y="44681"/>
                    <a:pt x="28233" y="45147"/>
                    <a:pt x="28233" y="49346"/>
                  </a:cubicBezTo>
                  <a:cubicBezTo>
                    <a:pt x="28233" y="53078"/>
                    <a:pt x="27767" y="56810"/>
                    <a:pt x="28233" y="61009"/>
                  </a:cubicBezTo>
                  <a:cubicBezTo>
                    <a:pt x="28700" y="66140"/>
                    <a:pt x="26834" y="69872"/>
                    <a:pt x="22635" y="72671"/>
                  </a:cubicBezTo>
                  <a:cubicBezTo>
                    <a:pt x="19369" y="75004"/>
                    <a:pt x="17037" y="78269"/>
                    <a:pt x="15171" y="81068"/>
                  </a:cubicBezTo>
                  <a:cubicBezTo>
                    <a:pt x="9573" y="88999"/>
                    <a:pt x="9106" y="97863"/>
                    <a:pt x="9573" y="106726"/>
                  </a:cubicBezTo>
                  <a:cubicBezTo>
                    <a:pt x="10039" y="112791"/>
                    <a:pt x="17503" y="112324"/>
                    <a:pt x="20303" y="116523"/>
                  </a:cubicBezTo>
                  <a:cubicBezTo>
                    <a:pt x="20769" y="116989"/>
                    <a:pt x="21235" y="117456"/>
                    <a:pt x="21702" y="117922"/>
                  </a:cubicBezTo>
                  <a:cubicBezTo>
                    <a:pt x="25901" y="121654"/>
                    <a:pt x="31032" y="122121"/>
                    <a:pt x="35697" y="119322"/>
                  </a:cubicBezTo>
                  <a:cubicBezTo>
                    <a:pt x="36630" y="118855"/>
                    <a:pt x="38030" y="117922"/>
                    <a:pt x="38963" y="117922"/>
                  </a:cubicBezTo>
                  <a:cubicBezTo>
                    <a:pt x="40362" y="117456"/>
                    <a:pt x="41295" y="118389"/>
                    <a:pt x="40829" y="120255"/>
                  </a:cubicBezTo>
                  <a:cubicBezTo>
                    <a:pt x="40362" y="122121"/>
                    <a:pt x="39429" y="123987"/>
                    <a:pt x="39896" y="125853"/>
                  </a:cubicBezTo>
                  <a:cubicBezTo>
                    <a:pt x="40362" y="128652"/>
                    <a:pt x="42695" y="130052"/>
                    <a:pt x="45494" y="130518"/>
                  </a:cubicBezTo>
                  <a:cubicBezTo>
                    <a:pt x="51558" y="131918"/>
                    <a:pt x="58090" y="134250"/>
                    <a:pt x="64154" y="134250"/>
                  </a:cubicBezTo>
                  <a:cubicBezTo>
                    <a:pt x="76283" y="134250"/>
                    <a:pt x="87480" y="140781"/>
                    <a:pt x="100075" y="140315"/>
                  </a:cubicBezTo>
                  <a:cubicBezTo>
                    <a:pt x="102408" y="140315"/>
                    <a:pt x="104740" y="142181"/>
                    <a:pt x="107073" y="143580"/>
                  </a:cubicBezTo>
                  <a:cubicBezTo>
                    <a:pt x="111738" y="146379"/>
                    <a:pt x="116403" y="147779"/>
                    <a:pt x="122001" y="146846"/>
                  </a:cubicBezTo>
                  <a:cubicBezTo>
                    <a:pt x="125733" y="146379"/>
                    <a:pt x="129465" y="146846"/>
                    <a:pt x="133664" y="146379"/>
                  </a:cubicBezTo>
                  <a:cubicBezTo>
                    <a:pt x="135530" y="146379"/>
                    <a:pt x="137396" y="145446"/>
                    <a:pt x="138795" y="144047"/>
                  </a:cubicBezTo>
                  <a:cubicBezTo>
                    <a:pt x="142061" y="140781"/>
                    <a:pt x="145793" y="138449"/>
                    <a:pt x="149991" y="136583"/>
                  </a:cubicBezTo>
                  <a:cubicBezTo>
                    <a:pt x="152790" y="135183"/>
                    <a:pt x="153257" y="132851"/>
                    <a:pt x="152790" y="130052"/>
                  </a:cubicBezTo>
                  <a:cubicBezTo>
                    <a:pt x="152324" y="127253"/>
                    <a:pt x="153724" y="125387"/>
                    <a:pt x="155123" y="123054"/>
                  </a:cubicBezTo>
                  <a:cubicBezTo>
                    <a:pt x="160255" y="114190"/>
                    <a:pt x="158855" y="107659"/>
                    <a:pt x="151857" y="102528"/>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0" name="Freeform: Shape 39">
              <a:extLst>
                <a:ext uri="{FF2B5EF4-FFF2-40B4-BE49-F238E27FC236}">
                  <a16:creationId xmlns:a16="http://schemas.microsoft.com/office/drawing/2014/main" id="{3F2C73C8-9D66-43B3-9D8D-C0D9D396E2C1}"/>
                </a:ext>
              </a:extLst>
            </p:cNvPr>
            <p:cNvSpPr/>
            <p:nvPr/>
          </p:nvSpPr>
          <p:spPr>
            <a:xfrm>
              <a:off x="1644792" y="1441910"/>
              <a:ext cx="153938" cy="97962"/>
            </a:xfrm>
            <a:custGeom>
              <a:avLst/>
              <a:gdLst/>
              <a:ahLst/>
              <a:cxnLst/>
              <a:rect l="0" t="0" r="0" b="0"/>
              <a:pathLst>
                <a:path w="153947" h="97966">
                  <a:moveTo>
                    <a:pt x="82188" y="53247"/>
                  </a:moveTo>
                  <a:cubicBezTo>
                    <a:pt x="85453" y="47648"/>
                    <a:pt x="81721" y="42050"/>
                    <a:pt x="83121" y="36919"/>
                  </a:cubicBezTo>
                  <a:cubicBezTo>
                    <a:pt x="82654" y="31787"/>
                    <a:pt x="82654" y="27589"/>
                    <a:pt x="82188" y="22924"/>
                  </a:cubicBezTo>
                  <a:cubicBezTo>
                    <a:pt x="81721" y="18725"/>
                    <a:pt x="78456" y="16393"/>
                    <a:pt x="74257" y="15459"/>
                  </a:cubicBezTo>
                  <a:cubicBezTo>
                    <a:pt x="70525" y="14526"/>
                    <a:pt x="70525" y="14060"/>
                    <a:pt x="70525" y="10328"/>
                  </a:cubicBezTo>
                  <a:cubicBezTo>
                    <a:pt x="70525" y="4263"/>
                    <a:pt x="68193" y="1464"/>
                    <a:pt x="63527" y="531"/>
                  </a:cubicBezTo>
                  <a:cubicBezTo>
                    <a:pt x="59795" y="65"/>
                    <a:pt x="55130" y="-868"/>
                    <a:pt x="52331" y="1931"/>
                  </a:cubicBezTo>
                  <a:cubicBezTo>
                    <a:pt x="47666" y="6596"/>
                    <a:pt x="40669" y="7529"/>
                    <a:pt x="35537" y="11261"/>
                  </a:cubicBezTo>
                  <a:cubicBezTo>
                    <a:pt x="33671" y="12660"/>
                    <a:pt x="32272" y="14993"/>
                    <a:pt x="30406" y="16859"/>
                  </a:cubicBezTo>
                  <a:cubicBezTo>
                    <a:pt x="31339" y="21524"/>
                    <a:pt x="28073" y="22924"/>
                    <a:pt x="24341" y="24790"/>
                  </a:cubicBezTo>
                  <a:cubicBezTo>
                    <a:pt x="21542" y="26189"/>
                    <a:pt x="19676" y="28988"/>
                    <a:pt x="17343" y="30854"/>
                  </a:cubicBezTo>
                  <a:cubicBezTo>
                    <a:pt x="16410" y="31787"/>
                    <a:pt x="16410" y="33653"/>
                    <a:pt x="17343" y="34120"/>
                  </a:cubicBezTo>
                  <a:cubicBezTo>
                    <a:pt x="19209" y="35519"/>
                    <a:pt x="21542" y="36919"/>
                    <a:pt x="23874" y="38318"/>
                  </a:cubicBezTo>
                  <a:cubicBezTo>
                    <a:pt x="25274" y="39251"/>
                    <a:pt x="25740" y="40184"/>
                    <a:pt x="24807" y="41117"/>
                  </a:cubicBezTo>
                  <a:cubicBezTo>
                    <a:pt x="24341" y="41584"/>
                    <a:pt x="23408" y="41584"/>
                    <a:pt x="22941" y="41584"/>
                  </a:cubicBezTo>
                  <a:cubicBezTo>
                    <a:pt x="18743" y="41117"/>
                    <a:pt x="14078" y="40184"/>
                    <a:pt x="9879" y="39718"/>
                  </a:cubicBezTo>
                  <a:cubicBezTo>
                    <a:pt x="5681" y="39718"/>
                    <a:pt x="2415" y="43450"/>
                    <a:pt x="549" y="48115"/>
                  </a:cubicBezTo>
                  <a:cubicBezTo>
                    <a:pt x="-850" y="51847"/>
                    <a:pt x="549" y="54180"/>
                    <a:pt x="3348" y="56512"/>
                  </a:cubicBezTo>
                  <a:cubicBezTo>
                    <a:pt x="5681" y="58378"/>
                    <a:pt x="8480" y="60711"/>
                    <a:pt x="10812" y="62577"/>
                  </a:cubicBezTo>
                  <a:cubicBezTo>
                    <a:pt x="16877" y="67242"/>
                    <a:pt x="23408" y="71907"/>
                    <a:pt x="31805" y="67708"/>
                  </a:cubicBezTo>
                  <a:cubicBezTo>
                    <a:pt x="32738" y="67242"/>
                    <a:pt x="34604" y="67242"/>
                    <a:pt x="35537" y="67708"/>
                  </a:cubicBezTo>
                  <a:cubicBezTo>
                    <a:pt x="40202" y="70507"/>
                    <a:pt x="45334" y="70507"/>
                    <a:pt x="50465" y="70974"/>
                  </a:cubicBezTo>
                  <a:cubicBezTo>
                    <a:pt x="50932" y="70974"/>
                    <a:pt x="51398" y="71440"/>
                    <a:pt x="51865" y="71907"/>
                  </a:cubicBezTo>
                  <a:cubicBezTo>
                    <a:pt x="51398" y="72373"/>
                    <a:pt x="50932" y="72373"/>
                    <a:pt x="49999" y="72840"/>
                  </a:cubicBezTo>
                  <a:cubicBezTo>
                    <a:pt x="41602" y="74239"/>
                    <a:pt x="33671" y="75639"/>
                    <a:pt x="25274" y="77038"/>
                  </a:cubicBezTo>
                  <a:cubicBezTo>
                    <a:pt x="22941" y="77505"/>
                    <a:pt x="21075" y="79837"/>
                    <a:pt x="20609" y="82636"/>
                  </a:cubicBezTo>
                  <a:cubicBezTo>
                    <a:pt x="20142" y="88701"/>
                    <a:pt x="22008" y="92900"/>
                    <a:pt x="26673" y="95232"/>
                  </a:cubicBezTo>
                  <a:cubicBezTo>
                    <a:pt x="29006" y="96165"/>
                    <a:pt x="31339" y="97098"/>
                    <a:pt x="33671" y="97565"/>
                  </a:cubicBezTo>
                  <a:cubicBezTo>
                    <a:pt x="37403" y="98031"/>
                    <a:pt x="41602" y="97565"/>
                    <a:pt x="45334" y="98031"/>
                  </a:cubicBezTo>
                  <a:cubicBezTo>
                    <a:pt x="52798" y="98964"/>
                    <a:pt x="59329" y="97565"/>
                    <a:pt x="65394" y="93366"/>
                  </a:cubicBezTo>
                  <a:cubicBezTo>
                    <a:pt x="67726" y="91967"/>
                    <a:pt x="70059" y="90567"/>
                    <a:pt x="72391" y="90567"/>
                  </a:cubicBezTo>
                  <a:cubicBezTo>
                    <a:pt x="77989" y="90101"/>
                    <a:pt x="84054" y="90101"/>
                    <a:pt x="89652" y="88235"/>
                  </a:cubicBezTo>
                  <a:cubicBezTo>
                    <a:pt x="90585" y="87768"/>
                    <a:pt x="91984" y="88235"/>
                    <a:pt x="93384" y="88701"/>
                  </a:cubicBezTo>
                  <a:cubicBezTo>
                    <a:pt x="97583" y="90101"/>
                    <a:pt x="101781" y="91500"/>
                    <a:pt x="105980" y="93366"/>
                  </a:cubicBezTo>
                  <a:cubicBezTo>
                    <a:pt x="109245" y="94766"/>
                    <a:pt x="112044" y="95232"/>
                    <a:pt x="115310" y="94766"/>
                  </a:cubicBezTo>
                  <a:cubicBezTo>
                    <a:pt x="117642" y="94299"/>
                    <a:pt x="120441" y="93833"/>
                    <a:pt x="122774" y="93366"/>
                  </a:cubicBezTo>
                  <a:cubicBezTo>
                    <a:pt x="126972" y="92900"/>
                    <a:pt x="129771" y="91034"/>
                    <a:pt x="133037" y="88235"/>
                  </a:cubicBezTo>
                  <a:cubicBezTo>
                    <a:pt x="139102" y="82636"/>
                    <a:pt x="144233" y="76105"/>
                    <a:pt x="150298" y="70507"/>
                  </a:cubicBezTo>
                  <a:cubicBezTo>
                    <a:pt x="152164" y="69108"/>
                    <a:pt x="153097" y="66309"/>
                    <a:pt x="154496" y="63976"/>
                  </a:cubicBezTo>
                  <a:cubicBezTo>
                    <a:pt x="157295" y="58845"/>
                    <a:pt x="154963" y="52314"/>
                    <a:pt x="149831" y="49048"/>
                  </a:cubicBezTo>
                  <a:cubicBezTo>
                    <a:pt x="148898" y="48581"/>
                    <a:pt x="147499" y="48581"/>
                    <a:pt x="146099" y="48581"/>
                  </a:cubicBezTo>
                  <a:cubicBezTo>
                    <a:pt x="143300" y="49048"/>
                    <a:pt x="141434" y="50914"/>
                    <a:pt x="140035" y="53247"/>
                  </a:cubicBezTo>
                  <a:cubicBezTo>
                    <a:pt x="139102" y="54646"/>
                    <a:pt x="138169" y="55579"/>
                    <a:pt x="137236" y="54180"/>
                  </a:cubicBezTo>
                  <a:cubicBezTo>
                    <a:pt x="134903" y="51381"/>
                    <a:pt x="129771" y="50448"/>
                    <a:pt x="131637" y="45316"/>
                  </a:cubicBezTo>
                  <a:cubicBezTo>
                    <a:pt x="129771" y="42517"/>
                    <a:pt x="127905" y="40184"/>
                    <a:pt x="130705" y="36919"/>
                  </a:cubicBezTo>
                  <a:cubicBezTo>
                    <a:pt x="132571" y="35053"/>
                    <a:pt x="133504" y="32720"/>
                    <a:pt x="133504" y="29921"/>
                  </a:cubicBezTo>
                  <a:cubicBezTo>
                    <a:pt x="133037" y="23857"/>
                    <a:pt x="134437" y="18725"/>
                    <a:pt x="136769" y="13127"/>
                  </a:cubicBezTo>
                  <a:cubicBezTo>
                    <a:pt x="137702" y="11261"/>
                    <a:pt x="136769" y="9395"/>
                    <a:pt x="135370" y="7995"/>
                  </a:cubicBezTo>
                  <a:cubicBezTo>
                    <a:pt x="133504" y="6129"/>
                    <a:pt x="130705" y="6129"/>
                    <a:pt x="128372" y="7529"/>
                  </a:cubicBezTo>
                  <a:cubicBezTo>
                    <a:pt x="123240" y="11261"/>
                    <a:pt x="118109" y="14993"/>
                    <a:pt x="112977" y="18725"/>
                  </a:cubicBezTo>
                  <a:cubicBezTo>
                    <a:pt x="110178" y="21058"/>
                    <a:pt x="109245" y="23857"/>
                    <a:pt x="109712" y="27122"/>
                  </a:cubicBezTo>
                  <a:cubicBezTo>
                    <a:pt x="109712" y="28988"/>
                    <a:pt x="110178" y="30854"/>
                    <a:pt x="111111" y="32720"/>
                  </a:cubicBezTo>
                  <a:cubicBezTo>
                    <a:pt x="112044" y="36452"/>
                    <a:pt x="110178" y="38785"/>
                    <a:pt x="107379" y="40651"/>
                  </a:cubicBezTo>
                  <a:cubicBezTo>
                    <a:pt x="106913" y="41117"/>
                    <a:pt x="106446" y="41584"/>
                    <a:pt x="105980" y="41584"/>
                  </a:cubicBezTo>
                  <a:cubicBezTo>
                    <a:pt x="102714" y="43450"/>
                    <a:pt x="102248" y="46715"/>
                    <a:pt x="103647" y="49981"/>
                  </a:cubicBezTo>
                  <a:cubicBezTo>
                    <a:pt x="104114" y="51381"/>
                    <a:pt x="104580" y="52314"/>
                    <a:pt x="105047" y="53713"/>
                  </a:cubicBezTo>
                  <a:cubicBezTo>
                    <a:pt x="105513" y="56512"/>
                    <a:pt x="103181" y="59311"/>
                    <a:pt x="100848" y="58845"/>
                  </a:cubicBezTo>
                  <a:cubicBezTo>
                    <a:pt x="95250" y="57912"/>
                    <a:pt x="89652" y="56512"/>
                    <a:pt x="84054" y="55113"/>
                  </a:cubicBezTo>
                  <a:cubicBezTo>
                    <a:pt x="83587" y="55579"/>
                    <a:pt x="82188" y="53713"/>
                    <a:pt x="82188" y="5324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1" name="Freeform: Shape 40">
              <a:extLst>
                <a:ext uri="{FF2B5EF4-FFF2-40B4-BE49-F238E27FC236}">
                  <a16:creationId xmlns:a16="http://schemas.microsoft.com/office/drawing/2014/main" id="{9778641C-52F4-4C2F-A17C-315243C75524}"/>
                </a:ext>
              </a:extLst>
            </p:cNvPr>
            <p:cNvSpPr/>
            <p:nvPr/>
          </p:nvSpPr>
          <p:spPr>
            <a:xfrm>
              <a:off x="5478861" y="4086610"/>
              <a:ext cx="153938" cy="153941"/>
            </a:xfrm>
            <a:custGeom>
              <a:avLst/>
              <a:gdLst/>
              <a:ahLst/>
              <a:cxnLst/>
              <a:rect l="0" t="0" r="0" b="0"/>
              <a:pathLst>
                <a:path w="153947" h="153947">
                  <a:moveTo>
                    <a:pt x="155356" y="11077"/>
                  </a:moveTo>
                  <a:cubicBezTo>
                    <a:pt x="153024" y="11544"/>
                    <a:pt x="150224" y="12943"/>
                    <a:pt x="147892" y="12476"/>
                  </a:cubicBezTo>
                  <a:cubicBezTo>
                    <a:pt x="143694" y="12010"/>
                    <a:pt x="145559" y="6878"/>
                    <a:pt x="143694" y="5012"/>
                  </a:cubicBezTo>
                  <a:cubicBezTo>
                    <a:pt x="142760" y="4079"/>
                    <a:pt x="142294" y="2680"/>
                    <a:pt x="141361" y="1747"/>
                  </a:cubicBezTo>
                  <a:cubicBezTo>
                    <a:pt x="139961" y="-119"/>
                    <a:pt x="136696" y="-586"/>
                    <a:pt x="134364" y="814"/>
                  </a:cubicBezTo>
                  <a:cubicBezTo>
                    <a:pt x="132964" y="1747"/>
                    <a:pt x="130631" y="3146"/>
                    <a:pt x="130165" y="4546"/>
                  </a:cubicBezTo>
                  <a:cubicBezTo>
                    <a:pt x="126433" y="14342"/>
                    <a:pt x="120835" y="22740"/>
                    <a:pt x="111038" y="27871"/>
                  </a:cubicBezTo>
                  <a:cubicBezTo>
                    <a:pt x="109172" y="29271"/>
                    <a:pt x="107772" y="31603"/>
                    <a:pt x="106373" y="33936"/>
                  </a:cubicBezTo>
                  <a:cubicBezTo>
                    <a:pt x="104507" y="36735"/>
                    <a:pt x="103107" y="39534"/>
                    <a:pt x="102175" y="42333"/>
                  </a:cubicBezTo>
                  <a:cubicBezTo>
                    <a:pt x="99376" y="49330"/>
                    <a:pt x="94711" y="53996"/>
                    <a:pt x="88179" y="57261"/>
                  </a:cubicBezTo>
                  <a:cubicBezTo>
                    <a:pt x="80715" y="60993"/>
                    <a:pt x="73718" y="65658"/>
                    <a:pt x="66720" y="69857"/>
                  </a:cubicBezTo>
                  <a:cubicBezTo>
                    <a:pt x="60655" y="73122"/>
                    <a:pt x="56457" y="79653"/>
                    <a:pt x="48526" y="79653"/>
                  </a:cubicBezTo>
                  <a:cubicBezTo>
                    <a:pt x="46660" y="79653"/>
                    <a:pt x="45260" y="81520"/>
                    <a:pt x="43395" y="82452"/>
                  </a:cubicBezTo>
                  <a:cubicBezTo>
                    <a:pt x="34065" y="89917"/>
                    <a:pt x="24734" y="98314"/>
                    <a:pt x="16337" y="106711"/>
                  </a:cubicBezTo>
                  <a:cubicBezTo>
                    <a:pt x="9340" y="113708"/>
                    <a:pt x="5141" y="122105"/>
                    <a:pt x="476" y="130503"/>
                  </a:cubicBezTo>
                  <a:cubicBezTo>
                    <a:pt x="-923" y="132835"/>
                    <a:pt x="942" y="137500"/>
                    <a:pt x="3742" y="138900"/>
                  </a:cubicBezTo>
                  <a:cubicBezTo>
                    <a:pt x="9806" y="141232"/>
                    <a:pt x="15871" y="143565"/>
                    <a:pt x="19602" y="149163"/>
                  </a:cubicBezTo>
                  <a:cubicBezTo>
                    <a:pt x="20536" y="150096"/>
                    <a:pt x="21002" y="151029"/>
                    <a:pt x="21935" y="151962"/>
                  </a:cubicBezTo>
                  <a:cubicBezTo>
                    <a:pt x="26134" y="156161"/>
                    <a:pt x="32198" y="157093"/>
                    <a:pt x="37796" y="154295"/>
                  </a:cubicBezTo>
                  <a:cubicBezTo>
                    <a:pt x="47126" y="150096"/>
                    <a:pt x="53658" y="141232"/>
                    <a:pt x="62988" y="136567"/>
                  </a:cubicBezTo>
                  <a:cubicBezTo>
                    <a:pt x="65787" y="132369"/>
                    <a:pt x="68119" y="127704"/>
                    <a:pt x="70918" y="123505"/>
                  </a:cubicBezTo>
                  <a:cubicBezTo>
                    <a:pt x="72784" y="120706"/>
                    <a:pt x="74651" y="117907"/>
                    <a:pt x="76517" y="116041"/>
                  </a:cubicBezTo>
                  <a:cubicBezTo>
                    <a:pt x="79782" y="112775"/>
                    <a:pt x="82115" y="109043"/>
                    <a:pt x="83981" y="104845"/>
                  </a:cubicBezTo>
                  <a:cubicBezTo>
                    <a:pt x="91445" y="90383"/>
                    <a:pt x="89579" y="94115"/>
                    <a:pt x="102641" y="87117"/>
                  </a:cubicBezTo>
                  <a:cubicBezTo>
                    <a:pt x="106373" y="85252"/>
                    <a:pt x="110105" y="85252"/>
                    <a:pt x="113837" y="85252"/>
                  </a:cubicBezTo>
                  <a:cubicBezTo>
                    <a:pt x="118036" y="85252"/>
                    <a:pt x="120835" y="82919"/>
                    <a:pt x="119901" y="79653"/>
                  </a:cubicBezTo>
                  <a:cubicBezTo>
                    <a:pt x="118502" y="73122"/>
                    <a:pt x="119901" y="68457"/>
                    <a:pt x="125966" y="65192"/>
                  </a:cubicBezTo>
                  <a:cubicBezTo>
                    <a:pt x="128299" y="64259"/>
                    <a:pt x="130165" y="62393"/>
                    <a:pt x="131564" y="60060"/>
                  </a:cubicBezTo>
                  <a:cubicBezTo>
                    <a:pt x="138095" y="51197"/>
                    <a:pt x="146026" y="43732"/>
                    <a:pt x="153024" y="35802"/>
                  </a:cubicBezTo>
                  <a:cubicBezTo>
                    <a:pt x="154889" y="33936"/>
                    <a:pt x="155823" y="31603"/>
                    <a:pt x="155823" y="28804"/>
                  </a:cubicBezTo>
                  <a:cubicBezTo>
                    <a:pt x="155823" y="26472"/>
                    <a:pt x="156289" y="23673"/>
                    <a:pt x="156289" y="22740"/>
                  </a:cubicBezTo>
                  <a:cubicBezTo>
                    <a:pt x="156756" y="20874"/>
                    <a:pt x="156756" y="19941"/>
                    <a:pt x="157222" y="19474"/>
                  </a:cubicBezTo>
                  <a:cubicBezTo>
                    <a:pt x="157689" y="18074"/>
                    <a:pt x="157689" y="17141"/>
                    <a:pt x="158155" y="15742"/>
                  </a:cubicBezTo>
                  <a:cubicBezTo>
                    <a:pt x="158155" y="15276"/>
                    <a:pt x="158155" y="14342"/>
                    <a:pt x="158155" y="13876"/>
                  </a:cubicBezTo>
                  <a:cubicBezTo>
                    <a:pt x="159088" y="12943"/>
                    <a:pt x="156756" y="11077"/>
                    <a:pt x="155356" y="1107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2" name="Freeform: Shape 41">
              <a:extLst>
                <a:ext uri="{FF2B5EF4-FFF2-40B4-BE49-F238E27FC236}">
                  <a16:creationId xmlns:a16="http://schemas.microsoft.com/office/drawing/2014/main" id="{D660EC40-572E-4FF7-A8C8-8AFDCAAD62E2}"/>
                </a:ext>
              </a:extLst>
            </p:cNvPr>
            <p:cNvSpPr/>
            <p:nvPr/>
          </p:nvSpPr>
          <p:spPr>
            <a:xfrm>
              <a:off x="2668612" y="1983441"/>
              <a:ext cx="130614" cy="83968"/>
            </a:xfrm>
            <a:custGeom>
              <a:avLst/>
              <a:gdLst/>
              <a:ahLst/>
              <a:cxnLst/>
              <a:rect l="0" t="0" r="0" b="0"/>
              <a:pathLst>
                <a:path w="130621" h="83971">
                  <a:moveTo>
                    <a:pt x="68295" y="83631"/>
                  </a:moveTo>
                  <a:cubicBezTo>
                    <a:pt x="77626" y="79899"/>
                    <a:pt x="86489" y="74301"/>
                    <a:pt x="96286" y="71502"/>
                  </a:cubicBezTo>
                  <a:cubicBezTo>
                    <a:pt x="98152" y="71035"/>
                    <a:pt x="99551" y="69636"/>
                    <a:pt x="100951" y="68236"/>
                  </a:cubicBezTo>
                  <a:cubicBezTo>
                    <a:pt x="105616" y="63571"/>
                    <a:pt x="111214" y="60772"/>
                    <a:pt x="117745" y="59373"/>
                  </a:cubicBezTo>
                  <a:cubicBezTo>
                    <a:pt x="120544" y="58906"/>
                    <a:pt x="121944" y="57040"/>
                    <a:pt x="123810" y="55174"/>
                  </a:cubicBezTo>
                  <a:cubicBezTo>
                    <a:pt x="125676" y="52842"/>
                    <a:pt x="128008" y="50509"/>
                    <a:pt x="130341" y="48177"/>
                  </a:cubicBezTo>
                  <a:cubicBezTo>
                    <a:pt x="131274" y="47244"/>
                    <a:pt x="131740" y="45378"/>
                    <a:pt x="131274" y="44911"/>
                  </a:cubicBezTo>
                  <a:cubicBezTo>
                    <a:pt x="128475" y="39313"/>
                    <a:pt x="130807" y="35114"/>
                    <a:pt x="134073" y="30449"/>
                  </a:cubicBezTo>
                  <a:cubicBezTo>
                    <a:pt x="134539" y="29983"/>
                    <a:pt x="134539" y="29050"/>
                    <a:pt x="134539" y="28583"/>
                  </a:cubicBezTo>
                  <a:cubicBezTo>
                    <a:pt x="134539" y="28117"/>
                    <a:pt x="134073" y="27184"/>
                    <a:pt x="133606" y="27184"/>
                  </a:cubicBezTo>
                  <a:cubicBezTo>
                    <a:pt x="131274" y="25784"/>
                    <a:pt x="129408" y="24385"/>
                    <a:pt x="127075" y="22985"/>
                  </a:cubicBezTo>
                  <a:cubicBezTo>
                    <a:pt x="123810" y="20653"/>
                    <a:pt x="125676" y="16921"/>
                    <a:pt x="124743" y="14122"/>
                  </a:cubicBezTo>
                  <a:cubicBezTo>
                    <a:pt x="123810" y="11322"/>
                    <a:pt x="121944" y="8523"/>
                    <a:pt x="120544" y="5724"/>
                  </a:cubicBezTo>
                  <a:cubicBezTo>
                    <a:pt x="120078" y="4325"/>
                    <a:pt x="118678" y="4325"/>
                    <a:pt x="117279" y="4791"/>
                  </a:cubicBezTo>
                  <a:cubicBezTo>
                    <a:pt x="114480" y="5724"/>
                    <a:pt x="112147" y="5258"/>
                    <a:pt x="110281" y="3392"/>
                  </a:cubicBezTo>
                  <a:cubicBezTo>
                    <a:pt x="107015" y="-340"/>
                    <a:pt x="103750" y="126"/>
                    <a:pt x="100484" y="3392"/>
                  </a:cubicBezTo>
                  <a:cubicBezTo>
                    <a:pt x="94886" y="8523"/>
                    <a:pt x="88822" y="10856"/>
                    <a:pt x="81358" y="8057"/>
                  </a:cubicBezTo>
                  <a:cubicBezTo>
                    <a:pt x="79025" y="7124"/>
                    <a:pt x="76226" y="8990"/>
                    <a:pt x="73893" y="8057"/>
                  </a:cubicBezTo>
                  <a:cubicBezTo>
                    <a:pt x="67362" y="5724"/>
                    <a:pt x="64097" y="8523"/>
                    <a:pt x="61764" y="13655"/>
                  </a:cubicBezTo>
                  <a:cubicBezTo>
                    <a:pt x="61298" y="14122"/>
                    <a:pt x="59432" y="14122"/>
                    <a:pt x="58499" y="13655"/>
                  </a:cubicBezTo>
                  <a:cubicBezTo>
                    <a:pt x="57099" y="12255"/>
                    <a:pt x="56166" y="10856"/>
                    <a:pt x="55233" y="8990"/>
                  </a:cubicBezTo>
                  <a:cubicBezTo>
                    <a:pt x="54300" y="7590"/>
                    <a:pt x="51035" y="8057"/>
                    <a:pt x="50101" y="9923"/>
                  </a:cubicBezTo>
                  <a:cubicBezTo>
                    <a:pt x="48702" y="12255"/>
                    <a:pt x="48702" y="14588"/>
                    <a:pt x="49169" y="17387"/>
                  </a:cubicBezTo>
                  <a:cubicBezTo>
                    <a:pt x="50101" y="21586"/>
                    <a:pt x="47769" y="23452"/>
                    <a:pt x="44504" y="24851"/>
                  </a:cubicBezTo>
                  <a:cubicBezTo>
                    <a:pt x="43570" y="25318"/>
                    <a:pt x="42171" y="25784"/>
                    <a:pt x="41238" y="26251"/>
                  </a:cubicBezTo>
                  <a:cubicBezTo>
                    <a:pt x="41238" y="26251"/>
                    <a:pt x="41704" y="26717"/>
                    <a:pt x="41704" y="26717"/>
                  </a:cubicBezTo>
                  <a:cubicBezTo>
                    <a:pt x="41238" y="26717"/>
                    <a:pt x="40771" y="27184"/>
                    <a:pt x="40305" y="27184"/>
                  </a:cubicBezTo>
                  <a:cubicBezTo>
                    <a:pt x="40771" y="26717"/>
                    <a:pt x="40771" y="26251"/>
                    <a:pt x="41238" y="26251"/>
                  </a:cubicBezTo>
                  <a:cubicBezTo>
                    <a:pt x="41238" y="26251"/>
                    <a:pt x="41238" y="26251"/>
                    <a:pt x="41238" y="26251"/>
                  </a:cubicBezTo>
                  <a:cubicBezTo>
                    <a:pt x="38905" y="23452"/>
                    <a:pt x="38439" y="20186"/>
                    <a:pt x="38905" y="16454"/>
                  </a:cubicBezTo>
                  <a:cubicBezTo>
                    <a:pt x="39372" y="12722"/>
                    <a:pt x="37972" y="8990"/>
                    <a:pt x="34707" y="6657"/>
                  </a:cubicBezTo>
                  <a:cubicBezTo>
                    <a:pt x="33307" y="5724"/>
                    <a:pt x="31908" y="4325"/>
                    <a:pt x="30508" y="2925"/>
                  </a:cubicBezTo>
                  <a:cubicBezTo>
                    <a:pt x="26310" y="-1273"/>
                    <a:pt x="24444" y="-807"/>
                    <a:pt x="18379" y="3392"/>
                  </a:cubicBezTo>
                  <a:lnTo>
                    <a:pt x="18846" y="4325"/>
                  </a:lnTo>
                  <a:lnTo>
                    <a:pt x="17913" y="3858"/>
                  </a:lnTo>
                  <a:cubicBezTo>
                    <a:pt x="17913" y="3858"/>
                    <a:pt x="18379" y="3858"/>
                    <a:pt x="18379" y="3392"/>
                  </a:cubicBezTo>
                  <a:lnTo>
                    <a:pt x="18379" y="3392"/>
                  </a:lnTo>
                  <a:cubicBezTo>
                    <a:pt x="15113" y="4325"/>
                    <a:pt x="11848" y="4791"/>
                    <a:pt x="9982" y="7124"/>
                  </a:cubicBezTo>
                  <a:cubicBezTo>
                    <a:pt x="6716" y="11789"/>
                    <a:pt x="3451" y="16454"/>
                    <a:pt x="185" y="21119"/>
                  </a:cubicBezTo>
                  <a:cubicBezTo>
                    <a:pt x="-748" y="22519"/>
                    <a:pt x="2051" y="26717"/>
                    <a:pt x="3917" y="26717"/>
                  </a:cubicBezTo>
                  <a:cubicBezTo>
                    <a:pt x="5783" y="26717"/>
                    <a:pt x="7649" y="26717"/>
                    <a:pt x="9515" y="25784"/>
                  </a:cubicBezTo>
                  <a:cubicBezTo>
                    <a:pt x="14181" y="23452"/>
                    <a:pt x="18379" y="25318"/>
                    <a:pt x="22111" y="27184"/>
                  </a:cubicBezTo>
                  <a:cubicBezTo>
                    <a:pt x="23511" y="27650"/>
                    <a:pt x="23977" y="29050"/>
                    <a:pt x="23044" y="30449"/>
                  </a:cubicBezTo>
                  <a:cubicBezTo>
                    <a:pt x="21178" y="32782"/>
                    <a:pt x="20712" y="36047"/>
                    <a:pt x="16513" y="36514"/>
                  </a:cubicBezTo>
                  <a:cubicBezTo>
                    <a:pt x="11848" y="36980"/>
                    <a:pt x="7649" y="37913"/>
                    <a:pt x="3451" y="38846"/>
                  </a:cubicBezTo>
                  <a:cubicBezTo>
                    <a:pt x="2984" y="38846"/>
                    <a:pt x="2051" y="40712"/>
                    <a:pt x="2051" y="41645"/>
                  </a:cubicBezTo>
                  <a:cubicBezTo>
                    <a:pt x="2051" y="42578"/>
                    <a:pt x="2984" y="44445"/>
                    <a:pt x="3917" y="44911"/>
                  </a:cubicBezTo>
                  <a:cubicBezTo>
                    <a:pt x="6716" y="45844"/>
                    <a:pt x="9982" y="46311"/>
                    <a:pt x="13247" y="47244"/>
                  </a:cubicBezTo>
                  <a:cubicBezTo>
                    <a:pt x="15113" y="47710"/>
                    <a:pt x="16980" y="48643"/>
                    <a:pt x="18379" y="49576"/>
                  </a:cubicBezTo>
                  <a:cubicBezTo>
                    <a:pt x="20245" y="51909"/>
                    <a:pt x="21645" y="54708"/>
                    <a:pt x="23044" y="57973"/>
                  </a:cubicBezTo>
                  <a:cubicBezTo>
                    <a:pt x="23511" y="58906"/>
                    <a:pt x="22578" y="60306"/>
                    <a:pt x="22111" y="61239"/>
                  </a:cubicBezTo>
                  <a:cubicBezTo>
                    <a:pt x="21178" y="62172"/>
                    <a:pt x="20245" y="62638"/>
                    <a:pt x="18846" y="63105"/>
                  </a:cubicBezTo>
                  <a:cubicBezTo>
                    <a:pt x="15580" y="63571"/>
                    <a:pt x="14181" y="64971"/>
                    <a:pt x="14647" y="68236"/>
                  </a:cubicBezTo>
                  <a:cubicBezTo>
                    <a:pt x="14647" y="71968"/>
                    <a:pt x="16980" y="73834"/>
                    <a:pt x="20712" y="74301"/>
                  </a:cubicBezTo>
                  <a:cubicBezTo>
                    <a:pt x="22578" y="74301"/>
                    <a:pt x="24444" y="74767"/>
                    <a:pt x="26310" y="74767"/>
                  </a:cubicBezTo>
                  <a:cubicBezTo>
                    <a:pt x="32841" y="74301"/>
                    <a:pt x="39372" y="74301"/>
                    <a:pt x="44037" y="79433"/>
                  </a:cubicBezTo>
                  <a:cubicBezTo>
                    <a:pt x="50101" y="81299"/>
                    <a:pt x="56166" y="83631"/>
                    <a:pt x="62231" y="85031"/>
                  </a:cubicBezTo>
                  <a:cubicBezTo>
                    <a:pt x="63164" y="85031"/>
                    <a:pt x="65963" y="84564"/>
                    <a:pt x="68295" y="8363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3" name="Freeform: Shape 42">
              <a:extLst>
                <a:ext uri="{FF2B5EF4-FFF2-40B4-BE49-F238E27FC236}">
                  <a16:creationId xmlns:a16="http://schemas.microsoft.com/office/drawing/2014/main" id="{D2FA5AF7-1844-4463-A52C-F898EABD0624}"/>
                </a:ext>
              </a:extLst>
            </p:cNvPr>
            <p:cNvSpPr/>
            <p:nvPr/>
          </p:nvSpPr>
          <p:spPr>
            <a:xfrm>
              <a:off x="3876181" y="1291002"/>
              <a:ext cx="125949" cy="111957"/>
            </a:xfrm>
            <a:custGeom>
              <a:avLst/>
              <a:gdLst/>
              <a:ahLst/>
              <a:cxnLst/>
              <a:rect l="0" t="0" r="0" b="0"/>
              <a:pathLst>
                <a:path w="125956" h="111961">
                  <a:moveTo>
                    <a:pt x="3131" y="58610"/>
                  </a:moveTo>
                  <a:cubicBezTo>
                    <a:pt x="2665" y="60476"/>
                    <a:pt x="4064" y="61876"/>
                    <a:pt x="6397" y="62342"/>
                  </a:cubicBezTo>
                  <a:cubicBezTo>
                    <a:pt x="8263" y="62809"/>
                    <a:pt x="10596" y="62342"/>
                    <a:pt x="11995" y="63275"/>
                  </a:cubicBezTo>
                  <a:cubicBezTo>
                    <a:pt x="15727" y="66074"/>
                    <a:pt x="19926" y="67474"/>
                    <a:pt x="24591" y="67940"/>
                  </a:cubicBezTo>
                  <a:cubicBezTo>
                    <a:pt x="25057" y="67940"/>
                    <a:pt x="25990" y="68407"/>
                    <a:pt x="26457" y="68873"/>
                  </a:cubicBezTo>
                  <a:cubicBezTo>
                    <a:pt x="27390" y="69807"/>
                    <a:pt x="26457" y="70273"/>
                    <a:pt x="25057" y="70740"/>
                  </a:cubicBezTo>
                  <a:cubicBezTo>
                    <a:pt x="22725" y="71206"/>
                    <a:pt x="19926" y="71673"/>
                    <a:pt x="17593" y="72139"/>
                  </a:cubicBezTo>
                  <a:cubicBezTo>
                    <a:pt x="14794" y="72606"/>
                    <a:pt x="12928" y="73539"/>
                    <a:pt x="11062" y="75871"/>
                  </a:cubicBezTo>
                  <a:cubicBezTo>
                    <a:pt x="10129" y="77271"/>
                    <a:pt x="11062" y="79603"/>
                    <a:pt x="13861" y="82402"/>
                  </a:cubicBezTo>
                  <a:cubicBezTo>
                    <a:pt x="17593" y="85668"/>
                    <a:pt x="21325" y="89400"/>
                    <a:pt x="25057" y="92665"/>
                  </a:cubicBezTo>
                  <a:cubicBezTo>
                    <a:pt x="25990" y="93598"/>
                    <a:pt x="27390" y="94065"/>
                    <a:pt x="28323" y="93598"/>
                  </a:cubicBezTo>
                  <a:cubicBezTo>
                    <a:pt x="36254" y="92199"/>
                    <a:pt x="41385" y="84268"/>
                    <a:pt x="39052" y="76338"/>
                  </a:cubicBezTo>
                  <a:cubicBezTo>
                    <a:pt x="38586" y="74472"/>
                    <a:pt x="37187" y="73072"/>
                    <a:pt x="38119" y="71206"/>
                  </a:cubicBezTo>
                  <a:cubicBezTo>
                    <a:pt x="38586" y="70740"/>
                    <a:pt x="39052" y="70273"/>
                    <a:pt x="39519" y="69807"/>
                  </a:cubicBezTo>
                  <a:cubicBezTo>
                    <a:pt x="39986" y="69807"/>
                    <a:pt x="40919" y="69340"/>
                    <a:pt x="41385" y="69807"/>
                  </a:cubicBezTo>
                  <a:cubicBezTo>
                    <a:pt x="44184" y="73539"/>
                    <a:pt x="46983" y="76804"/>
                    <a:pt x="46050" y="81936"/>
                  </a:cubicBezTo>
                  <a:cubicBezTo>
                    <a:pt x="45584" y="84268"/>
                    <a:pt x="45584" y="87067"/>
                    <a:pt x="45117" y="89400"/>
                  </a:cubicBezTo>
                  <a:cubicBezTo>
                    <a:pt x="44184" y="95931"/>
                    <a:pt x="44184" y="96397"/>
                    <a:pt x="49782" y="96397"/>
                  </a:cubicBezTo>
                  <a:cubicBezTo>
                    <a:pt x="54447" y="96397"/>
                    <a:pt x="58646" y="97797"/>
                    <a:pt x="60978" y="101995"/>
                  </a:cubicBezTo>
                  <a:cubicBezTo>
                    <a:pt x="64710" y="108060"/>
                    <a:pt x="70308" y="110393"/>
                    <a:pt x="77306" y="110393"/>
                  </a:cubicBezTo>
                  <a:cubicBezTo>
                    <a:pt x="88036" y="110393"/>
                    <a:pt x="98765" y="110859"/>
                    <a:pt x="109495" y="114125"/>
                  </a:cubicBezTo>
                  <a:cubicBezTo>
                    <a:pt x="111361" y="114591"/>
                    <a:pt x="113694" y="114591"/>
                    <a:pt x="115093" y="114125"/>
                  </a:cubicBezTo>
                  <a:cubicBezTo>
                    <a:pt x="119758" y="112259"/>
                    <a:pt x="123957" y="109460"/>
                    <a:pt x="127689" y="105261"/>
                  </a:cubicBezTo>
                  <a:cubicBezTo>
                    <a:pt x="129088" y="103862"/>
                    <a:pt x="129088" y="99663"/>
                    <a:pt x="128155" y="97797"/>
                  </a:cubicBezTo>
                  <a:cubicBezTo>
                    <a:pt x="127222" y="96864"/>
                    <a:pt x="126756" y="95464"/>
                    <a:pt x="125823" y="94998"/>
                  </a:cubicBezTo>
                  <a:cubicBezTo>
                    <a:pt x="123957" y="93132"/>
                    <a:pt x="122091" y="91732"/>
                    <a:pt x="119758" y="90333"/>
                  </a:cubicBezTo>
                  <a:cubicBezTo>
                    <a:pt x="116959" y="88933"/>
                    <a:pt x="116493" y="86601"/>
                    <a:pt x="116959" y="83802"/>
                  </a:cubicBezTo>
                  <a:cubicBezTo>
                    <a:pt x="117892" y="78204"/>
                    <a:pt x="112294" y="74938"/>
                    <a:pt x="111361" y="69807"/>
                  </a:cubicBezTo>
                  <a:cubicBezTo>
                    <a:pt x="109495" y="60010"/>
                    <a:pt x="102498" y="54878"/>
                    <a:pt x="94567" y="49747"/>
                  </a:cubicBezTo>
                  <a:cubicBezTo>
                    <a:pt x="90835" y="47414"/>
                    <a:pt x="87103" y="46948"/>
                    <a:pt x="83837" y="49280"/>
                  </a:cubicBezTo>
                  <a:cubicBezTo>
                    <a:pt x="80572" y="51613"/>
                    <a:pt x="78239" y="50680"/>
                    <a:pt x="75440" y="48814"/>
                  </a:cubicBezTo>
                  <a:cubicBezTo>
                    <a:pt x="71242" y="46015"/>
                    <a:pt x="67043" y="46481"/>
                    <a:pt x="62844" y="49280"/>
                  </a:cubicBezTo>
                  <a:cubicBezTo>
                    <a:pt x="61911" y="49747"/>
                    <a:pt x="60978" y="50213"/>
                    <a:pt x="60045" y="50680"/>
                  </a:cubicBezTo>
                  <a:cubicBezTo>
                    <a:pt x="60045" y="51146"/>
                    <a:pt x="60045" y="51146"/>
                    <a:pt x="60045" y="51613"/>
                  </a:cubicBezTo>
                  <a:cubicBezTo>
                    <a:pt x="59579" y="51613"/>
                    <a:pt x="59579" y="51613"/>
                    <a:pt x="59112" y="51613"/>
                  </a:cubicBezTo>
                  <a:cubicBezTo>
                    <a:pt x="56313" y="54412"/>
                    <a:pt x="53514" y="57211"/>
                    <a:pt x="50715" y="60010"/>
                  </a:cubicBezTo>
                  <a:cubicBezTo>
                    <a:pt x="49782" y="60943"/>
                    <a:pt x="48383" y="60943"/>
                    <a:pt x="47916" y="59543"/>
                  </a:cubicBezTo>
                  <a:cubicBezTo>
                    <a:pt x="47916" y="59077"/>
                    <a:pt x="47916" y="58144"/>
                    <a:pt x="47916" y="57677"/>
                  </a:cubicBezTo>
                  <a:cubicBezTo>
                    <a:pt x="50715" y="53945"/>
                    <a:pt x="53981" y="51146"/>
                    <a:pt x="59112" y="51146"/>
                  </a:cubicBezTo>
                  <a:cubicBezTo>
                    <a:pt x="59112" y="51146"/>
                    <a:pt x="59579" y="50680"/>
                    <a:pt x="59579" y="50680"/>
                  </a:cubicBezTo>
                  <a:cubicBezTo>
                    <a:pt x="59579" y="50680"/>
                    <a:pt x="60045" y="50680"/>
                    <a:pt x="60045" y="50213"/>
                  </a:cubicBezTo>
                  <a:cubicBezTo>
                    <a:pt x="60512" y="44615"/>
                    <a:pt x="60045" y="39484"/>
                    <a:pt x="54447" y="35751"/>
                  </a:cubicBezTo>
                  <a:cubicBezTo>
                    <a:pt x="50249" y="32486"/>
                    <a:pt x="48849" y="27821"/>
                    <a:pt x="48383" y="22223"/>
                  </a:cubicBezTo>
                  <a:cubicBezTo>
                    <a:pt x="48383" y="19424"/>
                    <a:pt x="46050" y="17091"/>
                    <a:pt x="43251" y="17091"/>
                  </a:cubicBezTo>
                  <a:cubicBezTo>
                    <a:pt x="34854" y="16158"/>
                    <a:pt x="29256" y="11493"/>
                    <a:pt x="24124" y="5429"/>
                  </a:cubicBezTo>
                  <a:cubicBezTo>
                    <a:pt x="22258" y="3096"/>
                    <a:pt x="18993" y="1696"/>
                    <a:pt x="16194" y="297"/>
                  </a:cubicBezTo>
                  <a:cubicBezTo>
                    <a:pt x="14328" y="-636"/>
                    <a:pt x="10129" y="763"/>
                    <a:pt x="9663" y="2630"/>
                  </a:cubicBezTo>
                  <a:cubicBezTo>
                    <a:pt x="8263" y="7761"/>
                    <a:pt x="6864" y="12426"/>
                    <a:pt x="4064" y="16625"/>
                  </a:cubicBezTo>
                  <a:cubicBezTo>
                    <a:pt x="-601" y="23622"/>
                    <a:pt x="-1067" y="31553"/>
                    <a:pt x="1732" y="38551"/>
                  </a:cubicBezTo>
                  <a:cubicBezTo>
                    <a:pt x="3598" y="46015"/>
                    <a:pt x="4531" y="52079"/>
                    <a:pt x="3131" y="5861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4" name="Freeform: Shape 43">
              <a:extLst>
                <a:ext uri="{FF2B5EF4-FFF2-40B4-BE49-F238E27FC236}">
                  <a16:creationId xmlns:a16="http://schemas.microsoft.com/office/drawing/2014/main" id="{5875A793-E2C7-4084-BE17-B8AC16BE450E}"/>
                </a:ext>
              </a:extLst>
            </p:cNvPr>
            <p:cNvSpPr/>
            <p:nvPr/>
          </p:nvSpPr>
          <p:spPr>
            <a:xfrm>
              <a:off x="5644201" y="3928585"/>
              <a:ext cx="83966" cy="181930"/>
            </a:xfrm>
            <a:custGeom>
              <a:avLst/>
              <a:gdLst/>
              <a:ahLst/>
              <a:cxnLst/>
              <a:rect l="0" t="0" r="0" b="0"/>
              <a:pathLst>
                <a:path w="83971" h="181937">
                  <a:moveTo>
                    <a:pt x="83774" y="88403"/>
                  </a:moveTo>
                  <a:cubicBezTo>
                    <a:pt x="81908" y="87470"/>
                    <a:pt x="80042" y="87470"/>
                    <a:pt x="78176" y="88403"/>
                  </a:cubicBezTo>
                  <a:cubicBezTo>
                    <a:pt x="77243" y="88869"/>
                    <a:pt x="75844" y="89803"/>
                    <a:pt x="74911" y="90736"/>
                  </a:cubicBezTo>
                  <a:cubicBezTo>
                    <a:pt x="67447" y="95401"/>
                    <a:pt x="65581" y="95401"/>
                    <a:pt x="59516" y="90269"/>
                  </a:cubicBezTo>
                  <a:cubicBezTo>
                    <a:pt x="56717" y="87937"/>
                    <a:pt x="54384" y="85137"/>
                    <a:pt x="53918" y="80472"/>
                  </a:cubicBezTo>
                  <a:cubicBezTo>
                    <a:pt x="53452" y="75807"/>
                    <a:pt x="52518" y="71609"/>
                    <a:pt x="52052" y="67410"/>
                  </a:cubicBezTo>
                  <a:cubicBezTo>
                    <a:pt x="51585" y="65544"/>
                    <a:pt x="51119" y="63678"/>
                    <a:pt x="50186" y="62279"/>
                  </a:cubicBezTo>
                  <a:cubicBezTo>
                    <a:pt x="49719" y="61346"/>
                    <a:pt x="48320" y="60879"/>
                    <a:pt x="47387" y="60879"/>
                  </a:cubicBezTo>
                  <a:cubicBezTo>
                    <a:pt x="46920" y="60879"/>
                    <a:pt x="46454" y="61346"/>
                    <a:pt x="45988" y="62279"/>
                  </a:cubicBezTo>
                  <a:cubicBezTo>
                    <a:pt x="45521" y="63678"/>
                    <a:pt x="45054" y="64611"/>
                    <a:pt x="44588" y="66011"/>
                  </a:cubicBezTo>
                  <a:cubicBezTo>
                    <a:pt x="44121" y="66944"/>
                    <a:pt x="43188" y="67877"/>
                    <a:pt x="42255" y="68343"/>
                  </a:cubicBezTo>
                  <a:cubicBezTo>
                    <a:pt x="41322" y="68810"/>
                    <a:pt x="38523" y="66011"/>
                    <a:pt x="38523" y="64611"/>
                  </a:cubicBezTo>
                  <a:cubicBezTo>
                    <a:pt x="39923" y="55748"/>
                    <a:pt x="39456" y="46884"/>
                    <a:pt x="41322" y="38020"/>
                  </a:cubicBezTo>
                  <a:cubicBezTo>
                    <a:pt x="42722" y="32889"/>
                    <a:pt x="42255" y="28224"/>
                    <a:pt x="38523" y="23558"/>
                  </a:cubicBezTo>
                  <a:cubicBezTo>
                    <a:pt x="34325" y="18427"/>
                    <a:pt x="31059" y="11429"/>
                    <a:pt x="25461" y="7231"/>
                  </a:cubicBezTo>
                  <a:cubicBezTo>
                    <a:pt x="24061" y="6298"/>
                    <a:pt x="23595" y="3965"/>
                    <a:pt x="22662" y="2099"/>
                  </a:cubicBezTo>
                  <a:cubicBezTo>
                    <a:pt x="22195" y="1633"/>
                    <a:pt x="22195" y="1166"/>
                    <a:pt x="21729" y="700"/>
                  </a:cubicBezTo>
                  <a:cubicBezTo>
                    <a:pt x="20796" y="-233"/>
                    <a:pt x="19396" y="-233"/>
                    <a:pt x="18464" y="700"/>
                  </a:cubicBezTo>
                  <a:cubicBezTo>
                    <a:pt x="17997" y="1166"/>
                    <a:pt x="17530" y="1633"/>
                    <a:pt x="17530" y="2099"/>
                  </a:cubicBezTo>
                  <a:cubicBezTo>
                    <a:pt x="17530" y="7231"/>
                    <a:pt x="22195" y="11429"/>
                    <a:pt x="19863" y="17028"/>
                  </a:cubicBezTo>
                  <a:cubicBezTo>
                    <a:pt x="17997" y="20760"/>
                    <a:pt x="18930" y="24492"/>
                    <a:pt x="20330" y="28224"/>
                  </a:cubicBezTo>
                  <a:cubicBezTo>
                    <a:pt x="22195" y="33822"/>
                    <a:pt x="23595" y="39420"/>
                    <a:pt x="24995" y="45018"/>
                  </a:cubicBezTo>
                  <a:cubicBezTo>
                    <a:pt x="25928" y="50616"/>
                    <a:pt x="29193" y="55748"/>
                    <a:pt x="26860" y="61812"/>
                  </a:cubicBezTo>
                  <a:cubicBezTo>
                    <a:pt x="26394" y="63212"/>
                    <a:pt x="27327" y="65544"/>
                    <a:pt x="28260" y="67410"/>
                  </a:cubicBezTo>
                  <a:cubicBezTo>
                    <a:pt x="29193" y="69743"/>
                    <a:pt x="30126" y="72075"/>
                    <a:pt x="30593" y="74408"/>
                  </a:cubicBezTo>
                  <a:cubicBezTo>
                    <a:pt x="29660" y="80472"/>
                    <a:pt x="29193" y="86537"/>
                    <a:pt x="26860" y="91669"/>
                  </a:cubicBezTo>
                  <a:cubicBezTo>
                    <a:pt x="24528" y="97733"/>
                    <a:pt x="22195" y="103331"/>
                    <a:pt x="19863" y="109396"/>
                  </a:cubicBezTo>
                  <a:cubicBezTo>
                    <a:pt x="18464" y="112661"/>
                    <a:pt x="16597" y="114527"/>
                    <a:pt x="13332" y="115927"/>
                  </a:cubicBezTo>
                  <a:cubicBezTo>
                    <a:pt x="10533" y="116860"/>
                    <a:pt x="7267" y="118260"/>
                    <a:pt x="4468" y="119659"/>
                  </a:cubicBezTo>
                  <a:cubicBezTo>
                    <a:pt x="-197" y="122458"/>
                    <a:pt x="-1596" y="129456"/>
                    <a:pt x="2136" y="133188"/>
                  </a:cubicBezTo>
                  <a:cubicBezTo>
                    <a:pt x="5401" y="136453"/>
                    <a:pt x="8667" y="139719"/>
                    <a:pt x="11466" y="142518"/>
                  </a:cubicBezTo>
                  <a:cubicBezTo>
                    <a:pt x="14731" y="145317"/>
                    <a:pt x="15198" y="149049"/>
                    <a:pt x="14731" y="153248"/>
                  </a:cubicBezTo>
                  <a:cubicBezTo>
                    <a:pt x="14731" y="156513"/>
                    <a:pt x="13332" y="159312"/>
                    <a:pt x="11466" y="162111"/>
                  </a:cubicBezTo>
                  <a:cubicBezTo>
                    <a:pt x="7734" y="166776"/>
                    <a:pt x="4002" y="170975"/>
                    <a:pt x="736" y="175640"/>
                  </a:cubicBezTo>
                  <a:cubicBezTo>
                    <a:pt x="270" y="176573"/>
                    <a:pt x="270" y="178439"/>
                    <a:pt x="736" y="179372"/>
                  </a:cubicBezTo>
                  <a:cubicBezTo>
                    <a:pt x="2602" y="181704"/>
                    <a:pt x="4935" y="184037"/>
                    <a:pt x="7267" y="185903"/>
                  </a:cubicBezTo>
                  <a:cubicBezTo>
                    <a:pt x="8200" y="186369"/>
                    <a:pt x="9600" y="186836"/>
                    <a:pt x="11000" y="186369"/>
                  </a:cubicBezTo>
                  <a:cubicBezTo>
                    <a:pt x="16131" y="184503"/>
                    <a:pt x="19863" y="181238"/>
                    <a:pt x="23595" y="177506"/>
                  </a:cubicBezTo>
                  <a:cubicBezTo>
                    <a:pt x="30126" y="170975"/>
                    <a:pt x="36190" y="164910"/>
                    <a:pt x="42255" y="157913"/>
                  </a:cubicBezTo>
                  <a:cubicBezTo>
                    <a:pt x="47853" y="151381"/>
                    <a:pt x="52518" y="144850"/>
                    <a:pt x="52518" y="135987"/>
                  </a:cubicBezTo>
                  <a:cubicBezTo>
                    <a:pt x="52518" y="131322"/>
                    <a:pt x="56717" y="128056"/>
                    <a:pt x="61848" y="127590"/>
                  </a:cubicBezTo>
                  <a:cubicBezTo>
                    <a:pt x="63248" y="127590"/>
                    <a:pt x="64648" y="127590"/>
                    <a:pt x="65581" y="127590"/>
                  </a:cubicBezTo>
                  <a:cubicBezTo>
                    <a:pt x="66513" y="127590"/>
                    <a:pt x="68846" y="126657"/>
                    <a:pt x="68846" y="126190"/>
                  </a:cubicBezTo>
                  <a:cubicBezTo>
                    <a:pt x="70246" y="120125"/>
                    <a:pt x="75377" y="116860"/>
                    <a:pt x="79576" y="113128"/>
                  </a:cubicBezTo>
                  <a:cubicBezTo>
                    <a:pt x="81442" y="111262"/>
                    <a:pt x="82375" y="108929"/>
                    <a:pt x="83308" y="106597"/>
                  </a:cubicBezTo>
                  <a:cubicBezTo>
                    <a:pt x="84707" y="102865"/>
                    <a:pt x="85641" y="99133"/>
                    <a:pt x="87040" y="95867"/>
                  </a:cubicBezTo>
                  <a:cubicBezTo>
                    <a:pt x="87506" y="92602"/>
                    <a:pt x="86107" y="89803"/>
                    <a:pt x="83774" y="8840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5" name="Freeform: Shape 44">
              <a:extLst>
                <a:ext uri="{FF2B5EF4-FFF2-40B4-BE49-F238E27FC236}">
                  <a16:creationId xmlns:a16="http://schemas.microsoft.com/office/drawing/2014/main" id="{0EAE4AA0-CB1F-40D8-AF9E-9B862680A3E5}"/>
                </a:ext>
              </a:extLst>
            </p:cNvPr>
            <p:cNvSpPr/>
            <p:nvPr/>
          </p:nvSpPr>
          <p:spPr>
            <a:xfrm>
              <a:off x="4495490" y="1352876"/>
              <a:ext cx="107291" cy="74638"/>
            </a:xfrm>
            <a:custGeom>
              <a:avLst/>
              <a:gdLst/>
              <a:ahLst/>
              <a:cxnLst/>
              <a:rect l="0" t="0" r="0" b="0"/>
              <a:pathLst>
                <a:path w="107296" h="74641">
                  <a:moveTo>
                    <a:pt x="9839" y="45251"/>
                  </a:moveTo>
                  <a:cubicBezTo>
                    <a:pt x="12638" y="49450"/>
                    <a:pt x="16370" y="52715"/>
                    <a:pt x="16370" y="58313"/>
                  </a:cubicBezTo>
                  <a:cubicBezTo>
                    <a:pt x="16370" y="59713"/>
                    <a:pt x="18236" y="61579"/>
                    <a:pt x="20102" y="62512"/>
                  </a:cubicBezTo>
                  <a:cubicBezTo>
                    <a:pt x="23368" y="64378"/>
                    <a:pt x="26633" y="66710"/>
                    <a:pt x="30365" y="67644"/>
                  </a:cubicBezTo>
                  <a:cubicBezTo>
                    <a:pt x="35030" y="69043"/>
                    <a:pt x="38762" y="70909"/>
                    <a:pt x="41561" y="74175"/>
                  </a:cubicBezTo>
                  <a:cubicBezTo>
                    <a:pt x="44360" y="76974"/>
                    <a:pt x="47626" y="78373"/>
                    <a:pt x="51824" y="77440"/>
                  </a:cubicBezTo>
                  <a:cubicBezTo>
                    <a:pt x="55090" y="76974"/>
                    <a:pt x="58356" y="77907"/>
                    <a:pt x="61154" y="77440"/>
                  </a:cubicBezTo>
                  <a:cubicBezTo>
                    <a:pt x="62554" y="77440"/>
                    <a:pt x="64420" y="75574"/>
                    <a:pt x="65353" y="74175"/>
                  </a:cubicBezTo>
                  <a:cubicBezTo>
                    <a:pt x="66753" y="71376"/>
                    <a:pt x="66753" y="68577"/>
                    <a:pt x="70018" y="66244"/>
                  </a:cubicBezTo>
                  <a:cubicBezTo>
                    <a:pt x="72351" y="64844"/>
                    <a:pt x="74217" y="61579"/>
                    <a:pt x="76083" y="58780"/>
                  </a:cubicBezTo>
                  <a:cubicBezTo>
                    <a:pt x="79815" y="53648"/>
                    <a:pt x="84013" y="50849"/>
                    <a:pt x="90544" y="52715"/>
                  </a:cubicBezTo>
                  <a:cubicBezTo>
                    <a:pt x="91944" y="53182"/>
                    <a:pt x="94277" y="52249"/>
                    <a:pt x="95676" y="51316"/>
                  </a:cubicBezTo>
                  <a:cubicBezTo>
                    <a:pt x="97076" y="50383"/>
                    <a:pt x="98475" y="48983"/>
                    <a:pt x="99874" y="47584"/>
                  </a:cubicBezTo>
                  <a:cubicBezTo>
                    <a:pt x="100808" y="46651"/>
                    <a:pt x="101274" y="45251"/>
                    <a:pt x="101274" y="44318"/>
                  </a:cubicBezTo>
                  <a:cubicBezTo>
                    <a:pt x="101274" y="41986"/>
                    <a:pt x="102674" y="41053"/>
                    <a:pt x="104073" y="40120"/>
                  </a:cubicBezTo>
                  <a:cubicBezTo>
                    <a:pt x="105006" y="39187"/>
                    <a:pt x="106406" y="38720"/>
                    <a:pt x="106872" y="37321"/>
                  </a:cubicBezTo>
                  <a:cubicBezTo>
                    <a:pt x="107805" y="35921"/>
                    <a:pt x="109205" y="34055"/>
                    <a:pt x="109205" y="32189"/>
                  </a:cubicBezTo>
                  <a:cubicBezTo>
                    <a:pt x="109671" y="29856"/>
                    <a:pt x="109671" y="27057"/>
                    <a:pt x="109205" y="24725"/>
                  </a:cubicBezTo>
                  <a:cubicBezTo>
                    <a:pt x="108272" y="21926"/>
                    <a:pt x="106872" y="18660"/>
                    <a:pt x="105939" y="15861"/>
                  </a:cubicBezTo>
                  <a:cubicBezTo>
                    <a:pt x="107805" y="9797"/>
                    <a:pt x="104073" y="7931"/>
                    <a:pt x="99408" y="6998"/>
                  </a:cubicBezTo>
                  <a:cubicBezTo>
                    <a:pt x="91477" y="5132"/>
                    <a:pt x="83080" y="3732"/>
                    <a:pt x="75150" y="1866"/>
                  </a:cubicBezTo>
                  <a:cubicBezTo>
                    <a:pt x="74683" y="1866"/>
                    <a:pt x="73750" y="1400"/>
                    <a:pt x="73284" y="1866"/>
                  </a:cubicBezTo>
                  <a:cubicBezTo>
                    <a:pt x="71884" y="2799"/>
                    <a:pt x="70018" y="3266"/>
                    <a:pt x="68619" y="4665"/>
                  </a:cubicBezTo>
                  <a:cubicBezTo>
                    <a:pt x="68152" y="5132"/>
                    <a:pt x="68152" y="7464"/>
                    <a:pt x="68619" y="7931"/>
                  </a:cubicBezTo>
                  <a:cubicBezTo>
                    <a:pt x="71884" y="13529"/>
                    <a:pt x="74217" y="19593"/>
                    <a:pt x="73750" y="26124"/>
                  </a:cubicBezTo>
                  <a:cubicBezTo>
                    <a:pt x="73750" y="27524"/>
                    <a:pt x="74217" y="29390"/>
                    <a:pt x="74683" y="30789"/>
                  </a:cubicBezTo>
                  <a:cubicBezTo>
                    <a:pt x="74683" y="30789"/>
                    <a:pt x="75150" y="30789"/>
                    <a:pt x="75150" y="31256"/>
                  </a:cubicBezTo>
                  <a:cubicBezTo>
                    <a:pt x="75150" y="31722"/>
                    <a:pt x="75616" y="32189"/>
                    <a:pt x="76083" y="32655"/>
                  </a:cubicBezTo>
                  <a:cubicBezTo>
                    <a:pt x="75616" y="32189"/>
                    <a:pt x="75150" y="32189"/>
                    <a:pt x="74683" y="31722"/>
                  </a:cubicBezTo>
                  <a:cubicBezTo>
                    <a:pt x="74683" y="31256"/>
                    <a:pt x="74683" y="31256"/>
                    <a:pt x="74683" y="30789"/>
                  </a:cubicBezTo>
                  <a:cubicBezTo>
                    <a:pt x="73750" y="30323"/>
                    <a:pt x="72817" y="29856"/>
                    <a:pt x="72351" y="28923"/>
                  </a:cubicBezTo>
                  <a:cubicBezTo>
                    <a:pt x="68619" y="22859"/>
                    <a:pt x="64886" y="16794"/>
                    <a:pt x="63954" y="9797"/>
                  </a:cubicBezTo>
                  <a:cubicBezTo>
                    <a:pt x="63487" y="5132"/>
                    <a:pt x="60688" y="3266"/>
                    <a:pt x="56489" y="2333"/>
                  </a:cubicBezTo>
                  <a:cubicBezTo>
                    <a:pt x="52757" y="1400"/>
                    <a:pt x="49025" y="467"/>
                    <a:pt x="45293" y="0"/>
                  </a:cubicBezTo>
                  <a:cubicBezTo>
                    <a:pt x="44360" y="0"/>
                    <a:pt x="42961" y="933"/>
                    <a:pt x="42028" y="1866"/>
                  </a:cubicBezTo>
                  <a:cubicBezTo>
                    <a:pt x="40628" y="4199"/>
                    <a:pt x="39695" y="6531"/>
                    <a:pt x="39229" y="8864"/>
                  </a:cubicBezTo>
                  <a:cubicBezTo>
                    <a:pt x="38762" y="12596"/>
                    <a:pt x="39229" y="15861"/>
                    <a:pt x="39229" y="19593"/>
                  </a:cubicBezTo>
                  <a:cubicBezTo>
                    <a:pt x="39229" y="19593"/>
                    <a:pt x="39695" y="19593"/>
                    <a:pt x="39695" y="19593"/>
                  </a:cubicBezTo>
                  <a:cubicBezTo>
                    <a:pt x="40162" y="20526"/>
                    <a:pt x="40628" y="20993"/>
                    <a:pt x="41561" y="21926"/>
                  </a:cubicBezTo>
                  <a:cubicBezTo>
                    <a:pt x="40628" y="21459"/>
                    <a:pt x="40162" y="20993"/>
                    <a:pt x="39229" y="20060"/>
                  </a:cubicBezTo>
                  <a:cubicBezTo>
                    <a:pt x="39229" y="20060"/>
                    <a:pt x="39229" y="19593"/>
                    <a:pt x="39229" y="19593"/>
                  </a:cubicBezTo>
                  <a:cubicBezTo>
                    <a:pt x="34097" y="17727"/>
                    <a:pt x="28499" y="17261"/>
                    <a:pt x="24767" y="12596"/>
                  </a:cubicBezTo>
                  <a:cubicBezTo>
                    <a:pt x="21501" y="8864"/>
                    <a:pt x="15903" y="7464"/>
                    <a:pt x="11238" y="6065"/>
                  </a:cubicBezTo>
                  <a:cubicBezTo>
                    <a:pt x="9372" y="5598"/>
                    <a:pt x="6107" y="6998"/>
                    <a:pt x="5174" y="9797"/>
                  </a:cubicBezTo>
                  <a:cubicBezTo>
                    <a:pt x="3774" y="14462"/>
                    <a:pt x="2375" y="19593"/>
                    <a:pt x="509" y="24258"/>
                  </a:cubicBezTo>
                  <a:cubicBezTo>
                    <a:pt x="-425" y="26124"/>
                    <a:pt x="42" y="27990"/>
                    <a:pt x="975" y="29856"/>
                  </a:cubicBezTo>
                  <a:cubicBezTo>
                    <a:pt x="4707" y="34988"/>
                    <a:pt x="6573" y="40586"/>
                    <a:pt x="9839" y="45251"/>
                  </a:cubicBezTo>
                  <a:close/>
                  <a:moveTo>
                    <a:pt x="79815" y="35455"/>
                  </a:moveTo>
                  <a:lnTo>
                    <a:pt x="80281" y="36388"/>
                  </a:lnTo>
                  <a:lnTo>
                    <a:pt x="79815" y="35455"/>
                  </a:lnTo>
                  <a:cubicBezTo>
                    <a:pt x="79348" y="35455"/>
                    <a:pt x="78882" y="34988"/>
                    <a:pt x="78882" y="34522"/>
                  </a:cubicBezTo>
                  <a:cubicBezTo>
                    <a:pt x="78882" y="34988"/>
                    <a:pt x="79348" y="35455"/>
                    <a:pt x="79815" y="35455"/>
                  </a:cubicBezTo>
                  <a:close/>
                  <a:moveTo>
                    <a:pt x="45293" y="23792"/>
                  </a:moveTo>
                  <a:lnTo>
                    <a:pt x="45293" y="24725"/>
                  </a:lnTo>
                  <a:lnTo>
                    <a:pt x="45293" y="23792"/>
                  </a:lnTo>
                  <a:cubicBezTo>
                    <a:pt x="44360" y="23792"/>
                    <a:pt x="43427" y="23325"/>
                    <a:pt x="42961" y="22859"/>
                  </a:cubicBezTo>
                  <a:cubicBezTo>
                    <a:pt x="43427" y="23325"/>
                    <a:pt x="44360" y="23325"/>
                    <a:pt x="45293" y="2379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6" name="Freeform: Shape 45">
              <a:extLst>
                <a:ext uri="{FF2B5EF4-FFF2-40B4-BE49-F238E27FC236}">
                  <a16:creationId xmlns:a16="http://schemas.microsoft.com/office/drawing/2014/main" id="{5DCAC26A-736C-46DA-AF23-E3B81DEC492E}"/>
                </a:ext>
              </a:extLst>
            </p:cNvPr>
            <p:cNvSpPr/>
            <p:nvPr/>
          </p:nvSpPr>
          <p:spPr>
            <a:xfrm>
              <a:off x="1757763" y="1599180"/>
              <a:ext cx="88631" cy="107292"/>
            </a:xfrm>
            <a:custGeom>
              <a:avLst/>
              <a:gdLst/>
              <a:ahLst/>
              <a:cxnLst/>
              <a:rect l="0" t="0" r="0" b="0"/>
              <a:pathLst>
                <a:path w="88636" h="107296">
                  <a:moveTo>
                    <a:pt x="86770" y="20526"/>
                  </a:moveTo>
                  <a:cubicBezTo>
                    <a:pt x="89103" y="19127"/>
                    <a:pt x="90036" y="16328"/>
                    <a:pt x="89103" y="13995"/>
                  </a:cubicBezTo>
                  <a:cubicBezTo>
                    <a:pt x="88170" y="11196"/>
                    <a:pt x="86304" y="9797"/>
                    <a:pt x="83505" y="9330"/>
                  </a:cubicBezTo>
                  <a:cubicBezTo>
                    <a:pt x="79306" y="8397"/>
                    <a:pt x="74641" y="8864"/>
                    <a:pt x="69976" y="7931"/>
                  </a:cubicBezTo>
                  <a:cubicBezTo>
                    <a:pt x="67644" y="7464"/>
                    <a:pt x="65778" y="6531"/>
                    <a:pt x="63445" y="5598"/>
                  </a:cubicBezTo>
                  <a:cubicBezTo>
                    <a:pt x="63445" y="5598"/>
                    <a:pt x="63445" y="5598"/>
                    <a:pt x="63445" y="5598"/>
                  </a:cubicBezTo>
                  <a:cubicBezTo>
                    <a:pt x="63445" y="5598"/>
                    <a:pt x="62978" y="5598"/>
                    <a:pt x="62978" y="5598"/>
                  </a:cubicBezTo>
                  <a:lnTo>
                    <a:pt x="63445" y="6065"/>
                  </a:lnTo>
                  <a:cubicBezTo>
                    <a:pt x="62046" y="4665"/>
                    <a:pt x="61112" y="3266"/>
                    <a:pt x="59246" y="1866"/>
                  </a:cubicBezTo>
                  <a:cubicBezTo>
                    <a:pt x="57847" y="933"/>
                    <a:pt x="55981" y="0"/>
                    <a:pt x="54115" y="0"/>
                  </a:cubicBezTo>
                  <a:cubicBezTo>
                    <a:pt x="50849" y="467"/>
                    <a:pt x="48050" y="933"/>
                    <a:pt x="44785" y="2333"/>
                  </a:cubicBezTo>
                  <a:cubicBezTo>
                    <a:pt x="42919" y="2799"/>
                    <a:pt x="41053" y="4199"/>
                    <a:pt x="40586" y="5598"/>
                  </a:cubicBezTo>
                  <a:cubicBezTo>
                    <a:pt x="38720" y="10263"/>
                    <a:pt x="35455" y="12596"/>
                    <a:pt x="31723" y="15395"/>
                  </a:cubicBezTo>
                  <a:cubicBezTo>
                    <a:pt x="29857" y="16794"/>
                    <a:pt x="29857" y="18660"/>
                    <a:pt x="30323" y="20526"/>
                  </a:cubicBezTo>
                  <a:cubicBezTo>
                    <a:pt x="30789" y="22392"/>
                    <a:pt x="31256" y="24258"/>
                    <a:pt x="32189" y="26124"/>
                  </a:cubicBezTo>
                  <a:cubicBezTo>
                    <a:pt x="36388" y="32655"/>
                    <a:pt x="34055" y="38254"/>
                    <a:pt x="30789" y="44318"/>
                  </a:cubicBezTo>
                  <a:cubicBezTo>
                    <a:pt x="29857" y="45718"/>
                    <a:pt x="27057" y="46184"/>
                    <a:pt x="25658" y="45251"/>
                  </a:cubicBezTo>
                  <a:cubicBezTo>
                    <a:pt x="22392" y="41986"/>
                    <a:pt x="21459" y="37321"/>
                    <a:pt x="19593" y="33122"/>
                  </a:cubicBezTo>
                  <a:cubicBezTo>
                    <a:pt x="18660" y="30323"/>
                    <a:pt x="15861" y="29390"/>
                    <a:pt x="13529" y="29390"/>
                  </a:cubicBezTo>
                  <a:cubicBezTo>
                    <a:pt x="6065" y="29390"/>
                    <a:pt x="1400" y="34055"/>
                    <a:pt x="933" y="41053"/>
                  </a:cubicBezTo>
                  <a:cubicBezTo>
                    <a:pt x="467" y="46184"/>
                    <a:pt x="0" y="51316"/>
                    <a:pt x="0" y="56447"/>
                  </a:cubicBezTo>
                  <a:cubicBezTo>
                    <a:pt x="0" y="58313"/>
                    <a:pt x="933" y="60179"/>
                    <a:pt x="2799" y="61112"/>
                  </a:cubicBezTo>
                  <a:cubicBezTo>
                    <a:pt x="7464" y="62978"/>
                    <a:pt x="9797" y="66711"/>
                    <a:pt x="11196" y="70909"/>
                  </a:cubicBezTo>
                  <a:cubicBezTo>
                    <a:pt x="13529" y="78840"/>
                    <a:pt x="17261" y="86304"/>
                    <a:pt x="16794" y="95167"/>
                  </a:cubicBezTo>
                  <a:cubicBezTo>
                    <a:pt x="16794" y="99832"/>
                    <a:pt x="19127" y="103565"/>
                    <a:pt x="22392" y="107297"/>
                  </a:cubicBezTo>
                  <a:cubicBezTo>
                    <a:pt x="24258" y="109163"/>
                    <a:pt x="27524" y="109629"/>
                    <a:pt x="29390" y="108230"/>
                  </a:cubicBezTo>
                  <a:cubicBezTo>
                    <a:pt x="32189" y="105897"/>
                    <a:pt x="34988" y="102632"/>
                    <a:pt x="37787" y="100766"/>
                  </a:cubicBezTo>
                  <a:cubicBezTo>
                    <a:pt x="41053" y="98899"/>
                    <a:pt x="45251" y="98433"/>
                    <a:pt x="48517" y="97033"/>
                  </a:cubicBezTo>
                  <a:cubicBezTo>
                    <a:pt x="52249" y="95634"/>
                    <a:pt x="55514" y="93768"/>
                    <a:pt x="58780" y="91902"/>
                  </a:cubicBezTo>
                  <a:cubicBezTo>
                    <a:pt x="60180" y="90969"/>
                    <a:pt x="62046" y="89103"/>
                    <a:pt x="62512" y="87703"/>
                  </a:cubicBezTo>
                  <a:cubicBezTo>
                    <a:pt x="64378" y="81639"/>
                    <a:pt x="67644" y="76041"/>
                    <a:pt x="72309" y="71376"/>
                  </a:cubicBezTo>
                  <a:cubicBezTo>
                    <a:pt x="75574" y="68110"/>
                    <a:pt x="76041" y="63445"/>
                    <a:pt x="75108" y="58780"/>
                  </a:cubicBezTo>
                  <a:cubicBezTo>
                    <a:pt x="74175" y="55514"/>
                    <a:pt x="73242" y="52715"/>
                    <a:pt x="72309" y="49450"/>
                  </a:cubicBezTo>
                  <a:cubicBezTo>
                    <a:pt x="71376" y="45251"/>
                    <a:pt x="68577" y="42919"/>
                    <a:pt x="64845" y="41053"/>
                  </a:cubicBezTo>
                  <a:cubicBezTo>
                    <a:pt x="63445" y="40120"/>
                    <a:pt x="63445" y="39187"/>
                    <a:pt x="64845" y="38254"/>
                  </a:cubicBezTo>
                  <a:cubicBezTo>
                    <a:pt x="68577" y="36854"/>
                    <a:pt x="71842" y="35455"/>
                    <a:pt x="75574" y="34055"/>
                  </a:cubicBezTo>
                  <a:cubicBezTo>
                    <a:pt x="77907" y="33122"/>
                    <a:pt x="80239" y="31256"/>
                    <a:pt x="80239" y="28457"/>
                  </a:cubicBezTo>
                  <a:cubicBezTo>
                    <a:pt x="81172" y="23325"/>
                    <a:pt x="83971" y="22392"/>
                    <a:pt x="86770" y="2052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7" name="Freeform: Shape 46">
              <a:extLst>
                <a:ext uri="{FF2B5EF4-FFF2-40B4-BE49-F238E27FC236}">
                  <a16:creationId xmlns:a16="http://schemas.microsoft.com/office/drawing/2014/main" id="{354D4001-115D-4355-9E7A-2FBDB5E35AC9}"/>
                </a:ext>
              </a:extLst>
            </p:cNvPr>
            <p:cNvSpPr/>
            <p:nvPr/>
          </p:nvSpPr>
          <p:spPr>
            <a:xfrm>
              <a:off x="4879020" y="3235133"/>
              <a:ext cx="102626" cy="116622"/>
            </a:xfrm>
            <a:custGeom>
              <a:avLst/>
              <a:gdLst/>
              <a:ahLst/>
              <a:cxnLst/>
              <a:rect l="0" t="0" r="0" b="0"/>
              <a:pathLst>
                <a:path w="102631" h="116626">
                  <a:moveTo>
                    <a:pt x="31681" y="21012"/>
                  </a:moveTo>
                  <a:cubicBezTo>
                    <a:pt x="45676" y="19612"/>
                    <a:pt x="59671" y="19612"/>
                    <a:pt x="73666" y="21945"/>
                  </a:cubicBezTo>
                  <a:cubicBezTo>
                    <a:pt x="87195" y="23811"/>
                    <a:pt x="96991" y="18679"/>
                    <a:pt x="103989" y="6550"/>
                  </a:cubicBezTo>
                  <a:cubicBezTo>
                    <a:pt x="104922" y="4684"/>
                    <a:pt x="104455" y="2818"/>
                    <a:pt x="103056" y="1419"/>
                  </a:cubicBezTo>
                  <a:cubicBezTo>
                    <a:pt x="101657" y="19"/>
                    <a:pt x="98857" y="-448"/>
                    <a:pt x="97925" y="485"/>
                  </a:cubicBezTo>
                  <a:cubicBezTo>
                    <a:pt x="95592" y="2351"/>
                    <a:pt x="93259" y="4684"/>
                    <a:pt x="90927" y="7017"/>
                  </a:cubicBezTo>
                  <a:cubicBezTo>
                    <a:pt x="86728" y="10282"/>
                    <a:pt x="82530" y="12615"/>
                    <a:pt x="76932" y="11215"/>
                  </a:cubicBezTo>
                  <a:cubicBezTo>
                    <a:pt x="69467" y="9816"/>
                    <a:pt x="61537" y="9816"/>
                    <a:pt x="54073" y="8416"/>
                  </a:cubicBezTo>
                  <a:cubicBezTo>
                    <a:pt x="48941" y="7950"/>
                    <a:pt x="44276" y="5617"/>
                    <a:pt x="39145" y="5151"/>
                  </a:cubicBezTo>
                  <a:cubicBezTo>
                    <a:pt x="33080" y="5151"/>
                    <a:pt x="30747" y="13081"/>
                    <a:pt x="24216" y="13081"/>
                  </a:cubicBezTo>
                  <a:cubicBezTo>
                    <a:pt x="23750" y="13081"/>
                    <a:pt x="22817" y="13548"/>
                    <a:pt x="22350" y="14014"/>
                  </a:cubicBezTo>
                  <a:cubicBezTo>
                    <a:pt x="19085" y="16347"/>
                    <a:pt x="16752" y="19146"/>
                    <a:pt x="15819" y="23344"/>
                  </a:cubicBezTo>
                  <a:cubicBezTo>
                    <a:pt x="15353" y="25677"/>
                    <a:pt x="15819" y="28476"/>
                    <a:pt x="15353" y="30808"/>
                  </a:cubicBezTo>
                  <a:cubicBezTo>
                    <a:pt x="14886" y="33141"/>
                    <a:pt x="14420" y="35940"/>
                    <a:pt x="12554" y="37806"/>
                  </a:cubicBezTo>
                  <a:cubicBezTo>
                    <a:pt x="8822" y="42005"/>
                    <a:pt x="7422" y="46670"/>
                    <a:pt x="7422" y="51801"/>
                  </a:cubicBezTo>
                  <a:cubicBezTo>
                    <a:pt x="7422" y="56466"/>
                    <a:pt x="6023" y="60665"/>
                    <a:pt x="4157" y="64863"/>
                  </a:cubicBezTo>
                  <a:cubicBezTo>
                    <a:pt x="2757" y="67662"/>
                    <a:pt x="1358" y="70461"/>
                    <a:pt x="425" y="73727"/>
                  </a:cubicBezTo>
                  <a:cubicBezTo>
                    <a:pt x="-509" y="77459"/>
                    <a:pt x="-42" y="81658"/>
                    <a:pt x="3223" y="84457"/>
                  </a:cubicBezTo>
                  <a:cubicBezTo>
                    <a:pt x="4623" y="85856"/>
                    <a:pt x="6489" y="86789"/>
                    <a:pt x="7888" y="87722"/>
                  </a:cubicBezTo>
                  <a:cubicBezTo>
                    <a:pt x="11154" y="90521"/>
                    <a:pt x="12087" y="94253"/>
                    <a:pt x="11154" y="97985"/>
                  </a:cubicBezTo>
                  <a:cubicBezTo>
                    <a:pt x="10221" y="102184"/>
                    <a:pt x="7888" y="106383"/>
                    <a:pt x="8822" y="111048"/>
                  </a:cubicBezTo>
                  <a:cubicBezTo>
                    <a:pt x="9288" y="112914"/>
                    <a:pt x="9755" y="114780"/>
                    <a:pt x="11154" y="116179"/>
                  </a:cubicBezTo>
                  <a:cubicBezTo>
                    <a:pt x="14886" y="119445"/>
                    <a:pt x="19551" y="118512"/>
                    <a:pt x="23750" y="116646"/>
                  </a:cubicBezTo>
                  <a:cubicBezTo>
                    <a:pt x="26549" y="115246"/>
                    <a:pt x="25616" y="112447"/>
                    <a:pt x="25616" y="110115"/>
                  </a:cubicBezTo>
                  <a:cubicBezTo>
                    <a:pt x="25616" y="98452"/>
                    <a:pt x="28415" y="87256"/>
                    <a:pt x="29348" y="76060"/>
                  </a:cubicBezTo>
                  <a:cubicBezTo>
                    <a:pt x="29348" y="75127"/>
                    <a:pt x="31214" y="74193"/>
                    <a:pt x="32147" y="74193"/>
                  </a:cubicBezTo>
                  <a:cubicBezTo>
                    <a:pt x="33080" y="74193"/>
                    <a:pt x="34479" y="75593"/>
                    <a:pt x="34479" y="76060"/>
                  </a:cubicBezTo>
                  <a:cubicBezTo>
                    <a:pt x="34013" y="82591"/>
                    <a:pt x="34479" y="88655"/>
                    <a:pt x="40078" y="93320"/>
                  </a:cubicBezTo>
                  <a:cubicBezTo>
                    <a:pt x="41477" y="94720"/>
                    <a:pt x="41477" y="97985"/>
                    <a:pt x="42410" y="100318"/>
                  </a:cubicBezTo>
                  <a:cubicBezTo>
                    <a:pt x="43810" y="104516"/>
                    <a:pt x="45209" y="105916"/>
                    <a:pt x="51274" y="105916"/>
                  </a:cubicBezTo>
                  <a:cubicBezTo>
                    <a:pt x="52673" y="105916"/>
                    <a:pt x="53606" y="105916"/>
                    <a:pt x="55006" y="105916"/>
                  </a:cubicBezTo>
                  <a:cubicBezTo>
                    <a:pt x="55006" y="105916"/>
                    <a:pt x="55006" y="105449"/>
                    <a:pt x="55006" y="105449"/>
                  </a:cubicBezTo>
                  <a:cubicBezTo>
                    <a:pt x="55472" y="105449"/>
                    <a:pt x="55939" y="104983"/>
                    <a:pt x="55939" y="104983"/>
                  </a:cubicBezTo>
                  <a:cubicBezTo>
                    <a:pt x="55939" y="105449"/>
                    <a:pt x="55472" y="105449"/>
                    <a:pt x="55472" y="105916"/>
                  </a:cubicBezTo>
                  <a:cubicBezTo>
                    <a:pt x="55472" y="105916"/>
                    <a:pt x="55472" y="105916"/>
                    <a:pt x="55006" y="105916"/>
                  </a:cubicBezTo>
                  <a:cubicBezTo>
                    <a:pt x="55472" y="109648"/>
                    <a:pt x="56405" y="113380"/>
                    <a:pt x="60604" y="114313"/>
                  </a:cubicBezTo>
                  <a:cubicBezTo>
                    <a:pt x="61070" y="114313"/>
                    <a:pt x="61537" y="115246"/>
                    <a:pt x="62470" y="115246"/>
                  </a:cubicBezTo>
                  <a:cubicBezTo>
                    <a:pt x="65269" y="116646"/>
                    <a:pt x="69467" y="115246"/>
                    <a:pt x="70401" y="112447"/>
                  </a:cubicBezTo>
                  <a:cubicBezTo>
                    <a:pt x="71334" y="107315"/>
                    <a:pt x="71800" y="102184"/>
                    <a:pt x="71334" y="97052"/>
                  </a:cubicBezTo>
                  <a:cubicBezTo>
                    <a:pt x="70867" y="94253"/>
                    <a:pt x="69467" y="92387"/>
                    <a:pt x="67135" y="90988"/>
                  </a:cubicBezTo>
                  <a:cubicBezTo>
                    <a:pt x="65269" y="90055"/>
                    <a:pt x="63869" y="89122"/>
                    <a:pt x="62003" y="88189"/>
                  </a:cubicBezTo>
                  <a:cubicBezTo>
                    <a:pt x="60137" y="86323"/>
                    <a:pt x="58271" y="84457"/>
                    <a:pt x="59204" y="81658"/>
                  </a:cubicBezTo>
                  <a:cubicBezTo>
                    <a:pt x="60137" y="78392"/>
                    <a:pt x="59204" y="75127"/>
                    <a:pt x="56872" y="72794"/>
                  </a:cubicBezTo>
                  <a:cubicBezTo>
                    <a:pt x="54539" y="69528"/>
                    <a:pt x="52207" y="66729"/>
                    <a:pt x="49874" y="63464"/>
                  </a:cubicBezTo>
                  <a:cubicBezTo>
                    <a:pt x="48941" y="62064"/>
                    <a:pt x="49408" y="59265"/>
                    <a:pt x="51274" y="58332"/>
                  </a:cubicBezTo>
                  <a:cubicBezTo>
                    <a:pt x="54539" y="56000"/>
                    <a:pt x="57805" y="54134"/>
                    <a:pt x="61070" y="51801"/>
                  </a:cubicBezTo>
                  <a:cubicBezTo>
                    <a:pt x="63403" y="50402"/>
                    <a:pt x="65735" y="50868"/>
                    <a:pt x="68534" y="51335"/>
                  </a:cubicBezTo>
                  <a:cubicBezTo>
                    <a:pt x="70401" y="51801"/>
                    <a:pt x="72267" y="51801"/>
                    <a:pt x="74133" y="51801"/>
                  </a:cubicBezTo>
                  <a:cubicBezTo>
                    <a:pt x="75066" y="51801"/>
                    <a:pt x="76932" y="50868"/>
                    <a:pt x="76932" y="49935"/>
                  </a:cubicBezTo>
                  <a:cubicBezTo>
                    <a:pt x="77398" y="46203"/>
                    <a:pt x="77865" y="42471"/>
                    <a:pt x="77398" y="38739"/>
                  </a:cubicBezTo>
                  <a:cubicBezTo>
                    <a:pt x="77398" y="37806"/>
                    <a:pt x="75999" y="36407"/>
                    <a:pt x="75066" y="35940"/>
                  </a:cubicBezTo>
                  <a:cubicBezTo>
                    <a:pt x="72733" y="35473"/>
                    <a:pt x="69934" y="35007"/>
                    <a:pt x="67602" y="35473"/>
                  </a:cubicBezTo>
                  <a:cubicBezTo>
                    <a:pt x="62470" y="36407"/>
                    <a:pt x="57805" y="38739"/>
                    <a:pt x="52673" y="39205"/>
                  </a:cubicBezTo>
                  <a:cubicBezTo>
                    <a:pt x="46609" y="39205"/>
                    <a:pt x="41477" y="41072"/>
                    <a:pt x="37279" y="45737"/>
                  </a:cubicBezTo>
                  <a:cubicBezTo>
                    <a:pt x="36812" y="46203"/>
                    <a:pt x="34479" y="46670"/>
                    <a:pt x="33546" y="46203"/>
                  </a:cubicBezTo>
                  <a:cubicBezTo>
                    <a:pt x="27949" y="43871"/>
                    <a:pt x="24216" y="39672"/>
                    <a:pt x="22817" y="33607"/>
                  </a:cubicBezTo>
                  <a:cubicBezTo>
                    <a:pt x="21417" y="28009"/>
                    <a:pt x="26082" y="21478"/>
                    <a:pt x="31681" y="21012"/>
                  </a:cubicBezTo>
                  <a:close/>
                  <a:moveTo>
                    <a:pt x="58738" y="101251"/>
                  </a:moveTo>
                  <a:cubicBezTo>
                    <a:pt x="58738" y="101251"/>
                    <a:pt x="59204" y="101251"/>
                    <a:pt x="59204" y="101251"/>
                  </a:cubicBezTo>
                  <a:cubicBezTo>
                    <a:pt x="60137" y="99851"/>
                    <a:pt x="61070" y="98918"/>
                    <a:pt x="62937" y="98918"/>
                  </a:cubicBezTo>
                  <a:cubicBezTo>
                    <a:pt x="64336" y="98918"/>
                    <a:pt x="64802" y="100318"/>
                    <a:pt x="64802" y="101251"/>
                  </a:cubicBezTo>
                  <a:cubicBezTo>
                    <a:pt x="64802" y="101717"/>
                    <a:pt x="63869" y="102184"/>
                    <a:pt x="63403" y="102184"/>
                  </a:cubicBezTo>
                  <a:cubicBezTo>
                    <a:pt x="62003" y="101717"/>
                    <a:pt x="60604" y="101251"/>
                    <a:pt x="59204" y="100784"/>
                  </a:cubicBezTo>
                  <a:cubicBezTo>
                    <a:pt x="59204" y="101717"/>
                    <a:pt x="59204" y="101717"/>
                    <a:pt x="58738" y="101251"/>
                  </a:cubicBezTo>
                  <a:cubicBezTo>
                    <a:pt x="58738" y="101717"/>
                    <a:pt x="58271" y="102184"/>
                    <a:pt x="58271" y="102184"/>
                  </a:cubicBezTo>
                  <a:cubicBezTo>
                    <a:pt x="58271" y="101717"/>
                    <a:pt x="58738" y="101717"/>
                    <a:pt x="58738" y="10125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8" name="Freeform: Shape 47">
              <a:extLst>
                <a:ext uri="{FF2B5EF4-FFF2-40B4-BE49-F238E27FC236}">
                  <a16:creationId xmlns:a16="http://schemas.microsoft.com/office/drawing/2014/main" id="{E1B4EA7A-94E9-41A5-9BA4-59DB26EA44F6}"/>
                </a:ext>
              </a:extLst>
            </p:cNvPr>
            <p:cNvSpPr/>
            <p:nvPr/>
          </p:nvSpPr>
          <p:spPr>
            <a:xfrm>
              <a:off x="2210714" y="2410869"/>
              <a:ext cx="4665" cy="4665"/>
            </a:xfrm>
            <a:custGeom>
              <a:avLst/>
              <a:gdLst/>
              <a:ahLst/>
              <a:cxnLst/>
              <a:rect l="0" t="0" r="0" b="0"/>
              <a:pathLst>
                <a:path>
                  <a:moveTo>
                    <a:pt x="0" y="0"/>
                  </a:moveTo>
                  <a:cubicBezTo>
                    <a:pt x="0" y="0"/>
                    <a:pt x="0" y="0"/>
                    <a:pt x="0" y="0"/>
                  </a:cubicBezTo>
                  <a:cubicBezTo>
                    <a:pt x="467" y="467"/>
                    <a:pt x="467" y="467"/>
                    <a:pt x="0" y="0"/>
                  </a:cubicBezTo>
                  <a:cubicBezTo>
                    <a:pt x="467" y="0"/>
                    <a:pt x="0" y="0"/>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9" name="Freeform: Shape 48">
              <a:extLst>
                <a:ext uri="{FF2B5EF4-FFF2-40B4-BE49-F238E27FC236}">
                  <a16:creationId xmlns:a16="http://schemas.microsoft.com/office/drawing/2014/main" id="{455965FC-3AB6-46AD-9CC1-ABDA0234CBC2}"/>
                </a:ext>
              </a:extLst>
            </p:cNvPr>
            <p:cNvSpPr/>
            <p:nvPr/>
          </p:nvSpPr>
          <p:spPr>
            <a:xfrm>
              <a:off x="2114720" y="2330043"/>
              <a:ext cx="97960" cy="102628"/>
            </a:xfrm>
            <a:custGeom>
              <a:avLst/>
              <a:gdLst/>
              <a:ahLst/>
              <a:cxnLst/>
              <a:rect l="0" t="0" r="0" b="0"/>
              <a:pathLst>
                <a:path w="97966" h="102631">
                  <a:moveTo>
                    <a:pt x="90868" y="51906"/>
                  </a:moveTo>
                  <a:cubicBezTo>
                    <a:pt x="91335" y="50507"/>
                    <a:pt x="90868" y="48174"/>
                    <a:pt x="89935" y="46775"/>
                  </a:cubicBezTo>
                  <a:cubicBezTo>
                    <a:pt x="89002" y="45375"/>
                    <a:pt x="87136" y="43976"/>
                    <a:pt x="85737" y="42576"/>
                  </a:cubicBezTo>
                  <a:cubicBezTo>
                    <a:pt x="84337" y="41177"/>
                    <a:pt x="82938" y="40244"/>
                    <a:pt x="80605" y="41177"/>
                  </a:cubicBezTo>
                  <a:cubicBezTo>
                    <a:pt x="78739" y="42110"/>
                    <a:pt x="77340" y="43043"/>
                    <a:pt x="75474" y="43976"/>
                  </a:cubicBezTo>
                  <a:cubicBezTo>
                    <a:pt x="71275" y="46308"/>
                    <a:pt x="67077" y="45842"/>
                    <a:pt x="62411" y="44909"/>
                  </a:cubicBezTo>
                  <a:cubicBezTo>
                    <a:pt x="60079" y="44442"/>
                    <a:pt x="59146" y="42576"/>
                    <a:pt x="59612" y="39311"/>
                  </a:cubicBezTo>
                  <a:cubicBezTo>
                    <a:pt x="59612" y="38844"/>
                    <a:pt x="60079" y="37911"/>
                    <a:pt x="60079" y="37445"/>
                  </a:cubicBezTo>
                  <a:cubicBezTo>
                    <a:pt x="60545" y="33713"/>
                    <a:pt x="58679" y="31380"/>
                    <a:pt x="54947" y="30914"/>
                  </a:cubicBezTo>
                  <a:cubicBezTo>
                    <a:pt x="53081" y="30447"/>
                    <a:pt x="51682" y="30914"/>
                    <a:pt x="49816" y="30914"/>
                  </a:cubicBezTo>
                  <a:cubicBezTo>
                    <a:pt x="49816" y="30914"/>
                    <a:pt x="49816" y="31380"/>
                    <a:pt x="49816" y="31380"/>
                  </a:cubicBezTo>
                  <a:lnTo>
                    <a:pt x="49349" y="31847"/>
                  </a:lnTo>
                  <a:lnTo>
                    <a:pt x="49349" y="30914"/>
                  </a:lnTo>
                  <a:cubicBezTo>
                    <a:pt x="49349" y="30914"/>
                    <a:pt x="49816" y="30914"/>
                    <a:pt x="49816" y="30914"/>
                  </a:cubicBezTo>
                  <a:cubicBezTo>
                    <a:pt x="51682" y="25315"/>
                    <a:pt x="55414" y="21117"/>
                    <a:pt x="59612" y="17385"/>
                  </a:cubicBezTo>
                  <a:cubicBezTo>
                    <a:pt x="63811" y="14119"/>
                    <a:pt x="65210" y="8988"/>
                    <a:pt x="68009" y="4789"/>
                  </a:cubicBezTo>
                  <a:cubicBezTo>
                    <a:pt x="68476" y="3856"/>
                    <a:pt x="68476" y="2457"/>
                    <a:pt x="68476" y="1524"/>
                  </a:cubicBezTo>
                  <a:cubicBezTo>
                    <a:pt x="68476" y="591"/>
                    <a:pt x="65210" y="-342"/>
                    <a:pt x="63344" y="124"/>
                  </a:cubicBezTo>
                  <a:cubicBezTo>
                    <a:pt x="56813" y="1524"/>
                    <a:pt x="51682" y="4323"/>
                    <a:pt x="47017" y="9454"/>
                  </a:cubicBezTo>
                  <a:cubicBezTo>
                    <a:pt x="38153" y="20184"/>
                    <a:pt x="30222" y="31847"/>
                    <a:pt x="23225" y="44442"/>
                  </a:cubicBezTo>
                  <a:cubicBezTo>
                    <a:pt x="19493" y="50973"/>
                    <a:pt x="15294" y="55638"/>
                    <a:pt x="8297" y="58437"/>
                  </a:cubicBezTo>
                  <a:cubicBezTo>
                    <a:pt x="5964" y="59370"/>
                    <a:pt x="6431" y="61236"/>
                    <a:pt x="7364" y="63102"/>
                  </a:cubicBezTo>
                  <a:cubicBezTo>
                    <a:pt x="9230" y="65435"/>
                    <a:pt x="8763" y="67768"/>
                    <a:pt x="6431" y="69634"/>
                  </a:cubicBezTo>
                  <a:cubicBezTo>
                    <a:pt x="4098" y="71966"/>
                    <a:pt x="2232" y="74299"/>
                    <a:pt x="366" y="76631"/>
                  </a:cubicBezTo>
                  <a:cubicBezTo>
                    <a:pt x="-567" y="78031"/>
                    <a:pt x="366" y="80830"/>
                    <a:pt x="2232" y="81296"/>
                  </a:cubicBezTo>
                  <a:cubicBezTo>
                    <a:pt x="4098" y="81763"/>
                    <a:pt x="5964" y="82696"/>
                    <a:pt x="7830" y="82696"/>
                  </a:cubicBezTo>
                  <a:cubicBezTo>
                    <a:pt x="14361" y="82229"/>
                    <a:pt x="20892" y="81763"/>
                    <a:pt x="26957" y="83629"/>
                  </a:cubicBezTo>
                  <a:cubicBezTo>
                    <a:pt x="32089" y="85028"/>
                    <a:pt x="36754" y="85028"/>
                    <a:pt x="41885" y="83629"/>
                  </a:cubicBezTo>
                  <a:cubicBezTo>
                    <a:pt x="47483" y="82229"/>
                    <a:pt x="51682" y="85961"/>
                    <a:pt x="56347" y="87827"/>
                  </a:cubicBezTo>
                  <a:cubicBezTo>
                    <a:pt x="56347" y="87827"/>
                    <a:pt x="56347" y="89227"/>
                    <a:pt x="56347" y="89227"/>
                  </a:cubicBezTo>
                  <a:cubicBezTo>
                    <a:pt x="54481" y="91093"/>
                    <a:pt x="52615" y="92492"/>
                    <a:pt x="51215" y="94825"/>
                  </a:cubicBezTo>
                  <a:cubicBezTo>
                    <a:pt x="50749" y="95758"/>
                    <a:pt x="50749" y="97158"/>
                    <a:pt x="51215" y="98091"/>
                  </a:cubicBezTo>
                  <a:cubicBezTo>
                    <a:pt x="51682" y="99024"/>
                    <a:pt x="53548" y="99490"/>
                    <a:pt x="54481" y="99490"/>
                  </a:cubicBezTo>
                  <a:cubicBezTo>
                    <a:pt x="57280" y="99490"/>
                    <a:pt x="59612" y="98091"/>
                    <a:pt x="61012" y="95758"/>
                  </a:cubicBezTo>
                  <a:cubicBezTo>
                    <a:pt x="64277" y="90626"/>
                    <a:pt x="70342" y="89693"/>
                    <a:pt x="74541" y="85495"/>
                  </a:cubicBezTo>
                  <a:cubicBezTo>
                    <a:pt x="74541" y="85495"/>
                    <a:pt x="75940" y="86428"/>
                    <a:pt x="75940" y="86428"/>
                  </a:cubicBezTo>
                  <a:cubicBezTo>
                    <a:pt x="75474" y="89693"/>
                    <a:pt x="74541" y="92492"/>
                    <a:pt x="74541" y="95758"/>
                  </a:cubicBezTo>
                  <a:cubicBezTo>
                    <a:pt x="74541" y="96691"/>
                    <a:pt x="75007" y="98557"/>
                    <a:pt x="75474" y="99024"/>
                  </a:cubicBezTo>
                  <a:cubicBezTo>
                    <a:pt x="79206" y="101356"/>
                    <a:pt x="82471" y="104155"/>
                    <a:pt x="87136" y="104622"/>
                  </a:cubicBezTo>
                  <a:cubicBezTo>
                    <a:pt x="89469" y="104622"/>
                    <a:pt x="92734" y="103222"/>
                    <a:pt x="93667" y="101356"/>
                  </a:cubicBezTo>
                  <a:cubicBezTo>
                    <a:pt x="95533" y="97158"/>
                    <a:pt x="96933" y="92959"/>
                    <a:pt x="98332" y="88760"/>
                  </a:cubicBezTo>
                  <a:cubicBezTo>
                    <a:pt x="99732" y="85495"/>
                    <a:pt x="97866" y="83162"/>
                    <a:pt x="96000" y="80830"/>
                  </a:cubicBezTo>
                  <a:cubicBezTo>
                    <a:pt x="95533" y="80830"/>
                    <a:pt x="95533" y="80830"/>
                    <a:pt x="95067" y="80830"/>
                  </a:cubicBezTo>
                  <a:cubicBezTo>
                    <a:pt x="94600" y="81296"/>
                    <a:pt x="94600" y="81296"/>
                    <a:pt x="94134" y="81763"/>
                  </a:cubicBezTo>
                  <a:cubicBezTo>
                    <a:pt x="94134" y="81296"/>
                    <a:pt x="94134" y="80830"/>
                    <a:pt x="94600" y="80830"/>
                  </a:cubicBezTo>
                  <a:cubicBezTo>
                    <a:pt x="94600" y="80830"/>
                    <a:pt x="95067" y="80830"/>
                    <a:pt x="95067" y="80830"/>
                  </a:cubicBezTo>
                  <a:cubicBezTo>
                    <a:pt x="95067" y="80830"/>
                    <a:pt x="95533" y="80363"/>
                    <a:pt x="95533" y="80363"/>
                  </a:cubicBezTo>
                  <a:cubicBezTo>
                    <a:pt x="93201" y="78031"/>
                    <a:pt x="90868" y="77098"/>
                    <a:pt x="87603" y="78031"/>
                  </a:cubicBezTo>
                  <a:cubicBezTo>
                    <a:pt x="86670" y="78497"/>
                    <a:pt x="85737" y="77098"/>
                    <a:pt x="86203" y="75698"/>
                  </a:cubicBezTo>
                  <a:cubicBezTo>
                    <a:pt x="86670" y="73832"/>
                    <a:pt x="87603" y="71966"/>
                    <a:pt x="89002" y="70567"/>
                  </a:cubicBezTo>
                  <a:cubicBezTo>
                    <a:pt x="90402" y="68701"/>
                    <a:pt x="92734" y="66835"/>
                    <a:pt x="94134" y="65435"/>
                  </a:cubicBezTo>
                  <a:cubicBezTo>
                    <a:pt x="94600" y="64969"/>
                    <a:pt x="94600" y="64502"/>
                    <a:pt x="94134" y="63569"/>
                  </a:cubicBezTo>
                  <a:cubicBezTo>
                    <a:pt x="93667" y="62169"/>
                    <a:pt x="92734" y="61703"/>
                    <a:pt x="91335" y="61703"/>
                  </a:cubicBezTo>
                  <a:cubicBezTo>
                    <a:pt x="89469" y="61703"/>
                    <a:pt x="87603" y="63569"/>
                    <a:pt x="86203" y="61236"/>
                  </a:cubicBezTo>
                  <a:cubicBezTo>
                    <a:pt x="85270" y="59370"/>
                    <a:pt x="86203" y="57504"/>
                    <a:pt x="87136" y="56105"/>
                  </a:cubicBezTo>
                  <a:cubicBezTo>
                    <a:pt x="88536" y="54705"/>
                    <a:pt x="90402" y="53306"/>
                    <a:pt x="90868" y="5190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50" name="Freeform: Shape 49">
              <a:extLst>
                <a:ext uri="{FF2B5EF4-FFF2-40B4-BE49-F238E27FC236}">
                  <a16:creationId xmlns:a16="http://schemas.microsoft.com/office/drawing/2014/main" id="{3FC552BB-2E72-4DEE-9B30-E30D443F7BE8}"/>
                </a:ext>
              </a:extLst>
            </p:cNvPr>
            <p:cNvSpPr/>
            <p:nvPr/>
          </p:nvSpPr>
          <p:spPr>
            <a:xfrm>
              <a:off x="1611196" y="1385638"/>
              <a:ext cx="116620" cy="65309"/>
            </a:xfrm>
            <a:custGeom>
              <a:avLst/>
              <a:gdLst/>
              <a:ahLst/>
              <a:cxnLst/>
              <a:rect l="0" t="0" r="0" b="0"/>
              <a:pathLst>
                <a:path w="116626" h="65310">
                  <a:moveTo>
                    <a:pt x="1959" y="52140"/>
                  </a:moveTo>
                  <a:cubicBezTo>
                    <a:pt x="8490" y="53539"/>
                    <a:pt x="11755" y="55405"/>
                    <a:pt x="15487" y="57271"/>
                  </a:cubicBezTo>
                  <a:cubicBezTo>
                    <a:pt x="18286" y="58671"/>
                    <a:pt x="20152" y="61003"/>
                    <a:pt x="22485" y="63336"/>
                  </a:cubicBezTo>
                  <a:cubicBezTo>
                    <a:pt x="24818" y="65669"/>
                    <a:pt x="29016" y="66135"/>
                    <a:pt x="31349" y="64269"/>
                  </a:cubicBezTo>
                  <a:cubicBezTo>
                    <a:pt x="34614" y="61936"/>
                    <a:pt x="37413" y="59604"/>
                    <a:pt x="40212" y="57271"/>
                  </a:cubicBezTo>
                  <a:cubicBezTo>
                    <a:pt x="41145" y="56805"/>
                    <a:pt x="42545" y="56805"/>
                    <a:pt x="43478" y="57271"/>
                  </a:cubicBezTo>
                  <a:cubicBezTo>
                    <a:pt x="45344" y="58204"/>
                    <a:pt x="47210" y="58204"/>
                    <a:pt x="48609" y="56338"/>
                  </a:cubicBezTo>
                  <a:cubicBezTo>
                    <a:pt x="51408" y="52140"/>
                    <a:pt x="54207" y="47475"/>
                    <a:pt x="57473" y="43743"/>
                  </a:cubicBezTo>
                  <a:cubicBezTo>
                    <a:pt x="60739" y="40011"/>
                    <a:pt x="64471" y="36279"/>
                    <a:pt x="68203" y="33013"/>
                  </a:cubicBezTo>
                  <a:cubicBezTo>
                    <a:pt x="69136" y="32547"/>
                    <a:pt x="70069" y="32080"/>
                    <a:pt x="71468" y="32080"/>
                  </a:cubicBezTo>
                  <a:cubicBezTo>
                    <a:pt x="73334" y="31614"/>
                    <a:pt x="73334" y="34413"/>
                    <a:pt x="71468" y="37212"/>
                  </a:cubicBezTo>
                  <a:cubicBezTo>
                    <a:pt x="68669" y="41410"/>
                    <a:pt x="65870" y="45609"/>
                    <a:pt x="63538" y="50274"/>
                  </a:cubicBezTo>
                  <a:cubicBezTo>
                    <a:pt x="62138" y="52606"/>
                    <a:pt x="62605" y="55405"/>
                    <a:pt x="63538" y="57738"/>
                  </a:cubicBezTo>
                  <a:cubicBezTo>
                    <a:pt x="64471" y="60070"/>
                    <a:pt x="68203" y="61470"/>
                    <a:pt x="70069" y="60070"/>
                  </a:cubicBezTo>
                  <a:cubicBezTo>
                    <a:pt x="71468" y="59137"/>
                    <a:pt x="73334" y="58204"/>
                    <a:pt x="74267" y="56338"/>
                  </a:cubicBezTo>
                  <a:cubicBezTo>
                    <a:pt x="76600" y="52140"/>
                    <a:pt x="79865" y="49807"/>
                    <a:pt x="84997" y="49341"/>
                  </a:cubicBezTo>
                  <a:cubicBezTo>
                    <a:pt x="86863" y="49341"/>
                    <a:pt x="88729" y="48408"/>
                    <a:pt x="90595" y="47475"/>
                  </a:cubicBezTo>
                  <a:cubicBezTo>
                    <a:pt x="92461" y="46542"/>
                    <a:pt x="94327" y="45609"/>
                    <a:pt x="95260" y="44209"/>
                  </a:cubicBezTo>
                  <a:cubicBezTo>
                    <a:pt x="98059" y="37212"/>
                    <a:pt x="106456" y="33480"/>
                    <a:pt x="107389" y="25082"/>
                  </a:cubicBezTo>
                  <a:cubicBezTo>
                    <a:pt x="107389" y="23683"/>
                    <a:pt x="109722" y="22283"/>
                    <a:pt x="111121" y="21350"/>
                  </a:cubicBezTo>
                  <a:cubicBezTo>
                    <a:pt x="112521" y="20417"/>
                    <a:pt x="114387" y="19951"/>
                    <a:pt x="116253" y="19018"/>
                  </a:cubicBezTo>
                  <a:cubicBezTo>
                    <a:pt x="118119" y="18085"/>
                    <a:pt x="119052" y="16219"/>
                    <a:pt x="119052" y="14353"/>
                  </a:cubicBezTo>
                  <a:cubicBezTo>
                    <a:pt x="119052" y="12020"/>
                    <a:pt x="119052" y="9221"/>
                    <a:pt x="119052" y="6889"/>
                  </a:cubicBezTo>
                  <a:cubicBezTo>
                    <a:pt x="119052" y="4090"/>
                    <a:pt x="116719" y="358"/>
                    <a:pt x="115320" y="824"/>
                  </a:cubicBezTo>
                  <a:cubicBezTo>
                    <a:pt x="113454" y="1291"/>
                    <a:pt x="111588" y="1757"/>
                    <a:pt x="110188" y="3157"/>
                  </a:cubicBezTo>
                  <a:cubicBezTo>
                    <a:pt x="107856" y="5956"/>
                    <a:pt x="105523" y="7355"/>
                    <a:pt x="103657" y="5489"/>
                  </a:cubicBezTo>
                  <a:cubicBezTo>
                    <a:pt x="98059" y="824"/>
                    <a:pt x="92461" y="1757"/>
                    <a:pt x="87796" y="358"/>
                  </a:cubicBezTo>
                  <a:cubicBezTo>
                    <a:pt x="84064" y="-575"/>
                    <a:pt x="80332" y="358"/>
                    <a:pt x="77066" y="2690"/>
                  </a:cubicBezTo>
                  <a:cubicBezTo>
                    <a:pt x="64004" y="12020"/>
                    <a:pt x="50475" y="20417"/>
                    <a:pt x="34614" y="24616"/>
                  </a:cubicBezTo>
                  <a:cubicBezTo>
                    <a:pt x="30882" y="25549"/>
                    <a:pt x="27617" y="28348"/>
                    <a:pt x="23885" y="28814"/>
                  </a:cubicBezTo>
                  <a:cubicBezTo>
                    <a:pt x="17353" y="29747"/>
                    <a:pt x="11755" y="33013"/>
                    <a:pt x="6624" y="36279"/>
                  </a:cubicBezTo>
                  <a:cubicBezTo>
                    <a:pt x="1492" y="39544"/>
                    <a:pt x="559" y="44209"/>
                    <a:pt x="93" y="49341"/>
                  </a:cubicBezTo>
                  <a:cubicBezTo>
                    <a:pt x="-374" y="50274"/>
                    <a:pt x="1026" y="52140"/>
                    <a:pt x="1959" y="5214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51" name="Freeform: Shape 50">
              <a:extLst>
                <a:ext uri="{FF2B5EF4-FFF2-40B4-BE49-F238E27FC236}">
                  <a16:creationId xmlns:a16="http://schemas.microsoft.com/office/drawing/2014/main" id="{48E2E53A-CC45-49A7-AE9C-E6501FC0E55F}"/>
                </a:ext>
              </a:extLst>
            </p:cNvPr>
            <p:cNvSpPr/>
            <p:nvPr/>
          </p:nvSpPr>
          <p:spPr>
            <a:xfrm>
              <a:off x="3155730" y="1473797"/>
              <a:ext cx="93296" cy="60643"/>
            </a:xfrm>
            <a:custGeom>
              <a:avLst/>
              <a:gdLst/>
              <a:ahLst/>
              <a:cxnLst/>
              <a:rect l="0" t="0" r="0" b="0"/>
              <a:pathLst>
                <a:path w="93301" h="60645">
                  <a:moveTo>
                    <a:pt x="3338" y="26957"/>
                  </a:moveTo>
                  <a:cubicBezTo>
                    <a:pt x="5671" y="36287"/>
                    <a:pt x="8003" y="39086"/>
                    <a:pt x="17333" y="39086"/>
                  </a:cubicBezTo>
                  <a:cubicBezTo>
                    <a:pt x="20132" y="39086"/>
                    <a:pt x="22931" y="38620"/>
                    <a:pt x="25730" y="38153"/>
                  </a:cubicBezTo>
                  <a:cubicBezTo>
                    <a:pt x="25730" y="38153"/>
                    <a:pt x="26197" y="37687"/>
                    <a:pt x="26197" y="37687"/>
                  </a:cubicBezTo>
                  <a:cubicBezTo>
                    <a:pt x="26663" y="37687"/>
                    <a:pt x="27130" y="37687"/>
                    <a:pt x="27596" y="37687"/>
                  </a:cubicBezTo>
                  <a:cubicBezTo>
                    <a:pt x="28996" y="37220"/>
                    <a:pt x="30395" y="36754"/>
                    <a:pt x="31328" y="36287"/>
                  </a:cubicBezTo>
                  <a:cubicBezTo>
                    <a:pt x="31795" y="36287"/>
                    <a:pt x="32728" y="36287"/>
                    <a:pt x="33194" y="36287"/>
                  </a:cubicBezTo>
                  <a:cubicBezTo>
                    <a:pt x="34127" y="37220"/>
                    <a:pt x="33194" y="37687"/>
                    <a:pt x="31328" y="37687"/>
                  </a:cubicBezTo>
                  <a:cubicBezTo>
                    <a:pt x="29929" y="37687"/>
                    <a:pt x="28529" y="37687"/>
                    <a:pt x="27596" y="37687"/>
                  </a:cubicBezTo>
                  <a:cubicBezTo>
                    <a:pt x="27130" y="37687"/>
                    <a:pt x="26663" y="38153"/>
                    <a:pt x="26663" y="38153"/>
                  </a:cubicBezTo>
                  <a:cubicBezTo>
                    <a:pt x="26197" y="38153"/>
                    <a:pt x="26197" y="38153"/>
                    <a:pt x="25730" y="38153"/>
                  </a:cubicBezTo>
                  <a:cubicBezTo>
                    <a:pt x="24797" y="39086"/>
                    <a:pt x="23398" y="40486"/>
                    <a:pt x="22465" y="41419"/>
                  </a:cubicBezTo>
                  <a:cubicBezTo>
                    <a:pt x="20132" y="43285"/>
                    <a:pt x="20132" y="46084"/>
                    <a:pt x="22465" y="47483"/>
                  </a:cubicBezTo>
                  <a:cubicBezTo>
                    <a:pt x="25730" y="49349"/>
                    <a:pt x="28996" y="51215"/>
                    <a:pt x="32262" y="53548"/>
                  </a:cubicBezTo>
                  <a:cubicBezTo>
                    <a:pt x="35527" y="56347"/>
                    <a:pt x="39259" y="56347"/>
                    <a:pt x="42991" y="55414"/>
                  </a:cubicBezTo>
                  <a:cubicBezTo>
                    <a:pt x="47656" y="54014"/>
                    <a:pt x="51388" y="54947"/>
                    <a:pt x="54654" y="59146"/>
                  </a:cubicBezTo>
                  <a:cubicBezTo>
                    <a:pt x="58852" y="63811"/>
                    <a:pt x="62585" y="63344"/>
                    <a:pt x="67716" y="58679"/>
                  </a:cubicBezTo>
                  <a:cubicBezTo>
                    <a:pt x="69582" y="56813"/>
                    <a:pt x="71448" y="54947"/>
                    <a:pt x="73781" y="54947"/>
                  </a:cubicBezTo>
                  <a:cubicBezTo>
                    <a:pt x="80778" y="54947"/>
                    <a:pt x="84044" y="52148"/>
                    <a:pt x="85443" y="45151"/>
                  </a:cubicBezTo>
                  <a:cubicBezTo>
                    <a:pt x="85910" y="41419"/>
                    <a:pt x="88242" y="38153"/>
                    <a:pt x="90575" y="34888"/>
                  </a:cubicBezTo>
                  <a:cubicBezTo>
                    <a:pt x="95240" y="28823"/>
                    <a:pt x="96173" y="22292"/>
                    <a:pt x="95706" y="15294"/>
                  </a:cubicBezTo>
                  <a:cubicBezTo>
                    <a:pt x="92441" y="13895"/>
                    <a:pt x="89175" y="11562"/>
                    <a:pt x="85443" y="11096"/>
                  </a:cubicBezTo>
                  <a:cubicBezTo>
                    <a:pt x="78446" y="10163"/>
                    <a:pt x="71915" y="8297"/>
                    <a:pt x="65383" y="5498"/>
                  </a:cubicBezTo>
                  <a:cubicBezTo>
                    <a:pt x="62118" y="4098"/>
                    <a:pt x="59319" y="5498"/>
                    <a:pt x="56986" y="7830"/>
                  </a:cubicBezTo>
                  <a:cubicBezTo>
                    <a:pt x="54187" y="10163"/>
                    <a:pt x="53721" y="10163"/>
                    <a:pt x="51855" y="5964"/>
                  </a:cubicBezTo>
                  <a:cubicBezTo>
                    <a:pt x="51388" y="4565"/>
                    <a:pt x="50922" y="3632"/>
                    <a:pt x="50455" y="2232"/>
                  </a:cubicBezTo>
                  <a:cubicBezTo>
                    <a:pt x="49522" y="366"/>
                    <a:pt x="47190" y="-567"/>
                    <a:pt x="45790" y="366"/>
                  </a:cubicBezTo>
                  <a:cubicBezTo>
                    <a:pt x="44857" y="833"/>
                    <a:pt x="43458" y="1766"/>
                    <a:pt x="42991" y="2699"/>
                  </a:cubicBezTo>
                  <a:cubicBezTo>
                    <a:pt x="42524" y="4565"/>
                    <a:pt x="42524" y="6431"/>
                    <a:pt x="42058" y="8297"/>
                  </a:cubicBezTo>
                  <a:cubicBezTo>
                    <a:pt x="41592" y="10163"/>
                    <a:pt x="42058" y="12495"/>
                    <a:pt x="40659" y="13428"/>
                  </a:cubicBezTo>
                  <a:cubicBezTo>
                    <a:pt x="38792" y="15294"/>
                    <a:pt x="37859" y="12495"/>
                    <a:pt x="36460" y="11562"/>
                  </a:cubicBezTo>
                  <a:cubicBezTo>
                    <a:pt x="35994" y="11096"/>
                    <a:pt x="35060" y="10629"/>
                    <a:pt x="34594" y="11096"/>
                  </a:cubicBezTo>
                  <a:cubicBezTo>
                    <a:pt x="28063" y="11562"/>
                    <a:pt x="23864" y="8297"/>
                    <a:pt x="20132" y="3632"/>
                  </a:cubicBezTo>
                  <a:cubicBezTo>
                    <a:pt x="19199" y="2699"/>
                    <a:pt x="18266" y="2232"/>
                    <a:pt x="16867" y="1299"/>
                  </a:cubicBezTo>
                  <a:cubicBezTo>
                    <a:pt x="15001" y="-100"/>
                    <a:pt x="11735" y="1299"/>
                    <a:pt x="11735" y="4565"/>
                  </a:cubicBezTo>
                  <a:cubicBezTo>
                    <a:pt x="11735" y="5964"/>
                    <a:pt x="12202" y="7364"/>
                    <a:pt x="11735" y="8297"/>
                  </a:cubicBezTo>
                  <a:cubicBezTo>
                    <a:pt x="11269" y="9230"/>
                    <a:pt x="10802" y="11096"/>
                    <a:pt x="9869" y="11096"/>
                  </a:cubicBezTo>
                  <a:cubicBezTo>
                    <a:pt x="8936" y="11562"/>
                    <a:pt x="8003" y="10163"/>
                    <a:pt x="6604" y="10163"/>
                  </a:cubicBezTo>
                  <a:cubicBezTo>
                    <a:pt x="5671" y="10163"/>
                    <a:pt x="3804" y="9696"/>
                    <a:pt x="3338" y="10163"/>
                  </a:cubicBezTo>
                  <a:cubicBezTo>
                    <a:pt x="1472" y="12495"/>
                    <a:pt x="-394" y="15761"/>
                    <a:pt x="72" y="19026"/>
                  </a:cubicBezTo>
                  <a:cubicBezTo>
                    <a:pt x="1939" y="22292"/>
                    <a:pt x="2871" y="24624"/>
                    <a:pt x="3338" y="2695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52" name="Freeform: Shape 51">
              <a:extLst>
                <a:ext uri="{FF2B5EF4-FFF2-40B4-BE49-F238E27FC236}">
                  <a16:creationId xmlns:a16="http://schemas.microsoft.com/office/drawing/2014/main" id="{D1E52581-401F-4D0C-B449-CEA7D3323B38}"/>
                </a:ext>
              </a:extLst>
            </p:cNvPr>
            <p:cNvSpPr/>
            <p:nvPr/>
          </p:nvSpPr>
          <p:spPr>
            <a:xfrm>
              <a:off x="1820271" y="1471417"/>
              <a:ext cx="79301" cy="88632"/>
            </a:xfrm>
            <a:custGeom>
              <a:avLst/>
              <a:gdLst/>
              <a:ahLst/>
              <a:cxnLst/>
              <a:rect l="0" t="0" r="0" b="0"/>
              <a:pathLst>
                <a:path w="79306" h="88636">
                  <a:moveTo>
                    <a:pt x="8397" y="1346"/>
                  </a:moveTo>
                  <a:cubicBezTo>
                    <a:pt x="7464" y="3679"/>
                    <a:pt x="6065" y="6011"/>
                    <a:pt x="5131" y="8344"/>
                  </a:cubicBezTo>
                  <a:cubicBezTo>
                    <a:pt x="4199" y="12542"/>
                    <a:pt x="4199" y="17207"/>
                    <a:pt x="933" y="20939"/>
                  </a:cubicBezTo>
                  <a:cubicBezTo>
                    <a:pt x="0" y="21872"/>
                    <a:pt x="0" y="23272"/>
                    <a:pt x="0" y="24671"/>
                  </a:cubicBezTo>
                  <a:cubicBezTo>
                    <a:pt x="933" y="30736"/>
                    <a:pt x="3732" y="36801"/>
                    <a:pt x="933" y="43332"/>
                  </a:cubicBezTo>
                  <a:cubicBezTo>
                    <a:pt x="933" y="43798"/>
                    <a:pt x="2799" y="44731"/>
                    <a:pt x="3265" y="45664"/>
                  </a:cubicBezTo>
                  <a:cubicBezTo>
                    <a:pt x="4199" y="46597"/>
                    <a:pt x="6065" y="47530"/>
                    <a:pt x="5598" y="47997"/>
                  </a:cubicBezTo>
                  <a:cubicBezTo>
                    <a:pt x="4199" y="54528"/>
                    <a:pt x="8397" y="55461"/>
                    <a:pt x="13062" y="56394"/>
                  </a:cubicBezTo>
                  <a:cubicBezTo>
                    <a:pt x="18660" y="57327"/>
                    <a:pt x="24258" y="57793"/>
                    <a:pt x="30323" y="58260"/>
                  </a:cubicBezTo>
                  <a:cubicBezTo>
                    <a:pt x="30789" y="58260"/>
                    <a:pt x="31722" y="59193"/>
                    <a:pt x="31722" y="59193"/>
                  </a:cubicBezTo>
                  <a:cubicBezTo>
                    <a:pt x="31256" y="60126"/>
                    <a:pt x="30789" y="61992"/>
                    <a:pt x="29856" y="62458"/>
                  </a:cubicBezTo>
                  <a:cubicBezTo>
                    <a:pt x="27524" y="63391"/>
                    <a:pt x="25191" y="63858"/>
                    <a:pt x="22859" y="64791"/>
                  </a:cubicBezTo>
                  <a:cubicBezTo>
                    <a:pt x="19593" y="65724"/>
                    <a:pt x="17727" y="68523"/>
                    <a:pt x="17261" y="71789"/>
                  </a:cubicBezTo>
                  <a:cubicBezTo>
                    <a:pt x="16794" y="74121"/>
                    <a:pt x="16794" y="76920"/>
                    <a:pt x="16328" y="79253"/>
                  </a:cubicBezTo>
                  <a:cubicBezTo>
                    <a:pt x="16328" y="81585"/>
                    <a:pt x="18194" y="84384"/>
                    <a:pt x="20060" y="85317"/>
                  </a:cubicBezTo>
                  <a:cubicBezTo>
                    <a:pt x="24725" y="86717"/>
                    <a:pt x="29856" y="88116"/>
                    <a:pt x="34988" y="89516"/>
                  </a:cubicBezTo>
                  <a:cubicBezTo>
                    <a:pt x="40119" y="90449"/>
                    <a:pt x="45251" y="87650"/>
                    <a:pt x="47584" y="82985"/>
                  </a:cubicBezTo>
                  <a:cubicBezTo>
                    <a:pt x="48050" y="82052"/>
                    <a:pt x="48517" y="80652"/>
                    <a:pt x="48983" y="79253"/>
                  </a:cubicBezTo>
                  <a:cubicBezTo>
                    <a:pt x="50383" y="74588"/>
                    <a:pt x="54115" y="72722"/>
                    <a:pt x="58780" y="72255"/>
                  </a:cubicBezTo>
                  <a:cubicBezTo>
                    <a:pt x="60179" y="68523"/>
                    <a:pt x="61112" y="64324"/>
                    <a:pt x="63445" y="61059"/>
                  </a:cubicBezTo>
                  <a:cubicBezTo>
                    <a:pt x="65777" y="57327"/>
                    <a:pt x="68576" y="54061"/>
                    <a:pt x="71376" y="50329"/>
                  </a:cubicBezTo>
                  <a:cubicBezTo>
                    <a:pt x="71842" y="49863"/>
                    <a:pt x="72309" y="49396"/>
                    <a:pt x="72775" y="48930"/>
                  </a:cubicBezTo>
                  <a:cubicBezTo>
                    <a:pt x="75574" y="43332"/>
                    <a:pt x="78840" y="37734"/>
                    <a:pt x="81639" y="32136"/>
                  </a:cubicBezTo>
                  <a:cubicBezTo>
                    <a:pt x="82105" y="31203"/>
                    <a:pt x="82105" y="29803"/>
                    <a:pt x="81639" y="28403"/>
                  </a:cubicBezTo>
                  <a:cubicBezTo>
                    <a:pt x="80706" y="26071"/>
                    <a:pt x="79773" y="23738"/>
                    <a:pt x="78840" y="21406"/>
                  </a:cubicBezTo>
                  <a:cubicBezTo>
                    <a:pt x="77907" y="19540"/>
                    <a:pt x="76041" y="18607"/>
                    <a:pt x="74175" y="19073"/>
                  </a:cubicBezTo>
                  <a:cubicBezTo>
                    <a:pt x="69043" y="20473"/>
                    <a:pt x="66244" y="17674"/>
                    <a:pt x="63445" y="14408"/>
                  </a:cubicBezTo>
                  <a:cubicBezTo>
                    <a:pt x="58313" y="13009"/>
                    <a:pt x="53182" y="13009"/>
                    <a:pt x="48050" y="14408"/>
                  </a:cubicBezTo>
                  <a:cubicBezTo>
                    <a:pt x="46184" y="17674"/>
                    <a:pt x="43852" y="20473"/>
                    <a:pt x="43852" y="24671"/>
                  </a:cubicBezTo>
                  <a:cubicBezTo>
                    <a:pt x="43852" y="29336"/>
                    <a:pt x="43852" y="33535"/>
                    <a:pt x="43852" y="38200"/>
                  </a:cubicBezTo>
                  <a:cubicBezTo>
                    <a:pt x="43852" y="38667"/>
                    <a:pt x="43385" y="39600"/>
                    <a:pt x="43385" y="40066"/>
                  </a:cubicBezTo>
                  <a:cubicBezTo>
                    <a:pt x="42452" y="40533"/>
                    <a:pt x="41986" y="40066"/>
                    <a:pt x="41519" y="38667"/>
                  </a:cubicBezTo>
                  <a:cubicBezTo>
                    <a:pt x="39653" y="34002"/>
                    <a:pt x="37787" y="29336"/>
                    <a:pt x="35921" y="24671"/>
                  </a:cubicBezTo>
                  <a:cubicBezTo>
                    <a:pt x="35454" y="23738"/>
                    <a:pt x="34055" y="23272"/>
                    <a:pt x="32655" y="23272"/>
                  </a:cubicBezTo>
                  <a:cubicBezTo>
                    <a:pt x="31722" y="23272"/>
                    <a:pt x="29856" y="23738"/>
                    <a:pt x="29390" y="24671"/>
                  </a:cubicBezTo>
                  <a:cubicBezTo>
                    <a:pt x="26591" y="30269"/>
                    <a:pt x="24258" y="35868"/>
                    <a:pt x="21926" y="41466"/>
                  </a:cubicBezTo>
                  <a:cubicBezTo>
                    <a:pt x="21926" y="41466"/>
                    <a:pt x="21926" y="41932"/>
                    <a:pt x="22392" y="41932"/>
                  </a:cubicBezTo>
                  <a:lnTo>
                    <a:pt x="21459" y="41932"/>
                  </a:lnTo>
                  <a:lnTo>
                    <a:pt x="21926" y="41466"/>
                  </a:lnTo>
                  <a:cubicBezTo>
                    <a:pt x="21926" y="41466"/>
                    <a:pt x="21926" y="41466"/>
                    <a:pt x="21926" y="41466"/>
                  </a:cubicBezTo>
                  <a:cubicBezTo>
                    <a:pt x="20060" y="38200"/>
                    <a:pt x="18194" y="35401"/>
                    <a:pt x="20060" y="31203"/>
                  </a:cubicBezTo>
                  <a:cubicBezTo>
                    <a:pt x="20993" y="29336"/>
                    <a:pt x="21926" y="27004"/>
                    <a:pt x="21459" y="25604"/>
                  </a:cubicBezTo>
                  <a:cubicBezTo>
                    <a:pt x="19593" y="20939"/>
                    <a:pt x="19127" y="15808"/>
                    <a:pt x="19593" y="10676"/>
                  </a:cubicBezTo>
                  <a:cubicBezTo>
                    <a:pt x="19593" y="9277"/>
                    <a:pt x="19127" y="7877"/>
                    <a:pt x="18660" y="6944"/>
                  </a:cubicBezTo>
                  <a:cubicBezTo>
                    <a:pt x="17727" y="5078"/>
                    <a:pt x="16794" y="3679"/>
                    <a:pt x="16328" y="1813"/>
                  </a:cubicBezTo>
                  <a:cubicBezTo>
                    <a:pt x="13529" y="-520"/>
                    <a:pt x="9330" y="-520"/>
                    <a:pt x="8397" y="134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53" name="Freeform: Shape 52">
              <a:extLst>
                <a:ext uri="{FF2B5EF4-FFF2-40B4-BE49-F238E27FC236}">
                  <a16:creationId xmlns:a16="http://schemas.microsoft.com/office/drawing/2014/main" id="{6E05EDC1-38D7-48A2-91E3-5B69D209F518}"/>
                </a:ext>
              </a:extLst>
            </p:cNvPr>
            <p:cNvSpPr/>
            <p:nvPr/>
          </p:nvSpPr>
          <p:spPr>
            <a:xfrm>
              <a:off x="2835528" y="2268123"/>
              <a:ext cx="65307" cy="79303"/>
            </a:xfrm>
            <a:custGeom>
              <a:avLst/>
              <a:gdLst/>
              <a:ahLst/>
              <a:cxnLst/>
              <a:rect l="0" t="0" r="0" b="0"/>
              <a:pathLst>
                <a:path w="65310" h="79306">
                  <a:moveTo>
                    <a:pt x="28727" y="7931"/>
                  </a:moveTo>
                  <a:cubicBezTo>
                    <a:pt x="27327" y="10730"/>
                    <a:pt x="26861" y="13995"/>
                    <a:pt x="25461" y="16794"/>
                  </a:cubicBezTo>
                  <a:cubicBezTo>
                    <a:pt x="24995" y="17727"/>
                    <a:pt x="23595" y="18660"/>
                    <a:pt x="22196" y="18660"/>
                  </a:cubicBezTo>
                  <a:cubicBezTo>
                    <a:pt x="18463" y="19127"/>
                    <a:pt x="14731" y="19127"/>
                    <a:pt x="10999" y="19127"/>
                  </a:cubicBezTo>
                  <a:cubicBezTo>
                    <a:pt x="9133" y="19127"/>
                    <a:pt x="7267" y="20993"/>
                    <a:pt x="7267" y="22392"/>
                  </a:cubicBezTo>
                  <a:cubicBezTo>
                    <a:pt x="7267" y="26124"/>
                    <a:pt x="7734" y="30323"/>
                    <a:pt x="6801" y="33588"/>
                  </a:cubicBezTo>
                  <a:cubicBezTo>
                    <a:pt x="5868" y="37321"/>
                    <a:pt x="7267" y="39653"/>
                    <a:pt x="9600" y="41986"/>
                  </a:cubicBezTo>
                  <a:cubicBezTo>
                    <a:pt x="12865" y="45251"/>
                    <a:pt x="12865" y="48983"/>
                    <a:pt x="10999" y="52715"/>
                  </a:cubicBezTo>
                  <a:cubicBezTo>
                    <a:pt x="9133" y="55981"/>
                    <a:pt x="6801" y="59246"/>
                    <a:pt x="4935" y="62512"/>
                  </a:cubicBezTo>
                  <a:cubicBezTo>
                    <a:pt x="4002" y="63445"/>
                    <a:pt x="3069" y="64378"/>
                    <a:pt x="2136" y="65311"/>
                  </a:cubicBezTo>
                  <a:cubicBezTo>
                    <a:pt x="-1596" y="68576"/>
                    <a:pt x="-197" y="75108"/>
                    <a:pt x="4468" y="78373"/>
                  </a:cubicBezTo>
                  <a:cubicBezTo>
                    <a:pt x="10066" y="82572"/>
                    <a:pt x="16131" y="83038"/>
                    <a:pt x="22662" y="81172"/>
                  </a:cubicBezTo>
                  <a:cubicBezTo>
                    <a:pt x="26394" y="79773"/>
                    <a:pt x="29660" y="78373"/>
                    <a:pt x="32925" y="76041"/>
                  </a:cubicBezTo>
                  <a:cubicBezTo>
                    <a:pt x="38523" y="72775"/>
                    <a:pt x="44121" y="69976"/>
                    <a:pt x="50652" y="69509"/>
                  </a:cubicBezTo>
                  <a:cubicBezTo>
                    <a:pt x="53451" y="69043"/>
                    <a:pt x="55318" y="67177"/>
                    <a:pt x="56717" y="65311"/>
                  </a:cubicBezTo>
                  <a:cubicBezTo>
                    <a:pt x="61382" y="57847"/>
                    <a:pt x="63248" y="50383"/>
                    <a:pt x="61382" y="41519"/>
                  </a:cubicBezTo>
                  <a:cubicBezTo>
                    <a:pt x="60916" y="39653"/>
                    <a:pt x="60449" y="37787"/>
                    <a:pt x="60449" y="35921"/>
                  </a:cubicBezTo>
                  <a:cubicBezTo>
                    <a:pt x="59983" y="33122"/>
                    <a:pt x="60916" y="30789"/>
                    <a:pt x="62782" y="28923"/>
                  </a:cubicBezTo>
                  <a:cubicBezTo>
                    <a:pt x="63715" y="27990"/>
                    <a:pt x="64648" y="27057"/>
                    <a:pt x="65581" y="26124"/>
                  </a:cubicBezTo>
                  <a:cubicBezTo>
                    <a:pt x="69779" y="21926"/>
                    <a:pt x="69779" y="17261"/>
                    <a:pt x="66980" y="12129"/>
                  </a:cubicBezTo>
                  <a:cubicBezTo>
                    <a:pt x="66047" y="9797"/>
                    <a:pt x="64648" y="7464"/>
                    <a:pt x="62782" y="5598"/>
                  </a:cubicBezTo>
                  <a:cubicBezTo>
                    <a:pt x="61849" y="4199"/>
                    <a:pt x="59983" y="2799"/>
                    <a:pt x="58116" y="2333"/>
                  </a:cubicBezTo>
                  <a:cubicBezTo>
                    <a:pt x="52985" y="1399"/>
                    <a:pt x="48320" y="933"/>
                    <a:pt x="43188" y="0"/>
                  </a:cubicBezTo>
                  <a:cubicBezTo>
                    <a:pt x="41789" y="0"/>
                    <a:pt x="40389" y="466"/>
                    <a:pt x="38990" y="466"/>
                  </a:cubicBezTo>
                  <a:cubicBezTo>
                    <a:pt x="34325" y="1399"/>
                    <a:pt x="30593" y="3266"/>
                    <a:pt x="28727" y="793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54" name="Freeform: Shape 53">
              <a:extLst>
                <a:ext uri="{FF2B5EF4-FFF2-40B4-BE49-F238E27FC236}">
                  <a16:creationId xmlns:a16="http://schemas.microsoft.com/office/drawing/2014/main" id="{FF905D2E-F7D8-4E81-B547-1BA3EAE2DBAF}"/>
                </a:ext>
              </a:extLst>
            </p:cNvPr>
            <p:cNvSpPr/>
            <p:nvPr/>
          </p:nvSpPr>
          <p:spPr>
            <a:xfrm>
              <a:off x="5095865" y="2360003"/>
              <a:ext cx="79301" cy="97962"/>
            </a:xfrm>
            <a:custGeom>
              <a:avLst/>
              <a:gdLst/>
              <a:ahLst/>
              <a:cxnLst/>
              <a:rect l="0" t="0" r="0" b="0"/>
              <a:pathLst>
                <a:path w="79306" h="97966">
                  <a:moveTo>
                    <a:pt x="26" y="75593"/>
                  </a:moveTo>
                  <a:cubicBezTo>
                    <a:pt x="-441" y="81658"/>
                    <a:pt x="5623" y="83990"/>
                    <a:pt x="7490" y="88655"/>
                  </a:cubicBezTo>
                  <a:cubicBezTo>
                    <a:pt x="8889" y="92387"/>
                    <a:pt x="10288" y="95653"/>
                    <a:pt x="12155" y="99385"/>
                  </a:cubicBezTo>
                  <a:cubicBezTo>
                    <a:pt x="12621" y="100318"/>
                    <a:pt x="14487" y="100784"/>
                    <a:pt x="15420" y="100318"/>
                  </a:cubicBezTo>
                  <a:cubicBezTo>
                    <a:pt x="19619" y="97519"/>
                    <a:pt x="23817" y="94720"/>
                    <a:pt x="27549" y="91454"/>
                  </a:cubicBezTo>
                  <a:cubicBezTo>
                    <a:pt x="28949" y="90521"/>
                    <a:pt x="28949" y="87256"/>
                    <a:pt x="27549" y="86323"/>
                  </a:cubicBezTo>
                  <a:cubicBezTo>
                    <a:pt x="23351" y="83990"/>
                    <a:pt x="18686" y="81191"/>
                    <a:pt x="14487" y="78392"/>
                  </a:cubicBezTo>
                  <a:cubicBezTo>
                    <a:pt x="14021" y="78392"/>
                    <a:pt x="14021" y="76526"/>
                    <a:pt x="14487" y="76526"/>
                  </a:cubicBezTo>
                  <a:cubicBezTo>
                    <a:pt x="16820" y="75593"/>
                    <a:pt x="19619" y="75126"/>
                    <a:pt x="21485" y="73727"/>
                  </a:cubicBezTo>
                  <a:cubicBezTo>
                    <a:pt x="28949" y="68595"/>
                    <a:pt x="35946" y="69995"/>
                    <a:pt x="42478" y="75593"/>
                  </a:cubicBezTo>
                  <a:cubicBezTo>
                    <a:pt x="45743" y="78392"/>
                    <a:pt x="49942" y="80258"/>
                    <a:pt x="54607" y="80725"/>
                  </a:cubicBezTo>
                  <a:cubicBezTo>
                    <a:pt x="56006" y="80725"/>
                    <a:pt x="57406" y="80258"/>
                    <a:pt x="57406" y="78859"/>
                  </a:cubicBezTo>
                  <a:cubicBezTo>
                    <a:pt x="58339" y="75126"/>
                    <a:pt x="58805" y="71394"/>
                    <a:pt x="59738" y="67662"/>
                  </a:cubicBezTo>
                  <a:cubicBezTo>
                    <a:pt x="61138" y="62997"/>
                    <a:pt x="63470" y="59732"/>
                    <a:pt x="68135" y="58332"/>
                  </a:cubicBezTo>
                  <a:cubicBezTo>
                    <a:pt x="72334" y="56933"/>
                    <a:pt x="76532" y="55067"/>
                    <a:pt x="80264" y="52734"/>
                  </a:cubicBezTo>
                  <a:cubicBezTo>
                    <a:pt x="83997" y="50868"/>
                    <a:pt x="84930" y="46203"/>
                    <a:pt x="82597" y="42938"/>
                  </a:cubicBezTo>
                  <a:cubicBezTo>
                    <a:pt x="80731" y="40138"/>
                    <a:pt x="78865" y="37806"/>
                    <a:pt x="76999" y="35007"/>
                  </a:cubicBezTo>
                  <a:cubicBezTo>
                    <a:pt x="75133" y="33607"/>
                    <a:pt x="74200" y="31275"/>
                    <a:pt x="73267" y="28942"/>
                  </a:cubicBezTo>
                  <a:cubicBezTo>
                    <a:pt x="71867" y="25677"/>
                    <a:pt x="70934" y="25210"/>
                    <a:pt x="69068" y="26610"/>
                  </a:cubicBezTo>
                  <a:cubicBezTo>
                    <a:pt x="63004" y="30808"/>
                    <a:pt x="57406" y="30342"/>
                    <a:pt x="50875" y="27543"/>
                  </a:cubicBezTo>
                  <a:cubicBezTo>
                    <a:pt x="42478" y="23811"/>
                    <a:pt x="35480" y="18213"/>
                    <a:pt x="29415" y="11682"/>
                  </a:cubicBezTo>
                  <a:cubicBezTo>
                    <a:pt x="25217" y="7017"/>
                    <a:pt x="20085" y="3284"/>
                    <a:pt x="14021" y="485"/>
                  </a:cubicBezTo>
                  <a:cubicBezTo>
                    <a:pt x="12155" y="-448"/>
                    <a:pt x="10288" y="19"/>
                    <a:pt x="8889" y="1418"/>
                  </a:cubicBezTo>
                  <a:cubicBezTo>
                    <a:pt x="7023" y="2818"/>
                    <a:pt x="7023" y="4684"/>
                    <a:pt x="7490" y="6550"/>
                  </a:cubicBezTo>
                  <a:cubicBezTo>
                    <a:pt x="8423" y="9349"/>
                    <a:pt x="9822" y="12615"/>
                    <a:pt x="11222" y="15414"/>
                  </a:cubicBezTo>
                  <a:cubicBezTo>
                    <a:pt x="12155" y="18213"/>
                    <a:pt x="13554" y="21478"/>
                    <a:pt x="14021" y="24277"/>
                  </a:cubicBezTo>
                  <a:cubicBezTo>
                    <a:pt x="14954" y="33141"/>
                    <a:pt x="14954" y="42005"/>
                    <a:pt x="15420" y="50868"/>
                  </a:cubicBezTo>
                  <a:cubicBezTo>
                    <a:pt x="15420" y="51801"/>
                    <a:pt x="13554" y="52734"/>
                    <a:pt x="12621" y="53201"/>
                  </a:cubicBezTo>
                  <a:cubicBezTo>
                    <a:pt x="11688" y="53667"/>
                    <a:pt x="10288" y="53201"/>
                    <a:pt x="8889" y="53667"/>
                  </a:cubicBezTo>
                  <a:cubicBezTo>
                    <a:pt x="5157" y="54134"/>
                    <a:pt x="5157" y="54134"/>
                    <a:pt x="5157" y="58332"/>
                  </a:cubicBezTo>
                  <a:cubicBezTo>
                    <a:pt x="5157" y="59732"/>
                    <a:pt x="5623" y="61131"/>
                    <a:pt x="5157" y="62064"/>
                  </a:cubicBezTo>
                  <a:cubicBezTo>
                    <a:pt x="4224" y="67662"/>
                    <a:pt x="492" y="70461"/>
                    <a:pt x="26" y="7559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55" name="Freeform: Shape 54">
              <a:extLst>
                <a:ext uri="{FF2B5EF4-FFF2-40B4-BE49-F238E27FC236}">
                  <a16:creationId xmlns:a16="http://schemas.microsoft.com/office/drawing/2014/main" id="{F9C1F2DE-4E40-4038-8B8E-7CE09387817E}"/>
                </a:ext>
              </a:extLst>
            </p:cNvPr>
            <p:cNvSpPr/>
            <p:nvPr/>
          </p:nvSpPr>
          <p:spPr>
            <a:xfrm>
              <a:off x="1877446" y="1346811"/>
              <a:ext cx="65307" cy="93297"/>
            </a:xfrm>
            <a:custGeom>
              <a:avLst/>
              <a:gdLst/>
              <a:ahLst/>
              <a:cxnLst/>
              <a:rect l="0" t="0" r="0" b="0"/>
              <a:pathLst>
                <a:path w="65310" h="93301">
                  <a:moveTo>
                    <a:pt x="6267" y="54115"/>
                  </a:moveTo>
                  <a:cubicBezTo>
                    <a:pt x="9999" y="54581"/>
                    <a:pt x="13265" y="55048"/>
                    <a:pt x="16531" y="56914"/>
                  </a:cubicBezTo>
                  <a:cubicBezTo>
                    <a:pt x="16531" y="56914"/>
                    <a:pt x="16531" y="57380"/>
                    <a:pt x="16531" y="57380"/>
                  </a:cubicBezTo>
                  <a:cubicBezTo>
                    <a:pt x="16531" y="57380"/>
                    <a:pt x="16997" y="57380"/>
                    <a:pt x="16997" y="56914"/>
                  </a:cubicBezTo>
                  <a:cubicBezTo>
                    <a:pt x="18863" y="58313"/>
                    <a:pt x="20263" y="60179"/>
                    <a:pt x="22129" y="61579"/>
                  </a:cubicBezTo>
                  <a:cubicBezTo>
                    <a:pt x="30059" y="67643"/>
                    <a:pt x="34258" y="74175"/>
                    <a:pt x="29126" y="84438"/>
                  </a:cubicBezTo>
                  <a:cubicBezTo>
                    <a:pt x="27727" y="87237"/>
                    <a:pt x="29126" y="90502"/>
                    <a:pt x="31925" y="92835"/>
                  </a:cubicBezTo>
                  <a:cubicBezTo>
                    <a:pt x="35191" y="95634"/>
                    <a:pt x="39856" y="95634"/>
                    <a:pt x="42655" y="93768"/>
                  </a:cubicBezTo>
                  <a:cubicBezTo>
                    <a:pt x="47787" y="90502"/>
                    <a:pt x="51052" y="86304"/>
                    <a:pt x="51985" y="80239"/>
                  </a:cubicBezTo>
                  <a:cubicBezTo>
                    <a:pt x="53385" y="72775"/>
                    <a:pt x="55717" y="65777"/>
                    <a:pt x="62248" y="60179"/>
                  </a:cubicBezTo>
                  <a:cubicBezTo>
                    <a:pt x="64114" y="58780"/>
                    <a:pt x="65047" y="55981"/>
                    <a:pt x="65980" y="53648"/>
                  </a:cubicBezTo>
                  <a:cubicBezTo>
                    <a:pt x="67846" y="48517"/>
                    <a:pt x="68313" y="43852"/>
                    <a:pt x="64114" y="39653"/>
                  </a:cubicBezTo>
                  <a:cubicBezTo>
                    <a:pt x="62248" y="37787"/>
                    <a:pt x="60849" y="35921"/>
                    <a:pt x="62248" y="33122"/>
                  </a:cubicBezTo>
                  <a:cubicBezTo>
                    <a:pt x="62715" y="32189"/>
                    <a:pt x="62715" y="30789"/>
                    <a:pt x="62715" y="29390"/>
                  </a:cubicBezTo>
                  <a:cubicBezTo>
                    <a:pt x="62715" y="20526"/>
                    <a:pt x="59449" y="17261"/>
                    <a:pt x="51052" y="20526"/>
                  </a:cubicBezTo>
                  <a:cubicBezTo>
                    <a:pt x="49653" y="20993"/>
                    <a:pt x="48719" y="21459"/>
                    <a:pt x="47320" y="21926"/>
                  </a:cubicBezTo>
                  <a:cubicBezTo>
                    <a:pt x="47320" y="21926"/>
                    <a:pt x="47320" y="21926"/>
                    <a:pt x="47320" y="22392"/>
                  </a:cubicBezTo>
                  <a:cubicBezTo>
                    <a:pt x="47320" y="23792"/>
                    <a:pt x="47320" y="24258"/>
                    <a:pt x="46387" y="22859"/>
                  </a:cubicBezTo>
                  <a:cubicBezTo>
                    <a:pt x="46853" y="22392"/>
                    <a:pt x="47320" y="22392"/>
                    <a:pt x="47320" y="21926"/>
                  </a:cubicBezTo>
                  <a:cubicBezTo>
                    <a:pt x="47787" y="18194"/>
                    <a:pt x="48253" y="14462"/>
                    <a:pt x="48253" y="10730"/>
                  </a:cubicBezTo>
                  <a:cubicBezTo>
                    <a:pt x="48253" y="4665"/>
                    <a:pt x="43121" y="0"/>
                    <a:pt x="37057" y="0"/>
                  </a:cubicBezTo>
                  <a:cubicBezTo>
                    <a:pt x="33325" y="0"/>
                    <a:pt x="29593" y="933"/>
                    <a:pt x="25861" y="0"/>
                  </a:cubicBezTo>
                  <a:cubicBezTo>
                    <a:pt x="24928" y="0"/>
                    <a:pt x="23528" y="933"/>
                    <a:pt x="22595" y="1866"/>
                  </a:cubicBezTo>
                  <a:cubicBezTo>
                    <a:pt x="18863" y="5598"/>
                    <a:pt x="15131" y="8864"/>
                    <a:pt x="16997" y="14928"/>
                  </a:cubicBezTo>
                  <a:cubicBezTo>
                    <a:pt x="17464" y="16328"/>
                    <a:pt x="16531" y="18660"/>
                    <a:pt x="16064" y="20060"/>
                  </a:cubicBezTo>
                  <a:cubicBezTo>
                    <a:pt x="15131" y="23792"/>
                    <a:pt x="15131" y="24258"/>
                    <a:pt x="19796" y="26591"/>
                  </a:cubicBezTo>
                  <a:cubicBezTo>
                    <a:pt x="19796" y="26591"/>
                    <a:pt x="19796" y="26591"/>
                    <a:pt x="19796" y="26124"/>
                  </a:cubicBezTo>
                  <a:cubicBezTo>
                    <a:pt x="20263" y="26124"/>
                    <a:pt x="20263" y="26124"/>
                    <a:pt x="20263" y="25658"/>
                  </a:cubicBezTo>
                  <a:cubicBezTo>
                    <a:pt x="20263" y="25191"/>
                    <a:pt x="20729" y="24725"/>
                    <a:pt x="20729" y="24725"/>
                  </a:cubicBezTo>
                  <a:cubicBezTo>
                    <a:pt x="21662" y="24725"/>
                    <a:pt x="21662" y="25191"/>
                    <a:pt x="20263" y="25658"/>
                  </a:cubicBezTo>
                  <a:cubicBezTo>
                    <a:pt x="20263" y="26124"/>
                    <a:pt x="20263" y="26124"/>
                    <a:pt x="20263" y="26591"/>
                  </a:cubicBezTo>
                  <a:cubicBezTo>
                    <a:pt x="20263" y="26591"/>
                    <a:pt x="19796" y="26591"/>
                    <a:pt x="19796" y="26591"/>
                  </a:cubicBezTo>
                  <a:cubicBezTo>
                    <a:pt x="20263" y="28923"/>
                    <a:pt x="20729" y="31256"/>
                    <a:pt x="20729" y="34055"/>
                  </a:cubicBezTo>
                  <a:cubicBezTo>
                    <a:pt x="20729" y="35921"/>
                    <a:pt x="19796" y="37787"/>
                    <a:pt x="19330" y="39653"/>
                  </a:cubicBezTo>
                  <a:cubicBezTo>
                    <a:pt x="18397" y="41986"/>
                    <a:pt x="16531" y="42919"/>
                    <a:pt x="15131" y="41986"/>
                  </a:cubicBezTo>
                  <a:cubicBezTo>
                    <a:pt x="12799" y="41053"/>
                    <a:pt x="10932" y="39653"/>
                    <a:pt x="8600" y="38254"/>
                  </a:cubicBezTo>
                  <a:cubicBezTo>
                    <a:pt x="6734" y="37321"/>
                    <a:pt x="4868" y="38254"/>
                    <a:pt x="3468" y="39653"/>
                  </a:cubicBezTo>
                  <a:cubicBezTo>
                    <a:pt x="2069" y="41053"/>
                    <a:pt x="1136" y="42452"/>
                    <a:pt x="203" y="44318"/>
                  </a:cubicBezTo>
                  <a:cubicBezTo>
                    <a:pt x="-730" y="48983"/>
                    <a:pt x="1602" y="53182"/>
                    <a:pt x="6267" y="5411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56" name="Freeform: Shape 55">
              <a:extLst>
                <a:ext uri="{FF2B5EF4-FFF2-40B4-BE49-F238E27FC236}">
                  <a16:creationId xmlns:a16="http://schemas.microsoft.com/office/drawing/2014/main" id="{CD7BBC0F-3FE9-4DE4-BE7F-36FB27B13CDF}"/>
                </a:ext>
              </a:extLst>
            </p:cNvPr>
            <p:cNvSpPr/>
            <p:nvPr/>
          </p:nvSpPr>
          <p:spPr>
            <a:xfrm>
              <a:off x="4670095" y="3355972"/>
              <a:ext cx="153938" cy="46649"/>
            </a:xfrm>
            <a:custGeom>
              <a:avLst/>
              <a:gdLst/>
              <a:ahLst/>
              <a:cxnLst/>
              <a:rect l="0" t="0" r="0" b="0"/>
              <a:pathLst>
                <a:path w="153947" h="46650">
                  <a:moveTo>
                    <a:pt x="107196" y="42919"/>
                  </a:moveTo>
                  <a:cubicBezTo>
                    <a:pt x="115127" y="42452"/>
                    <a:pt x="122591" y="43852"/>
                    <a:pt x="129122" y="47584"/>
                  </a:cubicBezTo>
                  <a:cubicBezTo>
                    <a:pt x="132387" y="49450"/>
                    <a:pt x="135186" y="48983"/>
                    <a:pt x="137986" y="46184"/>
                  </a:cubicBezTo>
                  <a:cubicBezTo>
                    <a:pt x="139385" y="44785"/>
                    <a:pt x="141251" y="44785"/>
                    <a:pt x="143117" y="45251"/>
                  </a:cubicBezTo>
                  <a:cubicBezTo>
                    <a:pt x="145450" y="45718"/>
                    <a:pt x="148249" y="46184"/>
                    <a:pt x="150581" y="46651"/>
                  </a:cubicBezTo>
                  <a:cubicBezTo>
                    <a:pt x="152914" y="46651"/>
                    <a:pt x="155246" y="43852"/>
                    <a:pt x="155246" y="41519"/>
                  </a:cubicBezTo>
                  <a:cubicBezTo>
                    <a:pt x="155246" y="40120"/>
                    <a:pt x="153380" y="37321"/>
                    <a:pt x="151981" y="37321"/>
                  </a:cubicBezTo>
                  <a:cubicBezTo>
                    <a:pt x="144983" y="37321"/>
                    <a:pt x="137986" y="36388"/>
                    <a:pt x="132854" y="31256"/>
                  </a:cubicBezTo>
                  <a:cubicBezTo>
                    <a:pt x="131921" y="30323"/>
                    <a:pt x="130521" y="30789"/>
                    <a:pt x="129122" y="30789"/>
                  </a:cubicBezTo>
                  <a:cubicBezTo>
                    <a:pt x="126789" y="30789"/>
                    <a:pt x="123990" y="30789"/>
                    <a:pt x="121658" y="30323"/>
                  </a:cubicBezTo>
                  <a:cubicBezTo>
                    <a:pt x="119792" y="30323"/>
                    <a:pt x="117926" y="29390"/>
                    <a:pt x="116993" y="27524"/>
                  </a:cubicBezTo>
                  <a:cubicBezTo>
                    <a:pt x="116060" y="26124"/>
                    <a:pt x="117926" y="24725"/>
                    <a:pt x="120725" y="24258"/>
                  </a:cubicBezTo>
                  <a:cubicBezTo>
                    <a:pt x="122124" y="23792"/>
                    <a:pt x="123057" y="23792"/>
                    <a:pt x="124457" y="23792"/>
                  </a:cubicBezTo>
                  <a:cubicBezTo>
                    <a:pt x="126323" y="23325"/>
                    <a:pt x="128655" y="22859"/>
                    <a:pt x="128655" y="20993"/>
                  </a:cubicBezTo>
                  <a:cubicBezTo>
                    <a:pt x="128655" y="20060"/>
                    <a:pt x="125390" y="18660"/>
                    <a:pt x="123990" y="18660"/>
                  </a:cubicBezTo>
                  <a:cubicBezTo>
                    <a:pt x="116526" y="18194"/>
                    <a:pt x="108596" y="17727"/>
                    <a:pt x="101131" y="14928"/>
                  </a:cubicBezTo>
                  <a:cubicBezTo>
                    <a:pt x="97399" y="13529"/>
                    <a:pt x="93667" y="12596"/>
                    <a:pt x="90402" y="10730"/>
                  </a:cubicBezTo>
                  <a:cubicBezTo>
                    <a:pt x="84804" y="7931"/>
                    <a:pt x="80605" y="8397"/>
                    <a:pt x="77340" y="13995"/>
                  </a:cubicBezTo>
                  <a:cubicBezTo>
                    <a:pt x="75940" y="16328"/>
                    <a:pt x="73141" y="16794"/>
                    <a:pt x="70342" y="16794"/>
                  </a:cubicBezTo>
                  <a:cubicBezTo>
                    <a:pt x="67076" y="16794"/>
                    <a:pt x="63811" y="15861"/>
                    <a:pt x="61012" y="15861"/>
                  </a:cubicBezTo>
                  <a:cubicBezTo>
                    <a:pt x="54947" y="15395"/>
                    <a:pt x="50282" y="14462"/>
                    <a:pt x="46084" y="9330"/>
                  </a:cubicBezTo>
                  <a:cubicBezTo>
                    <a:pt x="41419" y="3732"/>
                    <a:pt x="33488" y="2333"/>
                    <a:pt x="26490" y="2333"/>
                  </a:cubicBezTo>
                  <a:cubicBezTo>
                    <a:pt x="19493" y="2333"/>
                    <a:pt x="12962" y="467"/>
                    <a:pt x="5964" y="0"/>
                  </a:cubicBezTo>
                  <a:cubicBezTo>
                    <a:pt x="5498" y="5132"/>
                    <a:pt x="2699" y="9330"/>
                    <a:pt x="366" y="13529"/>
                  </a:cubicBezTo>
                  <a:cubicBezTo>
                    <a:pt x="-567" y="15395"/>
                    <a:pt x="366" y="17727"/>
                    <a:pt x="2232" y="18194"/>
                  </a:cubicBezTo>
                  <a:cubicBezTo>
                    <a:pt x="6431" y="19593"/>
                    <a:pt x="11096" y="20060"/>
                    <a:pt x="13428" y="24725"/>
                  </a:cubicBezTo>
                  <a:cubicBezTo>
                    <a:pt x="14828" y="27057"/>
                    <a:pt x="17627" y="27990"/>
                    <a:pt x="19959" y="27990"/>
                  </a:cubicBezTo>
                  <a:cubicBezTo>
                    <a:pt x="25091" y="28457"/>
                    <a:pt x="30222" y="29390"/>
                    <a:pt x="34887" y="31723"/>
                  </a:cubicBezTo>
                  <a:cubicBezTo>
                    <a:pt x="38153" y="33589"/>
                    <a:pt x="41885" y="33589"/>
                    <a:pt x="46084" y="33122"/>
                  </a:cubicBezTo>
                  <a:cubicBezTo>
                    <a:pt x="54481" y="32189"/>
                    <a:pt x="62878" y="33122"/>
                    <a:pt x="70342" y="36854"/>
                  </a:cubicBezTo>
                  <a:cubicBezTo>
                    <a:pt x="77806" y="41053"/>
                    <a:pt x="86203" y="41986"/>
                    <a:pt x="94601" y="42452"/>
                  </a:cubicBezTo>
                  <a:cubicBezTo>
                    <a:pt x="98333" y="42919"/>
                    <a:pt x="102531" y="43385"/>
                    <a:pt x="107196" y="4291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57" name="Freeform: Shape 56">
              <a:extLst>
                <a:ext uri="{FF2B5EF4-FFF2-40B4-BE49-F238E27FC236}">
                  <a16:creationId xmlns:a16="http://schemas.microsoft.com/office/drawing/2014/main" id="{687BE34D-2C2E-42EF-B012-5FDB6E71FB28}"/>
                </a:ext>
              </a:extLst>
            </p:cNvPr>
            <p:cNvSpPr/>
            <p:nvPr/>
          </p:nvSpPr>
          <p:spPr>
            <a:xfrm>
              <a:off x="4885042" y="2944152"/>
              <a:ext cx="74637" cy="111957"/>
            </a:xfrm>
            <a:custGeom>
              <a:avLst/>
              <a:gdLst/>
              <a:ahLst/>
              <a:cxnLst/>
              <a:rect l="0" t="0" r="0" b="0"/>
              <a:pathLst>
                <a:path w="74641" h="111961">
                  <a:moveTo>
                    <a:pt x="33122" y="2245"/>
                  </a:moveTo>
                  <a:cubicBezTo>
                    <a:pt x="28457" y="2711"/>
                    <a:pt x="24258" y="2245"/>
                    <a:pt x="20060" y="845"/>
                  </a:cubicBezTo>
                  <a:cubicBezTo>
                    <a:pt x="13529" y="-1954"/>
                    <a:pt x="10263" y="2711"/>
                    <a:pt x="8397" y="7376"/>
                  </a:cubicBezTo>
                  <a:cubicBezTo>
                    <a:pt x="7464" y="9709"/>
                    <a:pt x="6998" y="12508"/>
                    <a:pt x="6531" y="14840"/>
                  </a:cubicBezTo>
                  <a:cubicBezTo>
                    <a:pt x="5598" y="21838"/>
                    <a:pt x="4665" y="28835"/>
                    <a:pt x="4665" y="35833"/>
                  </a:cubicBezTo>
                  <a:cubicBezTo>
                    <a:pt x="4665" y="38632"/>
                    <a:pt x="3266" y="40498"/>
                    <a:pt x="1399" y="42364"/>
                  </a:cubicBezTo>
                  <a:cubicBezTo>
                    <a:pt x="466" y="43297"/>
                    <a:pt x="0" y="44697"/>
                    <a:pt x="0" y="45630"/>
                  </a:cubicBezTo>
                  <a:cubicBezTo>
                    <a:pt x="1399" y="51694"/>
                    <a:pt x="2799" y="58225"/>
                    <a:pt x="5131" y="64290"/>
                  </a:cubicBezTo>
                  <a:cubicBezTo>
                    <a:pt x="6998" y="68022"/>
                    <a:pt x="9330" y="72221"/>
                    <a:pt x="14462" y="73154"/>
                  </a:cubicBezTo>
                  <a:cubicBezTo>
                    <a:pt x="14462" y="73154"/>
                    <a:pt x="14462" y="73154"/>
                    <a:pt x="14462" y="73154"/>
                  </a:cubicBezTo>
                  <a:cubicBezTo>
                    <a:pt x="14462" y="71754"/>
                    <a:pt x="14928" y="71754"/>
                    <a:pt x="15395" y="72687"/>
                  </a:cubicBezTo>
                  <a:cubicBezTo>
                    <a:pt x="14928" y="72687"/>
                    <a:pt x="14928" y="73154"/>
                    <a:pt x="14462" y="73154"/>
                  </a:cubicBezTo>
                  <a:cubicBezTo>
                    <a:pt x="14462" y="73154"/>
                    <a:pt x="14462" y="73154"/>
                    <a:pt x="14462" y="73154"/>
                  </a:cubicBezTo>
                  <a:cubicBezTo>
                    <a:pt x="13995" y="79218"/>
                    <a:pt x="15861" y="83417"/>
                    <a:pt x="21926" y="85749"/>
                  </a:cubicBezTo>
                  <a:cubicBezTo>
                    <a:pt x="23325" y="86216"/>
                    <a:pt x="24725" y="87615"/>
                    <a:pt x="26124" y="88548"/>
                  </a:cubicBezTo>
                  <a:cubicBezTo>
                    <a:pt x="26124" y="88548"/>
                    <a:pt x="26124" y="88548"/>
                    <a:pt x="26591" y="89015"/>
                  </a:cubicBezTo>
                  <a:cubicBezTo>
                    <a:pt x="26591" y="89015"/>
                    <a:pt x="26591" y="89015"/>
                    <a:pt x="26591" y="89015"/>
                  </a:cubicBezTo>
                  <a:lnTo>
                    <a:pt x="26124" y="88548"/>
                  </a:lnTo>
                  <a:cubicBezTo>
                    <a:pt x="28457" y="87149"/>
                    <a:pt x="31256" y="85749"/>
                    <a:pt x="33589" y="84350"/>
                  </a:cubicBezTo>
                  <a:cubicBezTo>
                    <a:pt x="35454" y="83417"/>
                    <a:pt x="36854" y="83883"/>
                    <a:pt x="38254" y="84816"/>
                  </a:cubicBezTo>
                  <a:cubicBezTo>
                    <a:pt x="39653" y="85749"/>
                    <a:pt x="40586" y="87149"/>
                    <a:pt x="41519" y="88082"/>
                  </a:cubicBezTo>
                  <a:cubicBezTo>
                    <a:pt x="45718" y="89948"/>
                    <a:pt x="49450" y="91814"/>
                    <a:pt x="53648" y="88082"/>
                  </a:cubicBezTo>
                  <a:lnTo>
                    <a:pt x="52715" y="87615"/>
                  </a:lnTo>
                  <a:lnTo>
                    <a:pt x="54115" y="87615"/>
                  </a:lnTo>
                  <a:cubicBezTo>
                    <a:pt x="54115" y="87615"/>
                    <a:pt x="53648" y="88082"/>
                    <a:pt x="53648" y="88082"/>
                  </a:cubicBezTo>
                  <a:lnTo>
                    <a:pt x="53648" y="88082"/>
                  </a:lnTo>
                  <a:cubicBezTo>
                    <a:pt x="55048" y="89015"/>
                    <a:pt x="57847" y="89948"/>
                    <a:pt x="57847" y="91814"/>
                  </a:cubicBezTo>
                  <a:cubicBezTo>
                    <a:pt x="58780" y="96479"/>
                    <a:pt x="60646" y="99744"/>
                    <a:pt x="65311" y="101144"/>
                  </a:cubicBezTo>
                  <a:cubicBezTo>
                    <a:pt x="67177" y="101610"/>
                    <a:pt x="67177" y="103477"/>
                    <a:pt x="64844" y="105343"/>
                  </a:cubicBezTo>
                  <a:cubicBezTo>
                    <a:pt x="59713" y="110008"/>
                    <a:pt x="59713" y="111874"/>
                    <a:pt x="65777" y="114206"/>
                  </a:cubicBezTo>
                  <a:cubicBezTo>
                    <a:pt x="67644" y="115139"/>
                    <a:pt x="69509" y="116072"/>
                    <a:pt x="71376" y="116072"/>
                  </a:cubicBezTo>
                  <a:cubicBezTo>
                    <a:pt x="72309" y="116072"/>
                    <a:pt x="74641" y="115139"/>
                    <a:pt x="74641" y="114673"/>
                  </a:cubicBezTo>
                  <a:cubicBezTo>
                    <a:pt x="74174" y="110008"/>
                    <a:pt x="76041" y="105809"/>
                    <a:pt x="76041" y="101610"/>
                  </a:cubicBezTo>
                  <a:cubicBezTo>
                    <a:pt x="76041" y="100211"/>
                    <a:pt x="75108" y="97878"/>
                    <a:pt x="73708" y="96479"/>
                  </a:cubicBezTo>
                  <a:cubicBezTo>
                    <a:pt x="71376" y="94146"/>
                    <a:pt x="68577" y="92280"/>
                    <a:pt x="68110" y="89015"/>
                  </a:cubicBezTo>
                  <a:cubicBezTo>
                    <a:pt x="67644" y="82950"/>
                    <a:pt x="63912" y="80151"/>
                    <a:pt x="58780" y="78285"/>
                  </a:cubicBezTo>
                  <a:cubicBezTo>
                    <a:pt x="56447" y="77352"/>
                    <a:pt x="54581" y="75020"/>
                    <a:pt x="52715" y="73620"/>
                  </a:cubicBezTo>
                  <a:cubicBezTo>
                    <a:pt x="50383" y="72221"/>
                    <a:pt x="48050" y="71754"/>
                    <a:pt x="45251" y="72687"/>
                  </a:cubicBezTo>
                  <a:cubicBezTo>
                    <a:pt x="43851" y="73154"/>
                    <a:pt x="42919" y="73620"/>
                    <a:pt x="41519" y="74087"/>
                  </a:cubicBezTo>
                  <a:cubicBezTo>
                    <a:pt x="41053" y="74087"/>
                    <a:pt x="40119" y="74553"/>
                    <a:pt x="39653" y="74553"/>
                  </a:cubicBezTo>
                  <a:cubicBezTo>
                    <a:pt x="38254" y="74553"/>
                    <a:pt x="37321" y="74087"/>
                    <a:pt x="35921" y="73620"/>
                  </a:cubicBezTo>
                  <a:cubicBezTo>
                    <a:pt x="34521" y="73154"/>
                    <a:pt x="34521" y="71287"/>
                    <a:pt x="35921" y="68489"/>
                  </a:cubicBezTo>
                  <a:cubicBezTo>
                    <a:pt x="39186" y="62890"/>
                    <a:pt x="39186" y="62890"/>
                    <a:pt x="33589" y="61957"/>
                  </a:cubicBezTo>
                  <a:cubicBezTo>
                    <a:pt x="31256" y="61491"/>
                    <a:pt x="29856" y="60558"/>
                    <a:pt x="29856" y="58692"/>
                  </a:cubicBezTo>
                  <a:cubicBezTo>
                    <a:pt x="29856" y="54960"/>
                    <a:pt x="30323" y="50761"/>
                    <a:pt x="32655" y="47962"/>
                  </a:cubicBezTo>
                  <a:cubicBezTo>
                    <a:pt x="33589" y="46563"/>
                    <a:pt x="35454" y="45163"/>
                    <a:pt x="36387" y="43764"/>
                  </a:cubicBezTo>
                  <a:cubicBezTo>
                    <a:pt x="41053" y="36299"/>
                    <a:pt x="43385" y="28369"/>
                    <a:pt x="39186" y="20438"/>
                  </a:cubicBezTo>
                  <a:cubicBezTo>
                    <a:pt x="36387" y="15773"/>
                    <a:pt x="35454" y="11108"/>
                    <a:pt x="36387" y="5977"/>
                  </a:cubicBezTo>
                  <a:cubicBezTo>
                    <a:pt x="37321" y="3178"/>
                    <a:pt x="35454" y="1778"/>
                    <a:pt x="33122" y="224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58" name="Freeform: Shape 57">
              <a:extLst>
                <a:ext uri="{FF2B5EF4-FFF2-40B4-BE49-F238E27FC236}">
                  <a16:creationId xmlns:a16="http://schemas.microsoft.com/office/drawing/2014/main" id="{63B2D1A6-5E71-4A81-8829-6F4ACE3CDBCF}"/>
                </a:ext>
              </a:extLst>
            </p:cNvPr>
            <p:cNvSpPr/>
            <p:nvPr/>
          </p:nvSpPr>
          <p:spPr>
            <a:xfrm>
              <a:off x="5181256" y="4044041"/>
              <a:ext cx="55977" cy="74638"/>
            </a:xfrm>
            <a:custGeom>
              <a:avLst/>
              <a:gdLst/>
              <a:ahLst/>
              <a:cxnLst/>
              <a:rect l="0" t="0" r="0" b="0"/>
              <a:pathLst>
                <a:path w="55980" h="74641">
                  <a:moveTo>
                    <a:pt x="54115" y="7931"/>
                  </a:moveTo>
                  <a:cubicBezTo>
                    <a:pt x="48050" y="9330"/>
                    <a:pt x="41519" y="9797"/>
                    <a:pt x="35454" y="11663"/>
                  </a:cubicBezTo>
                  <a:cubicBezTo>
                    <a:pt x="29856" y="13529"/>
                    <a:pt x="25658" y="11663"/>
                    <a:pt x="21459" y="8397"/>
                  </a:cubicBezTo>
                  <a:cubicBezTo>
                    <a:pt x="18660" y="6065"/>
                    <a:pt x="15395" y="3266"/>
                    <a:pt x="12596" y="1399"/>
                  </a:cubicBezTo>
                  <a:cubicBezTo>
                    <a:pt x="11196" y="467"/>
                    <a:pt x="8863" y="467"/>
                    <a:pt x="7464" y="0"/>
                  </a:cubicBezTo>
                  <a:cubicBezTo>
                    <a:pt x="5598" y="0"/>
                    <a:pt x="3266" y="3266"/>
                    <a:pt x="3266" y="5598"/>
                  </a:cubicBezTo>
                  <a:cubicBezTo>
                    <a:pt x="3266" y="6998"/>
                    <a:pt x="2799" y="7931"/>
                    <a:pt x="2799" y="9330"/>
                  </a:cubicBezTo>
                  <a:cubicBezTo>
                    <a:pt x="2333" y="20526"/>
                    <a:pt x="4665" y="32189"/>
                    <a:pt x="0" y="43385"/>
                  </a:cubicBezTo>
                  <a:cubicBezTo>
                    <a:pt x="0" y="43852"/>
                    <a:pt x="0" y="44785"/>
                    <a:pt x="0" y="48517"/>
                  </a:cubicBezTo>
                  <a:cubicBezTo>
                    <a:pt x="466" y="51782"/>
                    <a:pt x="1866" y="57847"/>
                    <a:pt x="2799" y="64378"/>
                  </a:cubicBezTo>
                  <a:cubicBezTo>
                    <a:pt x="3732" y="71375"/>
                    <a:pt x="8863" y="73708"/>
                    <a:pt x="14462" y="75108"/>
                  </a:cubicBezTo>
                  <a:cubicBezTo>
                    <a:pt x="15395" y="75574"/>
                    <a:pt x="17261" y="75574"/>
                    <a:pt x="18194" y="74641"/>
                  </a:cubicBezTo>
                  <a:cubicBezTo>
                    <a:pt x="20993" y="72775"/>
                    <a:pt x="23325" y="70909"/>
                    <a:pt x="25658" y="68577"/>
                  </a:cubicBezTo>
                  <a:cubicBezTo>
                    <a:pt x="28457" y="65311"/>
                    <a:pt x="31722" y="64378"/>
                    <a:pt x="35921" y="64845"/>
                  </a:cubicBezTo>
                  <a:cubicBezTo>
                    <a:pt x="38720" y="65311"/>
                    <a:pt x="41053" y="63445"/>
                    <a:pt x="41986" y="61113"/>
                  </a:cubicBezTo>
                  <a:cubicBezTo>
                    <a:pt x="44318" y="53182"/>
                    <a:pt x="46651" y="45251"/>
                    <a:pt x="53182" y="39187"/>
                  </a:cubicBezTo>
                  <a:cubicBezTo>
                    <a:pt x="54115" y="38254"/>
                    <a:pt x="54115" y="36854"/>
                    <a:pt x="54581" y="35455"/>
                  </a:cubicBezTo>
                  <a:cubicBezTo>
                    <a:pt x="56447" y="29390"/>
                    <a:pt x="57847" y="23325"/>
                    <a:pt x="59713" y="16794"/>
                  </a:cubicBezTo>
                  <a:cubicBezTo>
                    <a:pt x="60179" y="15395"/>
                    <a:pt x="60179" y="14462"/>
                    <a:pt x="60179" y="13062"/>
                  </a:cubicBezTo>
                  <a:cubicBezTo>
                    <a:pt x="60179" y="10263"/>
                    <a:pt x="57380" y="6998"/>
                    <a:pt x="54115" y="793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59" name="Freeform: Shape 58">
              <a:extLst>
                <a:ext uri="{FF2B5EF4-FFF2-40B4-BE49-F238E27FC236}">
                  <a16:creationId xmlns:a16="http://schemas.microsoft.com/office/drawing/2014/main" id="{09193295-942B-4ABA-A1EE-5BC075564E16}"/>
                </a:ext>
              </a:extLst>
            </p:cNvPr>
            <p:cNvSpPr/>
            <p:nvPr/>
          </p:nvSpPr>
          <p:spPr>
            <a:xfrm>
              <a:off x="1659336" y="2870916"/>
              <a:ext cx="163267" cy="60643"/>
            </a:xfrm>
            <a:custGeom>
              <a:avLst/>
              <a:gdLst/>
              <a:ahLst/>
              <a:cxnLst/>
              <a:rect l="0" t="0" r="0" b="0"/>
              <a:pathLst>
                <a:path w="163277" h="60645">
                  <a:moveTo>
                    <a:pt x="162344" y="56823"/>
                  </a:moveTo>
                  <a:cubicBezTo>
                    <a:pt x="164677" y="56356"/>
                    <a:pt x="165143" y="52624"/>
                    <a:pt x="163277" y="50292"/>
                  </a:cubicBezTo>
                  <a:cubicBezTo>
                    <a:pt x="161411" y="48426"/>
                    <a:pt x="160012" y="46093"/>
                    <a:pt x="157679" y="45160"/>
                  </a:cubicBezTo>
                  <a:cubicBezTo>
                    <a:pt x="145084" y="39562"/>
                    <a:pt x="132488" y="32564"/>
                    <a:pt x="119426" y="27899"/>
                  </a:cubicBezTo>
                  <a:cubicBezTo>
                    <a:pt x="115227" y="26500"/>
                    <a:pt x="111029" y="24634"/>
                    <a:pt x="107297" y="22301"/>
                  </a:cubicBezTo>
                  <a:cubicBezTo>
                    <a:pt x="103098" y="19502"/>
                    <a:pt x="98433" y="17170"/>
                    <a:pt x="93301" y="15770"/>
                  </a:cubicBezTo>
                  <a:cubicBezTo>
                    <a:pt x="90969" y="15304"/>
                    <a:pt x="88170" y="13904"/>
                    <a:pt x="86770" y="12038"/>
                  </a:cubicBezTo>
                  <a:cubicBezTo>
                    <a:pt x="81172" y="6440"/>
                    <a:pt x="74641" y="5041"/>
                    <a:pt x="67644" y="5041"/>
                  </a:cubicBezTo>
                  <a:cubicBezTo>
                    <a:pt x="62045" y="5041"/>
                    <a:pt x="57847" y="4108"/>
                    <a:pt x="52715" y="1775"/>
                  </a:cubicBezTo>
                  <a:cubicBezTo>
                    <a:pt x="49916" y="376"/>
                    <a:pt x="46184" y="-557"/>
                    <a:pt x="43385" y="376"/>
                  </a:cubicBezTo>
                  <a:cubicBezTo>
                    <a:pt x="34988" y="2708"/>
                    <a:pt x="25658" y="3175"/>
                    <a:pt x="17261" y="6907"/>
                  </a:cubicBezTo>
                  <a:cubicBezTo>
                    <a:pt x="8864" y="10639"/>
                    <a:pt x="5132" y="18103"/>
                    <a:pt x="0" y="24167"/>
                  </a:cubicBezTo>
                  <a:cubicBezTo>
                    <a:pt x="0" y="24167"/>
                    <a:pt x="933" y="25100"/>
                    <a:pt x="1400" y="25100"/>
                  </a:cubicBezTo>
                  <a:cubicBezTo>
                    <a:pt x="3732" y="25100"/>
                    <a:pt x="6998" y="25567"/>
                    <a:pt x="8864" y="24634"/>
                  </a:cubicBezTo>
                  <a:cubicBezTo>
                    <a:pt x="17727" y="19502"/>
                    <a:pt x="28457" y="18569"/>
                    <a:pt x="36854" y="12505"/>
                  </a:cubicBezTo>
                  <a:cubicBezTo>
                    <a:pt x="38720" y="11105"/>
                    <a:pt x="42452" y="12505"/>
                    <a:pt x="43385" y="14371"/>
                  </a:cubicBezTo>
                  <a:cubicBezTo>
                    <a:pt x="44785" y="17636"/>
                    <a:pt x="47117" y="19502"/>
                    <a:pt x="50383" y="19969"/>
                  </a:cubicBezTo>
                  <a:cubicBezTo>
                    <a:pt x="54581" y="20902"/>
                    <a:pt x="59246" y="21368"/>
                    <a:pt x="63445" y="22768"/>
                  </a:cubicBezTo>
                  <a:cubicBezTo>
                    <a:pt x="66711" y="23234"/>
                    <a:pt x="69976" y="24167"/>
                    <a:pt x="72775" y="25567"/>
                  </a:cubicBezTo>
                  <a:cubicBezTo>
                    <a:pt x="78373" y="28832"/>
                    <a:pt x="84438" y="30232"/>
                    <a:pt x="90969" y="31165"/>
                  </a:cubicBezTo>
                  <a:cubicBezTo>
                    <a:pt x="94701" y="31632"/>
                    <a:pt x="97033" y="33498"/>
                    <a:pt x="98433" y="36763"/>
                  </a:cubicBezTo>
                  <a:cubicBezTo>
                    <a:pt x="101232" y="43294"/>
                    <a:pt x="106364" y="46560"/>
                    <a:pt x="113361" y="47493"/>
                  </a:cubicBezTo>
                  <a:cubicBezTo>
                    <a:pt x="113828" y="47493"/>
                    <a:pt x="114294" y="47959"/>
                    <a:pt x="115227" y="48426"/>
                  </a:cubicBezTo>
                  <a:cubicBezTo>
                    <a:pt x="117093" y="49359"/>
                    <a:pt x="117560" y="50758"/>
                    <a:pt x="116627" y="53091"/>
                  </a:cubicBezTo>
                  <a:cubicBezTo>
                    <a:pt x="116160" y="54024"/>
                    <a:pt x="115227" y="55423"/>
                    <a:pt x="114761" y="56356"/>
                  </a:cubicBezTo>
                  <a:cubicBezTo>
                    <a:pt x="113361" y="59155"/>
                    <a:pt x="114294" y="61954"/>
                    <a:pt x="117560" y="61954"/>
                  </a:cubicBezTo>
                  <a:cubicBezTo>
                    <a:pt x="122225" y="62421"/>
                    <a:pt x="126423" y="61954"/>
                    <a:pt x="134354" y="61954"/>
                  </a:cubicBezTo>
                  <a:cubicBezTo>
                    <a:pt x="141818" y="64287"/>
                    <a:pt x="152081" y="59622"/>
                    <a:pt x="162344" y="5682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60" name="Freeform: Shape 59">
              <a:extLst>
                <a:ext uri="{FF2B5EF4-FFF2-40B4-BE49-F238E27FC236}">
                  <a16:creationId xmlns:a16="http://schemas.microsoft.com/office/drawing/2014/main" id="{FF1AFEB7-B0DE-4F8F-A63F-5977681E49D6}"/>
                </a:ext>
              </a:extLst>
            </p:cNvPr>
            <p:cNvSpPr/>
            <p:nvPr/>
          </p:nvSpPr>
          <p:spPr>
            <a:xfrm>
              <a:off x="4012451" y="1359873"/>
              <a:ext cx="60642" cy="74638"/>
            </a:xfrm>
            <a:custGeom>
              <a:avLst/>
              <a:gdLst/>
              <a:ahLst/>
              <a:cxnLst/>
              <a:rect l="0" t="0" r="0" b="0"/>
              <a:pathLst>
                <a:path w="60645" h="74641">
                  <a:moveTo>
                    <a:pt x="7739" y="31722"/>
                  </a:moveTo>
                  <a:cubicBezTo>
                    <a:pt x="8206" y="33588"/>
                    <a:pt x="8206" y="35455"/>
                    <a:pt x="8206" y="34988"/>
                  </a:cubicBezTo>
                  <a:cubicBezTo>
                    <a:pt x="7739" y="39187"/>
                    <a:pt x="7273" y="41519"/>
                    <a:pt x="7739" y="43385"/>
                  </a:cubicBezTo>
                  <a:cubicBezTo>
                    <a:pt x="9139" y="50383"/>
                    <a:pt x="10538" y="57380"/>
                    <a:pt x="12404" y="63911"/>
                  </a:cubicBezTo>
                  <a:cubicBezTo>
                    <a:pt x="13804" y="69043"/>
                    <a:pt x="15670" y="73708"/>
                    <a:pt x="19868" y="76974"/>
                  </a:cubicBezTo>
                  <a:cubicBezTo>
                    <a:pt x="20801" y="77440"/>
                    <a:pt x="22201" y="77907"/>
                    <a:pt x="23134" y="77440"/>
                  </a:cubicBezTo>
                  <a:cubicBezTo>
                    <a:pt x="24067" y="76974"/>
                    <a:pt x="25466" y="76507"/>
                    <a:pt x="26399" y="75108"/>
                  </a:cubicBezTo>
                  <a:cubicBezTo>
                    <a:pt x="33864" y="65311"/>
                    <a:pt x="33864" y="65311"/>
                    <a:pt x="47392" y="56914"/>
                  </a:cubicBezTo>
                  <a:cubicBezTo>
                    <a:pt x="51124" y="54581"/>
                    <a:pt x="54390" y="51316"/>
                    <a:pt x="57655" y="48050"/>
                  </a:cubicBezTo>
                  <a:cubicBezTo>
                    <a:pt x="59988" y="45718"/>
                    <a:pt x="61387" y="42919"/>
                    <a:pt x="62787" y="40120"/>
                  </a:cubicBezTo>
                  <a:cubicBezTo>
                    <a:pt x="63720" y="38720"/>
                    <a:pt x="63720" y="36388"/>
                    <a:pt x="63253" y="34522"/>
                  </a:cubicBezTo>
                  <a:cubicBezTo>
                    <a:pt x="62320" y="31722"/>
                    <a:pt x="59988" y="28923"/>
                    <a:pt x="58588" y="26124"/>
                  </a:cubicBezTo>
                  <a:cubicBezTo>
                    <a:pt x="56722" y="21926"/>
                    <a:pt x="53457" y="18660"/>
                    <a:pt x="48792" y="17727"/>
                  </a:cubicBezTo>
                  <a:cubicBezTo>
                    <a:pt x="42261" y="16328"/>
                    <a:pt x="37129" y="12129"/>
                    <a:pt x="31531" y="9797"/>
                  </a:cubicBezTo>
                  <a:cubicBezTo>
                    <a:pt x="25466" y="7464"/>
                    <a:pt x="19402" y="6065"/>
                    <a:pt x="14270" y="1866"/>
                  </a:cubicBezTo>
                  <a:cubicBezTo>
                    <a:pt x="12404" y="467"/>
                    <a:pt x="9605" y="0"/>
                    <a:pt x="6806" y="0"/>
                  </a:cubicBezTo>
                  <a:cubicBezTo>
                    <a:pt x="5873" y="0"/>
                    <a:pt x="4007" y="467"/>
                    <a:pt x="3541" y="1400"/>
                  </a:cubicBezTo>
                  <a:cubicBezTo>
                    <a:pt x="741" y="6998"/>
                    <a:pt x="-2057" y="13062"/>
                    <a:pt x="2141" y="19593"/>
                  </a:cubicBezTo>
                  <a:cubicBezTo>
                    <a:pt x="4940" y="23325"/>
                    <a:pt x="6340" y="27524"/>
                    <a:pt x="7739" y="3172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61" name="Freeform: Shape 60">
              <a:extLst>
                <a:ext uri="{FF2B5EF4-FFF2-40B4-BE49-F238E27FC236}">
                  <a16:creationId xmlns:a16="http://schemas.microsoft.com/office/drawing/2014/main" id="{F571E147-F39A-4CE1-9956-EF78BAE63A67}"/>
                </a:ext>
              </a:extLst>
            </p:cNvPr>
            <p:cNvSpPr/>
            <p:nvPr/>
          </p:nvSpPr>
          <p:spPr>
            <a:xfrm>
              <a:off x="4929824" y="3091347"/>
              <a:ext cx="74637" cy="69973"/>
            </a:xfrm>
            <a:custGeom>
              <a:avLst/>
              <a:gdLst/>
              <a:ahLst/>
              <a:cxnLst/>
              <a:rect l="0" t="0" r="0" b="0"/>
              <a:pathLst>
                <a:path w="74641" h="69976">
                  <a:moveTo>
                    <a:pt x="55514" y="127"/>
                  </a:moveTo>
                  <a:cubicBezTo>
                    <a:pt x="55048" y="594"/>
                    <a:pt x="55048" y="1060"/>
                    <a:pt x="54581" y="1993"/>
                  </a:cubicBezTo>
                  <a:cubicBezTo>
                    <a:pt x="53648" y="5725"/>
                    <a:pt x="53182" y="9924"/>
                    <a:pt x="51316" y="12723"/>
                  </a:cubicBezTo>
                  <a:cubicBezTo>
                    <a:pt x="49450" y="15988"/>
                    <a:pt x="45718" y="17854"/>
                    <a:pt x="42919" y="20187"/>
                  </a:cubicBezTo>
                  <a:cubicBezTo>
                    <a:pt x="41519" y="21586"/>
                    <a:pt x="40586" y="22986"/>
                    <a:pt x="39187" y="24385"/>
                  </a:cubicBezTo>
                  <a:cubicBezTo>
                    <a:pt x="37787" y="25785"/>
                    <a:pt x="36387" y="26718"/>
                    <a:pt x="34988" y="28118"/>
                  </a:cubicBezTo>
                  <a:cubicBezTo>
                    <a:pt x="32655" y="29984"/>
                    <a:pt x="31722" y="28118"/>
                    <a:pt x="30323" y="27184"/>
                  </a:cubicBezTo>
                  <a:cubicBezTo>
                    <a:pt x="25658" y="22519"/>
                    <a:pt x="23325" y="20653"/>
                    <a:pt x="17261" y="26718"/>
                  </a:cubicBezTo>
                  <a:cubicBezTo>
                    <a:pt x="13995" y="29984"/>
                    <a:pt x="10263" y="32316"/>
                    <a:pt x="6531" y="34182"/>
                  </a:cubicBezTo>
                  <a:cubicBezTo>
                    <a:pt x="1866" y="36048"/>
                    <a:pt x="467" y="40247"/>
                    <a:pt x="0" y="45845"/>
                  </a:cubicBezTo>
                  <a:cubicBezTo>
                    <a:pt x="0" y="45845"/>
                    <a:pt x="0" y="46311"/>
                    <a:pt x="0" y="46778"/>
                  </a:cubicBezTo>
                  <a:cubicBezTo>
                    <a:pt x="467" y="48177"/>
                    <a:pt x="467" y="49577"/>
                    <a:pt x="1399" y="50043"/>
                  </a:cubicBezTo>
                  <a:cubicBezTo>
                    <a:pt x="1866" y="50510"/>
                    <a:pt x="3732" y="50043"/>
                    <a:pt x="4665" y="49110"/>
                  </a:cubicBezTo>
                  <a:cubicBezTo>
                    <a:pt x="6531" y="47711"/>
                    <a:pt x="8397" y="45845"/>
                    <a:pt x="10263" y="43979"/>
                  </a:cubicBezTo>
                  <a:cubicBezTo>
                    <a:pt x="15861" y="44445"/>
                    <a:pt x="21459" y="44445"/>
                    <a:pt x="27057" y="42579"/>
                  </a:cubicBezTo>
                  <a:cubicBezTo>
                    <a:pt x="28457" y="42113"/>
                    <a:pt x="32655" y="45378"/>
                    <a:pt x="32655" y="46778"/>
                  </a:cubicBezTo>
                  <a:cubicBezTo>
                    <a:pt x="32655" y="49110"/>
                    <a:pt x="32189" y="51909"/>
                    <a:pt x="32655" y="54242"/>
                  </a:cubicBezTo>
                  <a:cubicBezTo>
                    <a:pt x="33122" y="63106"/>
                    <a:pt x="37787" y="68237"/>
                    <a:pt x="46184" y="71036"/>
                  </a:cubicBezTo>
                  <a:cubicBezTo>
                    <a:pt x="49450" y="71969"/>
                    <a:pt x="52249" y="72902"/>
                    <a:pt x="55514" y="72902"/>
                  </a:cubicBezTo>
                  <a:cubicBezTo>
                    <a:pt x="56914" y="72902"/>
                    <a:pt x="59246" y="71503"/>
                    <a:pt x="60180" y="70570"/>
                  </a:cubicBezTo>
                  <a:cubicBezTo>
                    <a:pt x="62045" y="68704"/>
                    <a:pt x="62512" y="66371"/>
                    <a:pt x="62045" y="63572"/>
                  </a:cubicBezTo>
                  <a:cubicBezTo>
                    <a:pt x="61579" y="59840"/>
                    <a:pt x="58313" y="56575"/>
                    <a:pt x="59713" y="52842"/>
                  </a:cubicBezTo>
                  <a:cubicBezTo>
                    <a:pt x="60180" y="51909"/>
                    <a:pt x="61579" y="50976"/>
                    <a:pt x="62512" y="50976"/>
                  </a:cubicBezTo>
                  <a:cubicBezTo>
                    <a:pt x="63445" y="50976"/>
                    <a:pt x="64378" y="52376"/>
                    <a:pt x="65311" y="53309"/>
                  </a:cubicBezTo>
                  <a:cubicBezTo>
                    <a:pt x="68110" y="57041"/>
                    <a:pt x="68110" y="56575"/>
                    <a:pt x="70443" y="54242"/>
                  </a:cubicBezTo>
                  <a:cubicBezTo>
                    <a:pt x="74641" y="50510"/>
                    <a:pt x="76041" y="46311"/>
                    <a:pt x="74641" y="40713"/>
                  </a:cubicBezTo>
                  <a:cubicBezTo>
                    <a:pt x="72775" y="34649"/>
                    <a:pt x="70909" y="28584"/>
                    <a:pt x="69976" y="22053"/>
                  </a:cubicBezTo>
                  <a:cubicBezTo>
                    <a:pt x="69510" y="17854"/>
                    <a:pt x="68110" y="14589"/>
                    <a:pt x="65311" y="11790"/>
                  </a:cubicBezTo>
                  <a:cubicBezTo>
                    <a:pt x="62045" y="8991"/>
                    <a:pt x="58780" y="5725"/>
                    <a:pt x="57847" y="1060"/>
                  </a:cubicBezTo>
                  <a:cubicBezTo>
                    <a:pt x="57380" y="594"/>
                    <a:pt x="56448" y="-339"/>
                    <a:pt x="55514" y="12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62" name="Freeform: Shape 61">
              <a:extLst>
                <a:ext uri="{FF2B5EF4-FFF2-40B4-BE49-F238E27FC236}">
                  <a16:creationId xmlns:a16="http://schemas.microsoft.com/office/drawing/2014/main" id="{C36EB8D3-BFAD-47D0-8FA1-96853747ED31}"/>
                </a:ext>
              </a:extLst>
            </p:cNvPr>
            <p:cNvSpPr/>
            <p:nvPr/>
          </p:nvSpPr>
          <p:spPr>
            <a:xfrm>
              <a:off x="1823070" y="2926800"/>
              <a:ext cx="93296" cy="37319"/>
            </a:xfrm>
            <a:custGeom>
              <a:avLst/>
              <a:gdLst/>
              <a:ahLst/>
              <a:cxnLst/>
              <a:rect l="0" t="0" r="0" b="0"/>
              <a:pathLst>
                <a:path w="93301" h="37320">
                  <a:moveTo>
                    <a:pt x="6065" y="34059"/>
                  </a:moveTo>
                  <a:cubicBezTo>
                    <a:pt x="9797" y="34059"/>
                    <a:pt x="13529" y="33126"/>
                    <a:pt x="17261" y="33126"/>
                  </a:cubicBezTo>
                  <a:cubicBezTo>
                    <a:pt x="21926" y="33126"/>
                    <a:pt x="26124" y="33592"/>
                    <a:pt x="30789" y="34525"/>
                  </a:cubicBezTo>
                  <a:cubicBezTo>
                    <a:pt x="34988" y="34992"/>
                    <a:pt x="36388" y="39657"/>
                    <a:pt x="39653" y="41523"/>
                  </a:cubicBezTo>
                  <a:cubicBezTo>
                    <a:pt x="40586" y="41989"/>
                    <a:pt x="41986" y="41989"/>
                    <a:pt x="43385" y="41523"/>
                  </a:cubicBezTo>
                  <a:cubicBezTo>
                    <a:pt x="44318" y="41056"/>
                    <a:pt x="45718" y="40123"/>
                    <a:pt x="46184" y="39190"/>
                  </a:cubicBezTo>
                  <a:cubicBezTo>
                    <a:pt x="49450" y="34525"/>
                    <a:pt x="53182" y="32193"/>
                    <a:pt x="59246" y="33126"/>
                  </a:cubicBezTo>
                  <a:cubicBezTo>
                    <a:pt x="61112" y="33592"/>
                    <a:pt x="63445" y="33126"/>
                    <a:pt x="64845" y="32659"/>
                  </a:cubicBezTo>
                  <a:cubicBezTo>
                    <a:pt x="72309" y="28461"/>
                    <a:pt x="79773" y="29394"/>
                    <a:pt x="87237" y="31260"/>
                  </a:cubicBezTo>
                  <a:cubicBezTo>
                    <a:pt x="88636" y="30793"/>
                    <a:pt x="90036" y="31260"/>
                    <a:pt x="90969" y="30327"/>
                  </a:cubicBezTo>
                  <a:cubicBezTo>
                    <a:pt x="92368" y="29394"/>
                    <a:pt x="93768" y="27994"/>
                    <a:pt x="94701" y="26128"/>
                  </a:cubicBezTo>
                  <a:cubicBezTo>
                    <a:pt x="95168" y="25195"/>
                    <a:pt x="94234" y="23329"/>
                    <a:pt x="93301" y="22863"/>
                  </a:cubicBezTo>
                  <a:cubicBezTo>
                    <a:pt x="86304" y="18664"/>
                    <a:pt x="79773" y="13532"/>
                    <a:pt x="73242" y="8401"/>
                  </a:cubicBezTo>
                  <a:cubicBezTo>
                    <a:pt x="71376" y="7001"/>
                    <a:pt x="68577" y="6068"/>
                    <a:pt x="66244" y="5602"/>
                  </a:cubicBezTo>
                  <a:cubicBezTo>
                    <a:pt x="57380" y="3269"/>
                    <a:pt x="48983" y="1403"/>
                    <a:pt x="40120" y="4669"/>
                  </a:cubicBezTo>
                  <a:cubicBezTo>
                    <a:pt x="37321" y="5602"/>
                    <a:pt x="34055" y="4202"/>
                    <a:pt x="31256" y="2336"/>
                  </a:cubicBezTo>
                  <a:cubicBezTo>
                    <a:pt x="30323" y="1403"/>
                    <a:pt x="29390" y="937"/>
                    <a:pt x="27990" y="470"/>
                  </a:cubicBezTo>
                  <a:cubicBezTo>
                    <a:pt x="25658" y="-929"/>
                    <a:pt x="22392" y="937"/>
                    <a:pt x="20060" y="4202"/>
                  </a:cubicBezTo>
                  <a:cubicBezTo>
                    <a:pt x="18660" y="6068"/>
                    <a:pt x="19127" y="7934"/>
                    <a:pt x="20526" y="9334"/>
                  </a:cubicBezTo>
                  <a:cubicBezTo>
                    <a:pt x="25191" y="12133"/>
                    <a:pt x="24725" y="16798"/>
                    <a:pt x="26124" y="20996"/>
                  </a:cubicBezTo>
                  <a:cubicBezTo>
                    <a:pt x="26591" y="23329"/>
                    <a:pt x="26124" y="23795"/>
                    <a:pt x="22859" y="22396"/>
                  </a:cubicBezTo>
                  <a:cubicBezTo>
                    <a:pt x="19593" y="20996"/>
                    <a:pt x="18194" y="23795"/>
                    <a:pt x="16328" y="24262"/>
                  </a:cubicBezTo>
                  <a:cubicBezTo>
                    <a:pt x="11196" y="25195"/>
                    <a:pt x="6531" y="25661"/>
                    <a:pt x="1400" y="26595"/>
                  </a:cubicBezTo>
                  <a:cubicBezTo>
                    <a:pt x="933" y="26595"/>
                    <a:pt x="0" y="28927"/>
                    <a:pt x="0" y="29860"/>
                  </a:cubicBezTo>
                  <a:cubicBezTo>
                    <a:pt x="0" y="31726"/>
                    <a:pt x="2799" y="34059"/>
                    <a:pt x="6065" y="3405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63" name="Freeform: Shape 62">
              <a:extLst>
                <a:ext uri="{FF2B5EF4-FFF2-40B4-BE49-F238E27FC236}">
                  <a16:creationId xmlns:a16="http://schemas.microsoft.com/office/drawing/2014/main" id="{AA5433D7-9841-4D47-B835-DDBA9ED6E353}"/>
                </a:ext>
              </a:extLst>
            </p:cNvPr>
            <p:cNvSpPr/>
            <p:nvPr/>
          </p:nvSpPr>
          <p:spPr>
            <a:xfrm>
              <a:off x="2028855" y="1659266"/>
              <a:ext cx="46648" cy="41984"/>
            </a:xfrm>
            <a:custGeom>
              <a:avLst/>
              <a:gdLst/>
              <a:ahLst/>
              <a:cxnLst/>
              <a:rect l="0" t="0" r="0" b="0"/>
              <a:pathLst>
                <a:path w="46650" h="41985">
                  <a:moveTo>
                    <a:pt x="399" y="18286"/>
                  </a:moveTo>
                  <a:cubicBezTo>
                    <a:pt x="2265" y="22484"/>
                    <a:pt x="1799" y="26683"/>
                    <a:pt x="399" y="30881"/>
                  </a:cubicBezTo>
                  <a:cubicBezTo>
                    <a:pt x="-1467" y="37879"/>
                    <a:pt x="6464" y="44877"/>
                    <a:pt x="12528" y="44410"/>
                  </a:cubicBezTo>
                  <a:cubicBezTo>
                    <a:pt x="16260" y="43944"/>
                    <a:pt x="19993" y="43011"/>
                    <a:pt x="23725" y="42544"/>
                  </a:cubicBezTo>
                  <a:cubicBezTo>
                    <a:pt x="26524" y="42544"/>
                    <a:pt x="29323" y="43011"/>
                    <a:pt x="31655" y="45343"/>
                  </a:cubicBezTo>
                  <a:cubicBezTo>
                    <a:pt x="35854" y="45810"/>
                    <a:pt x="40519" y="46276"/>
                    <a:pt x="44717" y="46276"/>
                  </a:cubicBezTo>
                  <a:cubicBezTo>
                    <a:pt x="46117" y="46276"/>
                    <a:pt x="48449" y="43944"/>
                    <a:pt x="48449" y="42544"/>
                  </a:cubicBezTo>
                  <a:cubicBezTo>
                    <a:pt x="47983" y="35546"/>
                    <a:pt x="47516" y="28549"/>
                    <a:pt x="45650" y="21551"/>
                  </a:cubicBezTo>
                  <a:cubicBezTo>
                    <a:pt x="43784" y="14087"/>
                    <a:pt x="39119" y="8956"/>
                    <a:pt x="31655" y="7556"/>
                  </a:cubicBezTo>
                  <a:cubicBezTo>
                    <a:pt x="24658" y="6156"/>
                    <a:pt x="18126" y="3824"/>
                    <a:pt x="12062" y="558"/>
                  </a:cubicBezTo>
                  <a:cubicBezTo>
                    <a:pt x="10196" y="-841"/>
                    <a:pt x="7397" y="558"/>
                    <a:pt x="5531" y="2891"/>
                  </a:cubicBezTo>
                  <a:cubicBezTo>
                    <a:pt x="4131" y="5223"/>
                    <a:pt x="2732" y="8023"/>
                    <a:pt x="866" y="10355"/>
                  </a:cubicBezTo>
                  <a:cubicBezTo>
                    <a:pt x="399" y="13154"/>
                    <a:pt x="-534" y="15953"/>
                    <a:pt x="399" y="1828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64" name="Freeform: Shape 63">
              <a:extLst>
                <a:ext uri="{FF2B5EF4-FFF2-40B4-BE49-F238E27FC236}">
                  <a16:creationId xmlns:a16="http://schemas.microsoft.com/office/drawing/2014/main" id="{FCEFC66E-6496-4192-9F56-BCDAF9EB455B}"/>
                </a:ext>
              </a:extLst>
            </p:cNvPr>
            <p:cNvSpPr/>
            <p:nvPr/>
          </p:nvSpPr>
          <p:spPr>
            <a:xfrm>
              <a:off x="2029254" y="1670086"/>
              <a:ext cx="4665" cy="4665"/>
            </a:xfrm>
            <a:custGeom>
              <a:avLst/>
              <a:gdLst/>
              <a:ahLst/>
              <a:cxnLst/>
              <a:rect l="0" t="0" r="0" b="0"/>
              <a:pathLst>
                <a:path>
                  <a:moveTo>
                    <a:pt x="467" y="0"/>
                  </a:moveTo>
                  <a:cubicBezTo>
                    <a:pt x="467" y="0"/>
                    <a:pt x="467" y="0"/>
                    <a:pt x="467" y="0"/>
                  </a:cubicBezTo>
                  <a:cubicBezTo>
                    <a:pt x="467" y="0"/>
                    <a:pt x="467" y="466"/>
                    <a:pt x="467" y="0"/>
                  </a:cubicBezTo>
                  <a:cubicBezTo>
                    <a:pt x="0" y="466"/>
                    <a:pt x="0" y="466"/>
                    <a:pt x="0" y="466"/>
                  </a:cubicBezTo>
                  <a:cubicBezTo>
                    <a:pt x="467" y="466"/>
                    <a:pt x="467" y="466"/>
                    <a:pt x="467"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65" name="Freeform: Shape 64">
              <a:extLst>
                <a:ext uri="{FF2B5EF4-FFF2-40B4-BE49-F238E27FC236}">
                  <a16:creationId xmlns:a16="http://schemas.microsoft.com/office/drawing/2014/main" id="{2514DDC6-752E-4A75-B9A3-879095C976E8}"/>
                </a:ext>
              </a:extLst>
            </p:cNvPr>
            <p:cNvSpPr/>
            <p:nvPr/>
          </p:nvSpPr>
          <p:spPr>
            <a:xfrm>
              <a:off x="4254768" y="3097884"/>
              <a:ext cx="32653" cy="60643"/>
            </a:xfrm>
            <a:custGeom>
              <a:avLst/>
              <a:gdLst/>
              <a:ahLst/>
              <a:cxnLst/>
              <a:rect l="0" t="0" r="0" b="0"/>
              <a:pathLst>
                <a:path w="32655" h="60645">
                  <a:moveTo>
                    <a:pt x="11722" y="2454"/>
                  </a:moveTo>
                  <a:cubicBezTo>
                    <a:pt x="10322" y="1054"/>
                    <a:pt x="8456" y="588"/>
                    <a:pt x="6590" y="121"/>
                  </a:cubicBezTo>
                  <a:cubicBezTo>
                    <a:pt x="5191" y="-345"/>
                    <a:pt x="3791" y="588"/>
                    <a:pt x="4258" y="1987"/>
                  </a:cubicBezTo>
                  <a:cubicBezTo>
                    <a:pt x="4258" y="3853"/>
                    <a:pt x="6124" y="6186"/>
                    <a:pt x="5191" y="7119"/>
                  </a:cubicBezTo>
                  <a:cubicBezTo>
                    <a:pt x="526" y="14583"/>
                    <a:pt x="1925" y="22980"/>
                    <a:pt x="59" y="29045"/>
                  </a:cubicBezTo>
                  <a:cubicBezTo>
                    <a:pt x="-407" y="40708"/>
                    <a:pt x="1925" y="49571"/>
                    <a:pt x="5657" y="58435"/>
                  </a:cubicBezTo>
                  <a:cubicBezTo>
                    <a:pt x="7523" y="62633"/>
                    <a:pt x="12188" y="64966"/>
                    <a:pt x="16387" y="64499"/>
                  </a:cubicBezTo>
                  <a:cubicBezTo>
                    <a:pt x="29449" y="63566"/>
                    <a:pt x="39246" y="50038"/>
                    <a:pt x="34114" y="36509"/>
                  </a:cubicBezTo>
                  <a:cubicBezTo>
                    <a:pt x="29449" y="23913"/>
                    <a:pt x="21519" y="12717"/>
                    <a:pt x="11722" y="245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66" name="Freeform: Shape 65">
              <a:extLst>
                <a:ext uri="{FF2B5EF4-FFF2-40B4-BE49-F238E27FC236}">
                  <a16:creationId xmlns:a16="http://schemas.microsoft.com/office/drawing/2014/main" id="{0E6AF3B7-0DDF-44FD-8FCA-5AFB97018AC0}"/>
                </a:ext>
              </a:extLst>
            </p:cNvPr>
            <p:cNvSpPr/>
            <p:nvPr/>
          </p:nvSpPr>
          <p:spPr>
            <a:xfrm>
              <a:off x="1943749" y="1396666"/>
              <a:ext cx="37319" cy="51314"/>
            </a:xfrm>
            <a:custGeom>
              <a:avLst/>
              <a:gdLst/>
              <a:ahLst/>
              <a:cxnLst/>
              <a:rect l="0" t="0" r="0" b="0"/>
              <a:pathLst>
                <a:path w="37320" h="51315">
                  <a:moveTo>
                    <a:pt x="1073" y="45777"/>
                  </a:moveTo>
                  <a:cubicBezTo>
                    <a:pt x="1539" y="48576"/>
                    <a:pt x="3872" y="49976"/>
                    <a:pt x="6204" y="50909"/>
                  </a:cubicBezTo>
                  <a:cubicBezTo>
                    <a:pt x="13202" y="52775"/>
                    <a:pt x="20199" y="52775"/>
                    <a:pt x="27197" y="51842"/>
                  </a:cubicBezTo>
                  <a:cubicBezTo>
                    <a:pt x="28596" y="51842"/>
                    <a:pt x="30463" y="49976"/>
                    <a:pt x="31395" y="48110"/>
                  </a:cubicBezTo>
                  <a:cubicBezTo>
                    <a:pt x="33261" y="45311"/>
                    <a:pt x="32795" y="41112"/>
                    <a:pt x="35594" y="38313"/>
                  </a:cubicBezTo>
                  <a:cubicBezTo>
                    <a:pt x="35594" y="38313"/>
                    <a:pt x="36061" y="38780"/>
                    <a:pt x="36061" y="38780"/>
                  </a:cubicBezTo>
                  <a:cubicBezTo>
                    <a:pt x="36061" y="38313"/>
                    <a:pt x="36061" y="38313"/>
                    <a:pt x="36061" y="37847"/>
                  </a:cubicBezTo>
                  <a:lnTo>
                    <a:pt x="35594" y="38313"/>
                  </a:lnTo>
                  <a:cubicBezTo>
                    <a:pt x="38860" y="33648"/>
                    <a:pt x="39326" y="28983"/>
                    <a:pt x="36061" y="24318"/>
                  </a:cubicBezTo>
                  <a:cubicBezTo>
                    <a:pt x="31862" y="19186"/>
                    <a:pt x="29529" y="13588"/>
                    <a:pt x="27197" y="7524"/>
                  </a:cubicBezTo>
                  <a:cubicBezTo>
                    <a:pt x="26264" y="5658"/>
                    <a:pt x="25331" y="4258"/>
                    <a:pt x="24398" y="2392"/>
                  </a:cubicBezTo>
                  <a:cubicBezTo>
                    <a:pt x="22998" y="60"/>
                    <a:pt x="17867" y="-873"/>
                    <a:pt x="16001" y="993"/>
                  </a:cubicBezTo>
                  <a:cubicBezTo>
                    <a:pt x="9003" y="7990"/>
                    <a:pt x="3405" y="15454"/>
                    <a:pt x="3872" y="26184"/>
                  </a:cubicBezTo>
                  <a:cubicBezTo>
                    <a:pt x="4338" y="30383"/>
                    <a:pt x="2006" y="33182"/>
                    <a:pt x="606" y="36914"/>
                  </a:cubicBezTo>
                  <a:cubicBezTo>
                    <a:pt x="-793" y="39246"/>
                    <a:pt x="606" y="42978"/>
                    <a:pt x="1073" y="4577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67" name="Freeform: Shape 66">
              <a:extLst>
                <a:ext uri="{FF2B5EF4-FFF2-40B4-BE49-F238E27FC236}">
                  <a16:creationId xmlns:a16="http://schemas.microsoft.com/office/drawing/2014/main" id="{3C1FE1C5-A8F5-47E1-B199-3B1590CD3B07}"/>
                </a:ext>
              </a:extLst>
            </p:cNvPr>
            <p:cNvSpPr/>
            <p:nvPr/>
          </p:nvSpPr>
          <p:spPr>
            <a:xfrm>
              <a:off x="3437557" y="1414725"/>
              <a:ext cx="41984" cy="51314"/>
            </a:xfrm>
            <a:custGeom>
              <a:avLst/>
              <a:gdLst/>
              <a:ahLst/>
              <a:cxnLst/>
              <a:rect l="0" t="0" r="0" b="0"/>
              <a:pathLst>
                <a:path w="41985" h="51315">
                  <a:moveTo>
                    <a:pt x="6998" y="23519"/>
                  </a:moveTo>
                  <a:cubicBezTo>
                    <a:pt x="1399" y="23519"/>
                    <a:pt x="466" y="27717"/>
                    <a:pt x="0" y="31916"/>
                  </a:cubicBezTo>
                  <a:cubicBezTo>
                    <a:pt x="5131" y="32849"/>
                    <a:pt x="5131" y="33315"/>
                    <a:pt x="4665" y="37047"/>
                  </a:cubicBezTo>
                  <a:cubicBezTo>
                    <a:pt x="4198" y="38913"/>
                    <a:pt x="3732" y="40779"/>
                    <a:pt x="3732" y="42645"/>
                  </a:cubicBezTo>
                  <a:cubicBezTo>
                    <a:pt x="3732" y="47777"/>
                    <a:pt x="6531" y="50576"/>
                    <a:pt x="11663" y="51509"/>
                  </a:cubicBezTo>
                  <a:cubicBezTo>
                    <a:pt x="13529" y="51975"/>
                    <a:pt x="15395" y="52442"/>
                    <a:pt x="17261" y="52909"/>
                  </a:cubicBezTo>
                  <a:cubicBezTo>
                    <a:pt x="20060" y="53375"/>
                    <a:pt x="21926" y="51975"/>
                    <a:pt x="23792" y="49643"/>
                  </a:cubicBezTo>
                  <a:cubicBezTo>
                    <a:pt x="25658" y="46844"/>
                    <a:pt x="27524" y="44511"/>
                    <a:pt x="27524" y="40779"/>
                  </a:cubicBezTo>
                  <a:cubicBezTo>
                    <a:pt x="27524" y="37980"/>
                    <a:pt x="27990" y="35648"/>
                    <a:pt x="30323" y="33782"/>
                  </a:cubicBezTo>
                  <a:cubicBezTo>
                    <a:pt x="34988" y="30516"/>
                    <a:pt x="35921" y="23985"/>
                    <a:pt x="40586" y="20253"/>
                  </a:cubicBezTo>
                  <a:cubicBezTo>
                    <a:pt x="43385" y="18387"/>
                    <a:pt x="42918" y="13722"/>
                    <a:pt x="41053" y="11389"/>
                  </a:cubicBezTo>
                  <a:cubicBezTo>
                    <a:pt x="38253" y="7657"/>
                    <a:pt x="35921" y="4392"/>
                    <a:pt x="32655" y="660"/>
                  </a:cubicBezTo>
                  <a:cubicBezTo>
                    <a:pt x="32189" y="193"/>
                    <a:pt x="30323" y="-273"/>
                    <a:pt x="29390" y="193"/>
                  </a:cubicBezTo>
                  <a:cubicBezTo>
                    <a:pt x="23325" y="1593"/>
                    <a:pt x="21926" y="2992"/>
                    <a:pt x="21459" y="9057"/>
                  </a:cubicBezTo>
                  <a:cubicBezTo>
                    <a:pt x="21459" y="14188"/>
                    <a:pt x="18660" y="17454"/>
                    <a:pt x="14462" y="19787"/>
                  </a:cubicBezTo>
                  <a:lnTo>
                    <a:pt x="14928" y="19320"/>
                  </a:lnTo>
                  <a:cubicBezTo>
                    <a:pt x="14928" y="19320"/>
                    <a:pt x="14462" y="19320"/>
                    <a:pt x="14462" y="19320"/>
                  </a:cubicBezTo>
                  <a:cubicBezTo>
                    <a:pt x="14462" y="19320"/>
                    <a:pt x="14462" y="19320"/>
                    <a:pt x="14462" y="19320"/>
                  </a:cubicBezTo>
                  <a:cubicBezTo>
                    <a:pt x="13062" y="22586"/>
                    <a:pt x="10263" y="23519"/>
                    <a:pt x="6998" y="2351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68" name="Freeform: Shape 67">
              <a:extLst>
                <a:ext uri="{FF2B5EF4-FFF2-40B4-BE49-F238E27FC236}">
                  <a16:creationId xmlns:a16="http://schemas.microsoft.com/office/drawing/2014/main" id="{C40EA90B-C707-4671-8C21-79BE557903FC}"/>
                </a:ext>
              </a:extLst>
            </p:cNvPr>
            <p:cNvSpPr/>
            <p:nvPr/>
          </p:nvSpPr>
          <p:spPr>
            <a:xfrm>
              <a:off x="4874663" y="2818739"/>
              <a:ext cx="23324" cy="60643"/>
            </a:xfrm>
            <a:custGeom>
              <a:avLst/>
              <a:gdLst/>
              <a:ahLst/>
              <a:cxnLst/>
              <a:rect l="0" t="0" r="0" b="0"/>
              <a:pathLst>
                <a:path w="23325" h="60645">
                  <a:moveTo>
                    <a:pt x="20176" y="306"/>
                  </a:moveTo>
                  <a:cubicBezTo>
                    <a:pt x="19243" y="-160"/>
                    <a:pt x="17377" y="-160"/>
                    <a:pt x="16444" y="773"/>
                  </a:cubicBezTo>
                  <a:cubicBezTo>
                    <a:pt x="13645" y="3105"/>
                    <a:pt x="10380" y="5904"/>
                    <a:pt x="8514" y="9170"/>
                  </a:cubicBezTo>
                  <a:cubicBezTo>
                    <a:pt x="6181" y="12902"/>
                    <a:pt x="4782" y="17101"/>
                    <a:pt x="2916" y="21299"/>
                  </a:cubicBezTo>
                  <a:cubicBezTo>
                    <a:pt x="583" y="25964"/>
                    <a:pt x="-350" y="31096"/>
                    <a:pt x="117" y="35761"/>
                  </a:cubicBezTo>
                  <a:cubicBezTo>
                    <a:pt x="117" y="44625"/>
                    <a:pt x="1516" y="53022"/>
                    <a:pt x="8980" y="58620"/>
                  </a:cubicBezTo>
                  <a:cubicBezTo>
                    <a:pt x="10846" y="60019"/>
                    <a:pt x="12246" y="62352"/>
                    <a:pt x="14112" y="64218"/>
                  </a:cubicBezTo>
                  <a:cubicBezTo>
                    <a:pt x="15045" y="65151"/>
                    <a:pt x="16444" y="64684"/>
                    <a:pt x="16911" y="63285"/>
                  </a:cubicBezTo>
                  <a:cubicBezTo>
                    <a:pt x="17844" y="60019"/>
                    <a:pt x="17844" y="56754"/>
                    <a:pt x="19243" y="53955"/>
                  </a:cubicBezTo>
                  <a:cubicBezTo>
                    <a:pt x="23908" y="46491"/>
                    <a:pt x="24375" y="38560"/>
                    <a:pt x="24841" y="29696"/>
                  </a:cubicBezTo>
                  <a:cubicBezTo>
                    <a:pt x="25308" y="23165"/>
                    <a:pt x="26241" y="17101"/>
                    <a:pt x="27174" y="10570"/>
                  </a:cubicBezTo>
                  <a:cubicBezTo>
                    <a:pt x="28107" y="6371"/>
                    <a:pt x="24841" y="1706"/>
                    <a:pt x="20176" y="30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69" name="Freeform: Shape 68">
              <a:extLst>
                <a:ext uri="{FF2B5EF4-FFF2-40B4-BE49-F238E27FC236}">
                  <a16:creationId xmlns:a16="http://schemas.microsoft.com/office/drawing/2014/main" id="{FC3AC420-C82F-4066-A5CF-B461188A1C5D}"/>
                </a:ext>
              </a:extLst>
            </p:cNvPr>
            <p:cNvSpPr/>
            <p:nvPr/>
          </p:nvSpPr>
          <p:spPr>
            <a:xfrm>
              <a:off x="3503685" y="1367243"/>
              <a:ext cx="37319" cy="55978"/>
            </a:xfrm>
            <a:custGeom>
              <a:avLst/>
              <a:gdLst/>
              <a:ahLst/>
              <a:cxnLst/>
              <a:rect l="0" t="0" r="0" b="0"/>
              <a:pathLst>
                <a:path w="37320" h="55980">
                  <a:moveTo>
                    <a:pt x="7576" y="42079"/>
                  </a:moveTo>
                  <a:cubicBezTo>
                    <a:pt x="8509" y="42545"/>
                    <a:pt x="9442" y="43478"/>
                    <a:pt x="10375" y="43945"/>
                  </a:cubicBezTo>
                  <a:cubicBezTo>
                    <a:pt x="10841" y="43945"/>
                    <a:pt x="10841" y="43945"/>
                    <a:pt x="11308" y="43945"/>
                  </a:cubicBezTo>
                  <a:lnTo>
                    <a:pt x="11774" y="44878"/>
                  </a:lnTo>
                  <a:lnTo>
                    <a:pt x="10841" y="44411"/>
                  </a:lnTo>
                  <a:cubicBezTo>
                    <a:pt x="10841" y="44411"/>
                    <a:pt x="10841" y="44411"/>
                    <a:pt x="10375" y="43945"/>
                  </a:cubicBezTo>
                  <a:cubicBezTo>
                    <a:pt x="8042" y="44878"/>
                    <a:pt x="6176" y="45344"/>
                    <a:pt x="3844" y="46277"/>
                  </a:cubicBezTo>
                  <a:cubicBezTo>
                    <a:pt x="2911" y="46744"/>
                    <a:pt x="1978" y="48143"/>
                    <a:pt x="1511" y="49076"/>
                  </a:cubicBezTo>
                  <a:cubicBezTo>
                    <a:pt x="1511" y="50009"/>
                    <a:pt x="2444" y="51409"/>
                    <a:pt x="3377" y="51875"/>
                  </a:cubicBezTo>
                  <a:cubicBezTo>
                    <a:pt x="8509" y="55141"/>
                    <a:pt x="14573" y="53275"/>
                    <a:pt x="19705" y="57007"/>
                  </a:cubicBezTo>
                  <a:cubicBezTo>
                    <a:pt x="20638" y="57940"/>
                    <a:pt x="23437" y="57007"/>
                    <a:pt x="25303" y="56540"/>
                  </a:cubicBezTo>
                  <a:cubicBezTo>
                    <a:pt x="26702" y="56074"/>
                    <a:pt x="28569" y="55607"/>
                    <a:pt x="28569" y="54674"/>
                  </a:cubicBezTo>
                  <a:cubicBezTo>
                    <a:pt x="29968" y="48610"/>
                    <a:pt x="35100" y="45811"/>
                    <a:pt x="39765" y="42079"/>
                  </a:cubicBezTo>
                  <a:cubicBezTo>
                    <a:pt x="42564" y="39746"/>
                    <a:pt x="42564" y="37880"/>
                    <a:pt x="39298" y="33682"/>
                  </a:cubicBezTo>
                  <a:cubicBezTo>
                    <a:pt x="38832" y="33215"/>
                    <a:pt x="38365" y="32749"/>
                    <a:pt x="37899" y="32749"/>
                  </a:cubicBezTo>
                  <a:lnTo>
                    <a:pt x="38365" y="32282"/>
                  </a:lnTo>
                  <a:cubicBezTo>
                    <a:pt x="38365" y="32282"/>
                    <a:pt x="37899" y="32282"/>
                    <a:pt x="37899" y="32282"/>
                  </a:cubicBezTo>
                  <a:cubicBezTo>
                    <a:pt x="37899" y="32282"/>
                    <a:pt x="37899" y="32282"/>
                    <a:pt x="37899" y="32749"/>
                  </a:cubicBezTo>
                  <a:cubicBezTo>
                    <a:pt x="36499" y="33682"/>
                    <a:pt x="35566" y="33215"/>
                    <a:pt x="34167" y="32749"/>
                  </a:cubicBezTo>
                  <a:cubicBezTo>
                    <a:pt x="34167" y="32749"/>
                    <a:pt x="34167" y="32749"/>
                    <a:pt x="34167" y="32282"/>
                  </a:cubicBezTo>
                  <a:cubicBezTo>
                    <a:pt x="34167" y="32282"/>
                    <a:pt x="33700" y="32282"/>
                    <a:pt x="33700" y="32282"/>
                  </a:cubicBezTo>
                  <a:lnTo>
                    <a:pt x="34167" y="32749"/>
                  </a:lnTo>
                  <a:cubicBezTo>
                    <a:pt x="31834" y="31816"/>
                    <a:pt x="29502" y="30883"/>
                    <a:pt x="27169" y="29483"/>
                  </a:cubicBezTo>
                  <a:cubicBezTo>
                    <a:pt x="26236" y="29016"/>
                    <a:pt x="24837" y="27150"/>
                    <a:pt x="25303" y="26684"/>
                  </a:cubicBezTo>
                  <a:cubicBezTo>
                    <a:pt x="27169" y="19220"/>
                    <a:pt x="20638" y="11756"/>
                    <a:pt x="24370" y="4292"/>
                  </a:cubicBezTo>
                  <a:cubicBezTo>
                    <a:pt x="24837" y="3825"/>
                    <a:pt x="23437" y="1959"/>
                    <a:pt x="22504" y="1493"/>
                  </a:cubicBezTo>
                  <a:cubicBezTo>
                    <a:pt x="17372" y="-1773"/>
                    <a:pt x="11774" y="560"/>
                    <a:pt x="11308" y="6158"/>
                  </a:cubicBezTo>
                  <a:cubicBezTo>
                    <a:pt x="10841" y="12689"/>
                    <a:pt x="10841" y="18753"/>
                    <a:pt x="7109" y="24351"/>
                  </a:cubicBezTo>
                  <a:cubicBezTo>
                    <a:pt x="5710" y="26217"/>
                    <a:pt x="7109" y="28083"/>
                    <a:pt x="8975" y="29016"/>
                  </a:cubicBezTo>
                  <a:cubicBezTo>
                    <a:pt x="9442" y="29483"/>
                    <a:pt x="10375" y="29483"/>
                    <a:pt x="10375" y="30416"/>
                  </a:cubicBezTo>
                  <a:cubicBezTo>
                    <a:pt x="10841" y="31816"/>
                    <a:pt x="9908" y="32282"/>
                    <a:pt x="8042" y="32282"/>
                  </a:cubicBezTo>
                  <a:cubicBezTo>
                    <a:pt x="4777" y="32749"/>
                    <a:pt x="578" y="31816"/>
                    <a:pt x="112" y="36014"/>
                  </a:cubicBezTo>
                  <a:cubicBezTo>
                    <a:pt x="-821" y="41612"/>
                    <a:pt x="4310" y="40679"/>
                    <a:pt x="7576" y="42079"/>
                  </a:cubicBezTo>
                  <a:close/>
                  <a:moveTo>
                    <a:pt x="22037" y="37414"/>
                  </a:moveTo>
                  <a:lnTo>
                    <a:pt x="22970" y="37880"/>
                  </a:lnTo>
                  <a:lnTo>
                    <a:pt x="21571" y="37414"/>
                  </a:lnTo>
                  <a:lnTo>
                    <a:pt x="21104" y="36014"/>
                  </a:lnTo>
                  <a:lnTo>
                    <a:pt x="22037" y="37414"/>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70" name="Freeform: Shape 69">
              <a:extLst>
                <a:ext uri="{FF2B5EF4-FFF2-40B4-BE49-F238E27FC236}">
                  <a16:creationId xmlns:a16="http://schemas.microsoft.com/office/drawing/2014/main" id="{09F940F1-FA56-4E95-81D7-74D582EFEF21}"/>
                </a:ext>
              </a:extLst>
            </p:cNvPr>
            <p:cNvSpPr/>
            <p:nvPr/>
          </p:nvSpPr>
          <p:spPr>
            <a:xfrm>
              <a:off x="1878931" y="1545535"/>
              <a:ext cx="32653" cy="41984"/>
            </a:xfrm>
            <a:custGeom>
              <a:avLst/>
              <a:gdLst/>
              <a:ahLst/>
              <a:cxnLst/>
              <a:rect l="0" t="0" r="0" b="0"/>
              <a:pathLst>
                <a:path w="32655" h="41985">
                  <a:moveTo>
                    <a:pt x="2449" y="16328"/>
                  </a:moveTo>
                  <a:cubicBezTo>
                    <a:pt x="-816" y="19593"/>
                    <a:pt x="-816" y="24725"/>
                    <a:pt x="2449" y="27990"/>
                  </a:cubicBezTo>
                  <a:cubicBezTo>
                    <a:pt x="7114" y="32189"/>
                    <a:pt x="11779" y="36388"/>
                    <a:pt x="16911" y="40120"/>
                  </a:cubicBezTo>
                  <a:cubicBezTo>
                    <a:pt x="17844" y="41053"/>
                    <a:pt x="19243" y="41053"/>
                    <a:pt x="20176" y="41519"/>
                  </a:cubicBezTo>
                  <a:cubicBezTo>
                    <a:pt x="23908" y="42919"/>
                    <a:pt x="28574" y="41519"/>
                    <a:pt x="29973" y="37787"/>
                  </a:cubicBezTo>
                  <a:cubicBezTo>
                    <a:pt x="31839" y="33122"/>
                    <a:pt x="33705" y="28457"/>
                    <a:pt x="35105" y="23325"/>
                  </a:cubicBezTo>
                  <a:cubicBezTo>
                    <a:pt x="36038" y="20993"/>
                    <a:pt x="36038" y="18194"/>
                    <a:pt x="36504" y="15861"/>
                  </a:cubicBezTo>
                  <a:cubicBezTo>
                    <a:pt x="36504" y="10730"/>
                    <a:pt x="34638" y="6065"/>
                    <a:pt x="30906" y="2333"/>
                  </a:cubicBezTo>
                  <a:cubicBezTo>
                    <a:pt x="28574" y="0"/>
                    <a:pt x="25308" y="0"/>
                    <a:pt x="22042" y="0"/>
                  </a:cubicBezTo>
                  <a:cubicBezTo>
                    <a:pt x="20176" y="0"/>
                    <a:pt x="18310" y="0"/>
                    <a:pt x="16444" y="467"/>
                  </a:cubicBezTo>
                  <a:cubicBezTo>
                    <a:pt x="12712" y="7464"/>
                    <a:pt x="7581" y="11663"/>
                    <a:pt x="2449" y="16328"/>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71" name="Freeform: Shape 70">
              <a:extLst>
                <a:ext uri="{FF2B5EF4-FFF2-40B4-BE49-F238E27FC236}">
                  <a16:creationId xmlns:a16="http://schemas.microsoft.com/office/drawing/2014/main" id="{0F9595ED-3700-4F1C-B830-4502B5CAFDB7}"/>
                </a:ext>
              </a:extLst>
            </p:cNvPr>
            <p:cNvSpPr/>
            <p:nvPr/>
          </p:nvSpPr>
          <p:spPr>
            <a:xfrm>
              <a:off x="1894442" y="1546468"/>
              <a:ext cx="4665" cy="4665"/>
            </a:xfrm>
            <a:custGeom>
              <a:avLst/>
              <a:gdLst/>
              <a:ahLst/>
              <a:cxnLst/>
              <a:rect l="0" t="0" r="0" b="0"/>
              <a:pathLst>
                <a:path>
                  <a:moveTo>
                    <a:pt x="467" y="466"/>
                  </a:moveTo>
                  <a:cubicBezTo>
                    <a:pt x="467" y="466"/>
                    <a:pt x="933" y="0"/>
                    <a:pt x="933" y="0"/>
                  </a:cubicBezTo>
                  <a:cubicBezTo>
                    <a:pt x="467" y="0"/>
                    <a:pt x="467" y="0"/>
                    <a:pt x="0" y="466"/>
                  </a:cubicBezTo>
                  <a:cubicBezTo>
                    <a:pt x="0" y="0"/>
                    <a:pt x="0" y="466"/>
                    <a:pt x="467" y="466"/>
                  </a:cubicBezTo>
                  <a:cubicBezTo>
                    <a:pt x="467" y="466"/>
                    <a:pt x="467" y="466"/>
                    <a:pt x="467" y="4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72" name="Freeform: Shape 71">
              <a:extLst>
                <a:ext uri="{FF2B5EF4-FFF2-40B4-BE49-F238E27FC236}">
                  <a16:creationId xmlns:a16="http://schemas.microsoft.com/office/drawing/2014/main" id="{994D1401-E333-4842-8E20-E8C2265E600A}"/>
                </a:ext>
              </a:extLst>
            </p:cNvPr>
            <p:cNvSpPr/>
            <p:nvPr/>
          </p:nvSpPr>
          <p:spPr>
            <a:xfrm>
              <a:off x="4622578" y="1356102"/>
              <a:ext cx="55977" cy="23324"/>
            </a:xfrm>
            <a:custGeom>
              <a:avLst/>
              <a:gdLst/>
              <a:ahLst/>
              <a:cxnLst/>
              <a:rect l="0" t="0" r="0" b="0"/>
              <a:pathLst>
                <a:path w="55980" h="23325">
                  <a:moveTo>
                    <a:pt x="9166" y="17767"/>
                  </a:moveTo>
                  <a:cubicBezTo>
                    <a:pt x="18496" y="21965"/>
                    <a:pt x="28759" y="23365"/>
                    <a:pt x="38089" y="24764"/>
                  </a:cubicBezTo>
                  <a:cubicBezTo>
                    <a:pt x="41355" y="24298"/>
                    <a:pt x="43687" y="24298"/>
                    <a:pt x="46486" y="23831"/>
                  </a:cubicBezTo>
                  <a:cubicBezTo>
                    <a:pt x="51618" y="22432"/>
                    <a:pt x="55350" y="19166"/>
                    <a:pt x="57216" y="14035"/>
                  </a:cubicBezTo>
                  <a:cubicBezTo>
                    <a:pt x="57682" y="12169"/>
                    <a:pt x="58149" y="9836"/>
                    <a:pt x="57216" y="8436"/>
                  </a:cubicBezTo>
                  <a:cubicBezTo>
                    <a:pt x="54417" y="3305"/>
                    <a:pt x="49285" y="-427"/>
                    <a:pt x="43221" y="39"/>
                  </a:cubicBezTo>
                  <a:cubicBezTo>
                    <a:pt x="39022" y="39"/>
                    <a:pt x="34824" y="2372"/>
                    <a:pt x="30159" y="2838"/>
                  </a:cubicBezTo>
                  <a:cubicBezTo>
                    <a:pt x="25027" y="3305"/>
                    <a:pt x="20362" y="2372"/>
                    <a:pt x="15230" y="1905"/>
                  </a:cubicBezTo>
                  <a:cubicBezTo>
                    <a:pt x="13831" y="1905"/>
                    <a:pt x="12431" y="2372"/>
                    <a:pt x="11498" y="2838"/>
                  </a:cubicBezTo>
                  <a:cubicBezTo>
                    <a:pt x="8699" y="4704"/>
                    <a:pt x="5434" y="4238"/>
                    <a:pt x="2168" y="4238"/>
                  </a:cubicBezTo>
                  <a:cubicBezTo>
                    <a:pt x="769" y="4238"/>
                    <a:pt x="-631" y="7037"/>
                    <a:pt x="302" y="8436"/>
                  </a:cubicBezTo>
                  <a:cubicBezTo>
                    <a:pt x="2635" y="12169"/>
                    <a:pt x="4967" y="15901"/>
                    <a:pt x="9166" y="177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73" name="Freeform: Shape 72">
              <a:extLst>
                <a:ext uri="{FF2B5EF4-FFF2-40B4-BE49-F238E27FC236}">
                  <a16:creationId xmlns:a16="http://schemas.microsoft.com/office/drawing/2014/main" id="{6A115282-A7F9-4061-A7C9-D494728A5380}"/>
                </a:ext>
              </a:extLst>
            </p:cNvPr>
            <p:cNvSpPr/>
            <p:nvPr/>
          </p:nvSpPr>
          <p:spPr>
            <a:xfrm>
              <a:off x="5353204" y="3328649"/>
              <a:ext cx="65307" cy="32654"/>
            </a:xfrm>
            <a:custGeom>
              <a:avLst/>
              <a:gdLst/>
              <a:ahLst/>
              <a:cxnLst/>
              <a:rect l="0" t="0" r="0" b="0"/>
              <a:pathLst>
                <a:path w="65310" h="32655">
                  <a:moveTo>
                    <a:pt x="61295" y="267"/>
                  </a:moveTo>
                  <a:cubicBezTo>
                    <a:pt x="56164" y="-667"/>
                    <a:pt x="52898" y="733"/>
                    <a:pt x="51499" y="6331"/>
                  </a:cubicBezTo>
                  <a:cubicBezTo>
                    <a:pt x="49633" y="13329"/>
                    <a:pt x="44501" y="17061"/>
                    <a:pt x="38437" y="19393"/>
                  </a:cubicBezTo>
                  <a:cubicBezTo>
                    <a:pt x="35171" y="20793"/>
                    <a:pt x="31439" y="20326"/>
                    <a:pt x="28640" y="17061"/>
                  </a:cubicBezTo>
                  <a:lnTo>
                    <a:pt x="28640" y="16128"/>
                  </a:lnTo>
                  <a:lnTo>
                    <a:pt x="28173" y="16594"/>
                  </a:lnTo>
                  <a:lnTo>
                    <a:pt x="28640" y="17061"/>
                  </a:lnTo>
                  <a:cubicBezTo>
                    <a:pt x="22576" y="18460"/>
                    <a:pt x="16511" y="20793"/>
                    <a:pt x="9979" y="19860"/>
                  </a:cubicBezTo>
                  <a:cubicBezTo>
                    <a:pt x="8580" y="19860"/>
                    <a:pt x="7647" y="19860"/>
                    <a:pt x="6248" y="19860"/>
                  </a:cubicBezTo>
                  <a:cubicBezTo>
                    <a:pt x="4848" y="19860"/>
                    <a:pt x="3449" y="19860"/>
                    <a:pt x="2515" y="20326"/>
                  </a:cubicBezTo>
                  <a:cubicBezTo>
                    <a:pt x="1583" y="20793"/>
                    <a:pt x="183" y="21726"/>
                    <a:pt x="183" y="22659"/>
                  </a:cubicBezTo>
                  <a:cubicBezTo>
                    <a:pt x="-283" y="23592"/>
                    <a:pt x="183" y="25458"/>
                    <a:pt x="1116" y="25924"/>
                  </a:cubicBezTo>
                  <a:cubicBezTo>
                    <a:pt x="12779" y="35255"/>
                    <a:pt x="26307" y="37121"/>
                    <a:pt x="40769" y="34321"/>
                  </a:cubicBezTo>
                  <a:cubicBezTo>
                    <a:pt x="42169" y="34321"/>
                    <a:pt x="43102" y="33389"/>
                    <a:pt x="44035" y="32922"/>
                  </a:cubicBezTo>
                  <a:cubicBezTo>
                    <a:pt x="49633" y="29656"/>
                    <a:pt x="53365" y="24058"/>
                    <a:pt x="59430" y="21726"/>
                  </a:cubicBezTo>
                  <a:cubicBezTo>
                    <a:pt x="60362" y="21259"/>
                    <a:pt x="61295" y="19860"/>
                    <a:pt x="61295" y="18460"/>
                  </a:cubicBezTo>
                  <a:cubicBezTo>
                    <a:pt x="61295" y="14262"/>
                    <a:pt x="65028" y="11929"/>
                    <a:pt x="66427" y="8664"/>
                  </a:cubicBezTo>
                  <a:cubicBezTo>
                    <a:pt x="67826" y="5398"/>
                    <a:pt x="65494" y="733"/>
                    <a:pt x="61295" y="2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74" name="Freeform: Shape 73">
              <a:extLst>
                <a:ext uri="{FF2B5EF4-FFF2-40B4-BE49-F238E27FC236}">
                  <a16:creationId xmlns:a16="http://schemas.microsoft.com/office/drawing/2014/main" id="{488C4CC5-1F17-44BF-91DD-86B5E5758979}"/>
                </a:ext>
              </a:extLst>
            </p:cNvPr>
            <p:cNvSpPr/>
            <p:nvPr/>
          </p:nvSpPr>
          <p:spPr>
            <a:xfrm>
              <a:off x="1789484" y="1356450"/>
              <a:ext cx="41984" cy="27989"/>
            </a:xfrm>
            <a:custGeom>
              <a:avLst/>
              <a:gdLst/>
              <a:ahLst/>
              <a:cxnLst/>
              <a:rect l="0" t="0" r="0" b="0"/>
              <a:pathLst>
                <a:path w="41985" h="27990">
                  <a:moveTo>
                    <a:pt x="1399" y="11819"/>
                  </a:moveTo>
                  <a:cubicBezTo>
                    <a:pt x="6531" y="12752"/>
                    <a:pt x="11196" y="14619"/>
                    <a:pt x="13995" y="19284"/>
                  </a:cubicBezTo>
                  <a:cubicBezTo>
                    <a:pt x="19127" y="19284"/>
                    <a:pt x="20993" y="23949"/>
                    <a:pt x="24725" y="26281"/>
                  </a:cubicBezTo>
                  <a:cubicBezTo>
                    <a:pt x="32655" y="30946"/>
                    <a:pt x="42452" y="26748"/>
                    <a:pt x="43852" y="18351"/>
                  </a:cubicBezTo>
                  <a:cubicBezTo>
                    <a:pt x="44318" y="16018"/>
                    <a:pt x="44318" y="13219"/>
                    <a:pt x="44785" y="10886"/>
                  </a:cubicBezTo>
                  <a:cubicBezTo>
                    <a:pt x="44785" y="10420"/>
                    <a:pt x="44785" y="9487"/>
                    <a:pt x="45251" y="9020"/>
                  </a:cubicBezTo>
                  <a:cubicBezTo>
                    <a:pt x="45718" y="2489"/>
                    <a:pt x="41986" y="-776"/>
                    <a:pt x="36387" y="157"/>
                  </a:cubicBezTo>
                  <a:cubicBezTo>
                    <a:pt x="30789" y="1090"/>
                    <a:pt x="25191" y="2023"/>
                    <a:pt x="19593" y="1556"/>
                  </a:cubicBezTo>
                  <a:cubicBezTo>
                    <a:pt x="15395" y="1090"/>
                    <a:pt x="10730" y="2489"/>
                    <a:pt x="6531" y="2956"/>
                  </a:cubicBezTo>
                  <a:cubicBezTo>
                    <a:pt x="4665" y="3422"/>
                    <a:pt x="2799" y="4355"/>
                    <a:pt x="1399" y="5755"/>
                  </a:cubicBezTo>
                  <a:cubicBezTo>
                    <a:pt x="467" y="6221"/>
                    <a:pt x="0" y="8087"/>
                    <a:pt x="0" y="9020"/>
                  </a:cubicBezTo>
                  <a:cubicBezTo>
                    <a:pt x="0" y="9953"/>
                    <a:pt x="467" y="11353"/>
                    <a:pt x="1399" y="1181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75" name="Freeform: Shape 74">
              <a:extLst>
                <a:ext uri="{FF2B5EF4-FFF2-40B4-BE49-F238E27FC236}">
                  <a16:creationId xmlns:a16="http://schemas.microsoft.com/office/drawing/2014/main" id="{DEC259E5-CAB0-4DF0-99BB-4B533C0E5146}"/>
                </a:ext>
              </a:extLst>
            </p:cNvPr>
            <p:cNvSpPr/>
            <p:nvPr/>
          </p:nvSpPr>
          <p:spPr>
            <a:xfrm>
              <a:off x="4608954" y="1449438"/>
              <a:ext cx="41984" cy="27989"/>
            </a:xfrm>
            <a:custGeom>
              <a:avLst/>
              <a:gdLst/>
              <a:ahLst/>
              <a:cxnLst/>
              <a:rect l="0" t="0" r="0" b="0"/>
              <a:pathLst>
                <a:path w="41985" h="27990">
                  <a:moveTo>
                    <a:pt x="866" y="29856"/>
                  </a:moveTo>
                  <a:cubicBezTo>
                    <a:pt x="1332" y="30323"/>
                    <a:pt x="2265" y="30323"/>
                    <a:pt x="2732" y="30323"/>
                  </a:cubicBezTo>
                  <a:cubicBezTo>
                    <a:pt x="8330" y="26591"/>
                    <a:pt x="14394" y="25658"/>
                    <a:pt x="20926" y="25658"/>
                  </a:cubicBezTo>
                  <a:cubicBezTo>
                    <a:pt x="27923" y="25658"/>
                    <a:pt x="34921" y="24258"/>
                    <a:pt x="41918" y="23325"/>
                  </a:cubicBezTo>
                  <a:cubicBezTo>
                    <a:pt x="45184" y="22859"/>
                    <a:pt x="46583" y="18660"/>
                    <a:pt x="44717" y="15861"/>
                  </a:cubicBezTo>
                  <a:cubicBezTo>
                    <a:pt x="41452" y="10263"/>
                    <a:pt x="36787" y="5598"/>
                    <a:pt x="30256" y="3732"/>
                  </a:cubicBezTo>
                  <a:cubicBezTo>
                    <a:pt x="26990" y="2799"/>
                    <a:pt x="24191" y="1400"/>
                    <a:pt x="21392" y="467"/>
                  </a:cubicBezTo>
                  <a:cubicBezTo>
                    <a:pt x="18127" y="0"/>
                    <a:pt x="14861" y="0"/>
                    <a:pt x="12062" y="0"/>
                  </a:cubicBezTo>
                  <a:cubicBezTo>
                    <a:pt x="9263" y="0"/>
                    <a:pt x="5531" y="3266"/>
                    <a:pt x="5064" y="5598"/>
                  </a:cubicBezTo>
                  <a:cubicBezTo>
                    <a:pt x="4131" y="9330"/>
                    <a:pt x="3665" y="13062"/>
                    <a:pt x="2265" y="20993"/>
                  </a:cubicBezTo>
                  <a:cubicBezTo>
                    <a:pt x="2265" y="20993"/>
                    <a:pt x="1332" y="24725"/>
                    <a:pt x="399" y="28457"/>
                  </a:cubicBezTo>
                  <a:cubicBezTo>
                    <a:pt x="-534" y="28923"/>
                    <a:pt x="399" y="29856"/>
                    <a:pt x="866" y="2985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76" name="Freeform: Shape 75">
              <a:extLst>
                <a:ext uri="{FF2B5EF4-FFF2-40B4-BE49-F238E27FC236}">
                  <a16:creationId xmlns:a16="http://schemas.microsoft.com/office/drawing/2014/main" id="{86076F51-781B-456D-B1AF-B2294A0D2FB3}"/>
                </a:ext>
              </a:extLst>
            </p:cNvPr>
            <p:cNvSpPr/>
            <p:nvPr/>
          </p:nvSpPr>
          <p:spPr>
            <a:xfrm>
              <a:off x="4701767" y="2918838"/>
              <a:ext cx="37319" cy="27989"/>
            </a:xfrm>
            <a:custGeom>
              <a:avLst/>
              <a:gdLst/>
              <a:ahLst/>
              <a:cxnLst/>
              <a:rect l="0" t="0" r="0" b="0"/>
              <a:pathLst>
                <a:path w="37320" h="27990">
                  <a:moveTo>
                    <a:pt x="30738" y="24760"/>
                  </a:moveTo>
                  <a:cubicBezTo>
                    <a:pt x="34003" y="19628"/>
                    <a:pt x="37269" y="13564"/>
                    <a:pt x="37735" y="7033"/>
                  </a:cubicBezTo>
                  <a:cubicBezTo>
                    <a:pt x="37735" y="5633"/>
                    <a:pt x="36336" y="3301"/>
                    <a:pt x="34936" y="2368"/>
                  </a:cubicBezTo>
                  <a:cubicBezTo>
                    <a:pt x="33070" y="968"/>
                    <a:pt x="30271" y="502"/>
                    <a:pt x="28871" y="35"/>
                  </a:cubicBezTo>
                  <a:cubicBezTo>
                    <a:pt x="27006" y="35"/>
                    <a:pt x="26539" y="35"/>
                    <a:pt x="25606" y="35"/>
                  </a:cubicBezTo>
                  <a:cubicBezTo>
                    <a:pt x="15809" y="-431"/>
                    <a:pt x="8345" y="3767"/>
                    <a:pt x="2281" y="11231"/>
                  </a:cubicBezTo>
                  <a:cubicBezTo>
                    <a:pt x="1348" y="12164"/>
                    <a:pt x="881" y="13564"/>
                    <a:pt x="415" y="14497"/>
                  </a:cubicBezTo>
                  <a:cubicBezTo>
                    <a:pt x="-1451" y="21495"/>
                    <a:pt x="3214" y="29425"/>
                    <a:pt x="9745" y="31758"/>
                  </a:cubicBezTo>
                  <a:cubicBezTo>
                    <a:pt x="16742" y="34090"/>
                    <a:pt x="26539" y="30825"/>
                    <a:pt x="30738" y="2476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77" name="Freeform: Shape 76">
              <a:extLst>
                <a:ext uri="{FF2B5EF4-FFF2-40B4-BE49-F238E27FC236}">
                  <a16:creationId xmlns:a16="http://schemas.microsoft.com/office/drawing/2014/main" id="{7E4A2136-081C-4E47-A038-4779F1316E76}"/>
                </a:ext>
              </a:extLst>
            </p:cNvPr>
            <p:cNvSpPr/>
            <p:nvPr/>
          </p:nvSpPr>
          <p:spPr>
            <a:xfrm>
              <a:off x="3101791" y="2557306"/>
              <a:ext cx="23324" cy="41984"/>
            </a:xfrm>
            <a:custGeom>
              <a:avLst/>
              <a:gdLst/>
              <a:ahLst/>
              <a:cxnLst/>
              <a:rect l="0" t="0" r="0" b="0"/>
              <a:pathLst>
                <a:path w="23325" h="41985">
                  <a:moveTo>
                    <a:pt x="366" y="11236"/>
                  </a:moveTo>
                  <a:cubicBezTo>
                    <a:pt x="3165" y="18700"/>
                    <a:pt x="3165" y="26164"/>
                    <a:pt x="3165" y="33628"/>
                  </a:cubicBezTo>
                  <a:cubicBezTo>
                    <a:pt x="3632" y="44824"/>
                    <a:pt x="9230" y="47157"/>
                    <a:pt x="19493" y="41092"/>
                  </a:cubicBezTo>
                  <a:cubicBezTo>
                    <a:pt x="21825" y="39693"/>
                    <a:pt x="23225" y="37827"/>
                    <a:pt x="23691" y="35028"/>
                  </a:cubicBezTo>
                  <a:cubicBezTo>
                    <a:pt x="24158" y="31296"/>
                    <a:pt x="23691" y="27564"/>
                    <a:pt x="23691" y="23365"/>
                  </a:cubicBezTo>
                  <a:cubicBezTo>
                    <a:pt x="23691" y="23365"/>
                    <a:pt x="24158" y="23365"/>
                    <a:pt x="24158" y="23365"/>
                  </a:cubicBezTo>
                  <a:cubicBezTo>
                    <a:pt x="24158" y="21033"/>
                    <a:pt x="23691" y="18233"/>
                    <a:pt x="23691" y="15901"/>
                  </a:cubicBezTo>
                  <a:cubicBezTo>
                    <a:pt x="23691" y="14035"/>
                    <a:pt x="23691" y="12169"/>
                    <a:pt x="23691" y="10303"/>
                  </a:cubicBezTo>
                  <a:cubicBezTo>
                    <a:pt x="23225" y="4238"/>
                    <a:pt x="16227" y="-3692"/>
                    <a:pt x="8763" y="1906"/>
                  </a:cubicBezTo>
                  <a:cubicBezTo>
                    <a:pt x="6897" y="3305"/>
                    <a:pt x="4565" y="4705"/>
                    <a:pt x="2232" y="6104"/>
                  </a:cubicBezTo>
                  <a:cubicBezTo>
                    <a:pt x="366" y="7504"/>
                    <a:pt x="-567" y="9836"/>
                    <a:pt x="366" y="1123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78" name="Freeform: Shape 77">
              <a:extLst>
                <a:ext uri="{FF2B5EF4-FFF2-40B4-BE49-F238E27FC236}">
                  <a16:creationId xmlns:a16="http://schemas.microsoft.com/office/drawing/2014/main" id="{4357138F-7FB9-4429-8497-41D3B48884F8}"/>
                </a:ext>
              </a:extLst>
            </p:cNvPr>
            <p:cNvSpPr/>
            <p:nvPr/>
          </p:nvSpPr>
          <p:spPr>
            <a:xfrm>
              <a:off x="1994880" y="1857498"/>
              <a:ext cx="32653" cy="32654"/>
            </a:xfrm>
            <a:custGeom>
              <a:avLst/>
              <a:gdLst/>
              <a:ahLst/>
              <a:cxnLst/>
              <a:rect l="0" t="0" r="0" b="0"/>
              <a:pathLst>
                <a:path w="32655" h="32655">
                  <a:moveTo>
                    <a:pt x="322" y="23442"/>
                  </a:moveTo>
                  <a:cubicBezTo>
                    <a:pt x="-1078" y="29040"/>
                    <a:pt x="2188" y="33705"/>
                    <a:pt x="8252" y="33705"/>
                  </a:cubicBezTo>
                  <a:cubicBezTo>
                    <a:pt x="18982" y="34172"/>
                    <a:pt x="26912" y="29973"/>
                    <a:pt x="31111" y="19710"/>
                  </a:cubicBezTo>
                  <a:cubicBezTo>
                    <a:pt x="32510" y="16911"/>
                    <a:pt x="33443" y="13645"/>
                    <a:pt x="34376" y="10846"/>
                  </a:cubicBezTo>
                  <a:cubicBezTo>
                    <a:pt x="35310" y="8514"/>
                    <a:pt x="33443" y="4315"/>
                    <a:pt x="30644" y="2449"/>
                  </a:cubicBezTo>
                  <a:cubicBezTo>
                    <a:pt x="25979" y="-816"/>
                    <a:pt x="20381" y="-816"/>
                    <a:pt x="16183" y="2449"/>
                  </a:cubicBezTo>
                  <a:cubicBezTo>
                    <a:pt x="9185" y="7114"/>
                    <a:pt x="4054" y="13645"/>
                    <a:pt x="322" y="21576"/>
                  </a:cubicBezTo>
                  <a:cubicBezTo>
                    <a:pt x="322" y="22042"/>
                    <a:pt x="322" y="22975"/>
                    <a:pt x="322" y="2344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79" name="Freeform: Shape 78">
              <a:extLst>
                <a:ext uri="{FF2B5EF4-FFF2-40B4-BE49-F238E27FC236}">
                  <a16:creationId xmlns:a16="http://schemas.microsoft.com/office/drawing/2014/main" id="{1B45673D-B866-4E4B-9151-51240A2CCDFC}"/>
                </a:ext>
              </a:extLst>
            </p:cNvPr>
            <p:cNvSpPr/>
            <p:nvPr/>
          </p:nvSpPr>
          <p:spPr>
            <a:xfrm>
              <a:off x="1069239" y="2152604"/>
              <a:ext cx="18659" cy="55978"/>
            </a:xfrm>
            <a:custGeom>
              <a:avLst/>
              <a:gdLst/>
              <a:ahLst/>
              <a:cxnLst/>
              <a:rect l="0" t="0" r="0" b="0"/>
              <a:pathLst>
                <a:path w="18660" h="55980">
                  <a:moveTo>
                    <a:pt x="10263" y="297"/>
                  </a:moveTo>
                  <a:cubicBezTo>
                    <a:pt x="8397" y="-636"/>
                    <a:pt x="4665" y="764"/>
                    <a:pt x="3266" y="2630"/>
                  </a:cubicBezTo>
                  <a:cubicBezTo>
                    <a:pt x="1400" y="5429"/>
                    <a:pt x="0" y="8228"/>
                    <a:pt x="0" y="11493"/>
                  </a:cubicBezTo>
                  <a:cubicBezTo>
                    <a:pt x="0" y="15225"/>
                    <a:pt x="467" y="18957"/>
                    <a:pt x="933" y="22689"/>
                  </a:cubicBezTo>
                  <a:cubicBezTo>
                    <a:pt x="933" y="22689"/>
                    <a:pt x="467" y="22689"/>
                    <a:pt x="467" y="22689"/>
                  </a:cubicBezTo>
                  <a:cubicBezTo>
                    <a:pt x="933" y="25955"/>
                    <a:pt x="1400" y="29220"/>
                    <a:pt x="1400" y="32019"/>
                  </a:cubicBezTo>
                  <a:cubicBezTo>
                    <a:pt x="933" y="39950"/>
                    <a:pt x="3732" y="46948"/>
                    <a:pt x="7464" y="53945"/>
                  </a:cubicBezTo>
                  <a:cubicBezTo>
                    <a:pt x="7931" y="54878"/>
                    <a:pt x="9330" y="55811"/>
                    <a:pt x="10263" y="56278"/>
                  </a:cubicBezTo>
                  <a:cubicBezTo>
                    <a:pt x="10730" y="56744"/>
                    <a:pt x="11663" y="56278"/>
                    <a:pt x="12129" y="56278"/>
                  </a:cubicBezTo>
                  <a:cubicBezTo>
                    <a:pt x="12596" y="55811"/>
                    <a:pt x="13529" y="55345"/>
                    <a:pt x="13529" y="54878"/>
                  </a:cubicBezTo>
                  <a:cubicBezTo>
                    <a:pt x="9797" y="44615"/>
                    <a:pt x="12596" y="34819"/>
                    <a:pt x="15861" y="25022"/>
                  </a:cubicBezTo>
                  <a:cubicBezTo>
                    <a:pt x="17727" y="19424"/>
                    <a:pt x="19593" y="14292"/>
                    <a:pt x="21459" y="8694"/>
                  </a:cubicBezTo>
                  <a:cubicBezTo>
                    <a:pt x="21926" y="7761"/>
                    <a:pt x="20993" y="5895"/>
                    <a:pt x="20060" y="5429"/>
                  </a:cubicBezTo>
                  <a:cubicBezTo>
                    <a:pt x="17261" y="3563"/>
                    <a:pt x="13529" y="1697"/>
                    <a:pt x="10263" y="29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80" name="Freeform: Shape 79">
              <a:extLst>
                <a:ext uri="{FF2B5EF4-FFF2-40B4-BE49-F238E27FC236}">
                  <a16:creationId xmlns:a16="http://schemas.microsoft.com/office/drawing/2014/main" id="{7BB2F878-5352-40B5-BD92-EF0337AEDDFB}"/>
                </a:ext>
              </a:extLst>
            </p:cNvPr>
            <p:cNvSpPr/>
            <p:nvPr/>
          </p:nvSpPr>
          <p:spPr>
            <a:xfrm>
              <a:off x="4950349" y="3401688"/>
              <a:ext cx="55977" cy="27989"/>
            </a:xfrm>
            <a:custGeom>
              <a:avLst/>
              <a:gdLst/>
              <a:ahLst/>
              <a:cxnLst/>
              <a:rect l="0" t="0" r="0" b="0"/>
              <a:pathLst>
                <a:path w="55980" h="27990">
                  <a:moveTo>
                    <a:pt x="5131" y="31722"/>
                  </a:moveTo>
                  <a:cubicBezTo>
                    <a:pt x="11663" y="29390"/>
                    <a:pt x="18660" y="27524"/>
                    <a:pt x="23792" y="22392"/>
                  </a:cubicBezTo>
                  <a:cubicBezTo>
                    <a:pt x="29390" y="16794"/>
                    <a:pt x="35921" y="13062"/>
                    <a:pt x="43851" y="11663"/>
                  </a:cubicBezTo>
                  <a:cubicBezTo>
                    <a:pt x="47117" y="11196"/>
                    <a:pt x="49916" y="9330"/>
                    <a:pt x="52715" y="7931"/>
                  </a:cubicBezTo>
                  <a:cubicBezTo>
                    <a:pt x="55048" y="6531"/>
                    <a:pt x="57380" y="5598"/>
                    <a:pt x="57847" y="2799"/>
                  </a:cubicBezTo>
                  <a:cubicBezTo>
                    <a:pt x="57847" y="1399"/>
                    <a:pt x="55048" y="0"/>
                    <a:pt x="51782" y="0"/>
                  </a:cubicBezTo>
                  <a:cubicBezTo>
                    <a:pt x="41519" y="467"/>
                    <a:pt x="31256" y="0"/>
                    <a:pt x="22392" y="6998"/>
                  </a:cubicBezTo>
                  <a:cubicBezTo>
                    <a:pt x="20060" y="8864"/>
                    <a:pt x="16328" y="8864"/>
                    <a:pt x="13529" y="10263"/>
                  </a:cubicBezTo>
                  <a:cubicBezTo>
                    <a:pt x="10730" y="11663"/>
                    <a:pt x="7931" y="13995"/>
                    <a:pt x="6065" y="16328"/>
                  </a:cubicBezTo>
                  <a:cubicBezTo>
                    <a:pt x="2333" y="20993"/>
                    <a:pt x="0" y="25658"/>
                    <a:pt x="0" y="31722"/>
                  </a:cubicBezTo>
                  <a:cubicBezTo>
                    <a:pt x="1399" y="31722"/>
                    <a:pt x="3266" y="32189"/>
                    <a:pt x="5131" y="3172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81" name="Freeform: Shape 80">
              <a:extLst>
                <a:ext uri="{FF2B5EF4-FFF2-40B4-BE49-F238E27FC236}">
                  <a16:creationId xmlns:a16="http://schemas.microsoft.com/office/drawing/2014/main" id="{2901C0BB-16E2-4123-AA82-C12F5D3EF791}"/>
                </a:ext>
              </a:extLst>
            </p:cNvPr>
            <p:cNvSpPr/>
            <p:nvPr/>
          </p:nvSpPr>
          <p:spPr>
            <a:xfrm>
              <a:off x="675997" y="1719342"/>
              <a:ext cx="32653" cy="32654"/>
            </a:xfrm>
            <a:custGeom>
              <a:avLst/>
              <a:gdLst/>
              <a:ahLst/>
              <a:cxnLst/>
              <a:rect l="0" t="0" r="0" b="0"/>
              <a:pathLst>
                <a:path w="32655" h="32655">
                  <a:moveTo>
                    <a:pt x="1866" y="14655"/>
                  </a:moveTo>
                  <a:cubicBezTo>
                    <a:pt x="3266" y="15588"/>
                    <a:pt x="5132" y="16521"/>
                    <a:pt x="6998" y="16521"/>
                  </a:cubicBezTo>
                  <a:cubicBezTo>
                    <a:pt x="11196" y="16521"/>
                    <a:pt x="13995" y="18387"/>
                    <a:pt x="15861" y="22586"/>
                  </a:cubicBezTo>
                  <a:cubicBezTo>
                    <a:pt x="17261" y="26318"/>
                    <a:pt x="18660" y="29583"/>
                    <a:pt x="20060" y="33315"/>
                  </a:cubicBezTo>
                  <a:cubicBezTo>
                    <a:pt x="20526" y="34715"/>
                    <a:pt x="22859" y="35648"/>
                    <a:pt x="24725" y="35181"/>
                  </a:cubicBezTo>
                  <a:cubicBezTo>
                    <a:pt x="28457" y="34248"/>
                    <a:pt x="32189" y="32849"/>
                    <a:pt x="35455" y="31916"/>
                  </a:cubicBezTo>
                  <a:cubicBezTo>
                    <a:pt x="35921" y="31916"/>
                    <a:pt x="36388" y="30983"/>
                    <a:pt x="36854" y="30516"/>
                  </a:cubicBezTo>
                  <a:cubicBezTo>
                    <a:pt x="36854" y="30050"/>
                    <a:pt x="36854" y="29117"/>
                    <a:pt x="36854" y="28650"/>
                  </a:cubicBezTo>
                  <a:cubicBezTo>
                    <a:pt x="34522" y="23985"/>
                    <a:pt x="31256" y="19787"/>
                    <a:pt x="30323" y="15121"/>
                  </a:cubicBezTo>
                  <a:cubicBezTo>
                    <a:pt x="28457" y="8590"/>
                    <a:pt x="24725" y="5791"/>
                    <a:pt x="18194" y="4858"/>
                  </a:cubicBezTo>
                  <a:cubicBezTo>
                    <a:pt x="15395" y="4392"/>
                    <a:pt x="13062" y="1593"/>
                    <a:pt x="10263" y="193"/>
                  </a:cubicBezTo>
                  <a:cubicBezTo>
                    <a:pt x="9330" y="-273"/>
                    <a:pt x="7464" y="193"/>
                    <a:pt x="6998" y="660"/>
                  </a:cubicBezTo>
                  <a:cubicBezTo>
                    <a:pt x="4199" y="3459"/>
                    <a:pt x="1400" y="5791"/>
                    <a:pt x="0" y="9523"/>
                  </a:cubicBezTo>
                  <a:cubicBezTo>
                    <a:pt x="0" y="10923"/>
                    <a:pt x="467" y="13722"/>
                    <a:pt x="1866" y="1465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82" name="Freeform: Shape 81">
              <a:extLst>
                <a:ext uri="{FF2B5EF4-FFF2-40B4-BE49-F238E27FC236}">
                  <a16:creationId xmlns:a16="http://schemas.microsoft.com/office/drawing/2014/main" id="{F50145BF-AC22-449F-AE54-08DDDFF12815}"/>
                </a:ext>
              </a:extLst>
            </p:cNvPr>
            <p:cNvSpPr/>
            <p:nvPr/>
          </p:nvSpPr>
          <p:spPr>
            <a:xfrm>
              <a:off x="1941656" y="1454519"/>
              <a:ext cx="37319" cy="23324"/>
            </a:xfrm>
            <a:custGeom>
              <a:avLst/>
              <a:gdLst/>
              <a:ahLst/>
              <a:cxnLst/>
              <a:rect l="0" t="0" r="0" b="0"/>
              <a:pathLst>
                <a:path w="37320" h="23325">
                  <a:moveTo>
                    <a:pt x="28356" y="22910"/>
                  </a:moveTo>
                  <a:cubicBezTo>
                    <a:pt x="31622" y="22443"/>
                    <a:pt x="34421" y="21043"/>
                    <a:pt x="36754" y="18711"/>
                  </a:cubicBezTo>
                  <a:cubicBezTo>
                    <a:pt x="37687" y="17778"/>
                    <a:pt x="38153" y="14512"/>
                    <a:pt x="36754" y="13579"/>
                  </a:cubicBezTo>
                  <a:cubicBezTo>
                    <a:pt x="29289" y="6582"/>
                    <a:pt x="21359" y="984"/>
                    <a:pt x="10629" y="51"/>
                  </a:cubicBezTo>
                  <a:cubicBezTo>
                    <a:pt x="6431" y="-416"/>
                    <a:pt x="1766" y="2383"/>
                    <a:pt x="366" y="6582"/>
                  </a:cubicBezTo>
                  <a:cubicBezTo>
                    <a:pt x="-567" y="8914"/>
                    <a:pt x="366" y="12180"/>
                    <a:pt x="2232" y="13579"/>
                  </a:cubicBezTo>
                  <a:cubicBezTo>
                    <a:pt x="9696" y="18711"/>
                    <a:pt x="18093" y="21510"/>
                    <a:pt x="26490" y="23376"/>
                  </a:cubicBezTo>
                  <a:cubicBezTo>
                    <a:pt x="27423" y="23376"/>
                    <a:pt x="27890" y="22910"/>
                    <a:pt x="28356" y="2291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83" name="Freeform: Shape 82">
              <a:extLst>
                <a:ext uri="{FF2B5EF4-FFF2-40B4-BE49-F238E27FC236}">
                  <a16:creationId xmlns:a16="http://schemas.microsoft.com/office/drawing/2014/main" id="{9800C613-6CD2-4066-81CB-E43B7D04091F}"/>
                </a:ext>
              </a:extLst>
            </p:cNvPr>
            <p:cNvSpPr/>
            <p:nvPr/>
          </p:nvSpPr>
          <p:spPr>
            <a:xfrm>
              <a:off x="4964726" y="3047391"/>
              <a:ext cx="18659" cy="41984"/>
            </a:xfrm>
            <a:custGeom>
              <a:avLst/>
              <a:gdLst/>
              <a:ahLst/>
              <a:cxnLst/>
              <a:rect l="0" t="0" r="0" b="0"/>
              <a:pathLst>
                <a:path w="18660" h="41985">
                  <a:moveTo>
                    <a:pt x="3816" y="700"/>
                  </a:moveTo>
                  <a:cubicBezTo>
                    <a:pt x="1484" y="1633"/>
                    <a:pt x="-382" y="4432"/>
                    <a:pt x="551" y="6764"/>
                  </a:cubicBezTo>
                  <a:cubicBezTo>
                    <a:pt x="1950" y="9563"/>
                    <a:pt x="2883" y="12829"/>
                    <a:pt x="4283" y="15628"/>
                  </a:cubicBezTo>
                  <a:cubicBezTo>
                    <a:pt x="4283" y="15628"/>
                    <a:pt x="4283" y="15628"/>
                    <a:pt x="4283" y="15628"/>
                  </a:cubicBezTo>
                  <a:cubicBezTo>
                    <a:pt x="4283" y="15628"/>
                    <a:pt x="4749" y="15161"/>
                    <a:pt x="4749" y="15161"/>
                  </a:cubicBezTo>
                  <a:cubicBezTo>
                    <a:pt x="4749" y="15161"/>
                    <a:pt x="4749" y="15628"/>
                    <a:pt x="4749" y="16095"/>
                  </a:cubicBezTo>
                  <a:cubicBezTo>
                    <a:pt x="5682" y="16561"/>
                    <a:pt x="6149" y="17027"/>
                    <a:pt x="6615" y="17961"/>
                  </a:cubicBezTo>
                  <a:cubicBezTo>
                    <a:pt x="7082" y="18427"/>
                    <a:pt x="7082" y="19360"/>
                    <a:pt x="6615" y="19360"/>
                  </a:cubicBezTo>
                  <a:cubicBezTo>
                    <a:pt x="5682" y="20760"/>
                    <a:pt x="4749" y="20293"/>
                    <a:pt x="4283" y="18894"/>
                  </a:cubicBezTo>
                  <a:cubicBezTo>
                    <a:pt x="4283" y="17961"/>
                    <a:pt x="4283" y="17027"/>
                    <a:pt x="4283" y="16561"/>
                  </a:cubicBezTo>
                  <a:cubicBezTo>
                    <a:pt x="4283" y="16561"/>
                    <a:pt x="4283" y="16561"/>
                    <a:pt x="3816" y="16095"/>
                  </a:cubicBezTo>
                  <a:cubicBezTo>
                    <a:pt x="3350" y="16561"/>
                    <a:pt x="3350" y="16561"/>
                    <a:pt x="2883" y="17027"/>
                  </a:cubicBezTo>
                  <a:cubicBezTo>
                    <a:pt x="-382" y="21693"/>
                    <a:pt x="-1315" y="26358"/>
                    <a:pt x="2417" y="31023"/>
                  </a:cubicBezTo>
                  <a:cubicBezTo>
                    <a:pt x="4749" y="34288"/>
                    <a:pt x="6149" y="37554"/>
                    <a:pt x="8481" y="40819"/>
                  </a:cubicBezTo>
                  <a:cubicBezTo>
                    <a:pt x="8948" y="41752"/>
                    <a:pt x="10814" y="42219"/>
                    <a:pt x="11747" y="42219"/>
                  </a:cubicBezTo>
                  <a:cubicBezTo>
                    <a:pt x="13613" y="42219"/>
                    <a:pt x="15012" y="39886"/>
                    <a:pt x="15012" y="38020"/>
                  </a:cubicBezTo>
                  <a:cubicBezTo>
                    <a:pt x="14546" y="36154"/>
                    <a:pt x="13613" y="34288"/>
                    <a:pt x="13613" y="32422"/>
                  </a:cubicBezTo>
                  <a:cubicBezTo>
                    <a:pt x="13613" y="31489"/>
                    <a:pt x="14079" y="29157"/>
                    <a:pt x="14546" y="29157"/>
                  </a:cubicBezTo>
                  <a:cubicBezTo>
                    <a:pt x="21077" y="27291"/>
                    <a:pt x="20611" y="22159"/>
                    <a:pt x="19678" y="17027"/>
                  </a:cubicBezTo>
                  <a:cubicBezTo>
                    <a:pt x="19211" y="13295"/>
                    <a:pt x="18744" y="9563"/>
                    <a:pt x="16412" y="6298"/>
                  </a:cubicBezTo>
                  <a:cubicBezTo>
                    <a:pt x="14079" y="700"/>
                    <a:pt x="9414" y="-1166"/>
                    <a:pt x="3816" y="70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84" name="Freeform: Shape 83">
              <a:extLst>
                <a:ext uri="{FF2B5EF4-FFF2-40B4-BE49-F238E27FC236}">
                  <a16:creationId xmlns:a16="http://schemas.microsoft.com/office/drawing/2014/main" id="{EE793414-D5E0-47DE-9BC1-FAA07D3D1F93}"/>
                </a:ext>
              </a:extLst>
            </p:cNvPr>
            <p:cNvSpPr/>
            <p:nvPr/>
          </p:nvSpPr>
          <p:spPr>
            <a:xfrm>
              <a:off x="3559421" y="1397479"/>
              <a:ext cx="23324" cy="27989"/>
            </a:xfrm>
            <a:custGeom>
              <a:avLst/>
              <a:gdLst/>
              <a:ahLst/>
              <a:cxnLst/>
              <a:rect l="0" t="0" r="0" b="0"/>
              <a:pathLst>
                <a:path w="23325" h="27990">
                  <a:moveTo>
                    <a:pt x="2685" y="6244"/>
                  </a:moveTo>
                  <a:cubicBezTo>
                    <a:pt x="1752" y="6711"/>
                    <a:pt x="353" y="8110"/>
                    <a:pt x="353" y="9043"/>
                  </a:cubicBezTo>
                  <a:cubicBezTo>
                    <a:pt x="-114" y="14642"/>
                    <a:pt x="-580" y="20706"/>
                    <a:pt x="2219" y="25838"/>
                  </a:cubicBezTo>
                  <a:cubicBezTo>
                    <a:pt x="3152" y="27704"/>
                    <a:pt x="5484" y="30503"/>
                    <a:pt x="7350" y="30969"/>
                  </a:cubicBezTo>
                  <a:cubicBezTo>
                    <a:pt x="12948" y="31902"/>
                    <a:pt x="18546" y="30503"/>
                    <a:pt x="23211" y="26771"/>
                  </a:cubicBezTo>
                  <a:cubicBezTo>
                    <a:pt x="24611" y="25838"/>
                    <a:pt x="25078" y="23039"/>
                    <a:pt x="24145" y="21639"/>
                  </a:cubicBezTo>
                  <a:cubicBezTo>
                    <a:pt x="23678" y="21173"/>
                    <a:pt x="23678" y="20706"/>
                    <a:pt x="23211" y="19773"/>
                  </a:cubicBezTo>
                  <a:cubicBezTo>
                    <a:pt x="22278" y="18840"/>
                    <a:pt x="21812" y="17907"/>
                    <a:pt x="20879" y="16508"/>
                  </a:cubicBezTo>
                  <a:cubicBezTo>
                    <a:pt x="19013" y="13709"/>
                    <a:pt x="19013" y="13709"/>
                    <a:pt x="21812" y="9976"/>
                  </a:cubicBezTo>
                  <a:cubicBezTo>
                    <a:pt x="24611" y="6244"/>
                    <a:pt x="25078" y="3912"/>
                    <a:pt x="23211" y="2046"/>
                  </a:cubicBezTo>
                  <a:cubicBezTo>
                    <a:pt x="20879" y="-753"/>
                    <a:pt x="17613" y="-287"/>
                    <a:pt x="14814" y="1113"/>
                  </a:cubicBezTo>
                  <a:cubicBezTo>
                    <a:pt x="12948" y="2046"/>
                    <a:pt x="11082" y="2512"/>
                    <a:pt x="9683" y="2979"/>
                  </a:cubicBezTo>
                  <a:lnTo>
                    <a:pt x="9683" y="2979"/>
                  </a:lnTo>
                  <a:cubicBezTo>
                    <a:pt x="9683" y="2979"/>
                    <a:pt x="9683" y="2979"/>
                    <a:pt x="9683" y="2979"/>
                  </a:cubicBezTo>
                  <a:cubicBezTo>
                    <a:pt x="9683" y="2979"/>
                    <a:pt x="9683" y="2979"/>
                    <a:pt x="9683" y="2979"/>
                  </a:cubicBezTo>
                  <a:cubicBezTo>
                    <a:pt x="6884" y="3912"/>
                    <a:pt x="4551" y="4845"/>
                    <a:pt x="2685" y="624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85" name="Freeform: Shape 84">
              <a:extLst>
                <a:ext uri="{FF2B5EF4-FFF2-40B4-BE49-F238E27FC236}">
                  <a16:creationId xmlns:a16="http://schemas.microsoft.com/office/drawing/2014/main" id="{BC00B173-5165-4822-BC3D-FFAFDC79768A}"/>
                </a:ext>
              </a:extLst>
            </p:cNvPr>
            <p:cNvSpPr/>
            <p:nvPr/>
          </p:nvSpPr>
          <p:spPr>
            <a:xfrm>
              <a:off x="3413500" y="1424065"/>
              <a:ext cx="37319" cy="23324"/>
            </a:xfrm>
            <a:custGeom>
              <a:avLst/>
              <a:gdLst/>
              <a:ahLst/>
              <a:cxnLst/>
              <a:rect l="0" t="0" r="0" b="0"/>
              <a:pathLst>
                <a:path w="37320" h="23325">
                  <a:moveTo>
                    <a:pt x="4464" y="24441"/>
                  </a:moveTo>
                  <a:cubicBezTo>
                    <a:pt x="9596" y="25841"/>
                    <a:pt x="14261" y="26774"/>
                    <a:pt x="19392" y="27707"/>
                  </a:cubicBezTo>
                  <a:cubicBezTo>
                    <a:pt x="23124" y="28173"/>
                    <a:pt x="22658" y="24908"/>
                    <a:pt x="23591" y="22575"/>
                  </a:cubicBezTo>
                  <a:cubicBezTo>
                    <a:pt x="23124" y="21642"/>
                    <a:pt x="22191" y="21176"/>
                    <a:pt x="21725" y="20243"/>
                  </a:cubicBezTo>
                  <a:cubicBezTo>
                    <a:pt x="19859" y="16977"/>
                    <a:pt x="19859" y="13245"/>
                    <a:pt x="22191" y="11846"/>
                  </a:cubicBezTo>
                  <a:cubicBezTo>
                    <a:pt x="24524" y="9980"/>
                    <a:pt x="27323" y="8580"/>
                    <a:pt x="30588" y="10446"/>
                  </a:cubicBezTo>
                  <a:cubicBezTo>
                    <a:pt x="33388" y="11846"/>
                    <a:pt x="36187" y="12312"/>
                    <a:pt x="38985" y="11379"/>
                  </a:cubicBezTo>
                  <a:cubicBezTo>
                    <a:pt x="38985" y="10446"/>
                    <a:pt x="38985" y="9047"/>
                    <a:pt x="38053" y="8114"/>
                  </a:cubicBezTo>
                  <a:cubicBezTo>
                    <a:pt x="33854" y="3915"/>
                    <a:pt x="28723" y="1583"/>
                    <a:pt x="23124" y="183"/>
                  </a:cubicBezTo>
                  <a:cubicBezTo>
                    <a:pt x="20792" y="-284"/>
                    <a:pt x="17993" y="183"/>
                    <a:pt x="15660" y="1116"/>
                  </a:cubicBezTo>
                  <a:cubicBezTo>
                    <a:pt x="9596" y="4382"/>
                    <a:pt x="4930" y="9513"/>
                    <a:pt x="732" y="15578"/>
                  </a:cubicBezTo>
                  <a:cubicBezTo>
                    <a:pt x="-1134" y="18377"/>
                    <a:pt x="732" y="23508"/>
                    <a:pt x="4464" y="2444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86" name="Freeform: Shape 85">
              <a:extLst>
                <a:ext uri="{FF2B5EF4-FFF2-40B4-BE49-F238E27FC236}">
                  <a16:creationId xmlns:a16="http://schemas.microsoft.com/office/drawing/2014/main" id="{F1BF779D-F8F4-46EF-9117-DFF3CE2B1399}"/>
                </a:ext>
              </a:extLst>
            </p:cNvPr>
            <p:cNvSpPr/>
            <p:nvPr/>
          </p:nvSpPr>
          <p:spPr>
            <a:xfrm>
              <a:off x="3437090" y="1446640"/>
              <a:ext cx="4665" cy="4665"/>
            </a:xfrm>
            <a:custGeom>
              <a:avLst/>
              <a:gdLst/>
              <a:ahLst/>
              <a:cxnLst/>
              <a:rect l="0" t="0" r="0" b="0"/>
              <a:pathLst>
                <a:path>
                  <a:moveTo>
                    <a:pt x="0" y="0"/>
                  </a:moveTo>
                  <a:cubicBezTo>
                    <a:pt x="0" y="0"/>
                    <a:pt x="467" y="466"/>
                    <a:pt x="467" y="466"/>
                  </a:cubicBezTo>
                  <a:cubicBezTo>
                    <a:pt x="467" y="466"/>
                    <a:pt x="467" y="0"/>
                    <a:pt x="467" y="0"/>
                  </a:cubicBezTo>
                  <a:cubicBezTo>
                    <a:pt x="467" y="0"/>
                    <a:pt x="467" y="0"/>
                    <a:pt x="0" y="0"/>
                  </a:cubicBezTo>
                  <a:cubicBezTo>
                    <a:pt x="0" y="0"/>
                    <a:pt x="0" y="0"/>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87" name="Freeform: Shape 86">
              <a:extLst>
                <a:ext uri="{FF2B5EF4-FFF2-40B4-BE49-F238E27FC236}">
                  <a16:creationId xmlns:a16="http://schemas.microsoft.com/office/drawing/2014/main" id="{B8595758-143B-4D29-AC4D-D9132E25CCC0}"/>
                </a:ext>
              </a:extLst>
            </p:cNvPr>
            <p:cNvSpPr/>
            <p:nvPr/>
          </p:nvSpPr>
          <p:spPr>
            <a:xfrm>
              <a:off x="3528986" y="1427673"/>
              <a:ext cx="27988" cy="23324"/>
            </a:xfrm>
            <a:custGeom>
              <a:avLst/>
              <a:gdLst/>
              <a:ahLst/>
              <a:cxnLst/>
              <a:rect l="0" t="0" r="0" b="0"/>
              <a:pathLst>
                <a:path w="27990" h="23325">
                  <a:moveTo>
                    <a:pt x="1866" y="8704"/>
                  </a:moveTo>
                  <a:cubicBezTo>
                    <a:pt x="933" y="8704"/>
                    <a:pt x="0" y="10570"/>
                    <a:pt x="0" y="11503"/>
                  </a:cubicBezTo>
                  <a:cubicBezTo>
                    <a:pt x="0" y="16168"/>
                    <a:pt x="1866" y="19900"/>
                    <a:pt x="5131" y="23632"/>
                  </a:cubicBezTo>
                  <a:cubicBezTo>
                    <a:pt x="6531" y="25498"/>
                    <a:pt x="10263" y="26431"/>
                    <a:pt x="12129" y="25498"/>
                  </a:cubicBezTo>
                  <a:cubicBezTo>
                    <a:pt x="14462" y="24565"/>
                    <a:pt x="16328" y="22232"/>
                    <a:pt x="18660" y="22232"/>
                  </a:cubicBezTo>
                  <a:cubicBezTo>
                    <a:pt x="22392" y="21766"/>
                    <a:pt x="24258" y="19900"/>
                    <a:pt x="25658" y="16634"/>
                  </a:cubicBezTo>
                  <a:cubicBezTo>
                    <a:pt x="26591" y="14302"/>
                    <a:pt x="27990" y="11969"/>
                    <a:pt x="28457" y="11036"/>
                  </a:cubicBezTo>
                  <a:cubicBezTo>
                    <a:pt x="30323" y="6838"/>
                    <a:pt x="29857" y="5438"/>
                    <a:pt x="26591" y="3572"/>
                  </a:cubicBezTo>
                  <a:cubicBezTo>
                    <a:pt x="24258" y="2172"/>
                    <a:pt x="21926" y="1239"/>
                    <a:pt x="19593" y="306"/>
                  </a:cubicBezTo>
                  <a:cubicBezTo>
                    <a:pt x="18660" y="-160"/>
                    <a:pt x="16328" y="-160"/>
                    <a:pt x="15861" y="773"/>
                  </a:cubicBezTo>
                  <a:cubicBezTo>
                    <a:pt x="12596" y="4971"/>
                    <a:pt x="7464" y="7304"/>
                    <a:pt x="1866" y="870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88" name="Freeform: Shape 87">
              <a:extLst>
                <a:ext uri="{FF2B5EF4-FFF2-40B4-BE49-F238E27FC236}">
                  <a16:creationId xmlns:a16="http://schemas.microsoft.com/office/drawing/2014/main" id="{AB95A5FB-B339-400B-B265-A38011C82751}"/>
                </a:ext>
              </a:extLst>
            </p:cNvPr>
            <p:cNvSpPr/>
            <p:nvPr/>
          </p:nvSpPr>
          <p:spPr>
            <a:xfrm>
              <a:off x="3579366" y="1364304"/>
              <a:ext cx="23324" cy="32654"/>
            </a:xfrm>
            <a:custGeom>
              <a:avLst/>
              <a:gdLst/>
              <a:ahLst/>
              <a:cxnLst/>
              <a:rect l="0" t="0" r="0" b="0"/>
              <a:pathLst>
                <a:path w="23325" h="32655">
                  <a:moveTo>
                    <a:pt x="11196" y="33355"/>
                  </a:moveTo>
                  <a:cubicBezTo>
                    <a:pt x="12129" y="33822"/>
                    <a:pt x="13995" y="33355"/>
                    <a:pt x="14462" y="32422"/>
                  </a:cubicBezTo>
                  <a:cubicBezTo>
                    <a:pt x="17261" y="28690"/>
                    <a:pt x="18194" y="23092"/>
                    <a:pt x="22392" y="19827"/>
                  </a:cubicBezTo>
                  <a:cubicBezTo>
                    <a:pt x="23325" y="19360"/>
                    <a:pt x="23792" y="17028"/>
                    <a:pt x="23325" y="16561"/>
                  </a:cubicBezTo>
                  <a:cubicBezTo>
                    <a:pt x="20060" y="11429"/>
                    <a:pt x="18194" y="5365"/>
                    <a:pt x="13529" y="700"/>
                  </a:cubicBezTo>
                  <a:cubicBezTo>
                    <a:pt x="12596" y="-233"/>
                    <a:pt x="8864" y="-233"/>
                    <a:pt x="8397" y="700"/>
                  </a:cubicBezTo>
                  <a:cubicBezTo>
                    <a:pt x="6065" y="3499"/>
                    <a:pt x="3732" y="6764"/>
                    <a:pt x="1399" y="9563"/>
                  </a:cubicBezTo>
                  <a:cubicBezTo>
                    <a:pt x="467" y="10963"/>
                    <a:pt x="467" y="13295"/>
                    <a:pt x="0" y="14228"/>
                  </a:cubicBezTo>
                  <a:cubicBezTo>
                    <a:pt x="0" y="24958"/>
                    <a:pt x="3266" y="29623"/>
                    <a:pt x="11196" y="3335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89" name="Freeform: Shape 88">
              <a:extLst>
                <a:ext uri="{FF2B5EF4-FFF2-40B4-BE49-F238E27FC236}">
                  <a16:creationId xmlns:a16="http://schemas.microsoft.com/office/drawing/2014/main" id="{51D67687-057C-4D34-BB6A-9158A59AC544}"/>
                </a:ext>
              </a:extLst>
            </p:cNvPr>
            <p:cNvSpPr/>
            <p:nvPr/>
          </p:nvSpPr>
          <p:spPr>
            <a:xfrm>
              <a:off x="5026644" y="3306623"/>
              <a:ext cx="41984" cy="13995"/>
            </a:xfrm>
            <a:custGeom>
              <a:avLst/>
              <a:gdLst/>
              <a:ahLst/>
              <a:cxnLst/>
              <a:rect l="0" t="0" r="0" b="0"/>
              <a:pathLst>
                <a:path w="41985" h="13995">
                  <a:moveTo>
                    <a:pt x="4872" y="13430"/>
                  </a:moveTo>
                  <a:cubicBezTo>
                    <a:pt x="17002" y="10164"/>
                    <a:pt x="28664" y="10631"/>
                    <a:pt x="39860" y="16695"/>
                  </a:cubicBezTo>
                  <a:cubicBezTo>
                    <a:pt x="40327" y="17162"/>
                    <a:pt x="41260" y="17162"/>
                    <a:pt x="41726" y="17162"/>
                  </a:cubicBezTo>
                  <a:cubicBezTo>
                    <a:pt x="43126" y="17628"/>
                    <a:pt x="45458" y="16229"/>
                    <a:pt x="45925" y="13430"/>
                  </a:cubicBezTo>
                  <a:cubicBezTo>
                    <a:pt x="45458" y="12497"/>
                    <a:pt x="45458" y="10631"/>
                    <a:pt x="44525" y="9231"/>
                  </a:cubicBezTo>
                  <a:cubicBezTo>
                    <a:pt x="43593" y="7832"/>
                    <a:pt x="41726" y="6432"/>
                    <a:pt x="40327" y="5499"/>
                  </a:cubicBezTo>
                  <a:cubicBezTo>
                    <a:pt x="29597" y="-565"/>
                    <a:pt x="18401" y="-1032"/>
                    <a:pt x="6738" y="1301"/>
                  </a:cubicBezTo>
                  <a:cubicBezTo>
                    <a:pt x="3473" y="1767"/>
                    <a:pt x="1140" y="4100"/>
                    <a:pt x="207" y="7832"/>
                  </a:cubicBezTo>
                  <a:cubicBezTo>
                    <a:pt x="-726" y="11097"/>
                    <a:pt x="1607" y="14363"/>
                    <a:pt x="4872" y="1343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90" name="Freeform: Shape 89">
              <a:extLst>
                <a:ext uri="{FF2B5EF4-FFF2-40B4-BE49-F238E27FC236}">
                  <a16:creationId xmlns:a16="http://schemas.microsoft.com/office/drawing/2014/main" id="{D22B38BA-0397-4399-B287-4E4B2D2116CC}"/>
                </a:ext>
              </a:extLst>
            </p:cNvPr>
            <p:cNvSpPr/>
            <p:nvPr/>
          </p:nvSpPr>
          <p:spPr>
            <a:xfrm>
              <a:off x="5584295" y="3615966"/>
              <a:ext cx="37319" cy="37319"/>
            </a:xfrm>
            <a:custGeom>
              <a:avLst/>
              <a:gdLst/>
              <a:ahLst/>
              <a:cxnLst/>
              <a:rect l="0" t="0" r="0" b="0"/>
              <a:pathLst>
                <a:path w="37320" h="37320">
                  <a:moveTo>
                    <a:pt x="13062" y="24098"/>
                  </a:moveTo>
                  <a:cubicBezTo>
                    <a:pt x="18660" y="30163"/>
                    <a:pt x="23792" y="36694"/>
                    <a:pt x="32189" y="39959"/>
                  </a:cubicBezTo>
                  <a:cubicBezTo>
                    <a:pt x="33589" y="40426"/>
                    <a:pt x="35921" y="39959"/>
                    <a:pt x="37787" y="39493"/>
                  </a:cubicBezTo>
                  <a:cubicBezTo>
                    <a:pt x="38254" y="39493"/>
                    <a:pt x="38254" y="38560"/>
                    <a:pt x="38720" y="38094"/>
                  </a:cubicBezTo>
                  <a:cubicBezTo>
                    <a:pt x="38254" y="37160"/>
                    <a:pt x="38254" y="35761"/>
                    <a:pt x="37321" y="34828"/>
                  </a:cubicBezTo>
                  <a:cubicBezTo>
                    <a:pt x="30323" y="26431"/>
                    <a:pt x="23325" y="18500"/>
                    <a:pt x="15861" y="10570"/>
                  </a:cubicBezTo>
                  <a:cubicBezTo>
                    <a:pt x="13529" y="7771"/>
                    <a:pt x="10263" y="4972"/>
                    <a:pt x="7931" y="2639"/>
                  </a:cubicBezTo>
                  <a:cubicBezTo>
                    <a:pt x="6998" y="1706"/>
                    <a:pt x="6065" y="773"/>
                    <a:pt x="4665" y="306"/>
                  </a:cubicBezTo>
                  <a:cubicBezTo>
                    <a:pt x="3732" y="-160"/>
                    <a:pt x="1866" y="-160"/>
                    <a:pt x="1400" y="773"/>
                  </a:cubicBezTo>
                  <a:cubicBezTo>
                    <a:pt x="466" y="1239"/>
                    <a:pt x="0" y="3106"/>
                    <a:pt x="0" y="4038"/>
                  </a:cubicBezTo>
                  <a:cubicBezTo>
                    <a:pt x="1400" y="11969"/>
                    <a:pt x="6998" y="18034"/>
                    <a:pt x="13062" y="24098"/>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91" name="Freeform: Shape 90">
              <a:extLst>
                <a:ext uri="{FF2B5EF4-FFF2-40B4-BE49-F238E27FC236}">
                  <a16:creationId xmlns:a16="http://schemas.microsoft.com/office/drawing/2014/main" id="{15D5D202-4C74-4BB8-BD89-50035D90CCE5}"/>
                </a:ext>
              </a:extLst>
            </p:cNvPr>
            <p:cNvSpPr/>
            <p:nvPr/>
          </p:nvSpPr>
          <p:spPr>
            <a:xfrm>
              <a:off x="4832154" y="3394492"/>
              <a:ext cx="46648" cy="13995"/>
            </a:xfrm>
            <a:custGeom>
              <a:avLst/>
              <a:gdLst/>
              <a:ahLst/>
              <a:cxnLst/>
              <a:rect l="0" t="0" r="0" b="0"/>
              <a:pathLst>
                <a:path w="46650" h="13995">
                  <a:moveTo>
                    <a:pt x="1574" y="11861"/>
                  </a:moveTo>
                  <a:cubicBezTo>
                    <a:pt x="5306" y="12794"/>
                    <a:pt x="8572" y="14194"/>
                    <a:pt x="12304" y="15127"/>
                  </a:cubicBezTo>
                  <a:cubicBezTo>
                    <a:pt x="14637" y="15593"/>
                    <a:pt x="17436" y="16060"/>
                    <a:pt x="19302" y="16526"/>
                  </a:cubicBezTo>
                  <a:cubicBezTo>
                    <a:pt x="30031" y="15127"/>
                    <a:pt x="39828" y="13261"/>
                    <a:pt x="49625" y="10462"/>
                  </a:cubicBezTo>
                  <a:cubicBezTo>
                    <a:pt x="51024" y="9995"/>
                    <a:pt x="51491" y="8596"/>
                    <a:pt x="50091" y="7663"/>
                  </a:cubicBezTo>
                  <a:cubicBezTo>
                    <a:pt x="45426" y="1598"/>
                    <a:pt x="38895" y="-734"/>
                    <a:pt x="31431" y="199"/>
                  </a:cubicBezTo>
                  <a:cubicBezTo>
                    <a:pt x="30498" y="199"/>
                    <a:pt x="29565" y="1598"/>
                    <a:pt x="28632" y="2531"/>
                  </a:cubicBezTo>
                  <a:cubicBezTo>
                    <a:pt x="27699" y="3464"/>
                    <a:pt x="27232" y="4397"/>
                    <a:pt x="26766" y="5330"/>
                  </a:cubicBezTo>
                  <a:cubicBezTo>
                    <a:pt x="20235" y="1598"/>
                    <a:pt x="12770" y="5797"/>
                    <a:pt x="6240" y="3464"/>
                  </a:cubicBezTo>
                  <a:cubicBezTo>
                    <a:pt x="3907" y="2531"/>
                    <a:pt x="1574" y="4397"/>
                    <a:pt x="175" y="6730"/>
                  </a:cubicBezTo>
                  <a:cubicBezTo>
                    <a:pt x="-292" y="8596"/>
                    <a:pt x="175" y="11395"/>
                    <a:pt x="1574" y="1186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92" name="Freeform: Shape 91">
              <a:extLst>
                <a:ext uri="{FF2B5EF4-FFF2-40B4-BE49-F238E27FC236}">
                  <a16:creationId xmlns:a16="http://schemas.microsoft.com/office/drawing/2014/main" id="{A466048F-8728-4D7C-81F2-C51D517F3514}"/>
                </a:ext>
              </a:extLst>
            </p:cNvPr>
            <p:cNvSpPr/>
            <p:nvPr/>
          </p:nvSpPr>
          <p:spPr>
            <a:xfrm>
              <a:off x="4893722" y="3395069"/>
              <a:ext cx="46648" cy="9330"/>
            </a:xfrm>
            <a:custGeom>
              <a:avLst/>
              <a:gdLst/>
              <a:ahLst/>
              <a:cxnLst/>
              <a:rect l="0" t="0" r="0" b="0"/>
              <a:pathLst>
                <a:path w="46650" h="9330">
                  <a:moveTo>
                    <a:pt x="43102" y="9884"/>
                  </a:moveTo>
                  <a:cubicBezTo>
                    <a:pt x="44968" y="9418"/>
                    <a:pt x="46367" y="8018"/>
                    <a:pt x="48233" y="7085"/>
                  </a:cubicBezTo>
                  <a:cubicBezTo>
                    <a:pt x="49166" y="6152"/>
                    <a:pt x="50099" y="5219"/>
                    <a:pt x="50566" y="4286"/>
                  </a:cubicBezTo>
                  <a:cubicBezTo>
                    <a:pt x="51499" y="2886"/>
                    <a:pt x="51032" y="1953"/>
                    <a:pt x="50099" y="1020"/>
                  </a:cubicBezTo>
                  <a:cubicBezTo>
                    <a:pt x="49633" y="554"/>
                    <a:pt x="49166" y="87"/>
                    <a:pt x="48700" y="87"/>
                  </a:cubicBezTo>
                  <a:cubicBezTo>
                    <a:pt x="43102" y="1487"/>
                    <a:pt x="37970" y="4753"/>
                    <a:pt x="31906" y="3353"/>
                  </a:cubicBezTo>
                  <a:cubicBezTo>
                    <a:pt x="26308" y="2420"/>
                    <a:pt x="20709" y="1487"/>
                    <a:pt x="15111" y="554"/>
                  </a:cubicBezTo>
                  <a:cubicBezTo>
                    <a:pt x="14645" y="554"/>
                    <a:pt x="13712" y="87"/>
                    <a:pt x="13245" y="87"/>
                  </a:cubicBezTo>
                  <a:cubicBezTo>
                    <a:pt x="8580" y="-379"/>
                    <a:pt x="4382" y="1020"/>
                    <a:pt x="1116" y="4286"/>
                  </a:cubicBezTo>
                  <a:cubicBezTo>
                    <a:pt x="183" y="5219"/>
                    <a:pt x="-283" y="6619"/>
                    <a:pt x="183" y="7551"/>
                  </a:cubicBezTo>
                  <a:cubicBezTo>
                    <a:pt x="183" y="8485"/>
                    <a:pt x="1583" y="9884"/>
                    <a:pt x="2515" y="10351"/>
                  </a:cubicBezTo>
                  <a:cubicBezTo>
                    <a:pt x="7647" y="11284"/>
                    <a:pt x="12312" y="12217"/>
                    <a:pt x="17444" y="13150"/>
                  </a:cubicBezTo>
                  <a:cubicBezTo>
                    <a:pt x="25374" y="12683"/>
                    <a:pt x="34238" y="11284"/>
                    <a:pt x="43102" y="988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93" name="Freeform: Shape 92">
              <a:extLst>
                <a:ext uri="{FF2B5EF4-FFF2-40B4-BE49-F238E27FC236}">
                  <a16:creationId xmlns:a16="http://schemas.microsoft.com/office/drawing/2014/main" id="{F654872B-3EB2-479F-98E9-6A93FFC2BCDB}"/>
                </a:ext>
              </a:extLst>
            </p:cNvPr>
            <p:cNvSpPr/>
            <p:nvPr/>
          </p:nvSpPr>
          <p:spPr>
            <a:xfrm>
              <a:off x="3578899" y="1870607"/>
              <a:ext cx="23324" cy="23324"/>
            </a:xfrm>
            <a:custGeom>
              <a:avLst/>
              <a:gdLst/>
              <a:ahLst/>
              <a:cxnLst/>
              <a:rect l="0" t="0" r="0" b="0"/>
              <a:pathLst>
                <a:path w="23325" h="23325">
                  <a:moveTo>
                    <a:pt x="933" y="5668"/>
                  </a:moveTo>
                  <a:cubicBezTo>
                    <a:pt x="466" y="7534"/>
                    <a:pt x="466" y="9400"/>
                    <a:pt x="0" y="12199"/>
                  </a:cubicBezTo>
                  <a:cubicBezTo>
                    <a:pt x="466" y="14531"/>
                    <a:pt x="1399" y="17797"/>
                    <a:pt x="2333" y="20596"/>
                  </a:cubicBezTo>
                  <a:cubicBezTo>
                    <a:pt x="3732" y="24328"/>
                    <a:pt x="7931" y="25727"/>
                    <a:pt x="11663" y="24794"/>
                  </a:cubicBezTo>
                  <a:cubicBezTo>
                    <a:pt x="19593" y="22462"/>
                    <a:pt x="22392" y="16397"/>
                    <a:pt x="24258" y="9400"/>
                  </a:cubicBezTo>
                  <a:cubicBezTo>
                    <a:pt x="24725" y="8467"/>
                    <a:pt x="23792" y="6601"/>
                    <a:pt x="23325" y="6134"/>
                  </a:cubicBezTo>
                  <a:cubicBezTo>
                    <a:pt x="19127" y="1469"/>
                    <a:pt x="13995" y="-397"/>
                    <a:pt x="7931" y="70"/>
                  </a:cubicBezTo>
                  <a:cubicBezTo>
                    <a:pt x="5131" y="-397"/>
                    <a:pt x="1866" y="2869"/>
                    <a:pt x="933" y="5668"/>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94" name="Freeform: Shape 93">
              <a:extLst>
                <a:ext uri="{FF2B5EF4-FFF2-40B4-BE49-F238E27FC236}">
                  <a16:creationId xmlns:a16="http://schemas.microsoft.com/office/drawing/2014/main" id="{E181BC1E-CAF1-4576-AE58-76E8EB5EB52F}"/>
                </a:ext>
              </a:extLst>
            </p:cNvPr>
            <p:cNvSpPr/>
            <p:nvPr/>
          </p:nvSpPr>
          <p:spPr>
            <a:xfrm>
              <a:off x="1853207" y="2010156"/>
              <a:ext cx="27988" cy="18659"/>
            </a:xfrm>
            <a:custGeom>
              <a:avLst/>
              <a:gdLst/>
              <a:ahLst/>
              <a:cxnLst/>
              <a:rect l="0" t="0" r="0" b="0"/>
              <a:pathLst>
                <a:path w="27990" h="18660">
                  <a:moveTo>
                    <a:pt x="30507" y="6531"/>
                  </a:moveTo>
                  <a:cubicBezTo>
                    <a:pt x="30973" y="5598"/>
                    <a:pt x="30973" y="4199"/>
                    <a:pt x="30507" y="2799"/>
                  </a:cubicBezTo>
                  <a:cubicBezTo>
                    <a:pt x="30040" y="1866"/>
                    <a:pt x="29107" y="466"/>
                    <a:pt x="28174" y="466"/>
                  </a:cubicBezTo>
                  <a:cubicBezTo>
                    <a:pt x="26308" y="0"/>
                    <a:pt x="24442" y="0"/>
                    <a:pt x="23976" y="0"/>
                  </a:cubicBezTo>
                  <a:cubicBezTo>
                    <a:pt x="19777" y="0"/>
                    <a:pt x="17444" y="0"/>
                    <a:pt x="14645" y="466"/>
                  </a:cubicBezTo>
                  <a:cubicBezTo>
                    <a:pt x="12779" y="933"/>
                    <a:pt x="10913" y="1400"/>
                    <a:pt x="9514" y="2333"/>
                  </a:cubicBezTo>
                  <a:cubicBezTo>
                    <a:pt x="6715" y="4665"/>
                    <a:pt x="3916" y="7464"/>
                    <a:pt x="1117" y="10263"/>
                  </a:cubicBezTo>
                  <a:cubicBezTo>
                    <a:pt x="-283" y="11663"/>
                    <a:pt x="-283" y="13529"/>
                    <a:pt x="650" y="15861"/>
                  </a:cubicBezTo>
                  <a:cubicBezTo>
                    <a:pt x="1583" y="17727"/>
                    <a:pt x="2516" y="19593"/>
                    <a:pt x="4382" y="19593"/>
                  </a:cubicBezTo>
                  <a:cubicBezTo>
                    <a:pt x="6715" y="20060"/>
                    <a:pt x="9514" y="20526"/>
                    <a:pt x="11846" y="19593"/>
                  </a:cubicBezTo>
                  <a:cubicBezTo>
                    <a:pt x="19777" y="17261"/>
                    <a:pt x="25842" y="12596"/>
                    <a:pt x="30507" y="653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95" name="Freeform: Shape 94">
              <a:extLst>
                <a:ext uri="{FF2B5EF4-FFF2-40B4-BE49-F238E27FC236}">
                  <a16:creationId xmlns:a16="http://schemas.microsoft.com/office/drawing/2014/main" id="{0E163315-0ACB-4A69-A0A6-0BC2C4D37020}"/>
                </a:ext>
              </a:extLst>
            </p:cNvPr>
            <p:cNvSpPr/>
            <p:nvPr/>
          </p:nvSpPr>
          <p:spPr>
            <a:xfrm>
              <a:off x="4264267" y="1533575"/>
              <a:ext cx="18659" cy="18659"/>
            </a:xfrm>
            <a:custGeom>
              <a:avLst/>
              <a:gdLst/>
              <a:ahLst/>
              <a:cxnLst/>
              <a:rect l="0" t="0" r="0" b="0"/>
              <a:pathLst>
                <a:path w="18660" h="18660">
                  <a:moveTo>
                    <a:pt x="358" y="12426"/>
                  </a:moveTo>
                  <a:cubicBezTo>
                    <a:pt x="-109" y="17091"/>
                    <a:pt x="2690" y="19424"/>
                    <a:pt x="6888" y="20357"/>
                  </a:cubicBezTo>
                  <a:cubicBezTo>
                    <a:pt x="8755" y="20823"/>
                    <a:pt x="10621" y="21290"/>
                    <a:pt x="12487" y="21290"/>
                  </a:cubicBezTo>
                  <a:cubicBezTo>
                    <a:pt x="12953" y="21290"/>
                    <a:pt x="13886" y="21290"/>
                    <a:pt x="14353" y="21290"/>
                  </a:cubicBezTo>
                  <a:cubicBezTo>
                    <a:pt x="19484" y="21756"/>
                    <a:pt x="22750" y="18024"/>
                    <a:pt x="21817" y="12893"/>
                  </a:cubicBezTo>
                  <a:cubicBezTo>
                    <a:pt x="21350" y="9161"/>
                    <a:pt x="19951" y="5429"/>
                    <a:pt x="17618" y="2630"/>
                  </a:cubicBezTo>
                  <a:cubicBezTo>
                    <a:pt x="16219" y="764"/>
                    <a:pt x="13420" y="-636"/>
                    <a:pt x="11087" y="297"/>
                  </a:cubicBezTo>
                  <a:cubicBezTo>
                    <a:pt x="8288" y="1230"/>
                    <a:pt x="5023" y="2630"/>
                    <a:pt x="2690" y="4029"/>
                  </a:cubicBezTo>
                  <a:cubicBezTo>
                    <a:pt x="358" y="5429"/>
                    <a:pt x="-576" y="7761"/>
                    <a:pt x="358" y="10560"/>
                  </a:cubicBezTo>
                  <a:cubicBezTo>
                    <a:pt x="358" y="11027"/>
                    <a:pt x="358" y="11960"/>
                    <a:pt x="358" y="1242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96" name="Freeform: Shape 95">
              <a:extLst>
                <a:ext uri="{FF2B5EF4-FFF2-40B4-BE49-F238E27FC236}">
                  <a16:creationId xmlns:a16="http://schemas.microsoft.com/office/drawing/2014/main" id="{1EB4083A-8650-43AD-A317-6D2CB5088EB7}"/>
                </a:ext>
              </a:extLst>
            </p:cNvPr>
            <p:cNvSpPr/>
            <p:nvPr/>
          </p:nvSpPr>
          <p:spPr>
            <a:xfrm>
              <a:off x="2050800" y="2358156"/>
              <a:ext cx="32653" cy="18659"/>
            </a:xfrm>
            <a:custGeom>
              <a:avLst/>
              <a:gdLst/>
              <a:ahLst/>
              <a:cxnLst/>
              <a:rect l="0" t="0" r="0" b="0"/>
              <a:pathLst>
                <a:path w="32655" h="18660">
                  <a:moveTo>
                    <a:pt x="3644" y="0"/>
                  </a:moveTo>
                  <a:cubicBezTo>
                    <a:pt x="3178" y="0"/>
                    <a:pt x="1778" y="467"/>
                    <a:pt x="845" y="933"/>
                  </a:cubicBezTo>
                  <a:cubicBezTo>
                    <a:pt x="-554" y="1400"/>
                    <a:pt x="-88" y="4199"/>
                    <a:pt x="1312" y="5598"/>
                  </a:cubicBezTo>
                  <a:cubicBezTo>
                    <a:pt x="2245" y="6531"/>
                    <a:pt x="3178" y="7464"/>
                    <a:pt x="4111" y="8397"/>
                  </a:cubicBezTo>
                  <a:cubicBezTo>
                    <a:pt x="7376" y="12129"/>
                    <a:pt x="11108" y="15861"/>
                    <a:pt x="15773" y="17727"/>
                  </a:cubicBezTo>
                  <a:cubicBezTo>
                    <a:pt x="20438" y="19593"/>
                    <a:pt x="25570" y="20526"/>
                    <a:pt x="30235" y="21926"/>
                  </a:cubicBezTo>
                  <a:cubicBezTo>
                    <a:pt x="30702" y="21926"/>
                    <a:pt x="31634" y="21926"/>
                    <a:pt x="32101" y="21459"/>
                  </a:cubicBezTo>
                  <a:cubicBezTo>
                    <a:pt x="33034" y="20993"/>
                    <a:pt x="33967" y="20060"/>
                    <a:pt x="34434" y="19127"/>
                  </a:cubicBezTo>
                  <a:cubicBezTo>
                    <a:pt x="34900" y="18660"/>
                    <a:pt x="34434" y="17727"/>
                    <a:pt x="34434" y="17261"/>
                  </a:cubicBezTo>
                  <a:cubicBezTo>
                    <a:pt x="26503" y="7464"/>
                    <a:pt x="16706" y="1866"/>
                    <a:pt x="3644"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97" name="Freeform: Shape 96">
              <a:extLst>
                <a:ext uri="{FF2B5EF4-FFF2-40B4-BE49-F238E27FC236}">
                  <a16:creationId xmlns:a16="http://schemas.microsoft.com/office/drawing/2014/main" id="{8CAA362E-23A7-4BD5-A544-E8904BF5F573}"/>
                </a:ext>
              </a:extLst>
            </p:cNvPr>
            <p:cNvSpPr/>
            <p:nvPr/>
          </p:nvSpPr>
          <p:spPr>
            <a:xfrm>
              <a:off x="3477418" y="2663238"/>
              <a:ext cx="27988" cy="13995"/>
            </a:xfrm>
            <a:custGeom>
              <a:avLst/>
              <a:gdLst/>
              <a:ahLst/>
              <a:cxnLst/>
              <a:rect l="0" t="0" r="0" b="0"/>
              <a:pathLst>
                <a:path w="27990" h="13995">
                  <a:moveTo>
                    <a:pt x="10984" y="17727"/>
                  </a:moveTo>
                  <a:cubicBezTo>
                    <a:pt x="14716" y="16794"/>
                    <a:pt x="17982" y="14928"/>
                    <a:pt x="21714" y="13529"/>
                  </a:cubicBezTo>
                  <a:cubicBezTo>
                    <a:pt x="26846" y="11196"/>
                    <a:pt x="28245" y="6065"/>
                    <a:pt x="30111" y="1400"/>
                  </a:cubicBezTo>
                  <a:cubicBezTo>
                    <a:pt x="29645" y="933"/>
                    <a:pt x="29178" y="0"/>
                    <a:pt x="28712" y="0"/>
                  </a:cubicBezTo>
                  <a:cubicBezTo>
                    <a:pt x="23580" y="467"/>
                    <a:pt x="18449" y="1400"/>
                    <a:pt x="13784" y="2333"/>
                  </a:cubicBezTo>
                  <a:cubicBezTo>
                    <a:pt x="9119" y="2799"/>
                    <a:pt x="5386" y="5132"/>
                    <a:pt x="1654" y="7931"/>
                  </a:cubicBezTo>
                  <a:cubicBezTo>
                    <a:pt x="-212" y="9330"/>
                    <a:pt x="-678" y="13062"/>
                    <a:pt x="1188" y="14928"/>
                  </a:cubicBezTo>
                  <a:cubicBezTo>
                    <a:pt x="3054" y="17261"/>
                    <a:pt x="6786" y="18660"/>
                    <a:pt x="10984" y="1772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98" name="Freeform: Shape 97">
              <a:extLst>
                <a:ext uri="{FF2B5EF4-FFF2-40B4-BE49-F238E27FC236}">
                  <a16:creationId xmlns:a16="http://schemas.microsoft.com/office/drawing/2014/main" id="{12FB78DA-DF51-415C-8ECA-C95C88C1DD13}"/>
                </a:ext>
              </a:extLst>
            </p:cNvPr>
            <p:cNvSpPr/>
            <p:nvPr/>
          </p:nvSpPr>
          <p:spPr>
            <a:xfrm>
              <a:off x="1635953" y="1450710"/>
              <a:ext cx="27988" cy="18659"/>
            </a:xfrm>
            <a:custGeom>
              <a:avLst/>
              <a:gdLst/>
              <a:ahLst/>
              <a:cxnLst/>
              <a:rect l="0" t="0" r="0" b="0"/>
              <a:pathLst>
                <a:path w="27990" h="18660">
                  <a:moveTo>
                    <a:pt x="32247" y="2460"/>
                  </a:moveTo>
                  <a:cubicBezTo>
                    <a:pt x="32247" y="1993"/>
                    <a:pt x="31781" y="1060"/>
                    <a:pt x="31781" y="1060"/>
                  </a:cubicBezTo>
                  <a:cubicBezTo>
                    <a:pt x="30848" y="594"/>
                    <a:pt x="29448" y="-339"/>
                    <a:pt x="28515" y="127"/>
                  </a:cubicBezTo>
                  <a:cubicBezTo>
                    <a:pt x="18252" y="1993"/>
                    <a:pt x="9388" y="6658"/>
                    <a:pt x="1458" y="12723"/>
                  </a:cubicBezTo>
                  <a:cubicBezTo>
                    <a:pt x="-875" y="14589"/>
                    <a:pt x="-408" y="18787"/>
                    <a:pt x="2857" y="20653"/>
                  </a:cubicBezTo>
                  <a:cubicBezTo>
                    <a:pt x="5190" y="22053"/>
                    <a:pt x="7989" y="22986"/>
                    <a:pt x="9855" y="21586"/>
                  </a:cubicBezTo>
                  <a:cubicBezTo>
                    <a:pt x="17319" y="15988"/>
                    <a:pt x="24783" y="9924"/>
                    <a:pt x="32247" y="4326"/>
                  </a:cubicBezTo>
                  <a:cubicBezTo>
                    <a:pt x="31781" y="3859"/>
                    <a:pt x="31781" y="2926"/>
                    <a:pt x="32247" y="246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99" name="Freeform: Shape 98">
              <a:extLst>
                <a:ext uri="{FF2B5EF4-FFF2-40B4-BE49-F238E27FC236}">
                  <a16:creationId xmlns:a16="http://schemas.microsoft.com/office/drawing/2014/main" id="{9B15407F-7D10-47C2-BC97-ADA42A5BEC21}"/>
                </a:ext>
              </a:extLst>
            </p:cNvPr>
            <p:cNvSpPr/>
            <p:nvPr/>
          </p:nvSpPr>
          <p:spPr>
            <a:xfrm>
              <a:off x="3105775" y="2525615"/>
              <a:ext cx="13994" cy="23324"/>
            </a:xfrm>
            <a:custGeom>
              <a:avLst/>
              <a:gdLst/>
              <a:ahLst/>
              <a:cxnLst/>
              <a:rect l="0" t="0" r="0" b="0"/>
              <a:pathLst>
                <a:path w="13995" h="23325">
                  <a:moveTo>
                    <a:pt x="12244" y="26134"/>
                  </a:moveTo>
                  <a:cubicBezTo>
                    <a:pt x="13177" y="24734"/>
                    <a:pt x="14576" y="22868"/>
                    <a:pt x="15043" y="21002"/>
                  </a:cubicBezTo>
                  <a:cubicBezTo>
                    <a:pt x="15976" y="17270"/>
                    <a:pt x="15976" y="13538"/>
                    <a:pt x="16442" y="10739"/>
                  </a:cubicBezTo>
                  <a:cubicBezTo>
                    <a:pt x="15976" y="8407"/>
                    <a:pt x="15976" y="7007"/>
                    <a:pt x="15976" y="5608"/>
                  </a:cubicBezTo>
                  <a:cubicBezTo>
                    <a:pt x="15976" y="5141"/>
                    <a:pt x="15509" y="4208"/>
                    <a:pt x="15509" y="3742"/>
                  </a:cubicBezTo>
                  <a:cubicBezTo>
                    <a:pt x="15043" y="942"/>
                    <a:pt x="12710" y="-924"/>
                    <a:pt x="10378" y="476"/>
                  </a:cubicBezTo>
                  <a:cubicBezTo>
                    <a:pt x="8045" y="1409"/>
                    <a:pt x="5713" y="2342"/>
                    <a:pt x="3380" y="3742"/>
                  </a:cubicBezTo>
                  <a:cubicBezTo>
                    <a:pt x="581" y="5608"/>
                    <a:pt x="-352" y="8873"/>
                    <a:pt x="115" y="12139"/>
                  </a:cubicBezTo>
                  <a:cubicBezTo>
                    <a:pt x="581" y="17270"/>
                    <a:pt x="2447" y="21935"/>
                    <a:pt x="5713" y="26134"/>
                  </a:cubicBezTo>
                  <a:cubicBezTo>
                    <a:pt x="6646" y="27533"/>
                    <a:pt x="10844" y="27533"/>
                    <a:pt x="12244" y="2613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00" name="Freeform: Shape 99">
              <a:extLst>
                <a:ext uri="{FF2B5EF4-FFF2-40B4-BE49-F238E27FC236}">
                  <a16:creationId xmlns:a16="http://schemas.microsoft.com/office/drawing/2014/main" id="{E61EA4F0-76C6-4D1F-81ED-678F38A292DB}"/>
                </a:ext>
              </a:extLst>
            </p:cNvPr>
            <p:cNvSpPr/>
            <p:nvPr/>
          </p:nvSpPr>
          <p:spPr>
            <a:xfrm>
              <a:off x="4855654" y="3077418"/>
              <a:ext cx="32653" cy="37319"/>
            </a:xfrm>
            <a:custGeom>
              <a:avLst/>
              <a:gdLst/>
              <a:ahLst/>
              <a:cxnLst/>
              <a:rect l="0" t="0" r="0" b="0"/>
              <a:pathLst>
                <a:path w="32655" h="37320">
                  <a:moveTo>
                    <a:pt x="0" y="35515"/>
                  </a:moveTo>
                  <a:cubicBezTo>
                    <a:pt x="0" y="35982"/>
                    <a:pt x="0" y="36915"/>
                    <a:pt x="0" y="36915"/>
                  </a:cubicBezTo>
                  <a:cubicBezTo>
                    <a:pt x="466" y="37381"/>
                    <a:pt x="933" y="37848"/>
                    <a:pt x="1399" y="37848"/>
                  </a:cubicBezTo>
                  <a:cubicBezTo>
                    <a:pt x="1866" y="37848"/>
                    <a:pt x="2799" y="37848"/>
                    <a:pt x="3265" y="37848"/>
                  </a:cubicBezTo>
                  <a:cubicBezTo>
                    <a:pt x="9797" y="34582"/>
                    <a:pt x="14928" y="29917"/>
                    <a:pt x="18660" y="23852"/>
                  </a:cubicBezTo>
                  <a:cubicBezTo>
                    <a:pt x="22859" y="17321"/>
                    <a:pt x="27990" y="11723"/>
                    <a:pt x="34521" y="7991"/>
                  </a:cubicBezTo>
                  <a:cubicBezTo>
                    <a:pt x="36854" y="6592"/>
                    <a:pt x="36387" y="6592"/>
                    <a:pt x="34055" y="3793"/>
                  </a:cubicBezTo>
                  <a:cubicBezTo>
                    <a:pt x="30789" y="-1805"/>
                    <a:pt x="27990" y="-406"/>
                    <a:pt x="25658" y="2860"/>
                  </a:cubicBezTo>
                  <a:cubicBezTo>
                    <a:pt x="18194" y="13123"/>
                    <a:pt x="10730" y="23386"/>
                    <a:pt x="1399" y="32250"/>
                  </a:cubicBezTo>
                  <a:cubicBezTo>
                    <a:pt x="933" y="33183"/>
                    <a:pt x="466" y="34582"/>
                    <a:pt x="0" y="3551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01" name="Freeform: Shape 100">
              <a:extLst>
                <a:ext uri="{FF2B5EF4-FFF2-40B4-BE49-F238E27FC236}">
                  <a16:creationId xmlns:a16="http://schemas.microsoft.com/office/drawing/2014/main" id="{432B0E43-D11A-45B2-A027-3ABBB3BBC281}"/>
                </a:ext>
              </a:extLst>
            </p:cNvPr>
            <p:cNvSpPr/>
            <p:nvPr/>
          </p:nvSpPr>
          <p:spPr>
            <a:xfrm>
              <a:off x="4926558" y="3060686"/>
              <a:ext cx="27988" cy="41984"/>
            </a:xfrm>
            <a:custGeom>
              <a:avLst/>
              <a:gdLst/>
              <a:ahLst/>
              <a:cxnLst/>
              <a:rect l="0" t="0" r="0" b="0"/>
              <a:pathLst>
                <a:path w="27990" h="41985">
                  <a:moveTo>
                    <a:pt x="26591" y="21926"/>
                  </a:moveTo>
                  <a:cubicBezTo>
                    <a:pt x="26591" y="16794"/>
                    <a:pt x="21926" y="16328"/>
                    <a:pt x="19127" y="13995"/>
                  </a:cubicBezTo>
                  <a:lnTo>
                    <a:pt x="19593" y="13529"/>
                  </a:lnTo>
                  <a:cubicBezTo>
                    <a:pt x="19593" y="13529"/>
                    <a:pt x="19127" y="13995"/>
                    <a:pt x="19127" y="13995"/>
                  </a:cubicBezTo>
                  <a:cubicBezTo>
                    <a:pt x="19127" y="12596"/>
                    <a:pt x="19127" y="11663"/>
                    <a:pt x="19127" y="10263"/>
                  </a:cubicBezTo>
                  <a:cubicBezTo>
                    <a:pt x="19127" y="8864"/>
                    <a:pt x="18660" y="7464"/>
                    <a:pt x="18194" y="6998"/>
                  </a:cubicBezTo>
                  <a:cubicBezTo>
                    <a:pt x="13062" y="3266"/>
                    <a:pt x="6998" y="1866"/>
                    <a:pt x="1400" y="0"/>
                  </a:cubicBezTo>
                  <a:cubicBezTo>
                    <a:pt x="933" y="0"/>
                    <a:pt x="0" y="467"/>
                    <a:pt x="0" y="933"/>
                  </a:cubicBezTo>
                  <a:cubicBezTo>
                    <a:pt x="0" y="6998"/>
                    <a:pt x="467" y="13062"/>
                    <a:pt x="933" y="19593"/>
                  </a:cubicBezTo>
                  <a:cubicBezTo>
                    <a:pt x="933" y="21926"/>
                    <a:pt x="3266" y="22392"/>
                    <a:pt x="5132" y="22859"/>
                  </a:cubicBezTo>
                  <a:cubicBezTo>
                    <a:pt x="7464" y="23792"/>
                    <a:pt x="9797" y="24258"/>
                    <a:pt x="12129" y="21926"/>
                  </a:cubicBezTo>
                  <a:cubicBezTo>
                    <a:pt x="13529" y="20526"/>
                    <a:pt x="14462" y="19127"/>
                    <a:pt x="15861" y="17727"/>
                  </a:cubicBezTo>
                  <a:lnTo>
                    <a:pt x="15395" y="18194"/>
                  </a:lnTo>
                  <a:cubicBezTo>
                    <a:pt x="15395" y="18194"/>
                    <a:pt x="15395" y="18194"/>
                    <a:pt x="15861" y="17727"/>
                  </a:cubicBezTo>
                  <a:cubicBezTo>
                    <a:pt x="14462" y="22392"/>
                    <a:pt x="14928" y="27057"/>
                    <a:pt x="11663" y="31256"/>
                  </a:cubicBezTo>
                  <a:cubicBezTo>
                    <a:pt x="7464" y="36387"/>
                    <a:pt x="8397" y="38254"/>
                    <a:pt x="13529" y="41519"/>
                  </a:cubicBezTo>
                  <a:cubicBezTo>
                    <a:pt x="15395" y="42919"/>
                    <a:pt x="17727" y="44318"/>
                    <a:pt x="20060" y="45251"/>
                  </a:cubicBezTo>
                  <a:cubicBezTo>
                    <a:pt x="21459" y="46184"/>
                    <a:pt x="23792" y="45251"/>
                    <a:pt x="24725" y="43385"/>
                  </a:cubicBezTo>
                  <a:cubicBezTo>
                    <a:pt x="26125" y="40120"/>
                    <a:pt x="27990" y="36387"/>
                    <a:pt x="27524" y="32655"/>
                  </a:cubicBezTo>
                  <a:lnTo>
                    <a:pt x="27990" y="33122"/>
                  </a:lnTo>
                  <a:cubicBezTo>
                    <a:pt x="27990" y="33122"/>
                    <a:pt x="27990" y="32655"/>
                    <a:pt x="27990" y="32655"/>
                  </a:cubicBezTo>
                  <a:cubicBezTo>
                    <a:pt x="27990" y="32655"/>
                    <a:pt x="27990" y="32655"/>
                    <a:pt x="27524" y="32655"/>
                  </a:cubicBezTo>
                  <a:cubicBezTo>
                    <a:pt x="23325" y="29390"/>
                    <a:pt x="23325" y="25658"/>
                    <a:pt x="26591" y="2192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02" name="Freeform: Shape 101">
              <a:extLst>
                <a:ext uri="{FF2B5EF4-FFF2-40B4-BE49-F238E27FC236}">
                  <a16:creationId xmlns:a16="http://schemas.microsoft.com/office/drawing/2014/main" id="{77FDDD28-94EB-4A6E-BBF9-CCB742560ADF}"/>
                </a:ext>
              </a:extLst>
            </p:cNvPr>
            <p:cNvSpPr/>
            <p:nvPr/>
          </p:nvSpPr>
          <p:spPr>
            <a:xfrm>
              <a:off x="1758988" y="2952927"/>
              <a:ext cx="27988" cy="13995"/>
            </a:xfrm>
            <a:custGeom>
              <a:avLst/>
              <a:gdLst/>
              <a:ahLst/>
              <a:cxnLst/>
              <a:rect l="0" t="0" r="0" b="0"/>
              <a:pathLst>
                <a:path w="27990" h="13995">
                  <a:moveTo>
                    <a:pt x="11371" y="0"/>
                  </a:moveTo>
                  <a:cubicBezTo>
                    <a:pt x="9039" y="467"/>
                    <a:pt x="5307" y="933"/>
                    <a:pt x="1574" y="1866"/>
                  </a:cubicBezTo>
                  <a:cubicBezTo>
                    <a:pt x="175" y="2333"/>
                    <a:pt x="-292" y="3732"/>
                    <a:pt x="175" y="4665"/>
                  </a:cubicBezTo>
                  <a:cubicBezTo>
                    <a:pt x="5773" y="13062"/>
                    <a:pt x="13237" y="16328"/>
                    <a:pt x="23034" y="13062"/>
                  </a:cubicBezTo>
                  <a:cubicBezTo>
                    <a:pt x="24900" y="12596"/>
                    <a:pt x="26766" y="11663"/>
                    <a:pt x="28165" y="11196"/>
                  </a:cubicBezTo>
                  <a:cubicBezTo>
                    <a:pt x="30031" y="10730"/>
                    <a:pt x="30498" y="7931"/>
                    <a:pt x="29565" y="6531"/>
                  </a:cubicBezTo>
                  <a:cubicBezTo>
                    <a:pt x="25366" y="933"/>
                    <a:pt x="19302" y="0"/>
                    <a:pt x="11371"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03" name="Freeform: Shape 102">
              <a:extLst>
                <a:ext uri="{FF2B5EF4-FFF2-40B4-BE49-F238E27FC236}">
                  <a16:creationId xmlns:a16="http://schemas.microsoft.com/office/drawing/2014/main" id="{2DAEA8B7-6F55-4AA9-96B6-4E904414B1E9}"/>
                </a:ext>
              </a:extLst>
            </p:cNvPr>
            <p:cNvSpPr/>
            <p:nvPr/>
          </p:nvSpPr>
          <p:spPr>
            <a:xfrm>
              <a:off x="674597" y="1861769"/>
              <a:ext cx="23324" cy="13995"/>
            </a:xfrm>
            <a:custGeom>
              <a:avLst/>
              <a:gdLst/>
              <a:ahLst/>
              <a:cxnLst/>
              <a:rect l="0" t="0" r="0" b="0"/>
              <a:pathLst>
                <a:path w="23325" h="13995">
                  <a:moveTo>
                    <a:pt x="17261" y="14973"/>
                  </a:moveTo>
                  <a:cubicBezTo>
                    <a:pt x="20993" y="14040"/>
                    <a:pt x="24258" y="8442"/>
                    <a:pt x="23325" y="4710"/>
                  </a:cubicBezTo>
                  <a:cubicBezTo>
                    <a:pt x="22859" y="2844"/>
                    <a:pt x="19593" y="-421"/>
                    <a:pt x="16794" y="45"/>
                  </a:cubicBezTo>
                  <a:cubicBezTo>
                    <a:pt x="12596" y="978"/>
                    <a:pt x="6998" y="1445"/>
                    <a:pt x="1400" y="2844"/>
                  </a:cubicBezTo>
                  <a:cubicBezTo>
                    <a:pt x="933" y="2844"/>
                    <a:pt x="0" y="4710"/>
                    <a:pt x="0" y="6110"/>
                  </a:cubicBezTo>
                  <a:cubicBezTo>
                    <a:pt x="0" y="8909"/>
                    <a:pt x="933" y="11241"/>
                    <a:pt x="3266" y="12641"/>
                  </a:cubicBezTo>
                  <a:cubicBezTo>
                    <a:pt x="6998" y="15440"/>
                    <a:pt x="11663" y="15906"/>
                    <a:pt x="17261" y="1497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04" name="Freeform: Shape 103">
              <a:extLst>
                <a:ext uri="{FF2B5EF4-FFF2-40B4-BE49-F238E27FC236}">
                  <a16:creationId xmlns:a16="http://schemas.microsoft.com/office/drawing/2014/main" id="{4887E03D-6941-4C84-8512-3479947A1403}"/>
                </a:ext>
              </a:extLst>
            </p:cNvPr>
            <p:cNvSpPr/>
            <p:nvPr/>
          </p:nvSpPr>
          <p:spPr>
            <a:xfrm>
              <a:off x="3797546" y="1694151"/>
              <a:ext cx="18659" cy="18659"/>
            </a:xfrm>
            <a:custGeom>
              <a:avLst/>
              <a:gdLst/>
              <a:ahLst/>
              <a:cxnLst/>
              <a:rect l="0" t="0" r="0" b="0"/>
              <a:pathLst>
                <a:path w="18660" h="18660">
                  <a:moveTo>
                    <a:pt x="4797" y="18387"/>
                  </a:moveTo>
                  <a:cubicBezTo>
                    <a:pt x="9928" y="21653"/>
                    <a:pt x="18325" y="18387"/>
                    <a:pt x="20658" y="12322"/>
                  </a:cubicBezTo>
                  <a:cubicBezTo>
                    <a:pt x="20658" y="11856"/>
                    <a:pt x="20658" y="10923"/>
                    <a:pt x="20658" y="10456"/>
                  </a:cubicBezTo>
                  <a:cubicBezTo>
                    <a:pt x="19259" y="5791"/>
                    <a:pt x="15993" y="2992"/>
                    <a:pt x="12261" y="660"/>
                  </a:cubicBezTo>
                  <a:cubicBezTo>
                    <a:pt x="11328" y="193"/>
                    <a:pt x="9928" y="-273"/>
                    <a:pt x="8529" y="193"/>
                  </a:cubicBezTo>
                  <a:cubicBezTo>
                    <a:pt x="1065" y="1593"/>
                    <a:pt x="-1734" y="6724"/>
                    <a:pt x="1065" y="14188"/>
                  </a:cubicBezTo>
                  <a:cubicBezTo>
                    <a:pt x="2464" y="15588"/>
                    <a:pt x="3397" y="17454"/>
                    <a:pt x="4797" y="1838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05" name="Freeform: Shape 104">
              <a:extLst>
                <a:ext uri="{FF2B5EF4-FFF2-40B4-BE49-F238E27FC236}">
                  <a16:creationId xmlns:a16="http://schemas.microsoft.com/office/drawing/2014/main" id="{6D6A4299-82FA-4FEE-81F6-9BCBD0BCC937}"/>
                </a:ext>
              </a:extLst>
            </p:cNvPr>
            <p:cNvSpPr/>
            <p:nvPr/>
          </p:nvSpPr>
          <p:spPr>
            <a:xfrm>
              <a:off x="3341928" y="2663705"/>
              <a:ext cx="37319" cy="9330"/>
            </a:xfrm>
            <a:custGeom>
              <a:avLst/>
              <a:gdLst/>
              <a:ahLst/>
              <a:cxnLst/>
              <a:rect l="0" t="0" r="0" b="0"/>
              <a:pathLst>
                <a:path w="37320" h="9330">
                  <a:moveTo>
                    <a:pt x="1866" y="1400"/>
                  </a:moveTo>
                  <a:cubicBezTo>
                    <a:pt x="933" y="1866"/>
                    <a:pt x="0" y="3266"/>
                    <a:pt x="0" y="4199"/>
                  </a:cubicBezTo>
                  <a:cubicBezTo>
                    <a:pt x="0" y="5132"/>
                    <a:pt x="466" y="6998"/>
                    <a:pt x="1399" y="7464"/>
                  </a:cubicBezTo>
                  <a:cubicBezTo>
                    <a:pt x="7464" y="9330"/>
                    <a:pt x="13529" y="10730"/>
                    <a:pt x="19593" y="12129"/>
                  </a:cubicBezTo>
                  <a:cubicBezTo>
                    <a:pt x="20060" y="12129"/>
                    <a:pt x="20993" y="12129"/>
                    <a:pt x="20993" y="12129"/>
                  </a:cubicBezTo>
                  <a:cubicBezTo>
                    <a:pt x="26591" y="11196"/>
                    <a:pt x="31256" y="10730"/>
                    <a:pt x="36387" y="9797"/>
                  </a:cubicBezTo>
                  <a:cubicBezTo>
                    <a:pt x="36854" y="9797"/>
                    <a:pt x="37787" y="8864"/>
                    <a:pt x="37787" y="8397"/>
                  </a:cubicBezTo>
                  <a:cubicBezTo>
                    <a:pt x="37787" y="7464"/>
                    <a:pt x="37321" y="6065"/>
                    <a:pt x="36387" y="5598"/>
                  </a:cubicBezTo>
                  <a:cubicBezTo>
                    <a:pt x="32189" y="2333"/>
                    <a:pt x="27524" y="467"/>
                    <a:pt x="22392" y="933"/>
                  </a:cubicBezTo>
                  <a:cubicBezTo>
                    <a:pt x="16794" y="1400"/>
                    <a:pt x="11196" y="1400"/>
                    <a:pt x="5598" y="0"/>
                  </a:cubicBezTo>
                  <a:cubicBezTo>
                    <a:pt x="4665" y="0"/>
                    <a:pt x="2799" y="467"/>
                    <a:pt x="1866" y="140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06" name="Freeform: Shape 105">
              <a:extLst>
                <a:ext uri="{FF2B5EF4-FFF2-40B4-BE49-F238E27FC236}">
                  <a16:creationId xmlns:a16="http://schemas.microsoft.com/office/drawing/2014/main" id="{C05C50BD-C0DE-488F-9CAE-7B4ACC5BFA20}"/>
                </a:ext>
              </a:extLst>
            </p:cNvPr>
            <p:cNvSpPr/>
            <p:nvPr/>
          </p:nvSpPr>
          <p:spPr>
            <a:xfrm>
              <a:off x="1933068" y="2953860"/>
              <a:ext cx="23324" cy="9330"/>
            </a:xfrm>
            <a:custGeom>
              <a:avLst/>
              <a:gdLst/>
              <a:ahLst/>
              <a:cxnLst/>
              <a:rect l="0" t="0" r="0" b="0"/>
              <a:pathLst>
                <a:path w="23325" h="9330">
                  <a:moveTo>
                    <a:pt x="22017" y="933"/>
                  </a:moveTo>
                  <a:cubicBezTo>
                    <a:pt x="19685" y="0"/>
                    <a:pt x="16886" y="467"/>
                    <a:pt x="13620" y="0"/>
                  </a:cubicBezTo>
                  <a:cubicBezTo>
                    <a:pt x="10821" y="467"/>
                    <a:pt x="7089" y="467"/>
                    <a:pt x="3357" y="1399"/>
                  </a:cubicBezTo>
                  <a:cubicBezTo>
                    <a:pt x="1958" y="1866"/>
                    <a:pt x="1025" y="4199"/>
                    <a:pt x="92" y="5598"/>
                  </a:cubicBezTo>
                  <a:cubicBezTo>
                    <a:pt x="-375" y="6998"/>
                    <a:pt x="1025" y="9797"/>
                    <a:pt x="2424" y="10263"/>
                  </a:cubicBezTo>
                  <a:cubicBezTo>
                    <a:pt x="3357" y="10730"/>
                    <a:pt x="4757" y="11663"/>
                    <a:pt x="5690" y="11663"/>
                  </a:cubicBezTo>
                  <a:cubicBezTo>
                    <a:pt x="12687" y="13062"/>
                    <a:pt x="19218" y="11663"/>
                    <a:pt x="25283" y="7464"/>
                  </a:cubicBezTo>
                  <a:cubicBezTo>
                    <a:pt x="26682" y="6531"/>
                    <a:pt x="26682" y="5132"/>
                    <a:pt x="25749" y="4199"/>
                  </a:cubicBezTo>
                  <a:cubicBezTo>
                    <a:pt x="25283" y="2799"/>
                    <a:pt x="23883" y="1399"/>
                    <a:pt x="22017"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07" name="Freeform: Shape 106">
              <a:extLst>
                <a:ext uri="{FF2B5EF4-FFF2-40B4-BE49-F238E27FC236}">
                  <a16:creationId xmlns:a16="http://schemas.microsoft.com/office/drawing/2014/main" id="{6C1EC1D0-643B-4866-98F8-C72900C21D03}"/>
                </a:ext>
              </a:extLst>
            </p:cNvPr>
            <p:cNvSpPr/>
            <p:nvPr/>
          </p:nvSpPr>
          <p:spPr>
            <a:xfrm>
              <a:off x="4899970" y="3031619"/>
              <a:ext cx="13994" cy="18659"/>
            </a:xfrm>
            <a:custGeom>
              <a:avLst/>
              <a:gdLst/>
              <a:ahLst/>
              <a:cxnLst/>
              <a:rect l="0" t="0" r="0" b="0"/>
              <a:pathLst>
                <a:path w="13995" h="18660">
                  <a:moveTo>
                    <a:pt x="1866" y="1077"/>
                  </a:moveTo>
                  <a:cubicBezTo>
                    <a:pt x="933" y="1544"/>
                    <a:pt x="0" y="3410"/>
                    <a:pt x="0" y="3876"/>
                  </a:cubicBezTo>
                  <a:cubicBezTo>
                    <a:pt x="1866" y="9941"/>
                    <a:pt x="4198" y="16006"/>
                    <a:pt x="7930" y="21137"/>
                  </a:cubicBezTo>
                  <a:cubicBezTo>
                    <a:pt x="9797" y="23936"/>
                    <a:pt x="14462" y="23470"/>
                    <a:pt x="15861" y="20671"/>
                  </a:cubicBezTo>
                  <a:cubicBezTo>
                    <a:pt x="18194" y="16472"/>
                    <a:pt x="18660" y="12273"/>
                    <a:pt x="15861" y="8075"/>
                  </a:cubicBezTo>
                  <a:cubicBezTo>
                    <a:pt x="14462" y="5742"/>
                    <a:pt x="12129" y="3410"/>
                    <a:pt x="10263" y="1077"/>
                  </a:cubicBezTo>
                  <a:cubicBezTo>
                    <a:pt x="7930" y="144"/>
                    <a:pt x="4665" y="-789"/>
                    <a:pt x="1866" y="107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08" name="Freeform: Shape 107">
              <a:extLst>
                <a:ext uri="{FF2B5EF4-FFF2-40B4-BE49-F238E27FC236}">
                  <a16:creationId xmlns:a16="http://schemas.microsoft.com/office/drawing/2014/main" id="{A0D09A6A-D44F-4844-BADA-32ECE6F18BD7}"/>
                </a:ext>
              </a:extLst>
            </p:cNvPr>
            <p:cNvSpPr/>
            <p:nvPr/>
          </p:nvSpPr>
          <p:spPr>
            <a:xfrm>
              <a:off x="4879728" y="3413351"/>
              <a:ext cx="23324" cy="13995"/>
            </a:xfrm>
            <a:custGeom>
              <a:avLst/>
              <a:gdLst/>
              <a:ahLst/>
              <a:cxnLst/>
              <a:rect l="0" t="0" r="0" b="0"/>
              <a:pathLst>
                <a:path w="23325" h="13995">
                  <a:moveTo>
                    <a:pt x="1116" y="7931"/>
                  </a:moveTo>
                  <a:cubicBezTo>
                    <a:pt x="7181" y="9797"/>
                    <a:pt x="12312" y="13529"/>
                    <a:pt x="18377" y="16328"/>
                  </a:cubicBezTo>
                  <a:cubicBezTo>
                    <a:pt x="19776" y="17261"/>
                    <a:pt x="22109" y="16794"/>
                    <a:pt x="23975" y="16328"/>
                  </a:cubicBezTo>
                  <a:cubicBezTo>
                    <a:pt x="26308" y="15861"/>
                    <a:pt x="28173" y="12596"/>
                    <a:pt x="26774" y="10263"/>
                  </a:cubicBezTo>
                  <a:cubicBezTo>
                    <a:pt x="26308" y="9330"/>
                    <a:pt x="25374" y="7931"/>
                    <a:pt x="24908" y="6998"/>
                  </a:cubicBezTo>
                  <a:cubicBezTo>
                    <a:pt x="20243" y="1866"/>
                    <a:pt x="14178" y="0"/>
                    <a:pt x="6248" y="0"/>
                  </a:cubicBezTo>
                  <a:cubicBezTo>
                    <a:pt x="5781" y="0"/>
                    <a:pt x="3915" y="0"/>
                    <a:pt x="2049" y="933"/>
                  </a:cubicBezTo>
                  <a:cubicBezTo>
                    <a:pt x="1116" y="1399"/>
                    <a:pt x="183" y="2799"/>
                    <a:pt x="183" y="4199"/>
                  </a:cubicBezTo>
                  <a:cubicBezTo>
                    <a:pt x="-283" y="5598"/>
                    <a:pt x="183" y="7464"/>
                    <a:pt x="1116" y="793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09" name="Freeform: Shape 108">
              <a:extLst>
                <a:ext uri="{FF2B5EF4-FFF2-40B4-BE49-F238E27FC236}">
                  <a16:creationId xmlns:a16="http://schemas.microsoft.com/office/drawing/2014/main" id="{61AABB83-9506-4BF7-8997-82AF896859BA}"/>
                </a:ext>
              </a:extLst>
            </p:cNvPr>
            <p:cNvSpPr/>
            <p:nvPr/>
          </p:nvSpPr>
          <p:spPr>
            <a:xfrm>
              <a:off x="1839090" y="1422382"/>
              <a:ext cx="9329" cy="27989"/>
            </a:xfrm>
            <a:custGeom>
              <a:avLst/>
              <a:gdLst/>
              <a:ahLst/>
              <a:cxnLst/>
              <a:rect l="0" t="0" r="0" b="0"/>
              <a:pathLst>
                <a:path w="9330" h="27990">
                  <a:moveTo>
                    <a:pt x="4038" y="28457"/>
                  </a:moveTo>
                  <a:cubicBezTo>
                    <a:pt x="5438" y="29856"/>
                    <a:pt x="8237" y="28923"/>
                    <a:pt x="9170" y="27990"/>
                  </a:cubicBezTo>
                  <a:cubicBezTo>
                    <a:pt x="13369" y="21926"/>
                    <a:pt x="12902" y="14928"/>
                    <a:pt x="13835" y="7464"/>
                  </a:cubicBezTo>
                  <a:cubicBezTo>
                    <a:pt x="13835" y="6065"/>
                    <a:pt x="13835" y="4199"/>
                    <a:pt x="13369" y="2333"/>
                  </a:cubicBezTo>
                  <a:cubicBezTo>
                    <a:pt x="12902" y="1400"/>
                    <a:pt x="11969" y="0"/>
                    <a:pt x="11036" y="0"/>
                  </a:cubicBezTo>
                  <a:cubicBezTo>
                    <a:pt x="10103" y="0"/>
                    <a:pt x="8237" y="467"/>
                    <a:pt x="7770" y="1400"/>
                  </a:cubicBezTo>
                  <a:cubicBezTo>
                    <a:pt x="5438" y="6531"/>
                    <a:pt x="2639" y="11663"/>
                    <a:pt x="773" y="16794"/>
                  </a:cubicBezTo>
                  <a:cubicBezTo>
                    <a:pt x="-160" y="19127"/>
                    <a:pt x="-160" y="21926"/>
                    <a:pt x="306" y="24258"/>
                  </a:cubicBezTo>
                  <a:cubicBezTo>
                    <a:pt x="1239" y="26124"/>
                    <a:pt x="2639" y="27524"/>
                    <a:pt x="4038" y="2845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10" name="Freeform: Shape 109">
              <a:extLst>
                <a:ext uri="{FF2B5EF4-FFF2-40B4-BE49-F238E27FC236}">
                  <a16:creationId xmlns:a16="http://schemas.microsoft.com/office/drawing/2014/main" id="{BABBA01B-E1CA-4F16-8F0B-DD580CB3D6EB}"/>
                </a:ext>
              </a:extLst>
            </p:cNvPr>
            <p:cNvSpPr/>
            <p:nvPr/>
          </p:nvSpPr>
          <p:spPr>
            <a:xfrm>
              <a:off x="5455080" y="3350167"/>
              <a:ext cx="18659" cy="18659"/>
            </a:xfrm>
            <a:custGeom>
              <a:avLst/>
              <a:gdLst/>
              <a:ahLst/>
              <a:cxnLst/>
              <a:rect l="0" t="0" r="0" b="0"/>
              <a:pathLst>
                <a:path w="18660" h="18660">
                  <a:moveTo>
                    <a:pt x="3265" y="207"/>
                  </a:moveTo>
                  <a:cubicBezTo>
                    <a:pt x="2799" y="-259"/>
                    <a:pt x="2333" y="207"/>
                    <a:pt x="1399" y="207"/>
                  </a:cubicBezTo>
                  <a:cubicBezTo>
                    <a:pt x="933" y="2073"/>
                    <a:pt x="0" y="3939"/>
                    <a:pt x="0" y="5339"/>
                  </a:cubicBezTo>
                  <a:cubicBezTo>
                    <a:pt x="466" y="11403"/>
                    <a:pt x="4665" y="15602"/>
                    <a:pt x="7930" y="20267"/>
                  </a:cubicBezTo>
                  <a:cubicBezTo>
                    <a:pt x="9330" y="22133"/>
                    <a:pt x="14462" y="22133"/>
                    <a:pt x="16794" y="20734"/>
                  </a:cubicBezTo>
                  <a:cubicBezTo>
                    <a:pt x="19593" y="18868"/>
                    <a:pt x="20059" y="14669"/>
                    <a:pt x="17727" y="12337"/>
                  </a:cubicBezTo>
                  <a:cubicBezTo>
                    <a:pt x="13529" y="6738"/>
                    <a:pt x="7930" y="3939"/>
                    <a:pt x="3265" y="20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11" name="Freeform: Shape 110">
              <a:extLst>
                <a:ext uri="{FF2B5EF4-FFF2-40B4-BE49-F238E27FC236}">
                  <a16:creationId xmlns:a16="http://schemas.microsoft.com/office/drawing/2014/main" id="{77FE064E-B6BC-4B60-963B-32A8D875C36A}"/>
                </a:ext>
              </a:extLst>
            </p:cNvPr>
            <p:cNvSpPr/>
            <p:nvPr/>
          </p:nvSpPr>
          <p:spPr>
            <a:xfrm>
              <a:off x="1897822" y="2027504"/>
              <a:ext cx="13994" cy="18659"/>
            </a:xfrm>
            <a:custGeom>
              <a:avLst/>
              <a:gdLst/>
              <a:ahLst/>
              <a:cxnLst/>
              <a:rect l="0" t="0" r="0" b="0"/>
              <a:pathLst>
                <a:path w="13995" h="18660">
                  <a:moveTo>
                    <a:pt x="7350" y="845"/>
                  </a:moveTo>
                  <a:cubicBezTo>
                    <a:pt x="1285" y="4577"/>
                    <a:pt x="-1514" y="12041"/>
                    <a:pt x="819" y="18572"/>
                  </a:cubicBezTo>
                  <a:cubicBezTo>
                    <a:pt x="1285" y="19972"/>
                    <a:pt x="3151" y="20905"/>
                    <a:pt x="4551" y="22304"/>
                  </a:cubicBezTo>
                  <a:cubicBezTo>
                    <a:pt x="5950" y="21838"/>
                    <a:pt x="7816" y="21838"/>
                    <a:pt x="8283" y="20905"/>
                  </a:cubicBezTo>
                  <a:cubicBezTo>
                    <a:pt x="10615" y="18106"/>
                    <a:pt x="12948" y="14840"/>
                    <a:pt x="14814" y="11575"/>
                  </a:cubicBezTo>
                  <a:cubicBezTo>
                    <a:pt x="15280" y="10642"/>
                    <a:pt x="15747" y="9242"/>
                    <a:pt x="16213" y="8309"/>
                  </a:cubicBezTo>
                  <a:cubicBezTo>
                    <a:pt x="17146" y="5977"/>
                    <a:pt x="16213" y="3178"/>
                    <a:pt x="14814" y="1312"/>
                  </a:cubicBezTo>
                  <a:cubicBezTo>
                    <a:pt x="12481" y="-88"/>
                    <a:pt x="9682" y="-555"/>
                    <a:pt x="7350" y="84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12" name="Freeform: Shape 111">
              <a:extLst>
                <a:ext uri="{FF2B5EF4-FFF2-40B4-BE49-F238E27FC236}">
                  <a16:creationId xmlns:a16="http://schemas.microsoft.com/office/drawing/2014/main" id="{5C59CEF5-8D6C-470F-96A2-A9A8967BFF22}"/>
                </a:ext>
              </a:extLst>
            </p:cNvPr>
            <p:cNvSpPr/>
            <p:nvPr/>
          </p:nvSpPr>
          <p:spPr>
            <a:xfrm>
              <a:off x="5262798" y="1906576"/>
              <a:ext cx="13994" cy="23324"/>
            </a:xfrm>
            <a:custGeom>
              <a:avLst/>
              <a:gdLst/>
              <a:ahLst/>
              <a:cxnLst/>
              <a:rect l="0" t="0" r="0" b="0"/>
              <a:pathLst>
                <a:path w="13995" h="23325">
                  <a:moveTo>
                    <a:pt x="7090" y="485"/>
                  </a:moveTo>
                  <a:cubicBezTo>
                    <a:pt x="5690" y="1418"/>
                    <a:pt x="3824" y="2818"/>
                    <a:pt x="2891" y="4217"/>
                  </a:cubicBezTo>
                  <a:cubicBezTo>
                    <a:pt x="558" y="6550"/>
                    <a:pt x="-841" y="9349"/>
                    <a:pt x="558" y="12615"/>
                  </a:cubicBezTo>
                  <a:cubicBezTo>
                    <a:pt x="1958" y="16813"/>
                    <a:pt x="2891" y="21012"/>
                    <a:pt x="4290" y="25210"/>
                  </a:cubicBezTo>
                  <a:cubicBezTo>
                    <a:pt x="4290" y="25677"/>
                    <a:pt x="5223" y="25677"/>
                    <a:pt x="5690" y="26143"/>
                  </a:cubicBezTo>
                  <a:cubicBezTo>
                    <a:pt x="6156" y="25677"/>
                    <a:pt x="6623" y="25210"/>
                    <a:pt x="7090" y="24744"/>
                  </a:cubicBezTo>
                  <a:cubicBezTo>
                    <a:pt x="8489" y="19612"/>
                    <a:pt x="12221" y="15880"/>
                    <a:pt x="15020" y="11682"/>
                  </a:cubicBezTo>
                  <a:cubicBezTo>
                    <a:pt x="16886" y="8416"/>
                    <a:pt x="15953" y="4684"/>
                    <a:pt x="12688" y="1418"/>
                  </a:cubicBezTo>
                  <a:cubicBezTo>
                    <a:pt x="10822" y="19"/>
                    <a:pt x="8489" y="-448"/>
                    <a:pt x="7090" y="48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13" name="Freeform: Shape 112">
              <a:extLst>
                <a:ext uri="{FF2B5EF4-FFF2-40B4-BE49-F238E27FC236}">
                  <a16:creationId xmlns:a16="http://schemas.microsoft.com/office/drawing/2014/main" id="{879B9D98-2742-4DB9-8DC9-DD2D9512F22D}"/>
                </a:ext>
              </a:extLst>
            </p:cNvPr>
            <p:cNvSpPr/>
            <p:nvPr/>
          </p:nvSpPr>
          <p:spPr>
            <a:xfrm>
              <a:off x="2044648" y="2437925"/>
              <a:ext cx="4665" cy="4665"/>
            </a:xfrm>
            <a:custGeom>
              <a:avLst/>
              <a:gdLst/>
              <a:ahLst/>
              <a:cxnLst/>
              <a:rect l="0" t="0" r="0" b="0"/>
              <a:pathLst>
                <a:path>
                  <a:moveTo>
                    <a:pt x="467" y="0"/>
                  </a:moveTo>
                  <a:cubicBezTo>
                    <a:pt x="467" y="0"/>
                    <a:pt x="0" y="0"/>
                    <a:pt x="0" y="0"/>
                  </a:cubicBezTo>
                  <a:cubicBezTo>
                    <a:pt x="0" y="0"/>
                    <a:pt x="0" y="0"/>
                    <a:pt x="467" y="0"/>
                  </a:cubicBezTo>
                  <a:cubicBezTo>
                    <a:pt x="467" y="0"/>
                    <a:pt x="467" y="467"/>
                    <a:pt x="467" y="0"/>
                  </a:cubicBezTo>
                  <a:cubicBezTo>
                    <a:pt x="467" y="0"/>
                    <a:pt x="467" y="0"/>
                    <a:pt x="467"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14" name="Freeform: Shape 113">
              <a:extLst>
                <a:ext uri="{FF2B5EF4-FFF2-40B4-BE49-F238E27FC236}">
                  <a16:creationId xmlns:a16="http://schemas.microsoft.com/office/drawing/2014/main" id="{F9142DDA-A663-4D67-B5DD-08ADD446B666}"/>
                </a:ext>
              </a:extLst>
            </p:cNvPr>
            <p:cNvSpPr/>
            <p:nvPr/>
          </p:nvSpPr>
          <p:spPr>
            <a:xfrm>
              <a:off x="2038584" y="2423931"/>
              <a:ext cx="23324" cy="18659"/>
            </a:xfrm>
            <a:custGeom>
              <a:avLst/>
              <a:gdLst/>
              <a:ahLst/>
              <a:cxnLst/>
              <a:rect l="0" t="0" r="0" b="0"/>
              <a:pathLst>
                <a:path w="23325" h="18660">
                  <a:moveTo>
                    <a:pt x="18194" y="21459"/>
                  </a:moveTo>
                  <a:cubicBezTo>
                    <a:pt x="20526" y="21459"/>
                    <a:pt x="23325" y="21459"/>
                    <a:pt x="25658" y="21459"/>
                  </a:cubicBezTo>
                  <a:cubicBezTo>
                    <a:pt x="26591" y="9797"/>
                    <a:pt x="27057" y="12596"/>
                    <a:pt x="18194" y="8397"/>
                  </a:cubicBezTo>
                  <a:cubicBezTo>
                    <a:pt x="13062" y="6065"/>
                    <a:pt x="7464" y="4665"/>
                    <a:pt x="3732" y="0"/>
                  </a:cubicBezTo>
                  <a:cubicBezTo>
                    <a:pt x="3732" y="0"/>
                    <a:pt x="1866" y="933"/>
                    <a:pt x="467" y="1400"/>
                  </a:cubicBezTo>
                  <a:cubicBezTo>
                    <a:pt x="0" y="1400"/>
                    <a:pt x="0" y="2799"/>
                    <a:pt x="0" y="3266"/>
                  </a:cubicBezTo>
                  <a:cubicBezTo>
                    <a:pt x="1866" y="6998"/>
                    <a:pt x="4199" y="10730"/>
                    <a:pt x="6531" y="13995"/>
                  </a:cubicBezTo>
                  <a:cubicBezTo>
                    <a:pt x="8397" y="14462"/>
                    <a:pt x="10730" y="14928"/>
                    <a:pt x="12596" y="15861"/>
                  </a:cubicBezTo>
                  <a:cubicBezTo>
                    <a:pt x="15395" y="16794"/>
                    <a:pt x="17261" y="18660"/>
                    <a:pt x="18194" y="2145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15" name="Freeform: Shape 114">
              <a:extLst>
                <a:ext uri="{FF2B5EF4-FFF2-40B4-BE49-F238E27FC236}">
                  <a16:creationId xmlns:a16="http://schemas.microsoft.com/office/drawing/2014/main" id="{B3D63A37-87C1-491A-9C4B-2069A032C9F1}"/>
                </a:ext>
              </a:extLst>
            </p:cNvPr>
            <p:cNvSpPr/>
            <p:nvPr/>
          </p:nvSpPr>
          <p:spPr>
            <a:xfrm>
              <a:off x="2056309" y="2445389"/>
              <a:ext cx="4665" cy="4665"/>
            </a:xfrm>
            <a:custGeom>
              <a:avLst/>
              <a:gdLst/>
              <a:ahLst/>
              <a:cxnLst/>
              <a:rect l="0" t="0" r="0" b="0"/>
              <a:pathLst>
                <a:path>
                  <a:moveTo>
                    <a:pt x="467" y="0"/>
                  </a:moveTo>
                  <a:cubicBezTo>
                    <a:pt x="467" y="0"/>
                    <a:pt x="0" y="0"/>
                    <a:pt x="0" y="0"/>
                  </a:cubicBezTo>
                  <a:cubicBezTo>
                    <a:pt x="0" y="467"/>
                    <a:pt x="0" y="467"/>
                    <a:pt x="467" y="0"/>
                  </a:cubicBezTo>
                  <a:cubicBezTo>
                    <a:pt x="467" y="467"/>
                    <a:pt x="467" y="467"/>
                    <a:pt x="467" y="0"/>
                  </a:cubicBezTo>
                  <a:cubicBezTo>
                    <a:pt x="467" y="467"/>
                    <a:pt x="467" y="467"/>
                    <a:pt x="467"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16" name="Freeform: Shape 115">
              <a:extLst>
                <a:ext uri="{FF2B5EF4-FFF2-40B4-BE49-F238E27FC236}">
                  <a16:creationId xmlns:a16="http://schemas.microsoft.com/office/drawing/2014/main" id="{703DAA80-3928-4D1D-A2A8-8D5C81C3BC32}"/>
                </a:ext>
              </a:extLst>
            </p:cNvPr>
            <p:cNvSpPr/>
            <p:nvPr/>
          </p:nvSpPr>
          <p:spPr>
            <a:xfrm>
              <a:off x="5189187" y="2346908"/>
              <a:ext cx="18659" cy="23324"/>
            </a:xfrm>
            <a:custGeom>
              <a:avLst/>
              <a:gdLst/>
              <a:ahLst/>
              <a:cxnLst/>
              <a:rect l="0" t="0" r="0" b="0"/>
              <a:pathLst>
                <a:path w="18660" h="23325">
                  <a:moveTo>
                    <a:pt x="3732" y="26176"/>
                  </a:moveTo>
                  <a:cubicBezTo>
                    <a:pt x="9330" y="18712"/>
                    <a:pt x="14928" y="11248"/>
                    <a:pt x="21926" y="4717"/>
                  </a:cubicBezTo>
                  <a:cubicBezTo>
                    <a:pt x="22392" y="4251"/>
                    <a:pt x="21926" y="2385"/>
                    <a:pt x="21926" y="1452"/>
                  </a:cubicBezTo>
                  <a:cubicBezTo>
                    <a:pt x="21459" y="985"/>
                    <a:pt x="20993" y="519"/>
                    <a:pt x="20526" y="52"/>
                  </a:cubicBezTo>
                  <a:cubicBezTo>
                    <a:pt x="17727" y="-414"/>
                    <a:pt x="16328" y="2385"/>
                    <a:pt x="13995" y="3318"/>
                  </a:cubicBezTo>
                  <a:cubicBezTo>
                    <a:pt x="10263" y="4717"/>
                    <a:pt x="6998" y="5650"/>
                    <a:pt x="5598" y="9849"/>
                  </a:cubicBezTo>
                  <a:cubicBezTo>
                    <a:pt x="4198" y="13581"/>
                    <a:pt x="2333" y="16380"/>
                    <a:pt x="466" y="20112"/>
                  </a:cubicBezTo>
                  <a:cubicBezTo>
                    <a:pt x="0" y="21045"/>
                    <a:pt x="0" y="22444"/>
                    <a:pt x="0" y="23844"/>
                  </a:cubicBezTo>
                  <a:cubicBezTo>
                    <a:pt x="0" y="24777"/>
                    <a:pt x="933" y="25710"/>
                    <a:pt x="1866" y="26643"/>
                  </a:cubicBezTo>
                  <a:cubicBezTo>
                    <a:pt x="2333" y="26643"/>
                    <a:pt x="3732" y="26643"/>
                    <a:pt x="3732" y="2617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17" name="Freeform: Shape 116">
              <a:extLst>
                <a:ext uri="{FF2B5EF4-FFF2-40B4-BE49-F238E27FC236}">
                  <a16:creationId xmlns:a16="http://schemas.microsoft.com/office/drawing/2014/main" id="{CB9862EE-F272-4B8B-8962-06CE9EBE5C22}"/>
                </a:ext>
              </a:extLst>
            </p:cNvPr>
            <p:cNvSpPr/>
            <p:nvPr/>
          </p:nvSpPr>
          <p:spPr>
            <a:xfrm>
              <a:off x="4994431" y="3310896"/>
              <a:ext cx="18659" cy="9330"/>
            </a:xfrm>
            <a:custGeom>
              <a:avLst/>
              <a:gdLst/>
              <a:ahLst/>
              <a:cxnLst/>
              <a:rect l="0" t="0" r="0" b="0"/>
              <a:pathLst>
                <a:path w="18660" h="9330">
                  <a:moveTo>
                    <a:pt x="18894" y="10557"/>
                  </a:moveTo>
                  <a:cubicBezTo>
                    <a:pt x="19827" y="9624"/>
                    <a:pt x="19827" y="8224"/>
                    <a:pt x="20293" y="7291"/>
                  </a:cubicBezTo>
                  <a:cubicBezTo>
                    <a:pt x="19827" y="6358"/>
                    <a:pt x="19827" y="4959"/>
                    <a:pt x="18894" y="4026"/>
                  </a:cubicBezTo>
                  <a:cubicBezTo>
                    <a:pt x="13762" y="-1573"/>
                    <a:pt x="5832" y="-1106"/>
                    <a:pt x="700" y="4026"/>
                  </a:cubicBezTo>
                  <a:cubicBezTo>
                    <a:pt x="-233" y="4959"/>
                    <a:pt x="-233" y="7758"/>
                    <a:pt x="700" y="9157"/>
                  </a:cubicBezTo>
                  <a:cubicBezTo>
                    <a:pt x="4432" y="12889"/>
                    <a:pt x="9097" y="14755"/>
                    <a:pt x="14229" y="13356"/>
                  </a:cubicBezTo>
                  <a:cubicBezTo>
                    <a:pt x="16094" y="12889"/>
                    <a:pt x="17494" y="11490"/>
                    <a:pt x="18894" y="1055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18" name="Freeform: Shape 117">
              <a:extLst>
                <a:ext uri="{FF2B5EF4-FFF2-40B4-BE49-F238E27FC236}">
                  <a16:creationId xmlns:a16="http://schemas.microsoft.com/office/drawing/2014/main" id="{85BCE12A-7B31-4CEC-B294-944D40B5793B}"/>
                </a:ext>
              </a:extLst>
            </p:cNvPr>
            <p:cNvSpPr/>
            <p:nvPr/>
          </p:nvSpPr>
          <p:spPr>
            <a:xfrm>
              <a:off x="2765711" y="1690717"/>
              <a:ext cx="13994" cy="13995"/>
            </a:xfrm>
            <a:custGeom>
              <a:avLst/>
              <a:gdLst/>
              <a:ahLst/>
              <a:cxnLst/>
              <a:rect l="0" t="0" r="0" b="0"/>
              <a:pathLst>
                <a:path w="13995" h="13995">
                  <a:moveTo>
                    <a:pt x="1514" y="2695"/>
                  </a:moveTo>
                  <a:cubicBezTo>
                    <a:pt x="581" y="4094"/>
                    <a:pt x="115" y="6427"/>
                    <a:pt x="115" y="7826"/>
                  </a:cubicBezTo>
                  <a:cubicBezTo>
                    <a:pt x="-352" y="11092"/>
                    <a:pt x="581" y="14358"/>
                    <a:pt x="3380" y="15757"/>
                  </a:cubicBezTo>
                  <a:cubicBezTo>
                    <a:pt x="6646" y="17623"/>
                    <a:pt x="10378" y="18090"/>
                    <a:pt x="14110" y="15757"/>
                  </a:cubicBezTo>
                  <a:cubicBezTo>
                    <a:pt x="14576" y="15291"/>
                    <a:pt x="15043" y="14824"/>
                    <a:pt x="15043" y="14358"/>
                  </a:cubicBezTo>
                  <a:cubicBezTo>
                    <a:pt x="15043" y="13891"/>
                    <a:pt x="15976" y="12958"/>
                    <a:pt x="15509" y="12492"/>
                  </a:cubicBezTo>
                  <a:cubicBezTo>
                    <a:pt x="14110" y="9226"/>
                    <a:pt x="12244" y="5494"/>
                    <a:pt x="10844" y="2228"/>
                  </a:cubicBezTo>
                  <a:cubicBezTo>
                    <a:pt x="8978" y="-1037"/>
                    <a:pt x="3380" y="-571"/>
                    <a:pt x="1514" y="269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19" name="Freeform: Shape 118">
              <a:extLst>
                <a:ext uri="{FF2B5EF4-FFF2-40B4-BE49-F238E27FC236}">
                  <a16:creationId xmlns:a16="http://schemas.microsoft.com/office/drawing/2014/main" id="{D2CB34CA-9D41-46A3-86F0-E3304325AD3F}"/>
                </a:ext>
              </a:extLst>
            </p:cNvPr>
            <p:cNvSpPr/>
            <p:nvPr/>
          </p:nvSpPr>
          <p:spPr>
            <a:xfrm>
              <a:off x="566374" y="2068467"/>
              <a:ext cx="18659" cy="18659"/>
            </a:xfrm>
            <a:custGeom>
              <a:avLst/>
              <a:gdLst/>
              <a:ahLst/>
              <a:cxnLst/>
              <a:rect l="0" t="0" r="0" b="0"/>
              <a:pathLst>
                <a:path w="18660" h="18660">
                  <a:moveTo>
                    <a:pt x="17727" y="0"/>
                  </a:moveTo>
                  <a:cubicBezTo>
                    <a:pt x="16794" y="0"/>
                    <a:pt x="14928" y="0"/>
                    <a:pt x="13995" y="933"/>
                  </a:cubicBezTo>
                  <a:cubicBezTo>
                    <a:pt x="9330" y="6065"/>
                    <a:pt x="4665" y="11196"/>
                    <a:pt x="0" y="16328"/>
                  </a:cubicBezTo>
                  <a:cubicBezTo>
                    <a:pt x="0" y="16794"/>
                    <a:pt x="0" y="17261"/>
                    <a:pt x="467" y="17727"/>
                  </a:cubicBezTo>
                  <a:cubicBezTo>
                    <a:pt x="933" y="18194"/>
                    <a:pt x="1400" y="18660"/>
                    <a:pt x="1866" y="18660"/>
                  </a:cubicBezTo>
                  <a:cubicBezTo>
                    <a:pt x="9330" y="18194"/>
                    <a:pt x="15395" y="15395"/>
                    <a:pt x="20526" y="10730"/>
                  </a:cubicBezTo>
                  <a:cubicBezTo>
                    <a:pt x="21926" y="9797"/>
                    <a:pt x="21926" y="7464"/>
                    <a:pt x="22392" y="6065"/>
                  </a:cubicBezTo>
                  <a:cubicBezTo>
                    <a:pt x="22392" y="3266"/>
                    <a:pt x="20060" y="0"/>
                    <a:pt x="17727"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20" name="Freeform: Shape 119">
              <a:extLst>
                <a:ext uri="{FF2B5EF4-FFF2-40B4-BE49-F238E27FC236}">
                  <a16:creationId xmlns:a16="http://schemas.microsoft.com/office/drawing/2014/main" id="{E79EC565-1837-40EE-B646-1DA32B9A18ED}"/>
                </a:ext>
              </a:extLst>
            </p:cNvPr>
            <p:cNvSpPr/>
            <p:nvPr/>
          </p:nvSpPr>
          <p:spPr>
            <a:xfrm>
              <a:off x="1980674" y="1330951"/>
              <a:ext cx="13994" cy="13995"/>
            </a:xfrm>
            <a:custGeom>
              <a:avLst/>
              <a:gdLst/>
              <a:ahLst/>
              <a:cxnLst/>
              <a:rect l="0" t="0" r="0" b="0"/>
              <a:pathLst>
                <a:path w="13995" h="13995">
                  <a:moveTo>
                    <a:pt x="3798" y="17261"/>
                  </a:moveTo>
                  <a:cubicBezTo>
                    <a:pt x="4731" y="18660"/>
                    <a:pt x="7531" y="19127"/>
                    <a:pt x="8930" y="17727"/>
                  </a:cubicBezTo>
                  <a:cubicBezTo>
                    <a:pt x="11729" y="14462"/>
                    <a:pt x="14995" y="11196"/>
                    <a:pt x="15928" y="6531"/>
                  </a:cubicBezTo>
                  <a:cubicBezTo>
                    <a:pt x="16394" y="5598"/>
                    <a:pt x="15461" y="4199"/>
                    <a:pt x="14995" y="3266"/>
                  </a:cubicBezTo>
                  <a:cubicBezTo>
                    <a:pt x="13595" y="933"/>
                    <a:pt x="10796" y="466"/>
                    <a:pt x="8463" y="0"/>
                  </a:cubicBezTo>
                  <a:cubicBezTo>
                    <a:pt x="2865" y="933"/>
                    <a:pt x="-2733" y="6531"/>
                    <a:pt x="1466" y="12596"/>
                  </a:cubicBezTo>
                  <a:cubicBezTo>
                    <a:pt x="2399" y="13995"/>
                    <a:pt x="2865" y="15861"/>
                    <a:pt x="3798" y="1726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21" name="Freeform: Shape 120">
              <a:extLst>
                <a:ext uri="{FF2B5EF4-FFF2-40B4-BE49-F238E27FC236}">
                  <a16:creationId xmlns:a16="http://schemas.microsoft.com/office/drawing/2014/main" id="{516D80E7-B610-495B-AD37-B0EEE7A1935D}"/>
                </a:ext>
              </a:extLst>
            </p:cNvPr>
            <p:cNvSpPr/>
            <p:nvPr/>
          </p:nvSpPr>
          <p:spPr>
            <a:xfrm>
              <a:off x="1991003" y="1479293"/>
              <a:ext cx="13994" cy="13995"/>
            </a:xfrm>
            <a:custGeom>
              <a:avLst/>
              <a:gdLst/>
              <a:ahLst/>
              <a:cxnLst/>
              <a:rect l="0" t="0" r="0" b="0"/>
              <a:pathLst>
                <a:path w="13995" h="13995">
                  <a:moveTo>
                    <a:pt x="0" y="14462"/>
                  </a:moveTo>
                  <a:cubicBezTo>
                    <a:pt x="0" y="14928"/>
                    <a:pt x="467" y="15395"/>
                    <a:pt x="933" y="15861"/>
                  </a:cubicBezTo>
                  <a:cubicBezTo>
                    <a:pt x="3732" y="17727"/>
                    <a:pt x="6998" y="18194"/>
                    <a:pt x="9797" y="16328"/>
                  </a:cubicBezTo>
                  <a:cubicBezTo>
                    <a:pt x="12596" y="14928"/>
                    <a:pt x="14462" y="12129"/>
                    <a:pt x="14928" y="9330"/>
                  </a:cubicBezTo>
                  <a:cubicBezTo>
                    <a:pt x="15395" y="4665"/>
                    <a:pt x="11196" y="0"/>
                    <a:pt x="6998" y="0"/>
                  </a:cubicBezTo>
                  <a:cubicBezTo>
                    <a:pt x="6065" y="0"/>
                    <a:pt x="4665" y="933"/>
                    <a:pt x="3732" y="1400"/>
                  </a:cubicBezTo>
                  <a:cubicBezTo>
                    <a:pt x="467" y="5598"/>
                    <a:pt x="0" y="10263"/>
                    <a:pt x="0" y="1446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22" name="Freeform: Shape 121">
              <a:extLst>
                <a:ext uri="{FF2B5EF4-FFF2-40B4-BE49-F238E27FC236}">
                  <a16:creationId xmlns:a16="http://schemas.microsoft.com/office/drawing/2014/main" id="{FF0C3574-274F-4A6F-8535-789F44DEEDB0}"/>
                </a:ext>
              </a:extLst>
            </p:cNvPr>
            <p:cNvSpPr/>
            <p:nvPr/>
          </p:nvSpPr>
          <p:spPr>
            <a:xfrm>
              <a:off x="536335" y="2079663"/>
              <a:ext cx="18659" cy="13995"/>
            </a:xfrm>
            <a:custGeom>
              <a:avLst/>
              <a:gdLst/>
              <a:ahLst/>
              <a:cxnLst/>
              <a:rect l="0" t="0" r="0" b="0"/>
              <a:pathLst>
                <a:path w="18660" h="13995">
                  <a:moveTo>
                    <a:pt x="19777" y="0"/>
                  </a:moveTo>
                  <a:cubicBezTo>
                    <a:pt x="17911" y="0"/>
                    <a:pt x="15578" y="0"/>
                    <a:pt x="14179" y="933"/>
                  </a:cubicBezTo>
                  <a:cubicBezTo>
                    <a:pt x="9047" y="4665"/>
                    <a:pt x="4382" y="8864"/>
                    <a:pt x="650" y="14462"/>
                  </a:cubicBezTo>
                  <a:cubicBezTo>
                    <a:pt x="-283" y="15861"/>
                    <a:pt x="-283" y="16794"/>
                    <a:pt x="1117" y="17727"/>
                  </a:cubicBezTo>
                  <a:cubicBezTo>
                    <a:pt x="1583" y="18194"/>
                    <a:pt x="2516" y="18194"/>
                    <a:pt x="2983" y="17727"/>
                  </a:cubicBezTo>
                  <a:cubicBezTo>
                    <a:pt x="10447" y="14928"/>
                    <a:pt x="16511" y="10730"/>
                    <a:pt x="21643" y="4665"/>
                  </a:cubicBezTo>
                  <a:cubicBezTo>
                    <a:pt x="22110" y="4199"/>
                    <a:pt x="22110" y="3266"/>
                    <a:pt x="22110" y="2799"/>
                  </a:cubicBezTo>
                  <a:cubicBezTo>
                    <a:pt x="21177" y="1866"/>
                    <a:pt x="20710" y="467"/>
                    <a:pt x="19777"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23" name="Freeform: Shape 122">
              <a:extLst>
                <a:ext uri="{FF2B5EF4-FFF2-40B4-BE49-F238E27FC236}">
                  <a16:creationId xmlns:a16="http://schemas.microsoft.com/office/drawing/2014/main" id="{A4B8E217-E353-4D9B-86DA-307D5882A94E}"/>
                </a:ext>
              </a:extLst>
            </p:cNvPr>
            <p:cNvSpPr/>
            <p:nvPr/>
          </p:nvSpPr>
          <p:spPr>
            <a:xfrm>
              <a:off x="4589173" y="1438993"/>
              <a:ext cx="13994" cy="13995"/>
            </a:xfrm>
            <a:custGeom>
              <a:avLst/>
              <a:gdLst/>
              <a:ahLst/>
              <a:cxnLst/>
              <a:rect l="0" t="0" r="0" b="0"/>
              <a:pathLst>
                <a:path w="13995" h="13995">
                  <a:moveTo>
                    <a:pt x="7119" y="183"/>
                  </a:moveTo>
                  <a:cubicBezTo>
                    <a:pt x="5719" y="-283"/>
                    <a:pt x="3387" y="183"/>
                    <a:pt x="1987" y="1116"/>
                  </a:cubicBezTo>
                  <a:cubicBezTo>
                    <a:pt x="588" y="2049"/>
                    <a:pt x="-345" y="4382"/>
                    <a:pt x="121" y="5781"/>
                  </a:cubicBezTo>
                  <a:cubicBezTo>
                    <a:pt x="588" y="11379"/>
                    <a:pt x="3853" y="15111"/>
                    <a:pt x="8518" y="17444"/>
                  </a:cubicBezTo>
                  <a:cubicBezTo>
                    <a:pt x="9918" y="17910"/>
                    <a:pt x="12717" y="17444"/>
                    <a:pt x="13183" y="15578"/>
                  </a:cubicBezTo>
                  <a:cubicBezTo>
                    <a:pt x="14117" y="13712"/>
                    <a:pt x="14583" y="11846"/>
                    <a:pt x="14583" y="10913"/>
                  </a:cubicBezTo>
                  <a:cubicBezTo>
                    <a:pt x="14117" y="4848"/>
                    <a:pt x="11318" y="2049"/>
                    <a:pt x="7119" y="18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24" name="Freeform: Shape 123">
              <a:extLst>
                <a:ext uri="{FF2B5EF4-FFF2-40B4-BE49-F238E27FC236}">
                  <a16:creationId xmlns:a16="http://schemas.microsoft.com/office/drawing/2014/main" id="{142CA693-D98C-4D76-B891-9F8F5C8CFB68}"/>
                </a:ext>
              </a:extLst>
            </p:cNvPr>
            <p:cNvSpPr/>
            <p:nvPr/>
          </p:nvSpPr>
          <p:spPr>
            <a:xfrm>
              <a:off x="1882915" y="1423749"/>
              <a:ext cx="13994" cy="13995"/>
            </a:xfrm>
            <a:custGeom>
              <a:avLst/>
              <a:gdLst/>
              <a:ahLst/>
              <a:cxnLst/>
              <a:rect l="0" t="0" r="0" b="0"/>
              <a:pathLst>
                <a:path w="13995" h="13995">
                  <a:moveTo>
                    <a:pt x="331" y="7963"/>
                  </a:moveTo>
                  <a:cubicBezTo>
                    <a:pt x="2197" y="12628"/>
                    <a:pt x="4996" y="14961"/>
                    <a:pt x="10127" y="15427"/>
                  </a:cubicBezTo>
                  <a:cubicBezTo>
                    <a:pt x="13393" y="15427"/>
                    <a:pt x="16192" y="12628"/>
                    <a:pt x="15725" y="9363"/>
                  </a:cubicBezTo>
                  <a:cubicBezTo>
                    <a:pt x="15259" y="4231"/>
                    <a:pt x="11060" y="32"/>
                    <a:pt x="5929" y="32"/>
                  </a:cubicBezTo>
                  <a:cubicBezTo>
                    <a:pt x="2197" y="-434"/>
                    <a:pt x="-1069" y="4231"/>
                    <a:pt x="331" y="796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25" name="Freeform: Shape 124">
              <a:extLst>
                <a:ext uri="{FF2B5EF4-FFF2-40B4-BE49-F238E27FC236}">
                  <a16:creationId xmlns:a16="http://schemas.microsoft.com/office/drawing/2014/main" id="{F1084E8E-A4D7-4FD4-8C25-A388162C774C}"/>
                </a:ext>
              </a:extLst>
            </p:cNvPr>
            <p:cNvSpPr/>
            <p:nvPr/>
          </p:nvSpPr>
          <p:spPr>
            <a:xfrm>
              <a:off x="1753847" y="1374711"/>
              <a:ext cx="55977" cy="41984"/>
            </a:xfrm>
            <a:custGeom>
              <a:avLst/>
              <a:gdLst/>
              <a:ahLst/>
              <a:cxnLst/>
              <a:rect l="0" t="0" r="0" b="0"/>
              <a:pathLst>
                <a:path w="55980" h="41985">
                  <a:moveTo>
                    <a:pt x="9514" y="17817"/>
                  </a:moveTo>
                  <a:cubicBezTo>
                    <a:pt x="9514" y="17817"/>
                    <a:pt x="9514" y="18283"/>
                    <a:pt x="9514" y="17817"/>
                  </a:cubicBezTo>
                  <a:lnTo>
                    <a:pt x="9514" y="17817"/>
                  </a:lnTo>
                  <a:cubicBezTo>
                    <a:pt x="9047" y="20149"/>
                    <a:pt x="8114" y="22948"/>
                    <a:pt x="7181" y="25281"/>
                  </a:cubicBezTo>
                  <a:cubicBezTo>
                    <a:pt x="5782" y="28546"/>
                    <a:pt x="6248" y="31345"/>
                    <a:pt x="8114" y="34144"/>
                  </a:cubicBezTo>
                  <a:cubicBezTo>
                    <a:pt x="9980" y="36943"/>
                    <a:pt x="11846" y="39276"/>
                    <a:pt x="13712" y="41608"/>
                  </a:cubicBezTo>
                  <a:cubicBezTo>
                    <a:pt x="15112" y="43941"/>
                    <a:pt x="17445" y="44874"/>
                    <a:pt x="20243" y="45341"/>
                  </a:cubicBezTo>
                  <a:cubicBezTo>
                    <a:pt x="22576" y="45807"/>
                    <a:pt x="25375" y="46274"/>
                    <a:pt x="27708" y="46274"/>
                  </a:cubicBezTo>
                  <a:cubicBezTo>
                    <a:pt x="32373" y="46274"/>
                    <a:pt x="36571" y="44874"/>
                    <a:pt x="39370" y="41142"/>
                  </a:cubicBezTo>
                  <a:cubicBezTo>
                    <a:pt x="42169" y="38343"/>
                    <a:pt x="44035" y="35077"/>
                    <a:pt x="44968" y="31345"/>
                  </a:cubicBezTo>
                  <a:cubicBezTo>
                    <a:pt x="45435" y="28546"/>
                    <a:pt x="47301" y="27147"/>
                    <a:pt x="49634" y="25747"/>
                  </a:cubicBezTo>
                  <a:cubicBezTo>
                    <a:pt x="52433" y="24348"/>
                    <a:pt x="55232" y="22482"/>
                    <a:pt x="57564" y="21082"/>
                  </a:cubicBezTo>
                  <a:cubicBezTo>
                    <a:pt x="58964" y="20149"/>
                    <a:pt x="58497" y="18750"/>
                    <a:pt x="57564" y="17817"/>
                  </a:cubicBezTo>
                  <a:cubicBezTo>
                    <a:pt x="56631" y="16884"/>
                    <a:pt x="56165" y="15484"/>
                    <a:pt x="55232" y="15018"/>
                  </a:cubicBezTo>
                  <a:cubicBezTo>
                    <a:pt x="47301" y="12219"/>
                    <a:pt x="39370" y="10819"/>
                    <a:pt x="30973" y="10353"/>
                  </a:cubicBezTo>
                  <a:cubicBezTo>
                    <a:pt x="24442" y="9886"/>
                    <a:pt x="18377" y="11286"/>
                    <a:pt x="12780" y="14551"/>
                  </a:cubicBezTo>
                  <a:lnTo>
                    <a:pt x="13246" y="14085"/>
                  </a:lnTo>
                  <a:cubicBezTo>
                    <a:pt x="13246" y="14085"/>
                    <a:pt x="12780" y="14551"/>
                    <a:pt x="12780" y="14551"/>
                  </a:cubicBezTo>
                  <a:cubicBezTo>
                    <a:pt x="12313" y="10819"/>
                    <a:pt x="12313" y="7087"/>
                    <a:pt x="11846" y="3355"/>
                  </a:cubicBezTo>
                  <a:cubicBezTo>
                    <a:pt x="11380" y="1022"/>
                    <a:pt x="8114" y="-377"/>
                    <a:pt x="5782" y="89"/>
                  </a:cubicBezTo>
                  <a:cubicBezTo>
                    <a:pt x="2983" y="556"/>
                    <a:pt x="1583" y="2422"/>
                    <a:pt x="650" y="4754"/>
                  </a:cubicBezTo>
                  <a:cubicBezTo>
                    <a:pt x="-283" y="7553"/>
                    <a:pt x="-283" y="10819"/>
                    <a:pt x="1117" y="13618"/>
                  </a:cubicBezTo>
                  <a:cubicBezTo>
                    <a:pt x="3449" y="16884"/>
                    <a:pt x="6715" y="17350"/>
                    <a:pt x="9514" y="1781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26" name="Freeform: Shape 125">
              <a:extLst>
                <a:ext uri="{FF2B5EF4-FFF2-40B4-BE49-F238E27FC236}">
                  <a16:creationId xmlns:a16="http://schemas.microsoft.com/office/drawing/2014/main" id="{CC7298F7-F8D1-45A9-88FB-12518236B242}"/>
                </a:ext>
              </a:extLst>
            </p:cNvPr>
            <p:cNvSpPr/>
            <p:nvPr/>
          </p:nvSpPr>
          <p:spPr>
            <a:xfrm>
              <a:off x="5260465" y="2191154"/>
              <a:ext cx="9329" cy="18659"/>
            </a:xfrm>
            <a:custGeom>
              <a:avLst/>
              <a:gdLst/>
              <a:ahLst/>
              <a:cxnLst/>
              <a:rect l="0" t="0" r="0" b="0"/>
              <a:pathLst>
                <a:path w="9330" h="18660">
                  <a:moveTo>
                    <a:pt x="6624" y="20526"/>
                  </a:moveTo>
                  <a:cubicBezTo>
                    <a:pt x="11289" y="14928"/>
                    <a:pt x="13155" y="8397"/>
                    <a:pt x="12222" y="1399"/>
                  </a:cubicBezTo>
                  <a:cubicBezTo>
                    <a:pt x="12222" y="933"/>
                    <a:pt x="11289" y="0"/>
                    <a:pt x="11289" y="0"/>
                  </a:cubicBezTo>
                  <a:cubicBezTo>
                    <a:pt x="10356" y="0"/>
                    <a:pt x="8956" y="0"/>
                    <a:pt x="8023" y="466"/>
                  </a:cubicBezTo>
                  <a:cubicBezTo>
                    <a:pt x="7557" y="466"/>
                    <a:pt x="6624" y="933"/>
                    <a:pt x="6624" y="1866"/>
                  </a:cubicBezTo>
                  <a:cubicBezTo>
                    <a:pt x="4291" y="6998"/>
                    <a:pt x="1959" y="12129"/>
                    <a:pt x="93" y="17261"/>
                  </a:cubicBezTo>
                  <a:cubicBezTo>
                    <a:pt x="-374" y="18660"/>
                    <a:pt x="1026" y="20526"/>
                    <a:pt x="1959" y="21926"/>
                  </a:cubicBezTo>
                  <a:cubicBezTo>
                    <a:pt x="1959" y="22392"/>
                    <a:pt x="2892" y="22392"/>
                    <a:pt x="3825" y="22392"/>
                  </a:cubicBezTo>
                  <a:cubicBezTo>
                    <a:pt x="4758" y="21459"/>
                    <a:pt x="6157" y="21459"/>
                    <a:pt x="6624" y="2052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27" name="Freeform: Shape 126">
              <a:extLst>
                <a:ext uri="{FF2B5EF4-FFF2-40B4-BE49-F238E27FC236}">
                  <a16:creationId xmlns:a16="http://schemas.microsoft.com/office/drawing/2014/main" id="{C2CD3386-4B53-4F89-BAD7-FD3F772875CF}"/>
                </a:ext>
              </a:extLst>
            </p:cNvPr>
            <p:cNvSpPr/>
            <p:nvPr/>
          </p:nvSpPr>
          <p:spPr>
            <a:xfrm>
              <a:off x="1856964" y="2188533"/>
              <a:ext cx="13994" cy="13995"/>
            </a:xfrm>
            <a:custGeom>
              <a:avLst/>
              <a:gdLst/>
              <a:ahLst/>
              <a:cxnLst/>
              <a:rect l="0" t="0" r="0" b="0"/>
              <a:pathLst>
                <a:path w="13995" h="13995">
                  <a:moveTo>
                    <a:pt x="5756" y="14283"/>
                  </a:moveTo>
                  <a:cubicBezTo>
                    <a:pt x="10421" y="13350"/>
                    <a:pt x="14153" y="11017"/>
                    <a:pt x="16485" y="7285"/>
                  </a:cubicBezTo>
                  <a:cubicBezTo>
                    <a:pt x="16952" y="6352"/>
                    <a:pt x="16952" y="4953"/>
                    <a:pt x="16485" y="3553"/>
                  </a:cubicBezTo>
                  <a:cubicBezTo>
                    <a:pt x="15552" y="754"/>
                    <a:pt x="12753" y="-645"/>
                    <a:pt x="10421" y="288"/>
                  </a:cubicBezTo>
                  <a:cubicBezTo>
                    <a:pt x="8088" y="1221"/>
                    <a:pt x="5756" y="1687"/>
                    <a:pt x="2957" y="2620"/>
                  </a:cubicBezTo>
                  <a:cubicBezTo>
                    <a:pt x="158" y="3553"/>
                    <a:pt x="-309" y="5886"/>
                    <a:pt x="158" y="8685"/>
                  </a:cubicBezTo>
                  <a:cubicBezTo>
                    <a:pt x="158" y="9151"/>
                    <a:pt x="158" y="10084"/>
                    <a:pt x="158" y="10551"/>
                  </a:cubicBezTo>
                  <a:cubicBezTo>
                    <a:pt x="624" y="12884"/>
                    <a:pt x="3423" y="14750"/>
                    <a:pt x="5756" y="1428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28" name="Freeform: Shape 127">
              <a:extLst>
                <a:ext uri="{FF2B5EF4-FFF2-40B4-BE49-F238E27FC236}">
                  <a16:creationId xmlns:a16="http://schemas.microsoft.com/office/drawing/2014/main" id="{12AC3A3A-7C8B-4C61-BEDA-BC9A4EEDEDD3}"/>
                </a:ext>
              </a:extLst>
            </p:cNvPr>
            <p:cNvSpPr/>
            <p:nvPr/>
          </p:nvSpPr>
          <p:spPr>
            <a:xfrm>
              <a:off x="4480254" y="1392810"/>
              <a:ext cx="13994" cy="18659"/>
            </a:xfrm>
            <a:custGeom>
              <a:avLst/>
              <a:gdLst/>
              <a:ahLst/>
              <a:cxnLst/>
              <a:rect l="0" t="0" r="0" b="0"/>
              <a:pathLst>
                <a:path w="13995" h="18660">
                  <a:moveTo>
                    <a:pt x="13879" y="20710"/>
                  </a:moveTo>
                  <a:cubicBezTo>
                    <a:pt x="14345" y="21177"/>
                    <a:pt x="15278" y="21177"/>
                    <a:pt x="15744" y="21177"/>
                  </a:cubicBezTo>
                  <a:cubicBezTo>
                    <a:pt x="16678" y="20244"/>
                    <a:pt x="17144" y="19311"/>
                    <a:pt x="18077" y="18378"/>
                  </a:cubicBezTo>
                  <a:cubicBezTo>
                    <a:pt x="17611" y="16978"/>
                    <a:pt x="17611" y="15112"/>
                    <a:pt x="16678" y="13246"/>
                  </a:cubicBezTo>
                  <a:cubicBezTo>
                    <a:pt x="14811" y="8114"/>
                    <a:pt x="12479" y="3916"/>
                    <a:pt x="6881" y="2516"/>
                  </a:cubicBezTo>
                  <a:cubicBezTo>
                    <a:pt x="5481" y="2050"/>
                    <a:pt x="4548" y="1117"/>
                    <a:pt x="3615" y="650"/>
                  </a:cubicBezTo>
                  <a:cubicBezTo>
                    <a:pt x="2216" y="-283"/>
                    <a:pt x="1283" y="-283"/>
                    <a:pt x="350" y="1117"/>
                  </a:cubicBezTo>
                  <a:cubicBezTo>
                    <a:pt x="-117" y="1583"/>
                    <a:pt x="-117" y="2516"/>
                    <a:pt x="350" y="2983"/>
                  </a:cubicBezTo>
                  <a:cubicBezTo>
                    <a:pt x="4548" y="8581"/>
                    <a:pt x="9214" y="14645"/>
                    <a:pt x="13879" y="2071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29" name="Freeform: Shape 128">
              <a:extLst>
                <a:ext uri="{FF2B5EF4-FFF2-40B4-BE49-F238E27FC236}">
                  <a16:creationId xmlns:a16="http://schemas.microsoft.com/office/drawing/2014/main" id="{6E6E443B-CC83-4AC5-9C16-425ABA7FC188}"/>
                </a:ext>
              </a:extLst>
            </p:cNvPr>
            <p:cNvSpPr/>
            <p:nvPr/>
          </p:nvSpPr>
          <p:spPr>
            <a:xfrm>
              <a:off x="1821204" y="1597277"/>
              <a:ext cx="23324" cy="4665"/>
            </a:xfrm>
            <a:custGeom>
              <a:avLst/>
              <a:gdLst/>
              <a:ahLst/>
              <a:cxnLst/>
              <a:rect l="0" t="0" r="0" b="0"/>
              <a:pathLst>
                <a:path w="23325" h="4665">
                  <a:moveTo>
                    <a:pt x="16328" y="8434"/>
                  </a:moveTo>
                  <a:cubicBezTo>
                    <a:pt x="18660" y="7968"/>
                    <a:pt x="20993" y="6568"/>
                    <a:pt x="22859" y="5169"/>
                  </a:cubicBezTo>
                  <a:cubicBezTo>
                    <a:pt x="23792" y="4702"/>
                    <a:pt x="23792" y="2836"/>
                    <a:pt x="23792" y="1903"/>
                  </a:cubicBezTo>
                  <a:cubicBezTo>
                    <a:pt x="23792" y="1437"/>
                    <a:pt x="22859" y="970"/>
                    <a:pt x="22392" y="970"/>
                  </a:cubicBezTo>
                  <a:cubicBezTo>
                    <a:pt x="17261" y="-896"/>
                    <a:pt x="12596" y="504"/>
                    <a:pt x="7464" y="504"/>
                  </a:cubicBezTo>
                  <a:cubicBezTo>
                    <a:pt x="3266" y="970"/>
                    <a:pt x="1400" y="3769"/>
                    <a:pt x="0" y="7501"/>
                  </a:cubicBezTo>
                  <a:cubicBezTo>
                    <a:pt x="5598" y="8901"/>
                    <a:pt x="10730" y="9834"/>
                    <a:pt x="16328" y="843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30" name="Freeform: Shape 129">
              <a:extLst>
                <a:ext uri="{FF2B5EF4-FFF2-40B4-BE49-F238E27FC236}">
                  <a16:creationId xmlns:a16="http://schemas.microsoft.com/office/drawing/2014/main" id="{1285482C-ED5B-45A4-8772-24E9DC0493E0}"/>
                </a:ext>
              </a:extLst>
            </p:cNvPr>
            <p:cNvSpPr/>
            <p:nvPr/>
          </p:nvSpPr>
          <p:spPr>
            <a:xfrm>
              <a:off x="1789298" y="1524834"/>
              <a:ext cx="9329" cy="9330"/>
            </a:xfrm>
            <a:custGeom>
              <a:avLst/>
              <a:gdLst/>
              <a:ahLst/>
              <a:cxnLst/>
              <a:rect l="0" t="0" r="0" b="0"/>
              <a:pathLst>
                <a:path w="9330" h="9330">
                  <a:moveTo>
                    <a:pt x="3917" y="13704"/>
                  </a:moveTo>
                  <a:cubicBezTo>
                    <a:pt x="7183" y="14170"/>
                    <a:pt x="10448" y="12771"/>
                    <a:pt x="11848" y="10438"/>
                  </a:cubicBezTo>
                  <a:cubicBezTo>
                    <a:pt x="13247" y="7639"/>
                    <a:pt x="13714" y="4840"/>
                    <a:pt x="11848" y="1574"/>
                  </a:cubicBezTo>
                  <a:cubicBezTo>
                    <a:pt x="10915" y="175"/>
                    <a:pt x="10448" y="-292"/>
                    <a:pt x="9049" y="175"/>
                  </a:cubicBezTo>
                  <a:cubicBezTo>
                    <a:pt x="4850" y="1574"/>
                    <a:pt x="1118" y="4840"/>
                    <a:pt x="185" y="8572"/>
                  </a:cubicBezTo>
                  <a:cubicBezTo>
                    <a:pt x="-748" y="9972"/>
                    <a:pt x="2051" y="13704"/>
                    <a:pt x="3917" y="1370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31" name="Freeform: Shape 130">
              <a:extLst>
                <a:ext uri="{FF2B5EF4-FFF2-40B4-BE49-F238E27FC236}">
                  <a16:creationId xmlns:a16="http://schemas.microsoft.com/office/drawing/2014/main" id="{D5A1C1FE-5E4F-40E9-AA01-DAE23020C6C9}"/>
                </a:ext>
              </a:extLst>
            </p:cNvPr>
            <p:cNvSpPr/>
            <p:nvPr/>
          </p:nvSpPr>
          <p:spPr>
            <a:xfrm>
              <a:off x="3086762" y="1556264"/>
              <a:ext cx="13994" cy="18659"/>
            </a:xfrm>
            <a:custGeom>
              <a:avLst/>
              <a:gdLst/>
              <a:ahLst/>
              <a:cxnLst/>
              <a:rect l="0" t="0" r="0" b="0"/>
              <a:pathLst>
                <a:path w="13995" h="18660">
                  <a:moveTo>
                    <a:pt x="1866" y="0"/>
                  </a:moveTo>
                  <a:cubicBezTo>
                    <a:pt x="1399" y="933"/>
                    <a:pt x="0" y="1866"/>
                    <a:pt x="0" y="2799"/>
                  </a:cubicBezTo>
                  <a:cubicBezTo>
                    <a:pt x="933" y="11663"/>
                    <a:pt x="5598" y="18194"/>
                    <a:pt x="13062" y="22392"/>
                  </a:cubicBezTo>
                  <a:cubicBezTo>
                    <a:pt x="13062" y="22392"/>
                    <a:pt x="13995" y="21926"/>
                    <a:pt x="14462" y="21459"/>
                  </a:cubicBezTo>
                  <a:cubicBezTo>
                    <a:pt x="14928" y="20993"/>
                    <a:pt x="14928" y="20060"/>
                    <a:pt x="14928" y="19593"/>
                  </a:cubicBezTo>
                  <a:cubicBezTo>
                    <a:pt x="12596" y="12129"/>
                    <a:pt x="6998" y="6998"/>
                    <a:pt x="3732" y="0"/>
                  </a:cubicBezTo>
                  <a:cubicBezTo>
                    <a:pt x="3266" y="0"/>
                    <a:pt x="2333" y="0"/>
                    <a:pt x="1866"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32" name="Freeform: Shape 131">
              <a:extLst>
                <a:ext uri="{FF2B5EF4-FFF2-40B4-BE49-F238E27FC236}">
                  <a16:creationId xmlns:a16="http://schemas.microsoft.com/office/drawing/2014/main" id="{9466618F-C2C9-4163-99B1-13CC85805545}"/>
                </a:ext>
              </a:extLst>
            </p:cNvPr>
            <p:cNvSpPr/>
            <p:nvPr/>
          </p:nvSpPr>
          <p:spPr>
            <a:xfrm>
              <a:off x="1934806" y="2000860"/>
              <a:ext cx="9329" cy="9330"/>
            </a:xfrm>
            <a:custGeom>
              <a:avLst/>
              <a:gdLst/>
              <a:ahLst/>
              <a:cxnLst/>
              <a:rect l="0" t="0" r="0" b="0"/>
              <a:pathLst>
                <a:path w="9330" h="9330">
                  <a:moveTo>
                    <a:pt x="1151" y="899"/>
                  </a:moveTo>
                  <a:cubicBezTo>
                    <a:pt x="-715" y="2299"/>
                    <a:pt x="-248" y="5564"/>
                    <a:pt x="2084" y="8830"/>
                  </a:cubicBezTo>
                  <a:cubicBezTo>
                    <a:pt x="2551" y="9763"/>
                    <a:pt x="3484" y="10696"/>
                    <a:pt x="4883" y="11629"/>
                  </a:cubicBezTo>
                  <a:cubicBezTo>
                    <a:pt x="6283" y="12562"/>
                    <a:pt x="8149" y="13495"/>
                    <a:pt x="10015" y="12096"/>
                  </a:cubicBezTo>
                  <a:cubicBezTo>
                    <a:pt x="11415" y="11163"/>
                    <a:pt x="12348" y="9297"/>
                    <a:pt x="13281" y="8364"/>
                  </a:cubicBezTo>
                  <a:cubicBezTo>
                    <a:pt x="13281" y="5098"/>
                    <a:pt x="12348" y="2765"/>
                    <a:pt x="10015" y="1832"/>
                  </a:cubicBezTo>
                  <a:cubicBezTo>
                    <a:pt x="6750" y="433"/>
                    <a:pt x="3950" y="-967"/>
                    <a:pt x="1151" y="8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33" name="Freeform: Shape 132">
              <a:extLst>
                <a:ext uri="{FF2B5EF4-FFF2-40B4-BE49-F238E27FC236}">
                  <a16:creationId xmlns:a16="http://schemas.microsoft.com/office/drawing/2014/main" id="{5360F68C-0EB7-4B20-A12B-F1654D187328}"/>
                </a:ext>
              </a:extLst>
            </p:cNvPr>
            <p:cNvSpPr/>
            <p:nvPr/>
          </p:nvSpPr>
          <p:spPr>
            <a:xfrm>
              <a:off x="1810347" y="2266835"/>
              <a:ext cx="13994" cy="9330"/>
            </a:xfrm>
            <a:custGeom>
              <a:avLst/>
              <a:gdLst/>
              <a:ahLst/>
              <a:cxnLst/>
              <a:rect l="0" t="0" r="0" b="0"/>
              <a:pathLst>
                <a:path w="13995" h="9330">
                  <a:moveTo>
                    <a:pt x="3393" y="823"/>
                  </a:moveTo>
                  <a:cubicBezTo>
                    <a:pt x="1993" y="1756"/>
                    <a:pt x="594" y="3155"/>
                    <a:pt x="127" y="5021"/>
                  </a:cubicBezTo>
                  <a:cubicBezTo>
                    <a:pt x="-339" y="5955"/>
                    <a:pt x="594" y="7821"/>
                    <a:pt x="1060" y="8287"/>
                  </a:cubicBezTo>
                  <a:cubicBezTo>
                    <a:pt x="3859" y="9687"/>
                    <a:pt x="6658" y="10153"/>
                    <a:pt x="8524" y="10620"/>
                  </a:cubicBezTo>
                  <a:cubicBezTo>
                    <a:pt x="10390" y="10620"/>
                    <a:pt x="11323" y="11086"/>
                    <a:pt x="11790" y="10620"/>
                  </a:cubicBezTo>
                  <a:cubicBezTo>
                    <a:pt x="12723" y="10153"/>
                    <a:pt x="14122" y="9687"/>
                    <a:pt x="15055" y="9220"/>
                  </a:cubicBezTo>
                  <a:cubicBezTo>
                    <a:pt x="15988" y="8287"/>
                    <a:pt x="15988" y="5488"/>
                    <a:pt x="15055" y="4088"/>
                  </a:cubicBezTo>
                  <a:cubicBezTo>
                    <a:pt x="12256" y="356"/>
                    <a:pt x="7591" y="-1043"/>
                    <a:pt x="3393" y="82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34" name="Freeform: Shape 133">
              <a:extLst>
                <a:ext uri="{FF2B5EF4-FFF2-40B4-BE49-F238E27FC236}">
                  <a16:creationId xmlns:a16="http://schemas.microsoft.com/office/drawing/2014/main" id="{BE7DD5CE-83D8-410A-B818-A07953E71B42}"/>
                </a:ext>
              </a:extLst>
            </p:cNvPr>
            <p:cNvSpPr/>
            <p:nvPr/>
          </p:nvSpPr>
          <p:spPr>
            <a:xfrm>
              <a:off x="4941954" y="2111852"/>
              <a:ext cx="9329" cy="9330"/>
            </a:xfrm>
            <a:custGeom>
              <a:avLst/>
              <a:gdLst/>
              <a:ahLst/>
              <a:cxnLst/>
              <a:rect l="0" t="0" r="0" b="0"/>
              <a:pathLst>
                <a:path w="9330" h="9330">
                  <a:moveTo>
                    <a:pt x="9328" y="465"/>
                  </a:moveTo>
                  <a:cubicBezTo>
                    <a:pt x="6063" y="-935"/>
                    <a:pt x="2331" y="931"/>
                    <a:pt x="465" y="4663"/>
                  </a:cubicBezTo>
                  <a:cubicBezTo>
                    <a:pt x="-935" y="6996"/>
                    <a:pt x="931" y="9795"/>
                    <a:pt x="4663" y="11194"/>
                  </a:cubicBezTo>
                  <a:cubicBezTo>
                    <a:pt x="5596" y="11661"/>
                    <a:pt x="6996" y="11661"/>
                    <a:pt x="8862" y="12127"/>
                  </a:cubicBezTo>
                  <a:cubicBezTo>
                    <a:pt x="10261" y="11194"/>
                    <a:pt x="12127" y="10728"/>
                    <a:pt x="12594" y="9328"/>
                  </a:cubicBezTo>
                  <a:cubicBezTo>
                    <a:pt x="14926" y="6063"/>
                    <a:pt x="13527" y="2331"/>
                    <a:pt x="9328" y="46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35" name="Freeform: Shape 134">
              <a:extLst>
                <a:ext uri="{FF2B5EF4-FFF2-40B4-BE49-F238E27FC236}">
                  <a16:creationId xmlns:a16="http://schemas.microsoft.com/office/drawing/2014/main" id="{67AA9C3F-9681-4A90-B57E-627C64213B6A}"/>
                </a:ext>
              </a:extLst>
            </p:cNvPr>
            <p:cNvSpPr/>
            <p:nvPr/>
          </p:nvSpPr>
          <p:spPr>
            <a:xfrm>
              <a:off x="5093558" y="3914425"/>
              <a:ext cx="13994" cy="4665"/>
            </a:xfrm>
            <a:custGeom>
              <a:avLst/>
              <a:gdLst/>
              <a:ahLst/>
              <a:cxnLst/>
              <a:rect l="0" t="0" r="0" b="0"/>
              <a:pathLst>
                <a:path w="13995" h="4665">
                  <a:moveTo>
                    <a:pt x="933" y="3199"/>
                  </a:moveTo>
                  <a:cubicBezTo>
                    <a:pt x="0" y="3665"/>
                    <a:pt x="0" y="5531"/>
                    <a:pt x="0" y="6465"/>
                  </a:cubicBezTo>
                  <a:cubicBezTo>
                    <a:pt x="0" y="6931"/>
                    <a:pt x="933" y="7397"/>
                    <a:pt x="1399" y="7397"/>
                  </a:cubicBezTo>
                  <a:cubicBezTo>
                    <a:pt x="3732" y="8330"/>
                    <a:pt x="6065" y="8797"/>
                    <a:pt x="7464" y="9263"/>
                  </a:cubicBezTo>
                  <a:cubicBezTo>
                    <a:pt x="9797" y="9263"/>
                    <a:pt x="11196" y="9263"/>
                    <a:pt x="12595" y="8797"/>
                  </a:cubicBezTo>
                  <a:cubicBezTo>
                    <a:pt x="13062" y="8797"/>
                    <a:pt x="13995" y="8797"/>
                    <a:pt x="14462" y="8330"/>
                  </a:cubicBezTo>
                  <a:cubicBezTo>
                    <a:pt x="15395" y="7864"/>
                    <a:pt x="16794" y="6931"/>
                    <a:pt x="17727" y="6465"/>
                  </a:cubicBezTo>
                  <a:cubicBezTo>
                    <a:pt x="16794" y="5065"/>
                    <a:pt x="16328" y="2732"/>
                    <a:pt x="14928" y="1799"/>
                  </a:cubicBezTo>
                  <a:cubicBezTo>
                    <a:pt x="10730" y="-1000"/>
                    <a:pt x="5131" y="-533"/>
                    <a:pt x="933" y="31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36" name="Freeform: Shape 135">
              <a:extLst>
                <a:ext uri="{FF2B5EF4-FFF2-40B4-BE49-F238E27FC236}">
                  <a16:creationId xmlns:a16="http://schemas.microsoft.com/office/drawing/2014/main" id="{A0D40E7B-C7A5-417B-B4CD-65A8A3DB7938}"/>
                </a:ext>
              </a:extLst>
            </p:cNvPr>
            <p:cNvSpPr/>
            <p:nvPr/>
          </p:nvSpPr>
          <p:spPr>
            <a:xfrm>
              <a:off x="3906495" y="1690612"/>
              <a:ext cx="9329" cy="13995"/>
            </a:xfrm>
            <a:custGeom>
              <a:avLst/>
              <a:gdLst/>
              <a:ahLst/>
              <a:cxnLst/>
              <a:rect l="0" t="0" r="0" b="0"/>
              <a:pathLst>
                <a:path w="9330" h="13995">
                  <a:moveTo>
                    <a:pt x="6870" y="466"/>
                  </a:moveTo>
                  <a:cubicBezTo>
                    <a:pt x="5937" y="0"/>
                    <a:pt x="4537" y="0"/>
                    <a:pt x="3604" y="0"/>
                  </a:cubicBezTo>
                  <a:cubicBezTo>
                    <a:pt x="-128" y="1399"/>
                    <a:pt x="-1061" y="8864"/>
                    <a:pt x="1272" y="11663"/>
                  </a:cubicBezTo>
                  <a:cubicBezTo>
                    <a:pt x="3604" y="13995"/>
                    <a:pt x="6403" y="14928"/>
                    <a:pt x="9669" y="14462"/>
                  </a:cubicBezTo>
                  <a:cubicBezTo>
                    <a:pt x="10602" y="13995"/>
                    <a:pt x="11535" y="13062"/>
                    <a:pt x="12468" y="12129"/>
                  </a:cubicBezTo>
                  <a:cubicBezTo>
                    <a:pt x="12468" y="7464"/>
                    <a:pt x="11068" y="3266"/>
                    <a:pt x="6870" y="4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37" name="Freeform: Shape 136">
              <a:extLst>
                <a:ext uri="{FF2B5EF4-FFF2-40B4-BE49-F238E27FC236}">
                  <a16:creationId xmlns:a16="http://schemas.microsoft.com/office/drawing/2014/main" id="{76B7C48E-F2AE-4627-B85E-9D4C89A65CF4}"/>
                </a:ext>
              </a:extLst>
            </p:cNvPr>
            <p:cNvSpPr/>
            <p:nvPr/>
          </p:nvSpPr>
          <p:spPr>
            <a:xfrm>
              <a:off x="5124275" y="3352998"/>
              <a:ext cx="9329" cy="13995"/>
            </a:xfrm>
            <a:custGeom>
              <a:avLst/>
              <a:gdLst/>
              <a:ahLst/>
              <a:cxnLst/>
              <a:rect l="0" t="0" r="0" b="0"/>
              <a:pathLst>
                <a:path w="9330" h="13995">
                  <a:moveTo>
                    <a:pt x="6135" y="175"/>
                  </a:moveTo>
                  <a:cubicBezTo>
                    <a:pt x="5669" y="175"/>
                    <a:pt x="4736" y="641"/>
                    <a:pt x="4736" y="641"/>
                  </a:cubicBezTo>
                  <a:cubicBezTo>
                    <a:pt x="1470" y="4840"/>
                    <a:pt x="-395" y="9039"/>
                    <a:pt x="71" y="14170"/>
                  </a:cubicBezTo>
                  <a:cubicBezTo>
                    <a:pt x="71" y="15103"/>
                    <a:pt x="1004" y="16503"/>
                    <a:pt x="1937" y="17436"/>
                  </a:cubicBezTo>
                  <a:cubicBezTo>
                    <a:pt x="2403" y="17902"/>
                    <a:pt x="3337" y="17436"/>
                    <a:pt x="3803" y="17436"/>
                  </a:cubicBezTo>
                  <a:cubicBezTo>
                    <a:pt x="9401" y="14637"/>
                    <a:pt x="11267" y="9039"/>
                    <a:pt x="9401" y="1574"/>
                  </a:cubicBezTo>
                  <a:cubicBezTo>
                    <a:pt x="8468" y="175"/>
                    <a:pt x="7535" y="-292"/>
                    <a:pt x="6135" y="17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38" name="Freeform: Shape 137">
              <a:extLst>
                <a:ext uri="{FF2B5EF4-FFF2-40B4-BE49-F238E27FC236}">
                  <a16:creationId xmlns:a16="http://schemas.microsoft.com/office/drawing/2014/main" id="{939E5BFB-040A-4420-A194-726A1AE3CACB}"/>
                </a:ext>
              </a:extLst>
            </p:cNvPr>
            <p:cNvSpPr/>
            <p:nvPr/>
          </p:nvSpPr>
          <p:spPr>
            <a:xfrm>
              <a:off x="5059039" y="3447404"/>
              <a:ext cx="13994" cy="9330"/>
            </a:xfrm>
            <a:custGeom>
              <a:avLst/>
              <a:gdLst/>
              <a:ahLst/>
              <a:cxnLst/>
              <a:rect l="0" t="0" r="0" b="0"/>
              <a:pathLst>
                <a:path w="13995" h="9330">
                  <a:moveTo>
                    <a:pt x="9797" y="10263"/>
                  </a:moveTo>
                  <a:cubicBezTo>
                    <a:pt x="12596" y="11196"/>
                    <a:pt x="15395" y="8864"/>
                    <a:pt x="16794" y="5598"/>
                  </a:cubicBezTo>
                  <a:cubicBezTo>
                    <a:pt x="17727" y="4199"/>
                    <a:pt x="16328" y="1400"/>
                    <a:pt x="14928" y="933"/>
                  </a:cubicBezTo>
                  <a:cubicBezTo>
                    <a:pt x="13062" y="467"/>
                    <a:pt x="11196" y="467"/>
                    <a:pt x="9797" y="0"/>
                  </a:cubicBezTo>
                  <a:cubicBezTo>
                    <a:pt x="6998" y="467"/>
                    <a:pt x="4665" y="467"/>
                    <a:pt x="2333" y="933"/>
                  </a:cubicBezTo>
                  <a:cubicBezTo>
                    <a:pt x="1399" y="1400"/>
                    <a:pt x="466" y="2333"/>
                    <a:pt x="0" y="3266"/>
                  </a:cubicBezTo>
                  <a:cubicBezTo>
                    <a:pt x="0" y="4199"/>
                    <a:pt x="466" y="6065"/>
                    <a:pt x="933" y="6531"/>
                  </a:cubicBezTo>
                  <a:cubicBezTo>
                    <a:pt x="3732" y="8397"/>
                    <a:pt x="6998" y="9797"/>
                    <a:pt x="9797" y="1026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39" name="Freeform: Shape 138">
              <a:extLst>
                <a:ext uri="{FF2B5EF4-FFF2-40B4-BE49-F238E27FC236}">
                  <a16:creationId xmlns:a16="http://schemas.microsoft.com/office/drawing/2014/main" id="{9D4512EC-D290-42A3-9FE6-F04C1800B965}"/>
                </a:ext>
              </a:extLst>
            </p:cNvPr>
            <p:cNvSpPr/>
            <p:nvPr/>
          </p:nvSpPr>
          <p:spPr>
            <a:xfrm>
              <a:off x="837864" y="1967852"/>
              <a:ext cx="13994" cy="9330"/>
            </a:xfrm>
            <a:custGeom>
              <a:avLst/>
              <a:gdLst/>
              <a:ahLst/>
              <a:cxnLst/>
              <a:rect l="0" t="0" r="0" b="0"/>
              <a:pathLst>
                <a:path w="13995" h="9330">
                  <a:moveTo>
                    <a:pt x="7931" y="787"/>
                  </a:moveTo>
                  <a:cubicBezTo>
                    <a:pt x="5132" y="3586"/>
                    <a:pt x="933" y="5919"/>
                    <a:pt x="0" y="10584"/>
                  </a:cubicBezTo>
                  <a:cubicBezTo>
                    <a:pt x="4199" y="11983"/>
                    <a:pt x="8397" y="11983"/>
                    <a:pt x="12596" y="11050"/>
                  </a:cubicBezTo>
                  <a:cubicBezTo>
                    <a:pt x="13529" y="10584"/>
                    <a:pt x="14928" y="9651"/>
                    <a:pt x="15861" y="9184"/>
                  </a:cubicBezTo>
                  <a:cubicBezTo>
                    <a:pt x="17261" y="8251"/>
                    <a:pt x="16328" y="3586"/>
                    <a:pt x="14928" y="2187"/>
                  </a:cubicBezTo>
                  <a:cubicBezTo>
                    <a:pt x="13062" y="-146"/>
                    <a:pt x="9330" y="-612"/>
                    <a:pt x="7931" y="78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40" name="Freeform: Shape 139">
              <a:extLst>
                <a:ext uri="{FF2B5EF4-FFF2-40B4-BE49-F238E27FC236}">
                  <a16:creationId xmlns:a16="http://schemas.microsoft.com/office/drawing/2014/main" id="{8653857C-5B48-4117-B996-E067FA561F0C}"/>
                </a:ext>
              </a:extLst>
            </p:cNvPr>
            <p:cNvSpPr/>
            <p:nvPr/>
          </p:nvSpPr>
          <p:spPr>
            <a:xfrm>
              <a:off x="800080" y="1978435"/>
              <a:ext cx="41984" cy="37319"/>
            </a:xfrm>
            <a:custGeom>
              <a:avLst/>
              <a:gdLst/>
              <a:ahLst/>
              <a:cxnLst/>
              <a:rect l="0" t="0" r="0" b="0"/>
              <a:pathLst>
                <a:path w="41985" h="37320">
                  <a:moveTo>
                    <a:pt x="37321" y="467"/>
                  </a:moveTo>
                  <a:cubicBezTo>
                    <a:pt x="34522" y="2333"/>
                    <a:pt x="32189" y="4199"/>
                    <a:pt x="28457" y="3266"/>
                  </a:cubicBezTo>
                  <a:cubicBezTo>
                    <a:pt x="24725" y="2333"/>
                    <a:pt x="22392" y="3266"/>
                    <a:pt x="20993" y="6998"/>
                  </a:cubicBezTo>
                  <a:cubicBezTo>
                    <a:pt x="20526" y="7931"/>
                    <a:pt x="19127" y="8864"/>
                    <a:pt x="18194" y="9330"/>
                  </a:cubicBezTo>
                  <a:cubicBezTo>
                    <a:pt x="17727" y="9797"/>
                    <a:pt x="16794" y="9330"/>
                    <a:pt x="16328" y="9330"/>
                  </a:cubicBezTo>
                  <a:cubicBezTo>
                    <a:pt x="3266" y="11196"/>
                    <a:pt x="0" y="14928"/>
                    <a:pt x="0" y="27524"/>
                  </a:cubicBezTo>
                  <a:cubicBezTo>
                    <a:pt x="0" y="29390"/>
                    <a:pt x="933" y="30789"/>
                    <a:pt x="2333" y="32189"/>
                  </a:cubicBezTo>
                  <a:cubicBezTo>
                    <a:pt x="3732" y="33588"/>
                    <a:pt x="3732" y="35455"/>
                    <a:pt x="5132" y="36854"/>
                  </a:cubicBezTo>
                  <a:cubicBezTo>
                    <a:pt x="5598" y="37787"/>
                    <a:pt x="7931" y="38254"/>
                    <a:pt x="8397" y="37321"/>
                  </a:cubicBezTo>
                  <a:cubicBezTo>
                    <a:pt x="14928" y="31256"/>
                    <a:pt x="21926" y="26591"/>
                    <a:pt x="30789" y="23325"/>
                  </a:cubicBezTo>
                  <a:cubicBezTo>
                    <a:pt x="34522" y="21926"/>
                    <a:pt x="37321" y="17727"/>
                    <a:pt x="41519" y="15861"/>
                  </a:cubicBezTo>
                  <a:cubicBezTo>
                    <a:pt x="44318" y="14462"/>
                    <a:pt x="44785" y="10730"/>
                    <a:pt x="44318" y="7464"/>
                  </a:cubicBezTo>
                  <a:cubicBezTo>
                    <a:pt x="43852" y="5598"/>
                    <a:pt x="42452" y="4665"/>
                    <a:pt x="40586" y="3266"/>
                  </a:cubicBezTo>
                  <a:cubicBezTo>
                    <a:pt x="39653" y="3266"/>
                    <a:pt x="38720" y="1866"/>
                    <a:pt x="37321" y="467"/>
                  </a:cubicBezTo>
                  <a:cubicBezTo>
                    <a:pt x="37787" y="467"/>
                    <a:pt x="37787" y="467"/>
                    <a:pt x="37321" y="467"/>
                  </a:cubicBezTo>
                  <a:cubicBezTo>
                    <a:pt x="37321" y="0"/>
                    <a:pt x="36854" y="0"/>
                    <a:pt x="36854" y="0"/>
                  </a:cubicBezTo>
                  <a:lnTo>
                    <a:pt x="37321" y="467"/>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41" name="Freeform: Shape 140">
              <a:extLst>
                <a:ext uri="{FF2B5EF4-FFF2-40B4-BE49-F238E27FC236}">
                  <a16:creationId xmlns:a16="http://schemas.microsoft.com/office/drawing/2014/main" id="{B5E6A8D8-4168-4339-8DD2-1F3D849CD9B5}"/>
                </a:ext>
              </a:extLst>
            </p:cNvPr>
            <p:cNvSpPr/>
            <p:nvPr/>
          </p:nvSpPr>
          <p:spPr>
            <a:xfrm>
              <a:off x="5481669" y="4240207"/>
              <a:ext cx="9329" cy="9330"/>
            </a:xfrm>
            <a:custGeom>
              <a:avLst/>
              <a:gdLst/>
              <a:ahLst/>
              <a:cxnLst/>
              <a:rect l="0" t="0" r="0" b="0"/>
              <a:pathLst>
                <a:path w="9330" h="9330">
                  <a:moveTo>
                    <a:pt x="6065" y="692"/>
                  </a:moveTo>
                  <a:cubicBezTo>
                    <a:pt x="3266" y="3958"/>
                    <a:pt x="466" y="7223"/>
                    <a:pt x="0" y="11889"/>
                  </a:cubicBezTo>
                  <a:cubicBezTo>
                    <a:pt x="466" y="12355"/>
                    <a:pt x="933" y="13288"/>
                    <a:pt x="1400" y="13288"/>
                  </a:cubicBezTo>
                  <a:cubicBezTo>
                    <a:pt x="3732" y="12821"/>
                    <a:pt x="6531" y="12355"/>
                    <a:pt x="8397" y="11422"/>
                  </a:cubicBezTo>
                  <a:cubicBezTo>
                    <a:pt x="12129" y="9556"/>
                    <a:pt x="12596" y="5824"/>
                    <a:pt x="10730" y="1625"/>
                  </a:cubicBezTo>
                  <a:cubicBezTo>
                    <a:pt x="10263" y="226"/>
                    <a:pt x="6998" y="-707"/>
                    <a:pt x="6065" y="69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42" name="Freeform: Shape 141">
              <a:extLst>
                <a:ext uri="{FF2B5EF4-FFF2-40B4-BE49-F238E27FC236}">
                  <a16:creationId xmlns:a16="http://schemas.microsoft.com/office/drawing/2014/main" id="{15686F8D-9376-417F-A304-259A1589FE79}"/>
                </a:ext>
              </a:extLst>
            </p:cNvPr>
            <p:cNvSpPr/>
            <p:nvPr/>
          </p:nvSpPr>
          <p:spPr>
            <a:xfrm>
              <a:off x="2017065" y="3081605"/>
              <a:ext cx="9329" cy="9330"/>
            </a:xfrm>
            <a:custGeom>
              <a:avLst/>
              <a:gdLst/>
              <a:ahLst/>
              <a:cxnLst/>
              <a:rect l="0" t="0" r="0" b="0"/>
              <a:pathLst>
                <a:path w="9330" h="9330">
                  <a:moveTo>
                    <a:pt x="60" y="8003"/>
                  </a:moveTo>
                  <a:cubicBezTo>
                    <a:pt x="-406" y="10802"/>
                    <a:pt x="1926" y="12668"/>
                    <a:pt x="4259" y="12668"/>
                  </a:cubicBezTo>
                  <a:cubicBezTo>
                    <a:pt x="7991" y="12668"/>
                    <a:pt x="10323" y="10335"/>
                    <a:pt x="10790" y="7070"/>
                  </a:cubicBezTo>
                  <a:cubicBezTo>
                    <a:pt x="11256" y="3804"/>
                    <a:pt x="8924" y="539"/>
                    <a:pt x="5658" y="72"/>
                  </a:cubicBezTo>
                  <a:cubicBezTo>
                    <a:pt x="2859" y="-395"/>
                    <a:pt x="527" y="1471"/>
                    <a:pt x="60" y="3804"/>
                  </a:cubicBezTo>
                  <a:cubicBezTo>
                    <a:pt x="527" y="5204"/>
                    <a:pt x="60" y="6603"/>
                    <a:pt x="60" y="800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43" name="Freeform: Shape 142">
              <a:extLst>
                <a:ext uri="{FF2B5EF4-FFF2-40B4-BE49-F238E27FC236}">
                  <a16:creationId xmlns:a16="http://schemas.microsoft.com/office/drawing/2014/main" id="{4FDB5CB4-25EB-425D-BE6F-6580F9DF9194}"/>
                </a:ext>
              </a:extLst>
            </p:cNvPr>
            <p:cNvSpPr/>
            <p:nvPr/>
          </p:nvSpPr>
          <p:spPr>
            <a:xfrm>
              <a:off x="3558359" y="1388153"/>
              <a:ext cx="9329" cy="9330"/>
            </a:xfrm>
            <a:custGeom>
              <a:avLst/>
              <a:gdLst/>
              <a:ahLst/>
              <a:cxnLst/>
              <a:rect l="0" t="0" r="0" b="0"/>
              <a:pathLst>
                <a:path w="9330" h="9330">
                  <a:moveTo>
                    <a:pt x="10278" y="12304"/>
                  </a:moveTo>
                  <a:cubicBezTo>
                    <a:pt x="11211" y="10905"/>
                    <a:pt x="12610" y="9505"/>
                    <a:pt x="13543" y="7639"/>
                  </a:cubicBezTo>
                  <a:cubicBezTo>
                    <a:pt x="14943" y="4374"/>
                    <a:pt x="12610" y="1108"/>
                    <a:pt x="9345" y="175"/>
                  </a:cubicBezTo>
                  <a:cubicBezTo>
                    <a:pt x="6546" y="-292"/>
                    <a:pt x="4213" y="175"/>
                    <a:pt x="2347" y="1574"/>
                  </a:cubicBezTo>
                  <a:cubicBezTo>
                    <a:pt x="-452" y="3440"/>
                    <a:pt x="-919" y="7173"/>
                    <a:pt x="1881" y="9505"/>
                  </a:cubicBezTo>
                  <a:cubicBezTo>
                    <a:pt x="4213" y="12304"/>
                    <a:pt x="7012" y="13237"/>
                    <a:pt x="10278" y="1230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44" name="Freeform: Shape 143">
              <a:extLst>
                <a:ext uri="{FF2B5EF4-FFF2-40B4-BE49-F238E27FC236}">
                  <a16:creationId xmlns:a16="http://schemas.microsoft.com/office/drawing/2014/main" id="{07B204BA-06D7-42FE-A03D-15466650E127}"/>
                </a:ext>
              </a:extLst>
            </p:cNvPr>
            <p:cNvSpPr/>
            <p:nvPr/>
          </p:nvSpPr>
          <p:spPr>
            <a:xfrm>
              <a:off x="3832946" y="3050890"/>
              <a:ext cx="13994" cy="4665"/>
            </a:xfrm>
            <a:custGeom>
              <a:avLst/>
              <a:gdLst/>
              <a:ahLst/>
              <a:cxnLst/>
              <a:rect l="0" t="0" r="0" b="0"/>
              <a:pathLst>
                <a:path w="13995" h="4665">
                  <a:moveTo>
                    <a:pt x="13246" y="1400"/>
                  </a:moveTo>
                  <a:cubicBezTo>
                    <a:pt x="10914" y="933"/>
                    <a:pt x="8581" y="467"/>
                    <a:pt x="8115" y="0"/>
                  </a:cubicBezTo>
                  <a:cubicBezTo>
                    <a:pt x="5316" y="0"/>
                    <a:pt x="4849" y="0"/>
                    <a:pt x="4383" y="0"/>
                  </a:cubicBezTo>
                  <a:cubicBezTo>
                    <a:pt x="2983" y="933"/>
                    <a:pt x="1117" y="1866"/>
                    <a:pt x="184" y="3266"/>
                  </a:cubicBezTo>
                  <a:cubicBezTo>
                    <a:pt x="-749" y="4665"/>
                    <a:pt x="2050" y="7931"/>
                    <a:pt x="4383" y="8397"/>
                  </a:cubicBezTo>
                  <a:cubicBezTo>
                    <a:pt x="8115" y="8864"/>
                    <a:pt x="11847" y="7931"/>
                    <a:pt x="13713" y="4665"/>
                  </a:cubicBezTo>
                  <a:cubicBezTo>
                    <a:pt x="14646" y="2799"/>
                    <a:pt x="14646" y="1866"/>
                    <a:pt x="13246" y="140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45" name="Freeform: Shape 144">
              <a:extLst>
                <a:ext uri="{FF2B5EF4-FFF2-40B4-BE49-F238E27FC236}">
                  <a16:creationId xmlns:a16="http://schemas.microsoft.com/office/drawing/2014/main" id="{8032F6DB-7032-4F6E-862C-0600EADF5E83}"/>
                </a:ext>
              </a:extLst>
            </p:cNvPr>
            <p:cNvSpPr/>
            <p:nvPr/>
          </p:nvSpPr>
          <p:spPr>
            <a:xfrm>
              <a:off x="1984938" y="1823255"/>
              <a:ext cx="13994" cy="9330"/>
            </a:xfrm>
            <a:custGeom>
              <a:avLst/>
              <a:gdLst/>
              <a:ahLst/>
              <a:cxnLst/>
              <a:rect l="0" t="0" r="0" b="0"/>
              <a:pathLst>
                <a:path w="13995" h="9330">
                  <a:moveTo>
                    <a:pt x="13062" y="306"/>
                  </a:moveTo>
                  <a:cubicBezTo>
                    <a:pt x="12129" y="773"/>
                    <a:pt x="10730" y="1706"/>
                    <a:pt x="9797" y="2172"/>
                  </a:cubicBezTo>
                  <a:cubicBezTo>
                    <a:pt x="6998" y="4505"/>
                    <a:pt x="2333" y="4505"/>
                    <a:pt x="467" y="8237"/>
                  </a:cubicBezTo>
                  <a:cubicBezTo>
                    <a:pt x="0" y="9170"/>
                    <a:pt x="0" y="10570"/>
                    <a:pt x="0" y="11503"/>
                  </a:cubicBezTo>
                  <a:cubicBezTo>
                    <a:pt x="0" y="11969"/>
                    <a:pt x="933" y="12902"/>
                    <a:pt x="1399" y="12902"/>
                  </a:cubicBezTo>
                  <a:cubicBezTo>
                    <a:pt x="3266" y="12902"/>
                    <a:pt x="5598" y="13369"/>
                    <a:pt x="6998" y="12902"/>
                  </a:cubicBezTo>
                  <a:cubicBezTo>
                    <a:pt x="10263" y="11036"/>
                    <a:pt x="13062" y="8237"/>
                    <a:pt x="15861" y="5905"/>
                  </a:cubicBezTo>
                  <a:cubicBezTo>
                    <a:pt x="17261" y="4505"/>
                    <a:pt x="17727" y="1706"/>
                    <a:pt x="16328" y="773"/>
                  </a:cubicBezTo>
                  <a:cubicBezTo>
                    <a:pt x="15395" y="-160"/>
                    <a:pt x="14462" y="-160"/>
                    <a:pt x="13062" y="30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46" name="Freeform: Shape 145">
              <a:extLst>
                <a:ext uri="{FF2B5EF4-FFF2-40B4-BE49-F238E27FC236}">
                  <a16:creationId xmlns:a16="http://schemas.microsoft.com/office/drawing/2014/main" id="{75A06332-8472-4AF5-8E94-6B7778EFE0AA}"/>
                </a:ext>
              </a:extLst>
            </p:cNvPr>
            <p:cNvSpPr/>
            <p:nvPr/>
          </p:nvSpPr>
          <p:spPr>
            <a:xfrm>
              <a:off x="5630942" y="3512712"/>
              <a:ext cx="9329" cy="13995"/>
            </a:xfrm>
            <a:custGeom>
              <a:avLst/>
              <a:gdLst/>
              <a:ahLst/>
              <a:cxnLst/>
              <a:rect l="0" t="0" r="0" b="0"/>
              <a:pathLst>
                <a:path w="9330" h="13995">
                  <a:moveTo>
                    <a:pt x="10263" y="7931"/>
                  </a:moveTo>
                  <a:cubicBezTo>
                    <a:pt x="8864" y="4199"/>
                    <a:pt x="6065" y="1866"/>
                    <a:pt x="2799" y="0"/>
                  </a:cubicBezTo>
                  <a:cubicBezTo>
                    <a:pt x="1866" y="933"/>
                    <a:pt x="0" y="1400"/>
                    <a:pt x="0" y="2333"/>
                  </a:cubicBezTo>
                  <a:cubicBezTo>
                    <a:pt x="0" y="5598"/>
                    <a:pt x="0" y="8397"/>
                    <a:pt x="466" y="11663"/>
                  </a:cubicBezTo>
                  <a:cubicBezTo>
                    <a:pt x="933" y="13995"/>
                    <a:pt x="3732" y="14928"/>
                    <a:pt x="6531" y="13995"/>
                  </a:cubicBezTo>
                  <a:cubicBezTo>
                    <a:pt x="9797" y="12596"/>
                    <a:pt x="11196" y="10263"/>
                    <a:pt x="10263" y="793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47" name="Freeform: Shape 146">
              <a:extLst>
                <a:ext uri="{FF2B5EF4-FFF2-40B4-BE49-F238E27FC236}">
                  <a16:creationId xmlns:a16="http://schemas.microsoft.com/office/drawing/2014/main" id="{677F8C1F-BC88-437C-B0C0-A5FBC6FD1A96}"/>
                </a:ext>
              </a:extLst>
            </p:cNvPr>
            <p:cNvSpPr/>
            <p:nvPr/>
          </p:nvSpPr>
          <p:spPr>
            <a:xfrm>
              <a:off x="2033086" y="1870588"/>
              <a:ext cx="9329" cy="9330"/>
            </a:xfrm>
            <a:custGeom>
              <a:avLst/>
              <a:gdLst/>
              <a:ahLst/>
              <a:cxnLst/>
              <a:rect l="0" t="0" r="0" b="0"/>
              <a:pathLst>
                <a:path w="9330" h="9330">
                  <a:moveTo>
                    <a:pt x="10629" y="9885"/>
                  </a:moveTo>
                  <a:cubicBezTo>
                    <a:pt x="11562" y="9419"/>
                    <a:pt x="12029" y="8019"/>
                    <a:pt x="12962" y="7086"/>
                  </a:cubicBezTo>
                  <a:cubicBezTo>
                    <a:pt x="12962" y="5687"/>
                    <a:pt x="12962" y="4287"/>
                    <a:pt x="12495" y="3820"/>
                  </a:cubicBezTo>
                  <a:cubicBezTo>
                    <a:pt x="10629" y="1021"/>
                    <a:pt x="7830" y="-378"/>
                    <a:pt x="4565" y="88"/>
                  </a:cubicBezTo>
                  <a:cubicBezTo>
                    <a:pt x="2232" y="88"/>
                    <a:pt x="1299" y="1488"/>
                    <a:pt x="366" y="3354"/>
                  </a:cubicBezTo>
                  <a:cubicBezTo>
                    <a:pt x="-567" y="5220"/>
                    <a:pt x="366" y="7086"/>
                    <a:pt x="2232" y="8486"/>
                  </a:cubicBezTo>
                  <a:cubicBezTo>
                    <a:pt x="4565" y="9885"/>
                    <a:pt x="7830" y="10818"/>
                    <a:pt x="10629" y="988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48" name="Freeform: Shape 147">
              <a:extLst>
                <a:ext uri="{FF2B5EF4-FFF2-40B4-BE49-F238E27FC236}">
                  <a16:creationId xmlns:a16="http://schemas.microsoft.com/office/drawing/2014/main" id="{3FB0C3CB-C70E-4984-A7E0-AD37773B5571}"/>
                </a:ext>
              </a:extLst>
            </p:cNvPr>
            <p:cNvSpPr/>
            <p:nvPr/>
          </p:nvSpPr>
          <p:spPr>
            <a:xfrm>
              <a:off x="5547259" y="3401221"/>
              <a:ext cx="9329" cy="13995"/>
            </a:xfrm>
            <a:custGeom>
              <a:avLst/>
              <a:gdLst/>
              <a:ahLst/>
              <a:cxnLst/>
              <a:rect l="0" t="0" r="0" b="0"/>
              <a:pathLst>
                <a:path w="9330" h="13995">
                  <a:moveTo>
                    <a:pt x="11846" y="16794"/>
                  </a:moveTo>
                  <a:cubicBezTo>
                    <a:pt x="12313" y="16794"/>
                    <a:pt x="13245" y="16794"/>
                    <a:pt x="13245" y="16328"/>
                  </a:cubicBezTo>
                  <a:cubicBezTo>
                    <a:pt x="13712" y="15861"/>
                    <a:pt x="14178" y="14928"/>
                    <a:pt x="13712" y="14928"/>
                  </a:cubicBezTo>
                  <a:cubicBezTo>
                    <a:pt x="12313" y="13062"/>
                    <a:pt x="10913" y="10730"/>
                    <a:pt x="9980" y="8864"/>
                  </a:cubicBezTo>
                  <a:cubicBezTo>
                    <a:pt x="9980" y="8864"/>
                    <a:pt x="9980" y="8864"/>
                    <a:pt x="9513" y="8864"/>
                  </a:cubicBezTo>
                  <a:cubicBezTo>
                    <a:pt x="7648" y="6531"/>
                    <a:pt x="5781" y="3732"/>
                    <a:pt x="3915" y="1399"/>
                  </a:cubicBezTo>
                  <a:cubicBezTo>
                    <a:pt x="3449" y="467"/>
                    <a:pt x="2049" y="467"/>
                    <a:pt x="1116" y="0"/>
                  </a:cubicBezTo>
                  <a:cubicBezTo>
                    <a:pt x="183" y="0"/>
                    <a:pt x="-283" y="3732"/>
                    <a:pt x="183" y="5132"/>
                  </a:cubicBezTo>
                  <a:cubicBezTo>
                    <a:pt x="2515" y="10730"/>
                    <a:pt x="6714" y="13995"/>
                    <a:pt x="11846" y="1679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49" name="Freeform: Shape 148">
              <a:extLst>
                <a:ext uri="{FF2B5EF4-FFF2-40B4-BE49-F238E27FC236}">
                  <a16:creationId xmlns:a16="http://schemas.microsoft.com/office/drawing/2014/main" id="{0F4FE835-7D76-4F6A-BC44-258140D8E7A2}"/>
                </a:ext>
              </a:extLst>
            </p:cNvPr>
            <p:cNvSpPr/>
            <p:nvPr/>
          </p:nvSpPr>
          <p:spPr>
            <a:xfrm>
              <a:off x="3502741" y="1431711"/>
              <a:ext cx="13994" cy="9330"/>
            </a:xfrm>
            <a:custGeom>
              <a:avLst/>
              <a:gdLst/>
              <a:ahLst/>
              <a:cxnLst/>
              <a:rect l="0" t="0" r="0" b="0"/>
              <a:pathLst>
                <a:path w="13995" h="9330">
                  <a:moveTo>
                    <a:pt x="11317" y="933"/>
                  </a:moveTo>
                  <a:cubicBezTo>
                    <a:pt x="9452" y="467"/>
                    <a:pt x="7585" y="0"/>
                    <a:pt x="5719" y="0"/>
                  </a:cubicBezTo>
                  <a:cubicBezTo>
                    <a:pt x="4786" y="0"/>
                    <a:pt x="3387" y="467"/>
                    <a:pt x="2454" y="933"/>
                  </a:cubicBezTo>
                  <a:cubicBezTo>
                    <a:pt x="1521" y="1400"/>
                    <a:pt x="588" y="2799"/>
                    <a:pt x="121" y="3732"/>
                  </a:cubicBezTo>
                  <a:cubicBezTo>
                    <a:pt x="-345" y="5132"/>
                    <a:pt x="588" y="6531"/>
                    <a:pt x="1987" y="6531"/>
                  </a:cubicBezTo>
                  <a:cubicBezTo>
                    <a:pt x="6652" y="6998"/>
                    <a:pt x="11317" y="8864"/>
                    <a:pt x="15516" y="10263"/>
                  </a:cubicBezTo>
                  <a:cubicBezTo>
                    <a:pt x="15516" y="8864"/>
                    <a:pt x="15516" y="6998"/>
                    <a:pt x="15516" y="5598"/>
                  </a:cubicBezTo>
                  <a:cubicBezTo>
                    <a:pt x="15049" y="1866"/>
                    <a:pt x="15049" y="1866"/>
                    <a:pt x="11317"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50" name="Freeform: Shape 149">
              <a:extLst>
                <a:ext uri="{FF2B5EF4-FFF2-40B4-BE49-F238E27FC236}">
                  <a16:creationId xmlns:a16="http://schemas.microsoft.com/office/drawing/2014/main" id="{39DC0481-26A1-45DB-B878-59EF16F2B8D0}"/>
                </a:ext>
              </a:extLst>
            </p:cNvPr>
            <p:cNvSpPr/>
            <p:nvPr/>
          </p:nvSpPr>
          <p:spPr>
            <a:xfrm>
              <a:off x="3518256" y="1441975"/>
              <a:ext cx="4665" cy="4665"/>
            </a:xfrm>
            <a:custGeom>
              <a:avLst/>
              <a:gdLst/>
              <a:ahLst/>
              <a:cxnLst/>
              <a:rect l="0" t="0" r="0" b="0"/>
              <a:pathLst>
                <a:path>
                  <a:moveTo>
                    <a:pt x="0" y="0"/>
                  </a:moveTo>
                  <a:cubicBezTo>
                    <a:pt x="0" y="466"/>
                    <a:pt x="0" y="466"/>
                    <a:pt x="0" y="933"/>
                  </a:cubicBezTo>
                  <a:cubicBezTo>
                    <a:pt x="0" y="933"/>
                    <a:pt x="466" y="933"/>
                    <a:pt x="466" y="933"/>
                  </a:cubicBezTo>
                  <a:cubicBezTo>
                    <a:pt x="466" y="933"/>
                    <a:pt x="466" y="466"/>
                    <a:pt x="466" y="466"/>
                  </a:cubicBezTo>
                  <a:cubicBezTo>
                    <a:pt x="466" y="466"/>
                    <a:pt x="0" y="0"/>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51" name="Freeform: Shape 150">
              <a:extLst>
                <a:ext uri="{FF2B5EF4-FFF2-40B4-BE49-F238E27FC236}">
                  <a16:creationId xmlns:a16="http://schemas.microsoft.com/office/drawing/2014/main" id="{FBB87E4E-C233-4537-AC12-0976AC84D981}"/>
                </a:ext>
              </a:extLst>
            </p:cNvPr>
            <p:cNvSpPr/>
            <p:nvPr/>
          </p:nvSpPr>
          <p:spPr>
            <a:xfrm>
              <a:off x="4011325" y="1480953"/>
              <a:ext cx="9329" cy="9330"/>
            </a:xfrm>
            <a:custGeom>
              <a:avLst/>
              <a:gdLst/>
              <a:ahLst/>
              <a:cxnLst/>
              <a:rect l="0" t="0" r="0" b="0"/>
              <a:pathLst>
                <a:path w="9330" h="9330">
                  <a:moveTo>
                    <a:pt x="2333" y="11403"/>
                  </a:moveTo>
                  <a:cubicBezTo>
                    <a:pt x="7930" y="11870"/>
                    <a:pt x="12129" y="8604"/>
                    <a:pt x="12595" y="3006"/>
                  </a:cubicBezTo>
                  <a:cubicBezTo>
                    <a:pt x="12129" y="2073"/>
                    <a:pt x="11663" y="674"/>
                    <a:pt x="10730" y="207"/>
                  </a:cubicBezTo>
                  <a:cubicBezTo>
                    <a:pt x="10263" y="-259"/>
                    <a:pt x="9330" y="207"/>
                    <a:pt x="8863" y="207"/>
                  </a:cubicBezTo>
                  <a:cubicBezTo>
                    <a:pt x="6065" y="2073"/>
                    <a:pt x="3732" y="3473"/>
                    <a:pt x="1399" y="5805"/>
                  </a:cubicBezTo>
                  <a:cubicBezTo>
                    <a:pt x="466" y="6272"/>
                    <a:pt x="0" y="8138"/>
                    <a:pt x="0" y="9071"/>
                  </a:cubicBezTo>
                  <a:cubicBezTo>
                    <a:pt x="466" y="9537"/>
                    <a:pt x="1399" y="10937"/>
                    <a:pt x="2333" y="1140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52" name="Freeform: Shape 151">
              <a:extLst>
                <a:ext uri="{FF2B5EF4-FFF2-40B4-BE49-F238E27FC236}">
                  <a16:creationId xmlns:a16="http://schemas.microsoft.com/office/drawing/2014/main" id="{A7E143C7-C953-4CF1-A7E2-8C1B90A759B2}"/>
                </a:ext>
              </a:extLst>
            </p:cNvPr>
            <p:cNvSpPr/>
            <p:nvPr/>
          </p:nvSpPr>
          <p:spPr>
            <a:xfrm>
              <a:off x="4093684" y="1398125"/>
              <a:ext cx="13994" cy="4665"/>
            </a:xfrm>
            <a:custGeom>
              <a:avLst/>
              <a:gdLst/>
              <a:ahLst/>
              <a:cxnLst/>
              <a:rect l="0" t="0" r="0" b="0"/>
              <a:pathLst>
                <a:path w="13995" h="4665">
                  <a:moveTo>
                    <a:pt x="17002" y="5132"/>
                  </a:moveTo>
                  <a:cubicBezTo>
                    <a:pt x="17468" y="4665"/>
                    <a:pt x="17935" y="4199"/>
                    <a:pt x="17935" y="3732"/>
                  </a:cubicBezTo>
                  <a:cubicBezTo>
                    <a:pt x="17468" y="2799"/>
                    <a:pt x="17002" y="933"/>
                    <a:pt x="16069" y="933"/>
                  </a:cubicBezTo>
                  <a:cubicBezTo>
                    <a:pt x="11404" y="-466"/>
                    <a:pt x="6272" y="3266"/>
                    <a:pt x="1607" y="0"/>
                  </a:cubicBezTo>
                  <a:cubicBezTo>
                    <a:pt x="1607" y="0"/>
                    <a:pt x="674" y="933"/>
                    <a:pt x="207" y="1400"/>
                  </a:cubicBezTo>
                  <a:cubicBezTo>
                    <a:pt x="207" y="1866"/>
                    <a:pt x="-259" y="2799"/>
                    <a:pt x="207" y="3266"/>
                  </a:cubicBezTo>
                  <a:cubicBezTo>
                    <a:pt x="4872" y="7931"/>
                    <a:pt x="10937" y="8864"/>
                    <a:pt x="17002" y="513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53" name="Freeform: Shape 152">
              <a:extLst>
                <a:ext uri="{FF2B5EF4-FFF2-40B4-BE49-F238E27FC236}">
                  <a16:creationId xmlns:a16="http://schemas.microsoft.com/office/drawing/2014/main" id="{10DE4B3F-A246-4AEE-A51A-5C21F46B24F3}"/>
                </a:ext>
              </a:extLst>
            </p:cNvPr>
            <p:cNvSpPr/>
            <p:nvPr/>
          </p:nvSpPr>
          <p:spPr>
            <a:xfrm>
              <a:off x="2210714" y="3772545"/>
              <a:ext cx="4665" cy="4665"/>
            </a:xfrm>
            <a:custGeom>
              <a:avLst/>
              <a:gdLst/>
              <a:ahLst/>
              <a:cxnLst/>
              <a:rect l="0" t="0" r="0" b="0"/>
              <a:pathLst>
                <a:path>
                  <a:moveTo>
                    <a:pt x="0" y="467"/>
                  </a:moveTo>
                  <a:cubicBezTo>
                    <a:pt x="0" y="467"/>
                    <a:pt x="467" y="467"/>
                    <a:pt x="0" y="467"/>
                  </a:cubicBezTo>
                  <a:cubicBezTo>
                    <a:pt x="467" y="467"/>
                    <a:pt x="0" y="0"/>
                    <a:pt x="0" y="0"/>
                  </a:cubicBezTo>
                  <a:cubicBezTo>
                    <a:pt x="0" y="0"/>
                    <a:pt x="0" y="0"/>
                    <a:pt x="0" y="467"/>
                  </a:cubicBezTo>
                  <a:cubicBezTo>
                    <a:pt x="0" y="0"/>
                    <a:pt x="0" y="0"/>
                    <a:pt x="0" y="4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54" name="Freeform: Shape 153">
              <a:extLst>
                <a:ext uri="{FF2B5EF4-FFF2-40B4-BE49-F238E27FC236}">
                  <a16:creationId xmlns:a16="http://schemas.microsoft.com/office/drawing/2014/main" id="{0EBE913D-7ABA-4921-B0C7-1176E72A934C}"/>
                </a:ext>
              </a:extLst>
            </p:cNvPr>
            <p:cNvSpPr/>
            <p:nvPr/>
          </p:nvSpPr>
          <p:spPr>
            <a:xfrm>
              <a:off x="2191588" y="3772545"/>
              <a:ext cx="18659" cy="18659"/>
            </a:xfrm>
            <a:custGeom>
              <a:avLst/>
              <a:gdLst/>
              <a:ahLst/>
              <a:cxnLst/>
              <a:rect l="0" t="0" r="0" b="0"/>
              <a:pathLst>
                <a:path w="18660" h="18660">
                  <a:moveTo>
                    <a:pt x="7464" y="7931"/>
                  </a:moveTo>
                  <a:cubicBezTo>
                    <a:pt x="5598" y="10263"/>
                    <a:pt x="3732" y="12129"/>
                    <a:pt x="1866" y="14462"/>
                  </a:cubicBezTo>
                  <a:cubicBezTo>
                    <a:pt x="933" y="15861"/>
                    <a:pt x="467" y="17261"/>
                    <a:pt x="0" y="18660"/>
                  </a:cubicBezTo>
                  <a:cubicBezTo>
                    <a:pt x="10263" y="17261"/>
                    <a:pt x="16328" y="11196"/>
                    <a:pt x="19127" y="1400"/>
                  </a:cubicBezTo>
                  <a:cubicBezTo>
                    <a:pt x="19127" y="933"/>
                    <a:pt x="19127" y="467"/>
                    <a:pt x="19127" y="0"/>
                  </a:cubicBezTo>
                  <a:cubicBezTo>
                    <a:pt x="17727" y="467"/>
                    <a:pt x="15861" y="933"/>
                    <a:pt x="14462" y="1866"/>
                  </a:cubicBezTo>
                  <a:cubicBezTo>
                    <a:pt x="12129" y="4199"/>
                    <a:pt x="9797" y="6065"/>
                    <a:pt x="7464" y="793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55" name="Freeform: Shape 154">
              <a:extLst>
                <a:ext uri="{FF2B5EF4-FFF2-40B4-BE49-F238E27FC236}">
                  <a16:creationId xmlns:a16="http://schemas.microsoft.com/office/drawing/2014/main" id="{6C3E4E07-5A24-4372-AF83-8E7411435518}"/>
                </a:ext>
              </a:extLst>
            </p:cNvPr>
            <p:cNvSpPr/>
            <p:nvPr/>
          </p:nvSpPr>
          <p:spPr>
            <a:xfrm>
              <a:off x="2199053" y="3780009"/>
              <a:ext cx="4665" cy="4665"/>
            </a:xfrm>
            <a:custGeom>
              <a:avLst/>
              <a:gdLst/>
              <a:ahLst/>
              <a:cxnLst/>
              <a:rect l="0" t="0" r="0" b="0"/>
              <a:pathLst>
                <a:path>
                  <a:moveTo>
                    <a:pt x="0" y="466"/>
                  </a:moveTo>
                  <a:cubicBezTo>
                    <a:pt x="0" y="466"/>
                    <a:pt x="467" y="0"/>
                    <a:pt x="467" y="0"/>
                  </a:cubicBezTo>
                  <a:cubicBezTo>
                    <a:pt x="467" y="0"/>
                    <a:pt x="467" y="0"/>
                    <a:pt x="0" y="466"/>
                  </a:cubicBezTo>
                  <a:cubicBezTo>
                    <a:pt x="0" y="466"/>
                    <a:pt x="0" y="466"/>
                    <a:pt x="0" y="466"/>
                  </a:cubicBezTo>
                  <a:cubicBezTo>
                    <a:pt x="0" y="933"/>
                    <a:pt x="0" y="466"/>
                    <a:pt x="0" y="4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56" name="Freeform: Shape 155">
              <a:extLst>
                <a:ext uri="{FF2B5EF4-FFF2-40B4-BE49-F238E27FC236}">
                  <a16:creationId xmlns:a16="http://schemas.microsoft.com/office/drawing/2014/main" id="{C0325713-2B7F-435E-BA05-CB844E6517C3}"/>
                </a:ext>
              </a:extLst>
            </p:cNvPr>
            <p:cNvSpPr/>
            <p:nvPr/>
          </p:nvSpPr>
          <p:spPr>
            <a:xfrm>
              <a:off x="2563482" y="1308911"/>
              <a:ext cx="9329" cy="9330"/>
            </a:xfrm>
            <a:custGeom>
              <a:avLst/>
              <a:gdLst/>
              <a:ahLst/>
              <a:cxnLst/>
              <a:rect l="0" t="0" r="0" b="0"/>
              <a:pathLst>
                <a:path w="9330" h="9330">
                  <a:moveTo>
                    <a:pt x="2690" y="9445"/>
                  </a:moveTo>
                  <a:cubicBezTo>
                    <a:pt x="3623" y="9911"/>
                    <a:pt x="5023" y="9911"/>
                    <a:pt x="6889" y="10378"/>
                  </a:cubicBezTo>
                  <a:cubicBezTo>
                    <a:pt x="7822" y="9445"/>
                    <a:pt x="9688" y="8512"/>
                    <a:pt x="9688" y="7112"/>
                  </a:cubicBezTo>
                  <a:cubicBezTo>
                    <a:pt x="10621" y="3847"/>
                    <a:pt x="9221" y="581"/>
                    <a:pt x="5956" y="115"/>
                  </a:cubicBezTo>
                  <a:cubicBezTo>
                    <a:pt x="3623" y="-352"/>
                    <a:pt x="1757" y="581"/>
                    <a:pt x="358" y="3380"/>
                  </a:cubicBezTo>
                  <a:cubicBezTo>
                    <a:pt x="-576" y="5713"/>
                    <a:pt x="358" y="8512"/>
                    <a:pt x="2690" y="944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57" name="Freeform: Shape 156">
              <a:extLst>
                <a:ext uri="{FF2B5EF4-FFF2-40B4-BE49-F238E27FC236}">
                  <a16:creationId xmlns:a16="http://schemas.microsoft.com/office/drawing/2014/main" id="{59F000CC-3918-4E1F-BD26-AE24A0655272}"/>
                </a:ext>
              </a:extLst>
            </p:cNvPr>
            <p:cNvSpPr/>
            <p:nvPr/>
          </p:nvSpPr>
          <p:spPr>
            <a:xfrm>
              <a:off x="4971172" y="3288797"/>
              <a:ext cx="18659" cy="4665"/>
            </a:xfrm>
            <a:custGeom>
              <a:avLst/>
              <a:gdLst/>
              <a:ahLst/>
              <a:cxnLst/>
              <a:rect l="0" t="0" r="0" b="0"/>
              <a:pathLst>
                <a:path w="18660" h="4665">
                  <a:moveTo>
                    <a:pt x="10898" y="5132"/>
                  </a:moveTo>
                  <a:cubicBezTo>
                    <a:pt x="10898" y="5132"/>
                    <a:pt x="10898" y="5132"/>
                    <a:pt x="10898" y="5132"/>
                  </a:cubicBezTo>
                  <a:cubicBezTo>
                    <a:pt x="13230" y="5132"/>
                    <a:pt x="16029" y="5132"/>
                    <a:pt x="18362" y="4665"/>
                  </a:cubicBezTo>
                  <a:cubicBezTo>
                    <a:pt x="19295" y="4665"/>
                    <a:pt x="19762" y="3266"/>
                    <a:pt x="20228" y="2799"/>
                  </a:cubicBezTo>
                  <a:cubicBezTo>
                    <a:pt x="19762" y="2333"/>
                    <a:pt x="19295" y="1866"/>
                    <a:pt x="18829" y="1866"/>
                  </a:cubicBezTo>
                  <a:cubicBezTo>
                    <a:pt x="13230" y="1400"/>
                    <a:pt x="7632" y="467"/>
                    <a:pt x="2501" y="0"/>
                  </a:cubicBezTo>
                  <a:cubicBezTo>
                    <a:pt x="1568" y="0"/>
                    <a:pt x="635" y="1400"/>
                    <a:pt x="168" y="2333"/>
                  </a:cubicBezTo>
                  <a:cubicBezTo>
                    <a:pt x="-298" y="3732"/>
                    <a:pt x="168" y="5132"/>
                    <a:pt x="2034" y="5132"/>
                  </a:cubicBezTo>
                  <a:cubicBezTo>
                    <a:pt x="4833" y="5598"/>
                    <a:pt x="8099" y="5132"/>
                    <a:pt x="10898" y="513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58" name="Freeform: Shape 157">
              <a:extLst>
                <a:ext uri="{FF2B5EF4-FFF2-40B4-BE49-F238E27FC236}">
                  <a16:creationId xmlns:a16="http://schemas.microsoft.com/office/drawing/2014/main" id="{233D38AB-6013-46E9-9689-B8C63EF73C37}"/>
                </a:ext>
              </a:extLst>
            </p:cNvPr>
            <p:cNvSpPr/>
            <p:nvPr/>
          </p:nvSpPr>
          <p:spPr>
            <a:xfrm>
              <a:off x="5532030" y="3414283"/>
              <a:ext cx="13994" cy="9330"/>
            </a:xfrm>
            <a:custGeom>
              <a:avLst/>
              <a:gdLst/>
              <a:ahLst/>
              <a:cxnLst/>
              <a:rect l="0" t="0" r="0" b="0"/>
              <a:pathLst>
                <a:path w="13995" h="9330">
                  <a:moveTo>
                    <a:pt x="12148" y="9797"/>
                  </a:moveTo>
                  <a:cubicBezTo>
                    <a:pt x="13081" y="9797"/>
                    <a:pt x="14480" y="8864"/>
                    <a:pt x="14480" y="7931"/>
                  </a:cubicBezTo>
                  <a:cubicBezTo>
                    <a:pt x="14947" y="6998"/>
                    <a:pt x="14480" y="5598"/>
                    <a:pt x="13548" y="4665"/>
                  </a:cubicBezTo>
                  <a:cubicBezTo>
                    <a:pt x="11215" y="1866"/>
                    <a:pt x="7949" y="0"/>
                    <a:pt x="3751" y="0"/>
                  </a:cubicBezTo>
                  <a:cubicBezTo>
                    <a:pt x="2818" y="467"/>
                    <a:pt x="1418" y="933"/>
                    <a:pt x="485" y="1400"/>
                  </a:cubicBezTo>
                  <a:cubicBezTo>
                    <a:pt x="-447" y="2333"/>
                    <a:pt x="19" y="5132"/>
                    <a:pt x="1418" y="6065"/>
                  </a:cubicBezTo>
                  <a:cubicBezTo>
                    <a:pt x="5150" y="8864"/>
                    <a:pt x="8416" y="9330"/>
                    <a:pt x="12148" y="979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59" name="Freeform: Shape 158">
              <a:extLst>
                <a:ext uri="{FF2B5EF4-FFF2-40B4-BE49-F238E27FC236}">
                  <a16:creationId xmlns:a16="http://schemas.microsoft.com/office/drawing/2014/main" id="{332F2A0F-A1CC-4980-9AF8-F618C05E2DB2}"/>
                </a:ext>
              </a:extLst>
            </p:cNvPr>
            <p:cNvSpPr/>
            <p:nvPr/>
          </p:nvSpPr>
          <p:spPr>
            <a:xfrm>
              <a:off x="5172859" y="2395008"/>
              <a:ext cx="4665" cy="4665"/>
            </a:xfrm>
            <a:custGeom>
              <a:avLst/>
              <a:gdLst/>
              <a:ahLst/>
              <a:cxnLst/>
              <a:rect l="0" t="0" r="0" b="0"/>
              <a:pathLst>
                <a:path>
                  <a:moveTo>
                    <a:pt x="466" y="0"/>
                  </a:moveTo>
                  <a:cubicBezTo>
                    <a:pt x="466" y="0"/>
                    <a:pt x="0" y="466"/>
                    <a:pt x="0" y="466"/>
                  </a:cubicBezTo>
                  <a:cubicBezTo>
                    <a:pt x="0" y="466"/>
                    <a:pt x="0" y="466"/>
                    <a:pt x="0" y="466"/>
                  </a:cubicBezTo>
                  <a:cubicBezTo>
                    <a:pt x="0" y="466"/>
                    <a:pt x="466" y="933"/>
                    <a:pt x="466" y="933"/>
                  </a:cubicBezTo>
                  <a:cubicBezTo>
                    <a:pt x="466" y="933"/>
                    <a:pt x="933" y="466"/>
                    <a:pt x="466"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60" name="Freeform: Shape 159">
              <a:extLst>
                <a:ext uri="{FF2B5EF4-FFF2-40B4-BE49-F238E27FC236}">
                  <a16:creationId xmlns:a16="http://schemas.microsoft.com/office/drawing/2014/main" id="{2BAC8E45-E196-4B3B-9C82-2E65CBD2C412}"/>
                </a:ext>
              </a:extLst>
            </p:cNvPr>
            <p:cNvSpPr/>
            <p:nvPr/>
          </p:nvSpPr>
          <p:spPr>
            <a:xfrm>
              <a:off x="5173676" y="2378488"/>
              <a:ext cx="9329" cy="13995"/>
            </a:xfrm>
            <a:custGeom>
              <a:avLst/>
              <a:gdLst/>
              <a:ahLst/>
              <a:cxnLst/>
              <a:rect l="0" t="0" r="0" b="0"/>
              <a:pathLst>
                <a:path w="9330" h="13995">
                  <a:moveTo>
                    <a:pt x="8514" y="660"/>
                  </a:moveTo>
                  <a:cubicBezTo>
                    <a:pt x="7581" y="193"/>
                    <a:pt x="6181" y="-273"/>
                    <a:pt x="5248" y="193"/>
                  </a:cubicBezTo>
                  <a:cubicBezTo>
                    <a:pt x="4315" y="660"/>
                    <a:pt x="3382" y="2059"/>
                    <a:pt x="2916" y="2992"/>
                  </a:cubicBezTo>
                  <a:cubicBezTo>
                    <a:pt x="583" y="7191"/>
                    <a:pt x="-350" y="11856"/>
                    <a:pt x="117" y="16987"/>
                  </a:cubicBezTo>
                  <a:cubicBezTo>
                    <a:pt x="5715" y="11856"/>
                    <a:pt x="8980" y="7191"/>
                    <a:pt x="9447" y="2526"/>
                  </a:cubicBezTo>
                  <a:cubicBezTo>
                    <a:pt x="9447" y="1593"/>
                    <a:pt x="8980" y="660"/>
                    <a:pt x="8514" y="66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61" name="Freeform: Shape 160">
              <a:extLst>
                <a:ext uri="{FF2B5EF4-FFF2-40B4-BE49-F238E27FC236}">
                  <a16:creationId xmlns:a16="http://schemas.microsoft.com/office/drawing/2014/main" id="{20E79A50-450C-4414-8375-998968BA042D}"/>
                </a:ext>
              </a:extLst>
            </p:cNvPr>
            <p:cNvSpPr/>
            <p:nvPr/>
          </p:nvSpPr>
          <p:spPr>
            <a:xfrm>
              <a:off x="3478605" y="1460768"/>
              <a:ext cx="9329" cy="9330"/>
            </a:xfrm>
            <a:custGeom>
              <a:avLst/>
              <a:gdLst/>
              <a:ahLst/>
              <a:cxnLst/>
              <a:rect l="0" t="0" r="0" b="0"/>
              <a:pathLst>
                <a:path w="9330" h="9330">
                  <a:moveTo>
                    <a:pt x="0" y="6397"/>
                  </a:moveTo>
                  <a:cubicBezTo>
                    <a:pt x="0" y="7330"/>
                    <a:pt x="466" y="8729"/>
                    <a:pt x="1399" y="9662"/>
                  </a:cubicBezTo>
                  <a:cubicBezTo>
                    <a:pt x="3732" y="11995"/>
                    <a:pt x="9330" y="11062"/>
                    <a:pt x="11196" y="8263"/>
                  </a:cubicBezTo>
                  <a:cubicBezTo>
                    <a:pt x="11663" y="7796"/>
                    <a:pt x="11663" y="6863"/>
                    <a:pt x="11663" y="6863"/>
                  </a:cubicBezTo>
                  <a:cubicBezTo>
                    <a:pt x="10263" y="4530"/>
                    <a:pt x="9330" y="2198"/>
                    <a:pt x="7931" y="798"/>
                  </a:cubicBezTo>
                  <a:cubicBezTo>
                    <a:pt x="6065" y="-1068"/>
                    <a:pt x="3732" y="798"/>
                    <a:pt x="1866" y="1731"/>
                  </a:cubicBezTo>
                  <a:cubicBezTo>
                    <a:pt x="933" y="3131"/>
                    <a:pt x="0" y="4530"/>
                    <a:pt x="0" y="639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62" name="Freeform: Shape 161">
              <a:extLst>
                <a:ext uri="{FF2B5EF4-FFF2-40B4-BE49-F238E27FC236}">
                  <a16:creationId xmlns:a16="http://schemas.microsoft.com/office/drawing/2014/main" id="{C1703F1F-6A48-4C31-A0E8-06B77FB8D95F}"/>
                </a:ext>
              </a:extLst>
            </p:cNvPr>
            <p:cNvSpPr/>
            <p:nvPr/>
          </p:nvSpPr>
          <p:spPr>
            <a:xfrm>
              <a:off x="3565312" y="1446173"/>
              <a:ext cx="9329" cy="9330"/>
            </a:xfrm>
            <a:custGeom>
              <a:avLst/>
              <a:gdLst/>
              <a:ahLst/>
              <a:cxnLst/>
              <a:rect l="0" t="0" r="0" b="0"/>
              <a:pathLst>
                <a:path w="9330" h="9330">
                  <a:moveTo>
                    <a:pt x="59" y="6065"/>
                  </a:moveTo>
                  <a:cubicBezTo>
                    <a:pt x="59" y="8397"/>
                    <a:pt x="2858" y="10730"/>
                    <a:pt x="5191" y="10263"/>
                  </a:cubicBezTo>
                  <a:cubicBezTo>
                    <a:pt x="8456" y="9797"/>
                    <a:pt x="10789" y="7464"/>
                    <a:pt x="10789" y="4199"/>
                  </a:cubicBezTo>
                  <a:cubicBezTo>
                    <a:pt x="10789" y="1866"/>
                    <a:pt x="7990" y="0"/>
                    <a:pt x="5657" y="0"/>
                  </a:cubicBezTo>
                  <a:cubicBezTo>
                    <a:pt x="1925" y="0"/>
                    <a:pt x="-407" y="2799"/>
                    <a:pt x="59" y="606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63" name="Freeform: Shape 162">
              <a:extLst>
                <a:ext uri="{FF2B5EF4-FFF2-40B4-BE49-F238E27FC236}">
                  <a16:creationId xmlns:a16="http://schemas.microsoft.com/office/drawing/2014/main" id="{72A57799-BC84-4B03-93A3-2F5050C01879}"/>
                </a:ext>
              </a:extLst>
            </p:cNvPr>
            <p:cNvSpPr/>
            <p:nvPr/>
          </p:nvSpPr>
          <p:spPr>
            <a:xfrm>
              <a:off x="4538448" y="3237601"/>
              <a:ext cx="9329" cy="9330"/>
            </a:xfrm>
            <a:custGeom>
              <a:avLst/>
              <a:gdLst/>
              <a:ahLst/>
              <a:cxnLst/>
              <a:rect l="0" t="0" r="0" b="0"/>
              <a:pathLst>
                <a:path w="9330" h="9330">
                  <a:moveTo>
                    <a:pt x="4198" y="350"/>
                  </a:moveTo>
                  <a:cubicBezTo>
                    <a:pt x="3732" y="-117"/>
                    <a:pt x="2799" y="-117"/>
                    <a:pt x="2333" y="350"/>
                  </a:cubicBezTo>
                  <a:cubicBezTo>
                    <a:pt x="1399" y="816"/>
                    <a:pt x="0" y="1749"/>
                    <a:pt x="0" y="2682"/>
                  </a:cubicBezTo>
                  <a:cubicBezTo>
                    <a:pt x="0" y="6881"/>
                    <a:pt x="2333" y="9680"/>
                    <a:pt x="5598" y="11546"/>
                  </a:cubicBezTo>
                  <a:cubicBezTo>
                    <a:pt x="6065" y="12013"/>
                    <a:pt x="6998" y="12013"/>
                    <a:pt x="7464" y="12013"/>
                  </a:cubicBezTo>
                  <a:cubicBezTo>
                    <a:pt x="8397" y="11546"/>
                    <a:pt x="8863" y="10147"/>
                    <a:pt x="9797" y="9680"/>
                  </a:cubicBezTo>
                  <a:cubicBezTo>
                    <a:pt x="9797" y="4548"/>
                    <a:pt x="6998" y="2216"/>
                    <a:pt x="4198" y="35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64" name="Freeform: Shape 163">
              <a:extLst>
                <a:ext uri="{FF2B5EF4-FFF2-40B4-BE49-F238E27FC236}">
                  <a16:creationId xmlns:a16="http://schemas.microsoft.com/office/drawing/2014/main" id="{DE636681-C2F0-4B4B-9FAD-DB65F3695CA4}"/>
                </a:ext>
              </a:extLst>
            </p:cNvPr>
            <p:cNvSpPr/>
            <p:nvPr/>
          </p:nvSpPr>
          <p:spPr>
            <a:xfrm>
              <a:off x="3501463" y="1446640"/>
              <a:ext cx="13994" cy="9330"/>
            </a:xfrm>
            <a:custGeom>
              <a:avLst/>
              <a:gdLst/>
              <a:ahLst/>
              <a:cxnLst/>
              <a:rect l="0" t="0" r="0" b="0"/>
              <a:pathLst>
                <a:path w="13995" h="9330">
                  <a:moveTo>
                    <a:pt x="0" y="5598"/>
                  </a:moveTo>
                  <a:cubicBezTo>
                    <a:pt x="0" y="6531"/>
                    <a:pt x="933" y="7931"/>
                    <a:pt x="1400" y="8864"/>
                  </a:cubicBezTo>
                  <a:cubicBezTo>
                    <a:pt x="2333" y="9330"/>
                    <a:pt x="3732" y="9797"/>
                    <a:pt x="4665" y="9330"/>
                  </a:cubicBezTo>
                  <a:cubicBezTo>
                    <a:pt x="8864" y="7464"/>
                    <a:pt x="12129" y="3732"/>
                    <a:pt x="15395" y="466"/>
                  </a:cubicBezTo>
                  <a:cubicBezTo>
                    <a:pt x="11663" y="466"/>
                    <a:pt x="7464" y="0"/>
                    <a:pt x="3732" y="0"/>
                  </a:cubicBezTo>
                  <a:cubicBezTo>
                    <a:pt x="1866" y="0"/>
                    <a:pt x="0" y="2333"/>
                    <a:pt x="0" y="5598"/>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65" name="Freeform: Shape 164">
              <a:extLst>
                <a:ext uri="{FF2B5EF4-FFF2-40B4-BE49-F238E27FC236}">
                  <a16:creationId xmlns:a16="http://schemas.microsoft.com/office/drawing/2014/main" id="{0722DA3F-9667-45EB-AF60-E430862A09BE}"/>
                </a:ext>
              </a:extLst>
            </p:cNvPr>
            <p:cNvSpPr/>
            <p:nvPr/>
          </p:nvSpPr>
          <p:spPr>
            <a:xfrm>
              <a:off x="949354" y="1928521"/>
              <a:ext cx="4665" cy="4665"/>
            </a:xfrm>
            <a:custGeom>
              <a:avLst/>
              <a:gdLst/>
              <a:ahLst/>
              <a:cxnLst/>
              <a:rect l="0" t="0" r="0" b="0"/>
              <a:pathLst>
                <a:path>
                  <a:moveTo>
                    <a:pt x="0" y="466"/>
                  </a:moveTo>
                  <a:cubicBezTo>
                    <a:pt x="0" y="466"/>
                    <a:pt x="466" y="0"/>
                    <a:pt x="466" y="0"/>
                  </a:cubicBezTo>
                  <a:cubicBezTo>
                    <a:pt x="466" y="0"/>
                    <a:pt x="0" y="0"/>
                    <a:pt x="0" y="0"/>
                  </a:cubicBezTo>
                  <a:cubicBezTo>
                    <a:pt x="0" y="0"/>
                    <a:pt x="0" y="466"/>
                    <a:pt x="0" y="466"/>
                  </a:cubicBezTo>
                  <a:cubicBezTo>
                    <a:pt x="0" y="466"/>
                    <a:pt x="0" y="466"/>
                    <a:pt x="0" y="4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66" name="Freeform: Shape 165">
              <a:extLst>
                <a:ext uri="{FF2B5EF4-FFF2-40B4-BE49-F238E27FC236}">
                  <a16:creationId xmlns:a16="http://schemas.microsoft.com/office/drawing/2014/main" id="{AFEB1CAA-4E99-45B8-9A0A-8DF58C940F4D}"/>
                </a:ext>
              </a:extLst>
            </p:cNvPr>
            <p:cNvSpPr/>
            <p:nvPr/>
          </p:nvSpPr>
          <p:spPr>
            <a:xfrm>
              <a:off x="5220906" y="2325968"/>
              <a:ext cx="9329" cy="9330"/>
            </a:xfrm>
            <a:custGeom>
              <a:avLst/>
              <a:gdLst/>
              <a:ahLst/>
              <a:cxnLst/>
              <a:rect l="0" t="0" r="0" b="0"/>
              <a:pathLst>
                <a:path w="9330" h="9330">
                  <a:moveTo>
                    <a:pt x="2799" y="13529"/>
                  </a:moveTo>
                  <a:cubicBezTo>
                    <a:pt x="7464" y="11196"/>
                    <a:pt x="10263" y="6998"/>
                    <a:pt x="9797" y="1400"/>
                  </a:cubicBezTo>
                  <a:cubicBezTo>
                    <a:pt x="9330" y="933"/>
                    <a:pt x="8863" y="0"/>
                    <a:pt x="8397" y="0"/>
                  </a:cubicBezTo>
                  <a:cubicBezTo>
                    <a:pt x="7931" y="0"/>
                    <a:pt x="6998" y="0"/>
                    <a:pt x="6531" y="467"/>
                  </a:cubicBezTo>
                  <a:cubicBezTo>
                    <a:pt x="3266" y="3266"/>
                    <a:pt x="933" y="6998"/>
                    <a:pt x="0" y="11663"/>
                  </a:cubicBezTo>
                  <a:cubicBezTo>
                    <a:pt x="0" y="12129"/>
                    <a:pt x="466" y="12596"/>
                    <a:pt x="933" y="13062"/>
                  </a:cubicBezTo>
                  <a:cubicBezTo>
                    <a:pt x="1399" y="13529"/>
                    <a:pt x="2333" y="13995"/>
                    <a:pt x="2799" y="1352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67" name="Freeform: Shape 166">
              <a:extLst>
                <a:ext uri="{FF2B5EF4-FFF2-40B4-BE49-F238E27FC236}">
                  <a16:creationId xmlns:a16="http://schemas.microsoft.com/office/drawing/2014/main" id="{C948DD74-2924-42E2-9353-E928749BF34B}"/>
                </a:ext>
              </a:extLst>
            </p:cNvPr>
            <p:cNvSpPr/>
            <p:nvPr/>
          </p:nvSpPr>
          <p:spPr>
            <a:xfrm>
              <a:off x="2885243" y="2213545"/>
              <a:ext cx="4665" cy="4665"/>
            </a:xfrm>
            <a:custGeom>
              <a:avLst/>
              <a:gdLst/>
              <a:ahLst/>
              <a:cxnLst/>
              <a:rect l="0" t="0" r="0" b="0"/>
              <a:pathLst>
                <a:path>
                  <a:moveTo>
                    <a:pt x="933" y="0"/>
                  </a:moveTo>
                  <a:cubicBezTo>
                    <a:pt x="933" y="0"/>
                    <a:pt x="467" y="0"/>
                    <a:pt x="933" y="0"/>
                  </a:cubicBezTo>
                  <a:lnTo>
                    <a:pt x="0" y="933"/>
                  </a:lnTo>
                  <a:lnTo>
                    <a:pt x="933" y="467"/>
                  </a:lnTo>
                  <a:cubicBezTo>
                    <a:pt x="933" y="467"/>
                    <a:pt x="933" y="467"/>
                    <a:pt x="933"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68" name="Freeform: Shape 167">
              <a:extLst>
                <a:ext uri="{FF2B5EF4-FFF2-40B4-BE49-F238E27FC236}">
                  <a16:creationId xmlns:a16="http://schemas.microsoft.com/office/drawing/2014/main" id="{43538D05-50BF-4024-ABCD-C5E6399F2C9A}"/>
                </a:ext>
              </a:extLst>
            </p:cNvPr>
            <p:cNvSpPr/>
            <p:nvPr/>
          </p:nvSpPr>
          <p:spPr>
            <a:xfrm>
              <a:off x="2885711" y="2200275"/>
              <a:ext cx="9329" cy="9330"/>
            </a:xfrm>
            <a:custGeom>
              <a:avLst/>
              <a:gdLst/>
              <a:ahLst/>
              <a:cxnLst/>
              <a:rect l="0" t="0" r="0" b="0"/>
              <a:pathLst>
                <a:path w="9330" h="9330">
                  <a:moveTo>
                    <a:pt x="10263" y="3473"/>
                  </a:moveTo>
                  <a:cubicBezTo>
                    <a:pt x="10730" y="2073"/>
                    <a:pt x="10263" y="1140"/>
                    <a:pt x="8864" y="207"/>
                  </a:cubicBezTo>
                  <a:cubicBezTo>
                    <a:pt x="8397" y="207"/>
                    <a:pt x="7464" y="-259"/>
                    <a:pt x="6998" y="207"/>
                  </a:cubicBezTo>
                  <a:cubicBezTo>
                    <a:pt x="3732" y="1140"/>
                    <a:pt x="1399" y="3006"/>
                    <a:pt x="467" y="6272"/>
                  </a:cubicBezTo>
                  <a:cubicBezTo>
                    <a:pt x="0" y="8604"/>
                    <a:pt x="0" y="10937"/>
                    <a:pt x="0" y="13269"/>
                  </a:cubicBezTo>
                  <a:cubicBezTo>
                    <a:pt x="933" y="12803"/>
                    <a:pt x="2333" y="12803"/>
                    <a:pt x="3265" y="12336"/>
                  </a:cubicBezTo>
                  <a:cubicBezTo>
                    <a:pt x="7464" y="10470"/>
                    <a:pt x="9330" y="7205"/>
                    <a:pt x="10263" y="347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69" name="Freeform: Shape 168">
              <a:extLst>
                <a:ext uri="{FF2B5EF4-FFF2-40B4-BE49-F238E27FC236}">
                  <a16:creationId xmlns:a16="http://schemas.microsoft.com/office/drawing/2014/main" id="{C34BF80A-F95F-43C2-956C-04782067DCE9}"/>
                </a:ext>
              </a:extLst>
            </p:cNvPr>
            <p:cNvSpPr/>
            <p:nvPr/>
          </p:nvSpPr>
          <p:spPr>
            <a:xfrm>
              <a:off x="4702401" y="3303359"/>
              <a:ext cx="9329" cy="9330"/>
            </a:xfrm>
            <a:custGeom>
              <a:avLst/>
              <a:gdLst/>
              <a:ahLst/>
              <a:cxnLst/>
              <a:rect l="0" t="0" r="0" b="0"/>
              <a:pathLst>
                <a:path w="9330" h="9330">
                  <a:moveTo>
                    <a:pt x="2580" y="367"/>
                  </a:moveTo>
                  <a:cubicBezTo>
                    <a:pt x="2113" y="367"/>
                    <a:pt x="1647" y="1300"/>
                    <a:pt x="1180" y="1766"/>
                  </a:cubicBezTo>
                  <a:cubicBezTo>
                    <a:pt x="247" y="3632"/>
                    <a:pt x="-686" y="5032"/>
                    <a:pt x="714" y="6898"/>
                  </a:cubicBezTo>
                  <a:cubicBezTo>
                    <a:pt x="2113" y="9697"/>
                    <a:pt x="4446" y="10630"/>
                    <a:pt x="6778" y="10163"/>
                  </a:cubicBezTo>
                  <a:cubicBezTo>
                    <a:pt x="8644" y="9697"/>
                    <a:pt x="10044" y="8764"/>
                    <a:pt x="10977" y="7831"/>
                  </a:cubicBezTo>
                  <a:cubicBezTo>
                    <a:pt x="11443" y="6431"/>
                    <a:pt x="11443" y="5965"/>
                    <a:pt x="11443" y="5498"/>
                  </a:cubicBezTo>
                  <a:cubicBezTo>
                    <a:pt x="10510" y="1766"/>
                    <a:pt x="5845" y="-1033"/>
                    <a:pt x="2580" y="3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70" name="Freeform: Shape 169">
              <a:extLst>
                <a:ext uri="{FF2B5EF4-FFF2-40B4-BE49-F238E27FC236}">
                  <a16:creationId xmlns:a16="http://schemas.microsoft.com/office/drawing/2014/main" id="{9AF07709-A1C9-4C42-A8E1-B7588024DE95}"/>
                </a:ext>
              </a:extLst>
            </p:cNvPr>
            <p:cNvSpPr/>
            <p:nvPr/>
          </p:nvSpPr>
          <p:spPr>
            <a:xfrm>
              <a:off x="5517705" y="3385828"/>
              <a:ext cx="9329" cy="9330"/>
            </a:xfrm>
            <a:custGeom>
              <a:avLst/>
              <a:gdLst/>
              <a:ahLst/>
              <a:cxnLst/>
              <a:rect l="0" t="0" r="0" b="0"/>
              <a:pathLst>
                <a:path w="9330" h="9330">
                  <a:moveTo>
                    <a:pt x="10146" y="11196"/>
                  </a:moveTo>
                  <a:cubicBezTo>
                    <a:pt x="11546" y="12129"/>
                    <a:pt x="12945" y="11663"/>
                    <a:pt x="12945" y="10263"/>
                  </a:cubicBezTo>
                  <a:cubicBezTo>
                    <a:pt x="13412" y="9330"/>
                    <a:pt x="13412" y="7931"/>
                    <a:pt x="12479" y="6998"/>
                  </a:cubicBezTo>
                  <a:cubicBezTo>
                    <a:pt x="10146" y="3265"/>
                    <a:pt x="6414" y="933"/>
                    <a:pt x="1749" y="0"/>
                  </a:cubicBezTo>
                  <a:cubicBezTo>
                    <a:pt x="1283" y="466"/>
                    <a:pt x="816" y="466"/>
                    <a:pt x="350" y="933"/>
                  </a:cubicBezTo>
                  <a:cubicBezTo>
                    <a:pt x="-117" y="1399"/>
                    <a:pt x="-117" y="2333"/>
                    <a:pt x="350" y="2333"/>
                  </a:cubicBezTo>
                  <a:cubicBezTo>
                    <a:pt x="2682" y="6531"/>
                    <a:pt x="5948" y="9330"/>
                    <a:pt x="10146" y="1119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71" name="Freeform: Shape 170">
              <a:extLst>
                <a:ext uri="{FF2B5EF4-FFF2-40B4-BE49-F238E27FC236}">
                  <a16:creationId xmlns:a16="http://schemas.microsoft.com/office/drawing/2014/main" id="{1E5E901A-04AC-43C7-91A2-7FEA98CB3EE9}"/>
                </a:ext>
              </a:extLst>
            </p:cNvPr>
            <p:cNvSpPr/>
            <p:nvPr/>
          </p:nvSpPr>
          <p:spPr>
            <a:xfrm>
              <a:off x="1712614" y="1777379"/>
              <a:ext cx="9329" cy="9330"/>
            </a:xfrm>
            <a:custGeom>
              <a:avLst/>
              <a:gdLst/>
              <a:ahLst/>
              <a:cxnLst/>
              <a:rect l="0" t="0" r="0" b="0"/>
              <a:pathLst>
                <a:path w="9330" h="9330">
                  <a:moveTo>
                    <a:pt x="8763" y="0"/>
                  </a:moveTo>
                  <a:cubicBezTo>
                    <a:pt x="6431" y="933"/>
                    <a:pt x="4098" y="1866"/>
                    <a:pt x="2232" y="3266"/>
                  </a:cubicBezTo>
                  <a:cubicBezTo>
                    <a:pt x="366" y="4665"/>
                    <a:pt x="-567" y="7464"/>
                    <a:pt x="366" y="9797"/>
                  </a:cubicBezTo>
                  <a:cubicBezTo>
                    <a:pt x="833" y="11196"/>
                    <a:pt x="2232" y="12129"/>
                    <a:pt x="3165" y="11196"/>
                  </a:cubicBezTo>
                  <a:cubicBezTo>
                    <a:pt x="6897" y="8864"/>
                    <a:pt x="10163" y="6065"/>
                    <a:pt x="11096" y="1399"/>
                  </a:cubicBezTo>
                  <a:cubicBezTo>
                    <a:pt x="10629" y="933"/>
                    <a:pt x="10629" y="466"/>
                    <a:pt x="10163" y="0"/>
                  </a:cubicBezTo>
                  <a:cubicBezTo>
                    <a:pt x="9696" y="0"/>
                    <a:pt x="9230" y="0"/>
                    <a:pt x="8763"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72" name="Freeform: Shape 171">
              <a:extLst>
                <a:ext uri="{FF2B5EF4-FFF2-40B4-BE49-F238E27FC236}">
                  <a16:creationId xmlns:a16="http://schemas.microsoft.com/office/drawing/2014/main" id="{E5C631D6-D1A6-44BA-84FB-C2B83B9F25D2}"/>
                </a:ext>
              </a:extLst>
            </p:cNvPr>
            <p:cNvSpPr/>
            <p:nvPr/>
          </p:nvSpPr>
          <p:spPr>
            <a:xfrm>
              <a:off x="4560353" y="3279275"/>
              <a:ext cx="9329" cy="9330"/>
            </a:xfrm>
            <a:custGeom>
              <a:avLst/>
              <a:gdLst/>
              <a:ahLst/>
              <a:cxnLst/>
              <a:rect l="0" t="0" r="0" b="0"/>
              <a:pathLst>
                <a:path w="9330" h="9330">
                  <a:moveTo>
                    <a:pt x="4684" y="193"/>
                  </a:moveTo>
                  <a:cubicBezTo>
                    <a:pt x="3751" y="-273"/>
                    <a:pt x="2351" y="193"/>
                    <a:pt x="1419" y="660"/>
                  </a:cubicBezTo>
                  <a:cubicBezTo>
                    <a:pt x="19" y="1126"/>
                    <a:pt x="-448" y="2059"/>
                    <a:pt x="485" y="3925"/>
                  </a:cubicBezTo>
                  <a:cubicBezTo>
                    <a:pt x="1885" y="6724"/>
                    <a:pt x="3284" y="9523"/>
                    <a:pt x="6084" y="10456"/>
                  </a:cubicBezTo>
                  <a:cubicBezTo>
                    <a:pt x="7016" y="10456"/>
                    <a:pt x="7949" y="10923"/>
                    <a:pt x="7949" y="10456"/>
                  </a:cubicBezTo>
                  <a:cubicBezTo>
                    <a:pt x="8883" y="9523"/>
                    <a:pt x="9816" y="8590"/>
                    <a:pt x="9816" y="7657"/>
                  </a:cubicBezTo>
                  <a:cubicBezTo>
                    <a:pt x="9816" y="3459"/>
                    <a:pt x="7483" y="1126"/>
                    <a:pt x="4684" y="19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73" name="Freeform: Shape 172">
              <a:extLst>
                <a:ext uri="{FF2B5EF4-FFF2-40B4-BE49-F238E27FC236}">
                  <a16:creationId xmlns:a16="http://schemas.microsoft.com/office/drawing/2014/main" id="{169731C2-9B45-4C64-B47E-AD98EEDC0E89}"/>
                </a:ext>
              </a:extLst>
            </p:cNvPr>
            <p:cNvSpPr/>
            <p:nvPr/>
          </p:nvSpPr>
          <p:spPr>
            <a:xfrm>
              <a:off x="2049896" y="2096457"/>
              <a:ext cx="4665" cy="4665"/>
            </a:xfrm>
            <a:custGeom>
              <a:avLst/>
              <a:gdLst/>
              <a:ahLst/>
              <a:cxnLst/>
              <a:rect l="0" t="0" r="0" b="0"/>
              <a:pathLst>
                <a:path w="4665" h="4665">
                  <a:moveTo>
                    <a:pt x="4082" y="466"/>
                  </a:moveTo>
                  <a:cubicBezTo>
                    <a:pt x="2682" y="1866"/>
                    <a:pt x="1749" y="3266"/>
                    <a:pt x="350" y="4665"/>
                  </a:cubicBezTo>
                  <a:cubicBezTo>
                    <a:pt x="-117" y="5132"/>
                    <a:pt x="-117" y="6065"/>
                    <a:pt x="350" y="6531"/>
                  </a:cubicBezTo>
                  <a:cubicBezTo>
                    <a:pt x="1283" y="7464"/>
                    <a:pt x="2216" y="7931"/>
                    <a:pt x="3616" y="8397"/>
                  </a:cubicBezTo>
                  <a:cubicBezTo>
                    <a:pt x="5015" y="7464"/>
                    <a:pt x="6881" y="6531"/>
                    <a:pt x="7814" y="5132"/>
                  </a:cubicBezTo>
                  <a:cubicBezTo>
                    <a:pt x="8747" y="4199"/>
                    <a:pt x="8747" y="2799"/>
                    <a:pt x="8747" y="1866"/>
                  </a:cubicBezTo>
                  <a:cubicBezTo>
                    <a:pt x="8747" y="0"/>
                    <a:pt x="5948" y="-467"/>
                    <a:pt x="4082" y="4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74" name="Freeform: Shape 173">
              <a:extLst>
                <a:ext uri="{FF2B5EF4-FFF2-40B4-BE49-F238E27FC236}">
                  <a16:creationId xmlns:a16="http://schemas.microsoft.com/office/drawing/2014/main" id="{27021F05-1B0C-4C9D-A50C-F1900B477D07}"/>
                </a:ext>
              </a:extLst>
            </p:cNvPr>
            <p:cNvSpPr/>
            <p:nvPr/>
          </p:nvSpPr>
          <p:spPr>
            <a:xfrm>
              <a:off x="5557238" y="3431835"/>
              <a:ext cx="9329" cy="4665"/>
            </a:xfrm>
            <a:custGeom>
              <a:avLst/>
              <a:gdLst/>
              <a:ahLst/>
              <a:cxnLst/>
              <a:rect l="0" t="0" r="0" b="0"/>
              <a:pathLst>
                <a:path w="9330" h="4665">
                  <a:moveTo>
                    <a:pt x="0" y="1574"/>
                  </a:moveTo>
                  <a:cubicBezTo>
                    <a:pt x="0" y="2041"/>
                    <a:pt x="0" y="2974"/>
                    <a:pt x="0" y="3440"/>
                  </a:cubicBezTo>
                  <a:cubicBezTo>
                    <a:pt x="1399" y="6239"/>
                    <a:pt x="4198" y="8572"/>
                    <a:pt x="7464" y="9039"/>
                  </a:cubicBezTo>
                  <a:cubicBezTo>
                    <a:pt x="8863" y="9039"/>
                    <a:pt x="10263" y="7639"/>
                    <a:pt x="11663" y="7173"/>
                  </a:cubicBezTo>
                  <a:cubicBezTo>
                    <a:pt x="11196" y="5773"/>
                    <a:pt x="11196" y="5307"/>
                    <a:pt x="11196" y="4840"/>
                  </a:cubicBezTo>
                  <a:cubicBezTo>
                    <a:pt x="9330" y="2041"/>
                    <a:pt x="6064" y="1108"/>
                    <a:pt x="3265" y="175"/>
                  </a:cubicBezTo>
                  <a:cubicBezTo>
                    <a:pt x="1866" y="-292"/>
                    <a:pt x="466" y="175"/>
                    <a:pt x="0" y="157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75" name="Freeform: Shape 174">
              <a:extLst>
                <a:ext uri="{FF2B5EF4-FFF2-40B4-BE49-F238E27FC236}">
                  <a16:creationId xmlns:a16="http://schemas.microsoft.com/office/drawing/2014/main" id="{F6484388-F143-4435-9DA7-4BBEFA5AF0CA}"/>
                </a:ext>
              </a:extLst>
            </p:cNvPr>
            <p:cNvSpPr/>
            <p:nvPr/>
          </p:nvSpPr>
          <p:spPr>
            <a:xfrm>
              <a:off x="1862527" y="1476869"/>
              <a:ext cx="9329" cy="4665"/>
            </a:xfrm>
            <a:custGeom>
              <a:avLst/>
              <a:gdLst/>
              <a:ahLst/>
              <a:cxnLst/>
              <a:rect l="0" t="0" r="0" b="0"/>
              <a:pathLst>
                <a:path w="9330" h="4665">
                  <a:moveTo>
                    <a:pt x="12322" y="1958"/>
                  </a:moveTo>
                  <a:cubicBezTo>
                    <a:pt x="12322" y="1491"/>
                    <a:pt x="11389" y="1025"/>
                    <a:pt x="10923" y="558"/>
                  </a:cubicBezTo>
                  <a:cubicBezTo>
                    <a:pt x="7191" y="-375"/>
                    <a:pt x="3459" y="-375"/>
                    <a:pt x="660" y="2424"/>
                  </a:cubicBezTo>
                  <a:cubicBezTo>
                    <a:pt x="193" y="2891"/>
                    <a:pt x="-273" y="5223"/>
                    <a:pt x="193" y="5223"/>
                  </a:cubicBezTo>
                  <a:cubicBezTo>
                    <a:pt x="1593" y="6156"/>
                    <a:pt x="2992" y="7089"/>
                    <a:pt x="4858" y="7556"/>
                  </a:cubicBezTo>
                  <a:cubicBezTo>
                    <a:pt x="7191" y="6156"/>
                    <a:pt x="9523" y="4757"/>
                    <a:pt x="11856" y="2891"/>
                  </a:cubicBezTo>
                  <a:cubicBezTo>
                    <a:pt x="12322" y="3357"/>
                    <a:pt x="12322" y="2424"/>
                    <a:pt x="12322" y="1958"/>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76" name="Freeform: Shape 175">
              <a:extLst>
                <a:ext uri="{FF2B5EF4-FFF2-40B4-BE49-F238E27FC236}">
                  <a16:creationId xmlns:a16="http://schemas.microsoft.com/office/drawing/2014/main" id="{39E3CEF3-36A1-4A2D-9BD0-31EA70812F8D}"/>
                </a:ext>
              </a:extLst>
            </p:cNvPr>
            <p:cNvSpPr/>
            <p:nvPr/>
          </p:nvSpPr>
          <p:spPr>
            <a:xfrm>
              <a:off x="1866919" y="1485358"/>
              <a:ext cx="4665" cy="4665"/>
            </a:xfrm>
            <a:custGeom>
              <a:avLst/>
              <a:gdLst/>
              <a:ahLst/>
              <a:cxnLst/>
              <a:rect l="0" t="0" r="0" b="0"/>
              <a:pathLst>
                <a:path>
                  <a:moveTo>
                    <a:pt x="466" y="0"/>
                  </a:moveTo>
                  <a:cubicBezTo>
                    <a:pt x="466" y="0"/>
                    <a:pt x="0" y="467"/>
                    <a:pt x="0" y="467"/>
                  </a:cubicBezTo>
                  <a:cubicBezTo>
                    <a:pt x="0" y="0"/>
                    <a:pt x="0" y="0"/>
                    <a:pt x="466" y="0"/>
                  </a:cubicBezTo>
                  <a:cubicBezTo>
                    <a:pt x="466" y="0"/>
                    <a:pt x="466" y="0"/>
                    <a:pt x="466" y="0"/>
                  </a:cubicBezTo>
                  <a:cubicBezTo>
                    <a:pt x="466" y="0"/>
                    <a:pt x="466" y="0"/>
                    <a:pt x="466"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77" name="Freeform: Shape 176">
              <a:extLst>
                <a:ext uri="{FF2B5EF4-FFF2-40B4-BE49-F238E27FC236}">
                  <a16:creationId xmlns:a16="http://schemas.microsoft.com/office/drawing/2014/main" id="{475093EF-9DF2-43A0-A453-6C9F95A47E78}"/>
                </a:ext>
              </a:extLst>
            </p:cNvPr>
            <p:cNvSpPr/>
            <p:nvPr/>
          </p:nvSpPr>
          <p:spPr>
            <a:xfrm>
              <a:off x="1886784" y="1915459"/>
              <a:ext cx="4665" cy="9330"/>
            </a:xfrm>
            <a:custGeom>
              <a:avLst/>
              <a:gdLst/>
              <a:ahLst/>
              <a:cxnLst/>
              <a:rect l="0" t="0" r="0" b="0"/>
              <a:pathLst>
                <a:path w="4665" h="9330">
                  <a:moveTo>
                    <a:pt x="2526" y="0"/>
                  </a:moveTo>
                  <a:cubicBezTo>
                    <a:pt x="1593" y="467"/>
                    <a:pt x="660" y="1400"/>
                    <a:pt x="193" y="1866"/>
                  </a:cubicBezTo>
                  <a:cubicBezTo>
                    <a:pt x="-273" y="2799"/>
                    <a:pt x="193" y="4665"/>
                    <a:pt x="660" y="5598"/>
                  </a:cubicBezTo>
                  <a:cubicBezTo>
                    <a:pt x="2059" y="7464"/>
                    <a:pt x="3925" y="9330"/>
                    <a:pt x="5325" y="11196"/>
                  </a:cubicBezTo>
                  <a:cubicBezTo>
                    <a:pt x="5791" y="11663"/>
                    <a:pt x="6724" y="11663"/>
                    <a:pt x="7191" y="11663"/>
                  </a:cubicBezTo>
                  <a:cubicBezTo>
                    <a:pt x="8590" y="11196"/>
                    <a:pt x="9057" y="10263"/>
                    <a:pt x="8590" y="8864"/>
                  </a:cubicBezTo>
                  <a:cubicBezTo>
                    <a:pt x="7657" y="5132"/>
                    <a:pt x="6724" y="1866"/>
                    <a:pt x="2526"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78" name="Freeform: Shape 177">
              <a:extLst>
                <a:ext uri="{FF2B5EF4-FFF2-40B4-BE49-F238E27FC236}">
                  <a16:creationId xmlns:a16="http://schemas.microsoft.com/office/drawing/2014/main" id="{EE80E617-FED1-40AD-9144-20F506C73A84}"/>
                </a:ext>
              </a:extLst>
            </p:cNvPr>
            <p:cNvSpPr/>
            <p:nvPr/>
          </p:nvSpPr>
          <p:spPr>
            <a:xfrm>
              <a:off x="2100066" y="2068934"/>
              <a:ext cx="4665" cy="9330"/>
            </a:xfrm>
            <a:custGeom>
              <a:avLst/>
              <a:gdLst/>
              <a:ahLst/>
              <a:cxnLst/>
              <a:rect l="0" t="0" r="0" b="0"/>
              <a:pathLst>
                <a:path w="4665" h="9330">
                  <a:moveTo>
                    <a:pt x="5691" y="0"/>
                  </a:moveTo>
                  <a:cubicBezTo>
                    <a:pt x="4758" y="0"/>
                    <a:pt x="3358" y="467"/>
                    <a:pt x="2892" y="933"/>
                  </a:cubicBezTo>
                  <a:cubicBezTo>
                    <a:pt x="1492" y="2333"/>
                    <a:pt x="93" y="3732"/>
                    <a:pt x="93" y="5598"/>
                  </a:cubicBezTo>
                  <a:cubicBezTo>
                    <a:pt x="-374" y="6998"/>
                    <a:pt x="1026" y="8864"/>
                    <a:pt x="1959" y="10263"/>
                  </a:cubicBezTo>
                  <a:cubicBezTo>
                    <a:pt x="2425" y="11196"/>
                    <a:pt x="4758" y="11663"/>
                    <a:pt x="5224" y="11196"/>
                  </a:cubicBezTo>
                  <a:cubicBezTo>
                    <a:pt x="6624" y="10263"/>
                    <a:pt x="7557" y="8397"/>
                    <a:pt x="8023" y="7464"/>
                  </a:cubicBezTo>
                  <a:cubicBezTo>
                    <a:pt x="7557" y="5132"/>
                    <a:pt x="7557" y="3266"/>
                    <a:pt x="7090" y="1400"/>
                  </a:cubicBezTo>
                  <a:cubicBezTo>
                    <a:pt x="6624" y="933"/>
                    <a:pt x="5691" y="0"/>
                    <a:pt x="5691"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79" name="Freeform: Shape 178">
              <a:extLst>
                <a:ext uri="{FF2B5EF4-FFF2-40B4-BE49-F238E27FC236}">
                  <a16:creationId xmlns:a16="http://schemas.microsoft.com/office/drawing/2014/main" id="{E5962665-68F5-413C-B95C-309F9880DE86}"/>
                </a:ext>
              </a:extLst>
            </p:cNvPr>
            <p:cNvSpPr/>
            <p:nvPr/>
          </p:nvSpPr>
          <p:spPr>
            <a:xfrm>
              <a:off x="5420955" y="3317720"/>
              <a:ext cx="4665" cy="13995"/>
            </a:xfrm>
            <a:custGeom>
              <a:avLst/>
              <a:gdLst/>
              <a:ahLst/>
              <a:cxnLst/>
              <a:rect l="0" t="0" r="0" b="0"/>
              <a:pathLst>
                <a:path w="4665" h="13995">
                  <a:moveTo>
                    <a:pt x="72" y="0"/>
                  </a:moveTo>
                  <a:cubicBezTo>
                    <a:pt x="-394" y="6065"/>
                    <a:pt x="1472" y="12129"/>
                    <a:pt x="3804" y="17727"/>
                  </a:cubicBezTo>
                  <a:cubicBezTo>
                    <a:pt x="3804" y="18194"/>
                    <a:pt x="5203" y="18194"/>
                    <a:pt x="5670" y="17727"/>
                  </a:cubicBezTo>
                  <a:cubicBezTo>
                    <a:pt x="7536" y="17261"/>
                    <a:pt x="8936" y="14928"/>
                    <a:pt x="8936" y="13529"/>
                  </a:cubicBezTo>
                  <a:cubicBezTo>
                    <a:pt x="8003" y="7464"/>
                    <a:pt x="5203" y="3265"/>
                    <a:pt x="72"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80" name="Freeform: Shape 179">
              <a:extLst>
                <a:ext uri="{FF2B5EF4-FFF2-40B4-BE49-F238E27FC236}">
                  <a16:creationId xmlns:a16="http://schemas.microsoft.com/office/drawing/2014/main" id="{86F9DA0E-6E88-4F05-B0DB-4AB31D3F640E}"/>
                </a:ext>
              </a:extLst>
            </p:cNvPr>
            <p:cNvSpPr/>
            <p:nvPr/>
          </p:nvSpPr>
          <p:spPr>
            <a:xfrm>
              <a:off x="3519006" y="1349559"/>
              <a:ext cx="9329" cy="4665"/>
            </a:xfrm>
            <a:custGeom>
              <a:avLst/>
              <a:gdLst/>
              <a:ahLst/>
              <a:cxnLst/>
              <a:rect l="0" t="0" r="0" b="0"/>
              <a:pathLst>
                <a:path w="9330" h="4665">
                  <a:moveTo>
                    <a:pt x="2982" y="7982"/>
                  </a:moveTo>
                  <a:cubicBezTo>
                    <a:pt x="4381" y="7982"/>
                    <a:pt x="4848" y="7982"/>
                    <a:pt x="5781" y="7982"/>
                  </a:cubicBezTo>
                  <a:cubicBezTo>
                    <a:pt x="8113" y="7982"/>
                    <a:pt x="10446" y="4717"/>
                    <a:pt x="9513" y="2851"/>
                  </a:cubicBezTo>
                  <a:cubicBezTo>
                    <a:pt x="8580" y="1451"/>
                    <a:pt x="6714" y="518"/>
                    <a:pt x="4848" y="52"/>
                  </a:cubicBezTo>
                  <a:cubicBezTo>
                    <a:pt x="2049" y="-415"/>
                    <a:pt x="-750" y="2384"/>
                    <a:pt x="183" y="4250"/>
                  </a:cubicBezTo>
                  <a:cubicBezTo>
                    <a:pt x="1116" y="6116"/>
                    <a:pt x="2516" y="7049"/>
                    <a:pt x="2982" y="798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81" name="Freeform: Shape 180">
              <a:extLst>
                <a:ext uri="{FF2B5EF4-FFF2-40B4-BE49-F238E27FC236}">
                  <a16:creationId xmlns:a16="http://schemas.microsoft.com/office/drawing/2014/main" id="{C8B592D5-36CD-407A-8005-CF886ABB018D}"/>
                </a:ext>
              </a:extLst>
            </p:cNvPr>
            <p:cNvSpPr/>
            <p:nvPr/>
          </p:nvSpPr>
          <p:spPr>
            <a:xfrm>
              <a:off x="3566989" y="1350891"/>
              <a:ext cx="4665" cy="4665"/>
            </a:xfrm>
            <a:custGeom>
              <a:avLst/>
              <a:gdLst/>
              <a:ahLst/>
              <a:cxnLst/>
              <a:rect l="0" t="0" r="0" b="0"/>
              <a:pathLst>
                <a:path w="4665" h="4665">
                  <a:moveTo>
                    <a:pt x="3514" y="6183"/>
                  </a:moveTo>
                  <a:cubicBezTo>
                    <a:pt x="6313" y="5717"/>
                    <a:pt x="7712" y="3851"/>
                    <a:pt x="7246" y="2451"/>
                  </a:cubicBezTo>
                  <a:cubicBezTo>
                    <a:pt x="6779" y="585"/>
                    <a:pt x="4913" y="-348"/>
                    <a:pt x="3047" y="119"/>
                  </a:cubicBezTo>
                  <a:cubicBezTo>
                    <a:pt x="1181" y="119"/>
                    <a:pt x="-685" y="2451"/>
                    <a:pt x="248" y="3851"/>
                  </a:cubicBezTo>
                  <a:cubicBezTo>
                    <a:pt x="1181" y="4784"/>
                    <a:pt x="2581" y="5717"/>
                    <a:pt x="3514" y="618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82" name="Freeform: Shape 181">
              <a:extLst>
                <a:ext uri="{FF2B5EF4-FFF2-40B4-BE49-F238E27FC236}">
                  <a16:creationId xmlns:a16="http://schemas.microsoft.com/office/drawing/2014/main" id="{17CEFE96-A3E6-40AF-BB01-89020A9A42A5}"/>
                </a:ext>
              </a:extLst>
            </p:cNvPr>
            <p:cNvSpPr/>
            <p:nvPr/>
          </p:nvSpPr>
          <p:spPr>
            <a:xfrm>
              <a:off x="1725914" y="1427047"/>
              <a:ext cx="9329" cy="4665"/>
            </a:xfrm>
            <a:custGeom>
              <a:avLst/>
              <a:gdLst/>
              <a:ahLst/>
              <a:cxnLst/>
              <a:rect l="0" t="0" r="0" b="0"/>
              <a:pathLst>
                <a:path w="9330" h="4665">
                  <a:moveTo>
                    <a:pt x="127" y="2333"/>
                  </a:moveTo>
                  <a:cubicBezTo>
                    <a:pt x="-339" y="3266"/>
                    <a:pt x="594" y="4665"/>
                    <a:pt x="1060" y="5598"/>
                  </a:cubicBezTo>
                  <a:cubicBezTo>
                    <a:pt x="1993" y="7464"/>
                    <a:pt x="3859" y="7931"/>
                    <a:pt x="5725" y="7931"/>
                  </a:cubicBezTo>
                  <a:cubicBezTo>
                    <a:pt x="7591" y="7931"/>
                    <a:pt x="8991" y="6531"/>
                    <a:pt x="9457" y="4665"/>
                  </a:cubicBezTo>
                  <a:cubicBezTo>
                    <a:pt x="8991" y="3732"/>
                    <a:pt x="8524" y="1866"/>
                    <a:pt x="8058" y="1400"/>
                  </a:cubicBezTo>
                  <a:cubicBezTo>
                    <a:pt x="6658" y="467"/>
                    <a:pt x="4792" y="0"/>
                    <a:pt x="2926" y="0"/>
                  </a:cubicBezTo>
                  <a:cubicBezTo>
                    <a:pt x="1527" y="467"/>
                    <a:pt x="127" y="1400"/>
                    <a:pt x="127" y="23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83" name="Freeform: Shape 182">
              <a:extLst>
                <a:ext uri="{FF2B5EF4-FFF2-40B4-BE49-F238E27FC236}">
                  <a16:creationId xmlns:a16="http://schemas.microsoft.com/office/drawing/2014/main" id="{84B09F39-5A29-44C5-839F-C3D2CB23E6DE}"/>
                </a:ext>
              </a:extLst>
            </p:cNvPr>
            <p:cNvSpPr/>
            <p:nvPr/>
          </p:nvSpPr>
          <p:spPr>
            <a:xfrm>
              <a:off x="4645271" y="3240750"/>
              <a:ext cx="9329" cy="4665"/>
            </a:xfrm>
            <a:custGeom>
              <a:avLst/>
              <a:gdLst/>
              <a:ahLst/>
              <a:cxnLst/>
              <a:rect l="0" t="0" r="0" b="0"/>
              <a:pathLst>
                <a:path w="9330" h="4665">
                  <a:moveTo>
                    <a:pt x="12129" y="4665"/>
                  </a:moveTo>
                  <a:cubicBezTo>
                    <a:pt x="12596" y="4665"/>
                    <a:pt x="12596" y="3265"/>
                    <a:pt x="12596" y="3265"/>
                  </a:cubicBezTo>
                  <a:cubicBezTo>
                    <a:pt x="12129" y="2333"/>
                    <a:pt x="11196" y="933"/>
                    <a:pt x="10263" y="467"/>
                  </a:cubicBezTo>
                  <a:cubicBezTo>
                    <a:pt x="9330" y="0"/>
                    <a:pt x="7931" y="0"/>
                    <a:pt x="6531" y="0"/>
                  </a:cubicBezTo>
                  <a:cubicBezTo>
                    <a:pt x="4199" y="0"/>
                    <a:pt x="2333" y="467"/>
                    <a:pt x="0" y="467"/>
                  </a:cubicBezTo>
                  <a:cubicBezTo>
                    <a:pt x="2799" y="2333"/>
                    <a:pt x="6065" y="4199"/>
                    <a:pt x="8864" y="5598"/>
                  </a:cubicBezTo>
                  <a:cubicBezTo>
                    <a:pt x="9797" y="6065"/>
                    <a:pt x="11196" y="5132"/>
                    <a:pt x="12129" y="466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84" name="Freeform: Shape 183">
              <a:extLst>
                <a:ext uri="{FF2B5EF4-FFF2-40B4-BE49-F238E27FC236}">
                  <a16:creationId xmlns:a16="http://schemas.microsoft.com/office/drawing/2014/main" id="{386E73B1-5799-4D5E-8174-16DBDD2429F1}"/>
                </a:ext>
              </a:extLst>
            </p:cNvPr>
            <p:cNvSpPr/>
            <p:nvPr/>
          </p:nvSpPr>
          <p:spPr>
            <a:xfrm>
              <a:off x="5071440" y="3260692"/>
              <a:ext cx="9329" cy="4665"/>
            </a:xfrm>
            <a:custGeom>
              <a:avLst/>
              <a:gdLst/>
              <a:ahLst/>
              <a:cxnLst/>
              <a:rect l="0" t="0" r="0" b="0"/>
              <a:pathLst>
                <a:path w="9330" h="4665">
                  <a:moveTo>
                    <a:pt x="660" y="2449"/>
                  </a:moveTo>
                  <a:cubicBezTo>
                    <a:pt x="193" y="2916"/>
                    <a:pt x="-273" y="3849"/>
                    <a:pt x="193" y="3849"/>
                  </a:cubicBezTo>
                  <a:cubicBezTo>
                    <a:pt x="660" y="4782"/>
                    <a:pt x="1593" y="6181"/>
                    <a:pt x="2059" y="6181"/>
                  </a:cubicBezTo>
                  <a:cubicBezTo>
                    <a:pt x="4392" y="6181"/>
                    <a:pt x="6724" y="5715"/>
                    <a:pt x="9057" y="5715"/>
                  </a:cubicBezTo>
                  <a:cubicBezTo>
                    <a:pt x="9523" y="5715"/>
                    <a:pt x="9990" y="4782"/>
                    <a:pt x="9990" y="4315"/>
                  </a:cubicBezTo>
                  <a:cubicBezTo>
                    <a:pt x="9990" y="3849"/>
                    <a:pt x="9990" y="2916"/>
                    <a:pt x="9523" y="2449"/>
                  </a:cubicBezTo>
                  <a:cubicBezTo>
                    <a:pt x="7191" y="-816"/>
                    <a:pt x="3459" y="-816"/>
                    <a:pt x="660" y="244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85" name="Freeform: Shape 184">
              <a:extLst>
                <a:ext uri="{FF2B5EF4-FFF2-40B4-BE49-F238E27FC236}">
                  <a16:creationId xmlns:a16="http://schemas.microsoft.com/office/drawing/2014/main" id="{D0E9E5F5-A8F1-43FE-AE92-ACA469676DEA}"/>
                </a:ext>
              </a:extLst>
            </p:cNvPr>
            <p:cNvSpPr/>
            <p:nvPr/>
          </p:nvSpPr>
          <p:spPr>
            <a:xfrm>
              <a:off x="3896998" y="1590154"/>
              <a:ext cx="4665" cy="4665"/>
            </a:xfrm>
            <a:custGeom>
              <a:avLst/>
              <a:gdLst/>
              <a:ahLst/>
              <a:cxnLst/>
              <a:rect l="0" t="0" r="0" b="0"/>
              <a:pathLst>
                <a:path w="4665" h="4665">
                  <a:moveTo>
                    <a:pt x="40" y="4828"/>
                  </a:moveTo>
                  <a:cubicBezTo>
                    <a:pt x="40" y="6694"/>
                    <a:pt x="1440" y="8094"/>
                    <a:pt x="3305" y="8560"/>
                  </a:cubicBezTo>
                  <a:cubicBezTo>
                    <a:pt x="5172" y="9027"/>
                    <a:pt x="7038" y="7627"/>
                    <a:pt x="7038" y="4362"/>
                  </a:cubicBezTo>
                  <a:cubicBezTo>
                    <a:pt x="6571" y="3429"/>
                    <a:pt x="6105" y="1563"/>
                    <a:pt x="4705" y="163"/>
                  </a:cubicBezTo>
                  <a:cubicBezTo>
                    <a:pt x="3305" y="-770"/>
                    <a:pt x="-427" y="2496"/>
                    <a:pt x="40" y="4828"/>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86" name="Freeform: Shape 185">
              <a:extLst>
                <a:ext uri="{FF2B5EF4-FFF2-40B4-BE49-F238E27FC236}">
                  <a16:creationId xmlns:a16="http://schemas.microsoft.com/office/drawing/2014/main" id="{53892628-0866-4CA8-B238-C144F051C857}"/>
                </a:ext>
              </a:extLst>
            </p:cNvPr>
            <p:cNvSpPr/>
            <p:nvPr/>
          </p:nvSpPr>
          <p:spPr>
            <a:xfrm>
              <a:off x="1879513" y="1542907"/>
              <a:ext cx="13994" cy="4665"/>
            </a:xfrm>
            <a:custGeom>
              <a:avLst/>
              <a:gdLst/>
              <a:ahLst/>
              <a:cxnLst/>
              <a:rect l="0" t="0" r="0" b="0"/>
              <a:pathLst>
                <a:path w="13995" h="4665">
                  <a:moveTo>
                    <a:pt x="10730" y="4960"/>
                  </a:moveTo>
                  <a:cubicBezTo>
                    <a:pt x="12129" y="4494"/>
                    <a:pt x="13529" y="4027"/>
                    <a:pt x="14928" y="3561"/>
                  </a:cubicBezTo>
                  <a:cubicBezTo>
                    <a:pt x="10730" y="-638"/>
                    <a:pt x="5132" y="-171"/>
                    <a:pt x="0" y="295"/>
                  </a:cubicBezTo>
                  <a:cubicBezTo>
                    <a:pt x="2799" y="7759"/>
                    <a:pt x="2799" y="7759"/>
                    <a:pt x="10730" y="496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87" name="Freeform: Shape 186">
              <a:extLst>
                <a:ext uri="{FF2B5EF4-FFF2-40B4-BE49-F238E27FC236}">
                  <a16:creationId xmlns:a16="http://schemas.microsoft.com/office/drawing/2014/main" id="{F4DF29AA-5645-42B2-A700-F762CC09E6CD}"/>
                </a:ext>
              </a:extLst>
            </p:cNvPr>
            <p:cNvSpPr/>
            <p:nvPr/>
          </p:nvSpPr>
          <p:spPr>
            <a:xfrm>
              <a:off x="1879047" y="1542736"/>
              <a:ext cx="4665" cy="4665"/>
            </a:xfrm>
            <a:custGeom>
              <a:avLst/>
              <a:gdLst/>
              <a:ahLst/>
              <a:cxnLst/>
              <a:rect l="0" t="0" r="0" b="0"/>
              <a:pathLst>
                <a:path>
                  <a:moveTo>
                    <a:pt x="467" y="466"/>
                  </a:moveTo>
                  <a:cubicBezTo>
                    <a:pt x="467" y="466"/>
                    <a:pt x="467" y="0"/>
                    <a:pt x="467" y="0"/>
                  </a:cubicBezTo>
                  <a:cubicBezTo>
                    <a:pt x="467" y="0"/>
                    <a:pt x="467" y="0"/>
                    <a:pt x="0" y="0"/>
                  </a:cubicBezTo>
                  <a:cubicBezTo>
                    <a:pt x="0" y="0"/>
                    <a:pt x="0" y="466"/>
                    <a:pt x="0" y="466"/>
                  </a:cubicBezTo>
                  <a:cubicBezTo>
                    <a:pt x="0" y="933"/>
                    <a:pt x="0" y="466"/>
                    <a:pt x="467" y="4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88" name="Freeform: Shape 187">
              <a:extLst>
                <a:ext uri="{FF2B5EF4-FFF2-40B4-BE49-F238E27FC236}">
                  <a16:creationId xmlns:a16="http://schemas.microsoft.com/office/drawing/2014/main" id="{F57A928E-395B-4355-B1A0-4247894AE7E4}"/>
                </a:ext>
              </a:extLst>
            </p:cNvPr>
            <p:cNvSpPr/>
            <p:nvPr/>
          </p:nvSpPr>
          <p:spPr>
            <a:xfrm>
              <a:off x="4957345" y="3090419"/>
              <a:ext cx="9329" cy="4665"/>
            </a:xfrm>
            <a:custGeom>
              <a:avLst/>
              <a:gdLst/>
              <a:ahLst/>
              <a:cxnLst/>
              <a:rect l="0" t="0" r="0" b="0"/>
              <a:pathLst>
                <a:path w="9330" h="4665">
                  <a:moveTo>
                    <a:pt x="6065" y="121"/>
                  </a:moveTo>
                  <a:cubicBezTo>
                    <a:pt x="4198" y="1054"/>
                    <a:pt x="1866" y="1987"/>
                    <a:pt x="0" y="3387"/>
                  </a:cubicBezTo>
                  <a:cubicBezTo>
                    <a:pt x="2799" y="8519"/>
                    <a:pt x="4665" y="9451"/>
                    <a:pt x="8397" y="8052"/>
                  </a:cubicBezTo>
                  <a:cubicBezTo>
                    <a:pt x="10730" y="7119"/>
                    <a:pt x="12129" y="3854"/>
                    <a:pt x="11196" y="1987"/>
                  </a:cubicBezTo>
                  <a:cubicBezTo>
                    <a:pt x="10263" y="588"/>
                    <a:pt x="7931" y="-345"/>
                    <a:pt x="6065" y="12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89" name="Freeform: Shape 188">
              <a:extLst>
                <a:ext uri="{FF2B5EF4-FFF2-40B4-BE49-F238E27FC236}">
                  <a16:creationId xmlns:a16="http://schemas.microsoft.com/office/drawing/2014/main" id="{4670EEFC-BD0E-4034-87CB-277407196F5D}"/>
                </a:ext>
              </a:extLst>
            </p:cNvPr>
            <p:cNvSpPr/>
            <p:nvPr/>
          </p:nvSpPr>
          <p:spPr>
            <a:xfrm>
              <a:off x="4953614" y="3077712"/>
              <a:ext cx="4665" cy="13995"/>
            </a:xfrm>
            <a:custGeom>
              <a:avLst/>
              <a:gdLst/>
              <a:ahLst/>
              <a:cxnLst/>
              <a:rect l="0" t="0" r="0" b="0"/>
              <a:pathLst>
                <a:path w="4665" h="13995">
                  <a:moveTo>
                    <a:pt x="6998" y="2566"/>
                  </a:moveTo>
                  <a:cubicBezTo>
                    <a:pt x="6998" y="2099"/>
                    <a:pt x="6531" y="1166"/>
                    <a:pt x="6531" y="700"/>
                  </a:cubicBezTo>
                  <a:cubicBezTo>
                    <a:pt x="5598" y="-233"/>
                    <a:pt x="4665" y="-233"/>
                    <a:pt x="3732" y="700"/>
                  </a:cubicBezTo>
                  <a:cubicBezTo>
                    <a:pt x="2333" y="1633"/>
                    <a:pt x="1399" y="3032"/>
                    <a:pt x="0" y="4432"/>
                  </a:cubicBezTo>
                  <a:cubicBezTo>
                    <a:pt x="0" y="8164"/>
                    <a:pt x="0" y="11896"/>
                    <a:pt x="0" y="16095"/>
                  </a:cubicBezTo>
                  <a:cubicBezTo>
                    <a:pt x="1399" y="16095"/>
                    <a:pt x="2333" y="16095"/>
                    <a:pt x="3732" y="16095"/>
                  </a:cubicBezTo>
                  <a:cubicBezTo>
                    <a:pt x="4665" y="13295"/>
                    <a:pt x="5598" y="10963"/>
                    <a:pt x="6531" y="8164"/>
                  </a:cubicBezTo>
                  <a:cubicBezTo>
                    <a:pt x="6998" y="6298"/>
                    <a:pt x="6998" y="4432"/>
                    <a:pt x="6998" y="25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90" name="Freeform: Shape 189">
              <a:extLst>
                <a:ext uri="{FF2B5EF4-FFF2-40B4-BE49-F238E27FC236}">
                  <a16:creationId xmlns:a16="http://schemas.microsoft.com/office/drawing/2014/main" id="{2ECB2D91-FE93-4589-97C2-0933CC292E59}"/>
                </a:ext>
              </a:extLst>
            </p:cNvPr>
            <p:cNvSpPr/>
            <p:nvPr/>
          </p:nvSpPr>
          <p:spPr>
            <a:xfrm>
              <a:off x="4953264" y="3082145"/>
              <a:ext cx="4665" cy="4665"/>
            </a:xfrm>
            <a:custGeom>
              <a:avLst/>
              <a:gdLst/>
              <a:ahLst/>
              <a:cxnLst/>
              <a:rect l="0" t="0" r="0" b="0"/>
              <a:pathLst>
                <a:path>
                  <a:moveTo>
                    <a:pt x="350" y="0"/>
                  </a:moveTo>
                  <a:cubicBezTo>
                    <a:pt x="350" y="0"/>
                    <a:pt x="350" y="0"/>
                    <a:pt x="350" y="0"/>
                  </a:cubicBezTo>
                  <a:cubicBezTo>
                    <a:pt x="-117" y="0"/>
                    <a:pt x="-117" y="0"/>
                    <a:pt x="350" y="0"/>
                  </a:cubicBezTo>
                  <a:cubicBezTo>
                    <a:pt x="-117" y="467"/>
                    <a:pt x="-117" y="467"/>
                    <a:pt x="350" y="0"/>
                  </a:cubicBezTo>
                  <a:cubicBezTo>
                    <a:pt x="-117" y="0"/>
                    <a:pt x="350" y="0"/>
                    <a:pt x="35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91" name="Freeform: Shape 190">
              <a:extLst>
                <a:ext uri="{FF2B5EF4-FFF2-40B4-BE49-F238E27FC236}">
                  <a16:creationId xmlns:a16="http://schemas.microsoft.com/office/drawing/2014/main" id="{027BBED5-C208-4E3D-9605-7EC9FB86CB9F}"/>
                </a:ext>
              </a:extLst>
            </p:cNvPr>
            <p:cNvSpPr/>
            <p:nvPr/>
          </p:nvSpPr>
          <p:spPr>
            <a:xfrm>
              <a:off x="4956879" y="3093806"/>
              <a:ext cx="4665" cy="4665"/>
            </a:xfrm>
            <a:custGeom>
              <a:avLst/>
              <a:gdLst/>
              <a:ahLst/>
              <a:cxnLst/>
              <a:rect l="0" t="0" r="0" b="0"/>
              <a:pathLst>
                <a:path>
                  <a:moveTo>
                    <a:pt x="0" y="0"/>
                  </a:moveTo>
                  <a:cubicBezTo>
                    <a:pt x="0" y="0"/>
                    <a:pt x="0" y="467"/>
                    <a:pt x="0" y="467"/>
                  </a:cubicBezTo>
                  <a:cubicBezTo>
                    <a:pt x="0" y="467"/>
                    <a:pt x="467" y="467"/>
                    <a:pt x="467" y="0"/>
                  </a:cubicBezTo>
                  <a:cubicBezTo>
                    <a:pt x="467" y="0"/>
                    <a:pt x="467" y="0"/>
                    <a:pt x="0" y="0"/>
                  </a:cubicBezTo>
                  <a:cubicBezTo>
                    <a:pt x="467" y="0"/>
                    <a:pt x="467" y="0"/>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92" name="Freeform: Shape 191">
              <a:extLst>
                <a:ext uri="{FF2B5EF4-FFF2-40B4-BE49-F238E27FC236}">
                  <a16:creationId xmlns:a16="http://schemas.microsoft.com/office/drawing/2014/main" id="{439871E2-7EE6-4384-A8BF-2DD8620948BD}"/>
                </a:ext>
              </a:extLst>
            </p:cNvPr>
            <p:cNvSpPr/>
            <p:nvPr/>
          </p:nvSpPr>
          <p:spPr>
            <a:xfrm>
              <a:off x="2024873" y="3014787"/>
              <a:ext cx="4665" cy="4665"/>
            </a:xfrm>
            <a:custGeom>
              <a:avLst/>
              <a:gdLst/>
              <a:ahLst/>
              <a:cxnLst/>
              <a:rect l="0" t="0" r="0" b="0"/>
              <a:pathLst>
                <a:path w="4665" h="4665">
                  <a:moveTo>
                    <a:pt x="4382" y="1116"/>
                  </a:moveTo>
                  <a:cubicBezTo>
                    <a:pt x="3915" y="183"/>
                    <a:pt x="2049" y="-284"/>
                    <a:pt x="1116" y="183"/>
                  </a:cubicBezTo>
                  <a:cubicBezTo>
                    <a:pt x="183" y="649"/>
                    <a:pt x="-284" y="2516"/>
                    <a:pt x="183" y="3448"/>
                  </a:cubicBezTo>
                  <a:cubicBezTo>
                    <a:pt x="1116" y="4848"/>
                    <a:pt x="2049" y="6714"/>
                    <a:pt x="3448" y="7647"/>
                  </a:cubicBezTo>
                  <a:cubicBezTo>
                    <a:pt x="3915" y="8114"/>
                    <a:pt x="5315" y="6714"/>
                    <a:pt x="6714" y="5781"/>
                  </a:cubicBezTo>
                  <a:cubicBezTo>
                    <a:pt x="6248" y="4382"/>
                    <a:pt x="5781" y="2516"/>
                    <a:pt x="4382" y="111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93" name="Freeform: Shape 192">
              <a:extLst>
                <a:ext uri="{FF2B5EF4-FFF2-40B4-BE49-F238E27FC236}">
                  <a16:creationId xmlns:a16="http://schemas.microsoft.com/office/drawing/2014/main" id="{CF2DBCDE-DE87-4045-9E1E-A3F4FA512D8D}"/>
                </a:ext>
              </a:extLst>
            </p:cNvPr>
            <p:cNvSpPr/>
            <p:nvPr/>
          </p:nvSpPr>
          <p:spPr>
            <a:xfrm>
              <a:off x="2018400" y="2987447"/>
              <a:ext cx="4665" cy="4665"/>
            </a:xfrm>
            <a:custGeom>
              <a:avLst/>
              <a:gdLst/>
              <a:ahLst/>
              <a:cxnLst/>
              <a:rect l="0" t="0" r="0" b="0"/>
              <a:pathLst>
                <a:path w="4665" h="4665">
                  <a:moveTo>
                    <a:pt x="8521" y="2333"/>
                  </a:moveTo>
                  <a:cubicBezTo>
                    <a:pt x="7588" y="1400"/>
                    <a:pt x="7122" y="0"/>
                    <a:pt x="6189" y="0"/>
                  </a:cubicBezTo>
                  <a:cubicBezTo>
                    <a:pt x="3390" y="0"/>
                    <a:pt x="1057" y="933"/>
                    <a:pt x="124" y="3732"/>
                  </a:cubicBezTo>
                  <a:cubicBezTo>
                    <a:pt x="-342" y="4665"/>
                    <a:pt x="590" y="6531"/>
                    <a:pt x="1524" y="6998"/>
                  </a:cubicBezTo>
                  <a:cubicBezTo>
                    <a:pt x="4323" y="7464"/>
                    <a:pt x="7588" y="5132"/>
                    <a:pt x="8521" y="23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94" name="Freeform: Shape 193">
              <a:extLst>
                <a:ext uri="{FF2B5EF4-FFF2-40B4-BE49-F238E27FC236}">
                  <a16:creationId xmlns:a16="http://schemas.microsoft.com/office/drawing/2014/main" id="{C7EC6A5A-AFC0-47FD-8FDE-72F4F4075642}"/>
                </a:ext>
              </a:extLst>
            </p:cNvPr>
            <p:cNvSpPr/>
            <p:nvPr/>
          </p:nvSpPr>
          <p:spPr>
            <a:xfrm>
              <a:off x="1953509" y="1997744"/>
              <a:ext cx="4665" cy="4665"/>
            </a:xfrm>
            <a:custGeom>
              <a:avLst/>
              <a:gdLst/>
              <a:ahLst/>
              <a:cxnLst/>
              <a:rect l="0" t="0" r="0" b="0"/>
              <a:pathLst>
                <a:path w="4665" h="4665">
                  <a:moveTo>
                    <a:pt x="1574" y="284"/>
                  </a:moveTo>
                  <a:cubicBezTo>
                    <a:pt x="175" y="750"/>
                    <a:pt x="-292" y="1683"/>
                    <a:pt x="175" y="3083"/>
                  </a:cubicBezTo>
                  <a:cubicBezTo>
                    <a:pt x="1108" y="5415"/>
                    <a:pt x="2507" y="7748"/>
                    <a:pt x="4840" y="8214"/>
                  </a:cubicBezTo>
                  <a:cubicBezTo>
                    <a:pt x="6240" y="8681"/>
                    <a:pt x="7639" y="6815"/>
                    <a:pt x="9039" y="6348"/>
                  </a:cubicBezTo>
                  <a:cubicBezTo>
                    <a:pt x="9039" y="4949"/>
                    <a:pt x="9039" y="4482"/>
                    <a:pt x="9039" y="4016"/>
                  </a:cubicBezTo>
                  <a:cubicBezTo>
                    <a:pt x="7639" y="750"/>
                    <a:pt x="4840" y="-649"/>
                    <a:pt x="1574" y="28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95" name="Freeform: Shape 194">
              <a:extLst>
                <a:ext uri="{FF2B5EF4-FFF2-40B4-BE49-F238E27FC236}">
                  <a16:creationId xmlns:a16="http://schemas.microsoft.com/office/drawing/2014/main" id="{212B7487-BF84-4C58-87C6-2B82B001DBDE}"/>
                </a:ext>
              </a:extLst>
            </p:cNvPr>
            <p:cNvSpPr/>
            <p:nvPr/>
          </p:nvSpPr>
          <p:spPr>
            <a:xfrm>
              <a:off x="1768898" y="2841436"/>
              <a:ext cx="4665" cy="4665"/>
            </a:xfrm>
            <a:custGeom>
              <a:avLst/>
              <a:gdLst/>
              <a:ahLst/>
              <a:cxnLst/>
              <a:rect l="0" t="0" r="0" b="0"/>
              <a:pathLst>
                <a:path w="4665" h="4665">
                  <a:moveTo>
                    <a:pt x="3792" y="0"/>
                  </a:moveTo>
                  <a:cubicBezTo>
                    <a:pt x="1926" y="0"/>
                    <a:pt x="-406" y="3266"/>
                    <a:pt x="60" y="5598"/>
                  </a:cubicBezTo>
                  <a:cubicBezTo>
                    <a:pt x="527" y="7464"/>
                    <a:pt x="1926" y="8397"/>
                    <a:pt x="3792" y="8864"/>
                  </a:cubicBezTo>
                  <a:cubicBezTo>
                    <a:pt x="5658" y="9330"/>
                    <a:pt x="7524" y="7464"/>
                    <a:pt x="7058" y="5598"/>
                  </a:cubicBezTo>
                  <a:cubicBezTo>
                    <a:pt x="7058" y="2799"/>
                    <a:pt x="5192" y="467"/>
                    <a:pt x="3792"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96" name="Freeform: Shape 195">
              <a:extLst>
                <a:ext uri="{FF2B5EF4-FFF2-40B4-BE49-F238E27FC236}">
                  <a16:creationId xmlns:a16="http://schemas.microsoft.com/office/drawing/2014/main" id="{F137ECF4-E8A8-42DB-85F4-6EACAF9B0074}"/>
                </a:ext>
              </a:extLst>
            </p:cNvPr>
            <p:cNvSpPr/>
            <p:nvPr/>
          </p:nvSpPr>
          <p:spPr>
            <a:xfrm>
              <a:off x="1785544" y="2810182"/>
              <a:ext cx="4665" cy="9330"/>
            </a:xfrm>
            <a:custGeom>
              <a:avLst/>
              <a:gdLst/>
              <a:ahLst/>
              <a:cxnLst/>
              <a:rect l="0" t="0" r="0" b="0"/>
              <a:pathLst>
                <a:path w="4665" h="9330">
                  <a:moveTo>
                    <a:pt x="3939" y="10263"/>
                  </a:moveTo>
                  <a:cubicBezTo>
                    <a:pt x="7205" y="7931"/>
                    <a:pt x="6272" y="1866"/>
                    <a:pt x="2073" y="0"/>
                  </a:cubicBezTo>
                  <a:cubicBezTo>
                    <a:pt x="1607" y="0"/>
                    <a:pt x="674" y="0"/>
                    <a:pt x="674" y="467"/>
                  </a:cubicBezTo>
                  <a:cubicBezTo>
                    <a:pt x="-726" y="4199"/>
                    <a:pt x="207" y="7464"/>
                    <a:pt x="2073" y="10730"/>
                  </a:cubicBezTo>
                  <a:cubicBezTo>
                    <a:pt x="2540" y="10730"/>
                    <a:pt x="3939" y="10263"/>
                    <a:pt x="3939" y="1026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97" name="Freeform: Shape 196">
              <a:extLst>
                <a:ext uri="{FF2B5EF4-FFF2-40B4-BE49-F238E27FC236}">
                  <a16:creationId xmlns:a16="http://schemas.microsoft.com/office/drawing/2014/main" id="{5BE5166D-66A2-4606-B783-F7C013341C45}"/>
                </a:ext>
              </a:extLst>
            </p:cNvPr>
            <p:cNvSpPr/>
            <p:nvPr/>
          </p:nvSpPr>
          <p:spPr>
            <a:xfrm>
              <a:off x="1765693" y="2808523"/>
              <a:ext cx="4665" cy="4665"/>
            </a:xfrm>
            <a:custGeom>
              <a:avLst/>
              <a:gdLst/>
              <a:ahLst/>
              <a:cxnLst/>
              <a:rect l="0" t="0" r="0" b="0"/>
              <a:pathLst>
                <a:path w="4665" h="4665">
                  <a:moveTo>
                    <a:pt x="467" y="1659"/>
                  </a:moveTo>
                  <a:cubicBezTo>
                    <a:pt x="0" y="2125"/>
                    <a:pt x="0" y="3991"/>
                    <a:pt x="0" y="4924"/>
                  </a:cubicBezTo>
                  <a:cubicBezTo>
                    <a:pt x="0" y="5391"/>
                    <a:pt x="933" y="5857"/>
                    <a:pt x="1399" y="5857"/>
                  </a:cubicBezTo>
                  <a:cubicBezTo>
                    <a:pt x="4199" y="6324"/>
                    <a:pt x="6531" y="4924"/>
                    <a:pt x="8397" y="3058"/>
                  </a:cubicBezTo>
                  <a:cubicBezTo>
                    <a:pt x="8864" y="2592"/>
                    <a:pt x="8864" y="1659"/>
                    <a:pt x="8864" y="1192"/>
                  </a:cubicBezTo>
                  <a:cubicBezTo>
                    <a:pt x="8397" y="726"/>
                    <a:pt x="7931" y="259"/>
                    <a:pt x="7464" y="259"/>
                  </a:cubicBezTo>
                  <a:cubicBezTo>
                    <a:pt x="5132" y="-207"/>
                    <a:pt x="2333" y="-207"/>
                    <a:pt x="467" y="165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98" name="Freeform: Shape 197">
              <a:extLst>
                <a:ext uri="{FF2B5EF4-FFF2-40B4-BE49-F238E27FC236}">
                  <a16:creationId xmlns:a16="http://schemas.microsoft.com/office/drawing/2014/main" id="{159CFF1F-8DA2-4871-A72A-7E281F83F1A1}"/>
                </a:ext>
              </a:extLst>
            </p:cNvPr>
            <p:cNvSpPr/>
            <p:nvPr/>
          </p:nvSpPr>
          <p:spPr>
            <a:xfrm>
              <a:off x="1835541" y="2907261"/>
              <a:ext cx="4665" cy="4665"/>
            </a:xfrm>
            <a:custGeom>
              <a:avLst/>
              <a:gdLst/>
              <a:ahLst/>
              <a:cxnLst/>
              <a:rect l="0" t="0" r="0" b="0"/>
              <a:pathLst>
                <a:path w="4665" h="4665">
                  <a:moveTo>
                    <a:pt x="6189" y="5082"/>
                  </a:moveTo>
                  <a:cubicBezTo>
                    <a:pt x="6655" y="5082"/>
                    <a:pt x="7588" y="4149"/>
                    <a:pt x="7588" y="4149"/>
                  </a:cubicBezTo>
                  <a:cubicBezTo>
                    <a:pt x="7588" y="3216"/>
                    <a:pt x="7122" y="1816"/>
                    <a:pt x="6655" y="883"/>
                  </a:cubicBezTo>
                  <a:cubicBezTo>
                    <a:pt x="5256" y="-516"/>
                    <a:pt x="3390" y="-50"/>
                    <a:pt x="1524" y="883"/>
                  </a:cubicBezTo>
                  <a:cubicBezTo>
                    <a:pt x="591" y="1350"/>
                    <a:pt x="-342" y="3216"/>
                    <a:pt x="124" y="3682"/>
                  </a:cubicBezTo>
                  <a:cubicBezTo>
                    <a:pt x="124" y="4615"/>
                    <a:pt x="1990" y="5082"/>
                    <a:pt x="2923" y="5548"/>
                  </a:cubicBezTo>
                  <a:cubicBezTo>
                    <a:pt x="3856" y="5548"/>
                    <a:pt x="5256" y="5548"/>
                    <a:pt x="6189" y="508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99" name="Freeform: Shape 198">
              <a:extLst>
                <a:ext uri="{FF2B5EF4-FFF2-40B4-BE49-F238E27FC236}">
                  <a16:creationId xmlns:a16="http://schemas.microsoft.com/office/drawing/2014/main" id="{AD13F4BA-5590-43A9-A6EF-772AA8BFC60F}"/>
                </a:ext>
              </a:extLst>
            </p:cNvPr>
            <p:cNvSpPr/>
            <p:nvPr/>
          </p:nvSpPr>
          <p:spPr>
            <a:xfrm>
              <a:off x="5411697" y="3313522"/>
              <a:ext cx="4665" cy="4665"/>
            </a:xfrm>
            <a:custGeom>
              <a:avLst/>
              <a:gdLst/>
              <a:ahLst/>
              <a:cxnLst/>
              <a:rect l="0" t="0" r="0" b="0"/>
              <a:pathLst>
                <a:path>
                  <a:moveTo>
                    <a:pt x="0" y="0"/>
                  </a:moveTo>
                  <a:cubicBezTo>
                    <a:pt x="0" y="0"/>
                    <a:pt x="466" y="466"/>
                    <a:pt x="466" y="466"/>
                  </a:cubicBezTo>
                  <a:cubicBezTo>
                    <a:pt x="933" y="466"/>
                    <a:pt x="933" y="466"/>
                    <a:pt x="1400" y="466"/>
                  </a:cubicBezTo>
                  <a:cubicBezTo>
                    <a:pt x="1400" y="466"/>
                    <a:pt x="933" y="0"/>
                    <a:pt x="933" y="0"/>
                  </a:cubicBezTo>
                  <a:cubicBezTo>
                    <a:pt x="466" y="0"/>
                    <a:pt x="0" y="0"/>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00" name="Freeform: Shape 199">
              <a:extLst>
                <a:ext uri="{FF2B5EF4-FFF2-40B4-BE49-F238E27FC236}">
                  <a16:creationId xmlns:a16="http://schemas.microsoft.com/office/drawing/2014/main" id="{1372B790-7567-438C-88F1-F61BA64D18D3}"/>
                </a:ext>
              </a:extLst>
            </p:cNvPr>
            <p:cNvSpPr/>
            <p:nvPr/>
          </p:nvSpPr>
          <p:spPr>
            <a:xfrm>
              <a:off x="5397702" y="3306297"/>
              <a:ext cx="13994" cy="4665"/>
            </a:xfrm>
            <a:custGeom>
              <a:avLst/>
              <a:gdLst/>
              <a:ahLst/>
              <a:cxnLst/>
              <a:rect l="0" t="0" r="0" b="0"/>
              <a:pathLst>
                <a:path w="13995" h="4665">
                  <a:moveTo>
                    <a:pt x="0" y="227"/>
                  </a:moveTo>
                  <a:cubicBezTo>
                    <a:pt x="3732" y="4892"/>
                    <a:pt x="7931" y="7225"/>
                    <a:pt x="13995" y="7225"/>
                  </a:cubicBezTo>
                  <a:cubicBezTo>
                    <a:pt x="10730" y="1160"/>
                    <a:pt x="6065" y="-706"/>
                    <a:pt x="0" y="22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01" name="Freeform: Shape 200">
              <a:extLst>
                <a:ext uri="{FF2B5EF4-FFF2-40B4-BE49-F238E27FC236}">
                  <a16:creationId xmlns:a16="http://schemas.microsoft.com/office/drawing/2014/main" id="{D74E7A01-E84D-47DD-B346-F08334436F20}"/>
                </a:ext>
              </a:extLst>
            </p:cNvPr>
            <p:cNvSpPr/>
            <p:nvPr/>
          </p:nvSpPr>
          <p:spPr>
            <a:xfrm>
              <a:off x="5018753" y="3222556"/>
              <a:ext cx="23324" cy="51314"/>
            </a:xfrm>
            <a:custGeom>
              <a:avLst/>
              <a:gdLst/>
              <a:ahLst/>
              <a:cxnLst/>
              <a:rect l="0" t="0" r="0" b="0"/>
              <a:pathLst>
                <a:path w="23325" h="51315">
                  <a:moveTo>
                    <a:pt x="3900" y="51782"/>
                  </a:moveTo>
                  <a:cubicBezTo>
                    <a:pt x="5300" y="50849"/>
                    <a:pt x="6699" y="49916"/>
                    <a:pt x="8099" y="48983"/>
                  </a:cubicBezTo>
                  <a:cubicBezTo>
                    <a:pt x="8099" y="48983"/>
                    <a:pt x="8565" y="49450"/>
                    <a:pt x="8565" y="49450"/>
                  </a:cubicBezTo>
                  <a:lnTo>
                    <a:pt x="8099" y="48983"/>
                  </a:lnTo>
                  <a:cubicBezTo>
                    <a:pt x="9498" y="48983"/>
                    <a:pt x="10431" y="48983"/>
                    <a:pt x="11831" y="48517"/>
                  </a:cubicBezTo>
                  <a:cubicBezTo>
                    <a:pt x="11364" y="45718"/>
                    <a:pt x="10431" y="42452"/>
                    <a:pt x="9965" y="39653"/>
                  </a:cubicBezTo>
                  <a:cubicBezTo>
                    <a:pt x="9498" y="37787"/>
                    <a:pt x="10431" y="35921"/>
                    <a:pt x="12297" y="34988"/>
                  </a:cubicBezTo>
                  <a:cubicBezTo>
                    <a:pt x="12764" y="34521"/>
                    <a:pt x="13697" y="34521"/>
                    <a:pt x="14164" y="34521"/>
                  </a:cubicBezTo>
                  <a:cubicBezTo>
                    <a:pt x="17429" y="33588"/>
                    <a:pt x="20228" y="32655"/>
                    <a:pt x="18829" y="28457"/>
                  </a:cubicBezTo>
                  <a:cubicBezTo>
                    <a:pt x="18362" y="27057"/>
                    <a:pt x="19295" y="24725"/>
                    <a:pt x="20228" y="23325"/>
                  </a:cubicBezTo>
                  <a:cubicBezTo>
                    <a:pt x="21628" y="21459"/>
                    <a:pt x="23960" y="19593"/>
                    <a:pt x="23960" y="16794"/>
                  </a:cubicBezTo>
                  <a:cubicBezTo>
                    <a:pt x="23960" y="15861"/>
                    <a:pt x="23494" y="13995"/>
                    <a:pt x="22561" y="13529"/>
                  </a:cubicBezTo>
                  <a:cubicBezTo>
                    <a:pt x="20694" y="13062"/>
                    <a:pt x="18829" y="12596"/>
                    <a:pt x="16962" y="12596"/>
                  </a:cubicBezTo>
                  <a:cubicBezTo>
                    <a:pt x="15096" y="12596"/>
                    <a:pt x="13230" y="12129"/>
                    <a:pt x="12297" y="10263"/>
                  </a:cubicBezTo>
                  <a:cubicBezTo>
                    <a:pt x="11364" y="8397"/>
                    <a:pt x="11831" y="7931"/>
                    <a:pt x="14630" y="6065"/>
                  </a:cubicBezTo>
                  <a:cubicBezTo>
                    <a:pt x="15563" y="5598"/>
                    <a:pt x="16962" y="5131"/>
                    <a:pt x="17896" y="4199"/>
                  </a:cubicBezTo>
                  <a:cubicBezTo>
                    <a:pt x="18362" y="3732"/>
                    <a:pt x="18362" y="2333"/>
                    <a:pt x="17896" y="933"/>
                  </a:cubicBezTo>
                  <a:cubicBezTo>
                    <a:pt x="17896" y="466"/>
                    <a:pt x="16962" y="0"/>
                    <a:pt x="16496" y="0"/>
                  </a:cubicBezTo>
                  <a:cubicBezTo>
                    <a:pt x="2967" y="3732"/>
                    <a:pt x="168" y="11663"/>
                    <a:pt x="1101" y="24258"/>
                  </a:cubicBezTo>
                  <a:cubicBezTo>
                    <a:pt x="1101" y="26591"/>
                    <a:pt x="2034" y="29390"/>
                    <a:pt x="2501" y="31722"/>
                  </a:cubicBezTo>
                  <a:cubicBezTo>
                    <a:pt x="3434" y="35921"/>
                    <a:pt x="4367" y="40586"/>
                    <a:pt x="5300" y="44785"/>
                  </a:cubicBezTo>
                  <a:lnTo>
                    <a:pt x="4833" y="44318"/>
                  </a:lnTo>
                  <a:cubicBezTo>
                    <a:pt x="4833" y="44318"/>
                    <a:pt x="5300" y="44318"/>
                    <a:pt x="5300" y="44785"/>
                  </a:cubicBezTo>
                  <a:cubicBezTo>
                    <a:pt x="4367" y="45251"/>
                    <a:pt x="2967" y="45251"/>
                    <a:pt x="2034" y="45718"/>
                  </a:cubicBezTo>
                  <a:cubicBezTo>
                    <a:pt x="168" y="46651"/>
                    <a:pt x="-298" y="48517"/>
                    <a:pt x="168" y="49916"/>
                  </a:cubicBezTo>
                  <a:cubicBezTo>
                    <a:pt x="168" y="51782"/>
                    <a:pt x="2034" y="52715"/>
                    <a:pt x="3900" y="5178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02" name="Freeform: Shape 201">
              <a:extLst>
                <a:ext uri="{FF2B5EF4-FFF2-40B4-BE49-F238E27FC236}">
                  <a16:creationId xmlns:a16="http://schemas.microsoft.com/office/drawing/2014/main" id="{7F136EE2-1E06-40AE-8327-13BC85FE7CA7}"/>
                </a:ext>
              </a:extLst>
            </p:cNvPr>
            <p:cNvSpPr/>
            <p:nvPr/>
          </p:nvSpPr>
          <p:spPr>
            <a:xfrm>
              <a:off x="4458938" y="3039519"/>
              <a:ext cx="4665" cy="9330"/>
            </a:xfrm>
            <a:custGeom>
              <a:avLst/>
              <a:gdLst/>
              <a:ahLst/>
              <a:cxnLst/>
              <a:rect l="0" t="0" r="0" b="0"/>
              <a:pathLst>
                <a:path h="9330">
                  <a:moveTo>
                    <a:pt x="3006" y="175"/>
                  </a:moveTo>
                  <a:cubicBezTo>
                    <a:pt x="2073" y="-292"/>
                    <a:pt x="1140" y="175"/>
                    <a:pt x="674" y="1574"/>
                  </a:cubicBezTo>
                  <a:cubicBezTo>
                    <a:pt x="207" y="2974"/>
                    <a:pt x="207" y="3907"/>
                    <a:pt x="207" y="5773"/>
                  </a:cubicBezTo>
                  <a:cubicBezTo>
                    <a:pt x="207" y="6706"/>
                    <a:pt x="-259" y="7639"/>
                    <a:pt x="207" y="9039"/>
                  </a:cubicBezTo>
                  <a:cubicBezTo>
                    <a:pt x="674" y="9972"/>
                    <a:pt x="1607" y="10905"/>
                    <a:pt x="2073" y="11838"/>
                  </a:cubicBezTo>
                  <a:cubicBezTo>
                    <a:pt x="2540" y="10905"/>
                    <a:pt x="3939" y="9972"/>
                    <a:pt x="3939" y="9039"/>
                  </a:cubicBezTo>
                  <a:cubicBezTo>
                    <a:pt x="3939" y="6706"/>
                    <a:pt x="3939" y="3907"/>
                    <a:pt x="3939" y="1574"/>
                  </a:cubicBezTo>
                  <a:cubicBezTo>
                    <a:pt x="3939" y="1108"/>
                    <a:pt x="3473" y="641"/>
                    <a:pt x="3006" y="17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03" name="Freeform: Shape 202">
              <a:extLst>
                <a:ext uri="{FF2B5EF4-FFF2-40B4-BE49-F238E27FC236}">
                  <a16:creationId xmlns:a16="http://schemas.microsoft.com/office/drawing/2014/main" id="{C9FB5984-3360-4CF0-B022-5D6693EE1041}"/>
                </a:ext>
              </a:extLst>
            </p:cNvPr>
            <p:cNvSpPr/>
            <p:nvPr/>
          </p:nvSpPr>
          <p:spPr>
            <a:xfrm>
              <a:off x="5077230" y="3381243"/>
              <a:ext cx="4665" cy="9330"/>
            </a:xfrm>
            <a:custGeom>
              <a:avLst/>
              <a:gdLst/>
              <a:ahLst/>
              <a:cxnLst/>
              <a:rect l="0" t="0" r="0" b="0"/>
              <a:pathLst>
                <a:path w="4665" h="9330">
                  <a:moveTo>
                    <a:pt x="2333" y="1319"/>
                  </a:moveTo>
                  <a:cubicBezTo>
                    <a:pt x="1399" y="2719"/>
                    <a:pt x="466" y="4585"/>
                    <a:pt x="0" y="6451"/>
                  </a:cubicBezTo>
                  <a:cubicBezTo>
                    <a:pt x="0" y="7384"/>
                    <a:pt x="933" y="8317"/>
                    <a:pt x="1866" y="9250"/>
                  </a:cubicBezTo>
                  <a:cubicBezTo>
                    <a:pt x="2333" y="9717"/>
                    <a:pt x="3265" y="9250"/>
                    <a:pt x="3732" y="9250"/>
                  </a:cubicBezTo>
                  <a:cubicBezTo>
                    <a:pt x="6065" y="8317"/>
                    <a:pt x="7930" y="6451"/>
                    <a:pt x="7464" y="3185"/>
                  </a:cubicBezTo>
                  <a:cubicBezTo>
                    <a:pt x="6998" y="2253"/>
                    <a:pt x="6531" y="386"/>
                    <a:pt x="5598" y="386"/>
                  </a:cubicBezTo>
                  <a:cubicBezTo>
                    <a:pt x="4665" y="-547"/>
                    <a:pt x="2799" y="386"/>
                    <a:pt x="2333" y="131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04" name="Freeform: Shape 203">
              <a:extLst>
                <a:ext uri="{FF2B5EF4-FFF2-40B4-BE49-F238E27FC236}">
                  <a16:creationId xmlns:a16="http://schemas.microsoft.com/office/drawing/2014/main" id="{1EFCAD3A-B90D-447F-B5C9-A5288FEEF3F6}"/>
                </a:ext>
              </a:extLst>
            </p:cNvPr>
            <p:cNvSpPr/>
            <p:nvPr/>
          </p:nvSpPr>
          <p:spPr>
            <a:xfrm>
              <a:off x="3853188" y="1702741"/>
              <a:ext cx="4665" cy="4665"/>
            </a:xfrm>
            <a:custGeom>
              <a:avLst/>
              <a:gdLst/>
              <a:ahLst/>
              <a:cxnLst/>
              <a:rect l="0" t="0" r="0" b="0"/>
              <a:pathLst>
                <a:path w="4665" h="4665">
                  <a:moveTo>
                    <a:pt x="5598" y="8397"/>
                  </a:moveTo>
                  <a:cubicBezTo>
                    <a:pt x="6065" y="8397"/>
                    <a:pt x="6065" y="7464"/>
                    <a:pt x="6531" y="6998"/>
                  </a:cubicBezTo>
                  <a:cubicBezTo>
                    <a:pt x="6531" y="5598"/>
                    <a:pt x="6531" y="3732"/>
                    <a:pt x="5598" y="1866"/>
                  </a:cubicBezTo>
                  <a:cubicBezTo>
                    <a:pt x="5131" y="933"/>
                    <a:pt x="3732" y="0"/>
                    <a:pt x="3266" y="0"/>
                  </a:cubicBezTo>
                  <a:cubicBezTo>
                    <a:pt x="2333" y="0"/>
                    <a:pt x="933" y="933"/>
                    <a:pt x="466" y="1866"/>
                  </a:cubicBezTo>
                  <a:cubicBezTo>
                    <a:pt x="-466" y="4199"/>
                    <a:pt x="0" y="6531"/>
                    <a:pt x="1866" y="8397"/>
                  </a:cubicBezTo>
                  <a:cubicBezTo>
                    <a:pt x="3266" y="8864"/>
                    <a:pt x="4665" y="8397"/>
                    <a:pt x="5598" y="839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05" name="Freeform: Shape 204">
              <a:extLst>
                <a:ext uri="{FF2B5EF4-FFF2-40B4-BE49-F238E27FC236}">
                  <a16:creationId xmlns:a16="http://schemas.microsoft.com/office/drawing/2014/main" id="{CFD0A82A-49C8-473D-803F-3C108A897DDF}"/>
                </a:ext>
              </a:extLst>
            </p:cNvPr>
            <p:cNvSpPr/>
            <p:nvPr/>
          </p:nvSpPr>
          <p:spPr>
            <a:xfrm>
              <a:off x="2014793" y="1825894"/>
              <a:ext cx="4665" cy="4665"/>
            </a:xfrm>
            <a:custGeom>
              <a:avLst/>
              <a:gdLst/>
              <a:ahLst/>
              <a:cxnLst/>
              <a:rect l="0" t="0" r="0" b="0"/>
              <a:pathLst>
                <a:path w="4665" h="4665">
                  <a:moveTo>
                    <a:pt x="6531" y="1399"/>
                  </a:moveTo>
                  <a:cubicBezTo>
                    <a:pt x="6531" y="933"/>
                    <a:pt x="4665" y="0"/>
                    <a:pt x="3732" y="0"/>
                  </a:cubicBezTo>
                  <a:cubicBezTo>
                    <a:pt x="1866" y="0"/>
                    <a:pt x="0" y="1399"/>
                    <a:pt x="0" y="3266"/>
                  </a:cubicBezTo>
                  <a:cubicBezTo>
                    <a:pt x="0" y="4665"/>
                    <a:pt x="1400" y="6065"/>
                    <a:pt x="1866" y="7464"/>
                  </a:cubicBezTo>
                  <a:cubicBezTo>
                    <a:pt x="3732" y="6998"/>
                    <a:pt x="5132" y="6998"/>
                    <a:pt x="5598" y="6065"/>
                  </a:cubicBezTo>
                  <a:cubicBezTo>
                    <a:pt x="6531" y="4665"/>
                    <a:pt x="6998" y="2799"/>
                    <a:pt x="6531" y="13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06" name="Freeform: Shape 205">
              <a:extLst>
                <a:ext uri="{FF2B5EF4-FFF2-40B4-BE49-F238E27FC236}">
                  <a16:creationId xmlns:a16="http://schemas.microsoft.com/office/drawing/2014/main" id="{B6870308-0768-4047-85A0-051468FF7A79}"/>
                </a:ext>
              </a:extLst>
            </p:cNvPr>
            <p:cNvSpPr/>
            <p:nvPr/>
          </p:nvSpPr>
          <p:spPr>
            <a:xfrm>
              <a:off x="4940177" y="2650643"/>
              <a:ext cx="4665" cy="4665"/>
            </a:xfrm>
            <a:custGeom>
              <a:avLst/>
              <a:gdLst/>
              <a:ahLst/>
              <a:cxnLst/>
              <a:rect l="0" t="0" r="0" b="0"/>
              <a:pathLst>
                <a:path w="4665" h="4665">
                  <a:moveTo>
                    <a:pt x="8306" y="3265"/>
                  </a:moveTo>
                  <a:cubicBezTo>
                    <a:pt x="8306" y="1399"/>
                    <a:pt x="6907" y="0"/>
                    <a:pt x="5041" y="0"/>
                  </a:cubicBezTo>
                  <a:cubicBezTo>
                    <a:pt x="4108" y="0"/>
                    <a:pt x="2708" y="467"/>
                    <a:pt x="1775" y="933"/>
                  </a:cubicBezTo>
                  <a:cubicBezTo>
                    <a:pt x="375" y="1866"/>
                    <a:pt x="-557" y="4199"/>
                    <a:pt x="375" y="5132"/>
                  </a:cubicBezTo>
                  <a:cubicBezTo>
                    <a:pt x="1309" y="6065"/>
                    <a:pt x="2242" y="6531"/>
                    <a:pt x="3641" y="6531"/>
                  </a:cubicBezTo>
                  <a:cubicBezTo>
                    <a:pt x="6440" y="7464"/>
                    <a:pt x="7840" y="6065"/>
                    <a:pt x="8306" y="326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07" name="Freeform: Shape 206">
              <a:extLst>
                <a:ext uri="{FF2B5EF4-FFF2-40B4-BE49-F238E27FC236}">
                  <a16:creationId xmlns:a16="http://schemas.microsoft.com/office/drawing/2014/main" id="{42371A44-70C2-4DD0-930C-423273EE8C67}"/>
                </a:ext>
              </a:extLst>
            </p:cNvPr>
            <p:cNvSpPr/>
            <p:nvPr/>
          </p:nvSpPr>
          <p:spPr>
            <a:xfrm>
              <a:off x="4761424" y="3701639"/>
              <a:ext cx="4665" cy="4665"/>
            </a:xfrm>
            <a:custGeom>
              <a:avLst/>
              <a:gdLst/>
              <a:ahLst/>
              <a:cxnLst/>
              <a:rect l="0" t="0" r="0" b="0"/>
              <a:pathLst>
                <a:path w="4665" h="4665">
                  <a:moveTo>
                    <a:pt x="5131" y="933"/>
                  </a:moveTo>
                  <a:cubicBezTo>
                    <a:pt x="4665" y="466"/>
                    <a:pt x="2799" y="0"/>
                    <a:pt x="1866" y="0"/>
                  </a:cubicBezTo>
                  <a:cubicBezTo>
                    <a:pt x="933" y="466"/>
                    <a:pt x="0" y="1866"/>
                    <a:pt x="0" y="2799"/>
                  </a:cubicBezTo>
                  <a:cubicBezTo>
                    <a:pt x="466" y="5131"/>
                    <a:pt x="1866" y="6998"/>
                    <a:pt x="2799" y="8863"/>
                  </a:cubicBezTo>
                  <a:cubicBezTo>
                    <a:pt x="4198" y="8863"/>
                    <a:pt x="5131" y="8863"/>
                    <a:pt x="6531" y="8863"/>
                  </a:cubicBezTo>
                  <a:cubicBezTo>
                    <a:pt x="7464" y="6065"/>
                    <a:pt x="7464" y="3265"/>
                    <a:pt x="5131"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08" name="Freeform: Shape 207">
              <a:extLst>
                <a:ext uri="{FF2B5EF4-FFF2-40B4-BE49-F238E27FC236}">
                  <a16:creationId xmlns:a16="http://schemas.microsoft.com/office/drawing/2014/main" id="{494C5C22-0150-4724-BF61-63058723497D}"/>
                </a:ext>
              </a:extLst>
            </p:cNvPr>
            <p:cNvSpPr/>
            <p:nvPr/>
          </p:nvSpPr>
          <p:spPr>
            <a:xfrm>
              <a:off x="4764223" y="3710502"/>
              <a:ext cx="4665" cy="4665"/>
            </a:xfrm>
            <a:custGeom>
              <a:avLst/>
              <a:gdLst/>
              <a:ahLst/>
              <a:cxnLst/>
              <a:rect l="0" t="0" r="0" b="0"/>
              <a:pathLst>
                <a:path>
                  <a:moveTo>
                    <a:pt x="0" y="0"/>
                  </a:moveTo>
                  <a:cubicBezTo>
                    <a:pt x="0" y="0"/>
                    <a:pt x="0" y="0"/>
                    <a:pt x="0" y="0"/>
                  </a:cubicBezTo>
                  <a:cubicBezTo>
                    <a:pt x="0" y="467"/>
                    <a:pt x="0" y="467"/>
                    <a:pt x="0" y="0"/>
                  </a:cubicBezTo>
                  <a:cubicBezTo>
                    <a:pt x="0" y="467"/>
                    <a:pt x="0" y="467"/>
                    <a:pt x="0" y="0"/>
                  </a:cubicBezTo>
                  <a:cubicBezTo>
                    <a:pt x="467" y="467"/>
                    <a:pt x="0" y="467"/>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09" name="Freeform: Shape 208">
              <a:extLst>
                <a:ext uri="{FF2B5EF4-FFF2-40B4-BE49-F238E27FC236}">
                  <a16:creationId xmlns:a16="http://schemas.microsoft.com/office/drawing/2014/main" id="{84C29ED2-DBF3-451C-B50F-833126A806E9}"/>
                </a:ext>
              </a:extLst>
            </p:cNvPr>
            <p:cNvSpPr/>
            <p:nvPr/>
          </p:nvSpPr>
          <p:spPr>
            <a:xfrm>
              <a:off x="3479539" y="1462033"/>
              <a:ext cx="4665" cy="4665"/>
            </a:xfrm>
            <a:custGeom>
              <a:avLst/>
              <a:gdLst/>
              <a:ahLst/>
              <a:cxnLst/>
              <a:rect l="0" t="0" r="0" b="0"/>
              <a:pathLst>
                <a:path>
                  <a:moveTo>
                    <a:pt x="0" y="0"/>
                  </a:moveTo>
                  <a:cubicBezTo>
                    <a:pt x="0" y="0"/>
                    <a:pt x="0" y="467"/>
                    <a:pt x="0" y="467"/>
                  </a:cubicBezTo>
                  <a:cubicBezTo>
                    <a:pt x="0" y="467"/>
                    <a:pt x="466" y="467"/>
                    <a:pt x="466" y="467"/>
                  </a:cubicBezTo>
                  <a:cubicBezTo>
                    <a:pt x="466" y="467"/>
                    <a:pt x="466" y="0"/>
                    <a:pt x="466" y="0"/>
                  </a:cubicBezTo>
                  <a:cubicBezTo>
                    <a:pt x="466" y="0"/>
                    <a:pt x="0" y="0"/>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10" name="Freeform: Shape 209">
              <a:extLst>
                <a:ext uri="{FF2B5EF4-FFF2-40B4-BE49-F238E27FC236}">
                  <a16:creationId xmlns:a16="http://schemas.microsoft.com/office/drawing/2014/main" id="{CD712489-0AFE-4169-BA4E-6442BB3053D0}"/>
                </a:ext>
              </a:extLst>
            </p:cNvPr>
            <p:cNvSpPr/>
            <p:nvPr/>
          </p:nvSpPr>
          <p:spPr>
            <a:xfrm>
              <a:off x="3471142" y="1454570"/>
              <a:ext cx="4665" cy="4665"/>
            </a:xfrm>
            <a:custGeom>
              <a:avLst/>
              <a:gdLst/>
              <a:ahLst/>
              <a:cxnLst/>
              <a:rect l="0" t="0" r="0" b="0"/>
              <a:pathLst>
                <a:path w="4665" h="4665">
                  <a:moveTo>
                    <a:pt x="2799" y="0"/>
                  </a:moveTo>
                  <a:cubicBezTo>
                    <a:pt x="1866" y="0"/>
                    <a:pt x="0" y="1400"/>
                    <a:pt x="0" y="1866"/>
                  </a:cubicBezTo>
                  <a:cubicBezTo>
                    <a:pt x="0" y="3266"/>
                    <a:pt x="467" y="6065"/>
                    <a:pt x="1866" y="6531"/>
                  </a:cubicBezTo>
                  <a:cubicBezTo>
                    <a:pt x="3732" y="7464"/>
                    <a:pt x="6065" y="6998"/>
                    <a:pt x="8397" y="6998"/>
                  </a:cubicBezTo>
                  <a:cubicBezTo>
                    <a:pt x="7464" y="5132"/>
                    <a:pt x="6998" y="2799"/>
                    <a:pt x="6065" y="933"/>
                  </a:cubicBezTo>
                  <a:cubicBezTo>
                    <a:pt x="5598" y="466"/>
                    <a:pt x="3732" y="0"/>
                    <a:pt x="2799"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11" name="Freeform: Shape 210">
              <a:extLst>
                <a:ext uri="{FF2B5EF4-FFF2-40B4-BE49-F238E27FC236}">
                  <a16:creationId xmlns:a16="http://schemas.microsoft.com/office/drawing/2014/main" id="{59D5EB44-4E6F-4581-AC83-CEE9B1401BD5}"/>
                </a:ext>
              </a:extLst>
            </p:cNvPr>
            <p:cNvSpPr/>
            <p:nvPr/>
          </p:nvSpPr>
          <p:spPr>
            <a:xfrm>
              <a:off x="4889240" y="3054067"/>
              <a:ext cx="4665" cy="4665"/>
            </a:xfrm>
            <a:custGeom>
              <a:avLst/>
              <a:gdLst/>
              <a:ahLst/>
              <a:cxnLst/>
              <a:rect l="0" t="0" r="0" b="0"/>
              <a:pathLst>
                <a:path w="4665" h="4665">
                  <a:moveTo>
                    <a:pt x="7464" y="2887"/>
                  </a:moveTo>
                  <a:cubicBezTo>
                    <a:pt x="6065" y="1954"/>
                    <a:pt x="5132" y="1021"/>
                    <a:pt x="3266" y="88"/>
                  </a:cubicBezTo>
                  <a:cubicBezTo>
                    <a:pt x="1400" y="-378"/>
                    <a:pt x="0" y="1021"/>
                    <a:pt x="0" y="3820"/>
                  </a:cubicBezTo>
                  <a:cubicBezTo>
                    <a:pt x="0" y="4753"/>
                    <a:pt x="467" y="6619"/>
                    <a:pt x="1400" y="7086"/>
                  </a:cubicBezTo>
                  <a:cubicBezTo>
                    <a:pt x="2799" y="7553"/>
                    <a:pt x="6998" y="5220"/>
                    <a:pt x="7464" y="288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12" name="Freeform: Shape 211">
              <a:extLst>
                <a:ext uri="{FF2B5EF4-FFF2-40B4-BE49-F238E27FC236}">
                  <a16:creationId xmlns:a16="http://schemas.microsoft.com/office/drawing/2014/main" id="{ADE9AD7B-52FF-44D6-9BAD-6D7D18BF7BE8}"/>
                </a:ext>
              </a:extLst>
            </p:cNvPr>
            <p:cNvSpPr/>
            <p:nvPr/>
          </p:nvSpPr>
          <p:spPr>
            <a:xfrm>
              <a:off x="4992556" y="3385620"/>
              <a:ext cx="9329" cy="4665"/>
            </a:xfrm>
            <a:custGeom>
              <a:avLst/>
              <a:gdLst/>
              <a:ahLst/>
              <a:cxnLst/>
              <a:rect l="0" t="0" r="0" b="0"/>
              <a:pathLst>
                <a:path w="9330" h="4665">
                  <a:moveTo>
                    <a:pt x="3975" y="5339"/>
                  </a:moveTo>
                  <a:cubicBezTo>
                    <a:pt x="5374" y="5339"/>
                    <a:pt x="6774" y="5339"/>
                    <a:pt x="7707" y="4872"/>
                  </a:cubicBezTo>
                  <a:cubicBezTo>
                    <a:pt x="8640" y="4406"/>
                    <a:pt x="9573" y="3473"/>
                    <a:pt x="10040" y="2540"/>
                  </a:cubicBezTo>
                  <a:cubicBezTo>
                    <a:pt x="10040" y="1607"/>
                    <a:pt x="9106" y="674"/>
                    <a:pt x="8173" y="207"/>
                  </a:cubicBezTo>
                  <a:cubicBezTo>
                    <a:pt x="7707" y="-259"/>
                    <a:pt x="6774" y="207"/>
                    <a:pt x="6307" y="207"/>
                  </a:cubicBezTo>
                  <a:cubicBezTo>
                    <a:pt x="5841" y="207"/>
                    <a:pt x="4908" y="207"/>
                    <a:pt x="4441" y="207"/>
                  </a:cubicBezTo>
                  <a:cubicBezTo>
                    <a:pt x="2575" y="207"/>
                    <a:pt x="709" y="674"/>
                    <a:pt x="243" y="3006"/>
                  </a:cubicBezTo>
                  <a:cubicBezTo>
                    <a:pt x="-690" y="3939"/>
                    <a:pt x="1176" y="5339"/>
                    <a:pt x="3975" y="533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13" name="Freeform: Shape 212">
              <a:extLst>
                <a:ext uri="{FF2B5EF4-FFF2-40B4-BE49-F238E27FC236}">
                  <a16:creationId xmlns:a16="http://schemas.microsoft.com/office/drawing/2014/main" id="{82A11933-B20A-4A2F-8D78-762E6672E140}"/>
                </a:ext>
              </a:extLst>
            </p:cNvPr>
            <p:cNvSpPr/>
            <p:nvPr/>
          </p:nvSpPr>
          <p:spPr>
            <a:xfrm>
              <a:off x="2797079" y="1399036"/>
              <a:ext cx="4665" cy="4665"/>
            </a:xfrm>
            <a:custGeom>
              <a:avLst/>
              <a:gdLst/>
              <a:ahLst/>
              <a:cxnLst/>
              <a:rect l="0" t="0" r="0" b="0"/>
              <a:pathLst>
                <a:path w="4665" h="4665">
                  <a:moveTo>
                    <a:pt x="3732" y="8419"/>
                  </a:moveTo>
                  <a:cubicBezTo>
                    <a:pt x="4199" y="7020"/>
                    <a:pt x="5132" y="5154"/>
                    <a:pt x="5598" y="3754"/>
                  </a:cubicBezTo>
                  <a:cubicBezTo>
                    <a:pt x="5598" y="2821"/>
                    <a:pt x="5132" y="1422"/>
                    <a:pt x="4199" y="489"/>
                  </a:cubicBezTo>
                  <a:cubicBezTo>
                    <a:pt x="3265" y="-911"/>
                    <a:pt x="467" y="955"/>
                    <a:pt x="0" y="2821"/>
                  </a:cubicBezTo>
                  <a:cubicBezTo>
                    <a:pt x="467" y="5620"/>
                    <a:pt x="1399" y="7486"/>
                    <a:pt x="3732" y="841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14" name="Freeform: Shape 213">
              <a:extLst>
                <a:ext uri="{FF2B5EF4-FFF2-40B4-BE49-F238E27FC236}">
                  <a16:creationId xmlns:a16="http://schemas.microsoft.com/office/drawing/2014/main" id="{C75D3DF3-D04F-4044-9DFE-6BBA4544D5AB}"/>
                </a:ext>
              </a:extLst>
            </p:cNvPr>
            <p:cNvSpPr/>
            <p:nvPr/>
          </p:nvSpPr>
          <p:spPr>
            <a:xfrm>
              <a:off x="3665663" y="3439850"/>
              <a:ext cx="4665" cy="4665"/>
            </a:xfrm>
            <a:custGeom>
              <a:avLst/>
              <a:gdLst/>
              <a:ahLst/>
              <a:cxnLst/>
              <a:rect l="0" t="0" r="0" b="0"/>
              <a:pathLst>
                <a:path w="4665" h="4665">
                  <a:moveTo>
                    <a:pt x="5598" y="5221"/>
                  </a:moveTo>
                  <a:cubicBezTo>
                    <a:pt x="6531" y="3355"/>
                    <a:pt x="6065" y="556"/>
                    <a:pt x="4199" y="89"/>
                  </a:cubicBezTo>
                  <a:cubicBezTo>
                    <a:pt x="2333" y="-377"/>
                    <a:pt x="467" y="1022"/>
                    <a:pt x="0" y="3355"/>
                  </a:cubicBezTo>
                  <a:cubicBezTo>
                    <a:pt x="467" y="4288"/>
                    <a:pt x="933" y="5687"/>
                    <a:pt x="1866" y="6621"/>
                  </a:cubicBezTo>
                  <a:cubicBezTo>
                    <a:pt x="3732" y="7087"/>
                    <a:pt x="5132" y="6621"/>
                    <a:pt x="5598" y="522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15" name="Freeform: Shape 214">
              <a:extLst>
                <a:ext uri="{FF2B5EF4-FFF2-40B4-BE49-F238E27FC236}">
                  <a16:creationId xmlns:a16="http://schemas.microsoft.com/office/drawing/2014/main" id="{EF8E9DF4-0DF1-4EC1-B939-3596E213AB55}"/>
                </a:ext>
              </a:extLst>
            </p:cNvPr>
            <p:cNvSpPr/>
            <p:nvPr/>
          </p:nvSpPr>
          <p:spPr>
            <a:xfrm>
              <a:off x="2790430" y="1534562"/>
              <a:ext cx="4665" cy="4665"/>
            </a:xfrm>
            <a:custGeom>
              <a:avLst/>
              <a:gdLst/>
              <a:ahLst/>
              <a:cxnLst/>
              <a:rect l="0" t="0" r="0" b="0"/>
              <a:pathLst>
                <a:path w="4665" h="4665">
                  <a:moveTo>
                    <a:pt x="2451" y="244"/>
                  </a:moveTo>
                  <a:cubicBezTo>
                    <a:pt x="585" y="1177"/>
                    <a:pt x="-348" y="3043"/>
                    <a:pt x="119" y="4909"/>
                  </a:cubicBezTo>
                  <a:cubicBezTo>
                    <a:pt x="119" y="5375"/>
                    <a:pt x="585" y="6308"/>
                    <a:pt x="1052" y="6308"/>
                  </a:cubicBezTo>
                  <a:cubicBezTo>
                    <a:pt x="1985" y="6308"/>
                    <a:pt x="3851" y="6775"/>
                    <a:pt x="4317" y="6308"/>
                  </a:cubicBezTo>
                  <a:cubicBezTo>
                    <a:pt x="5250" y="4909"/>
                    <a:pt x="5717" y="3043"/>
                    <a:pt x="6183" y="2110"/>
                  </a:cubicBezTo>
                  <a:cubicBezTo>
                    <a:pt x="5250" y="-223"/>
                    <a:pt x="4317" y="-223"/>
                    <a:pt x="2451" y="24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16" name="Freeform: Shape 215">
              <a:extLst>
                <a:ext uri="{FF2B5EF4-FFF2-40B4-BE49-F238E27FC236}">
                  <a16:creationId xmlns:a16="http://schemas.microsoft.com/office/drawing/2014/main" id="{6035FA85-2D29-4CE1-939B-574265109786}"/>
                </a:ext>
              </a:extLst>
            </p:cNvPr>
            <p:cNvSpPr/>
            <p:nvPr/>
          </p:nvSpPr>
          <p:spPr>
            <a:xfrm>
              <a:off x="3289682" y="2612441"/>
              <a:ext cx="4665" cy="4665"/>
            </a:xfrm>
            <a:custGeom>
              <a:avLst/>
              <a:gdLst/>
              <a:ahLst/>
              <a:cxnLst/>
              <a:rect l="0" t="0" r="0" b="0"/>
              <a:pathLst>
                <a:path w="4665" h="4665">
                  <a:moveTo>
                    <a:pt x="6065" y="1816"/>
                  </a:moveTo>
                  <a:cubicBezTo>
                    <a:pt x="5598" y="1350"/>
                    <a:pt x="5131" y="1350"/>
                    <a:pt x="4665" y="883"/>
                  </a:cubicBezTo>
                  <a:cubicBezTo>
                    <a:pt x="3732" y="-50"/>
                    <a:pt x="2333" y="-516"/>
                    <a:pt x="1399" y="883"/>
                  </a:cubicBezTo>
                  <a:cubicBezTo>
                    <a:pt x="466" y="1816"/>
                    <a:pt x="0" y="3216"/>
                    <a:pt x="0" y="4149"/>
                  </a:cubicBezTo>
                  <a:cubicBezTo>
                    <a:pt x="0" y="5082"/>
                    <a:pt x="1399" y="6481"/>
                    <a:pt x="1866" y="6948"/>
                  </a:cubicBezTo>
                  <a:cubicBezTo>
                    <a:pt x="4198" y="7414"/>
                    <a:pt x="6065" y="7414"/>
                    <a:pt x="8397" y="7414"/>
                  </a:cubicBezTo>
                  <a:cubicBezTo>
                    <a:pt x="8397" y="6015"/>
                    <a:pt x="8397" y="5082"/>
                    <a:pt x="8397" y="3682"/>
                  </a:cubicBezTo>
                  <a:cubicBezTo>
                    <a:pt x="7931" y="2749"/>
                    <a:pt x="6998" y="2283"/>
                    <a:pt x="6065" y="181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17" name="Freeform: Shape 216">
              <a:extLst>
                <a:ext uri="{FF2B5EF4-FFF2-40B4-BE49-F238E27FC236}">
                  <a16:creationId xmlns:a16="http://schemas.microsoft.com/office/drawing/2014/main" id="{46667002-5FC5-4F7C-AE88-EB8B0D0564CE}"/>
                </a:ext>
              </a:extLst>
            </p:cNvPr>
            <p:cNvSpPr/>
            <p:nvPr/>
          </p:nvSpPr>
          <p:spPr>
            <a:xfrm>
              <a:off x="3298544" y="2618922"/>
              <a:ext cx="4665" cy="4665"/>
            </a:xfrm>
            <a:custGeom>
              <a:avLst/>
              <a:gdLst/>
              <a:ahLst/>
              <a:cxnLst/>
              <a:rect l="0" t="0" r="0" b="0"/>
              <a:pathLst>
                <a:path>
                  <a:moveTo>
                    <a:pt x="0" y="0"/>
                  </a:moveTo>
                  <a:cubicBezTo>
                    <a:pt x="0" y="0"/>
                    <a:pt x="0" y="467"/>
                    <a:pt x="0" y="467"/>
                  </a:cubicBezTo>
                  <a:cubicBezTo>
                    <a:pt x="467" y="0"/>
                    <a:pt x="467" y="0"/>
                    <a:pt x="467" y="0"/>
                  </a:cubicBezTo>
                  <a:cubicBezTo>
                    <a:pt x="467" y="0"/>
                    <a:pt x="467" y="0"/>
                    <a:pt x="467" y="0"/>
                  </a:cubicBezTo>
                  <a:cubicBezTo>
                    <a:pt x="467" y="0"/>
                    <a:pt x="0" y="0"/>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18" name="Freeform: Shape 217">
              <a:extLst>
                <a:ext uri="{FF2B5EF4-FFF2-40B4-BE49-F238E27FC236}">
                  <a16:creationId xmlns:a16="http://schemas.microsoft.com/office/drawing/2014/main" id="{6D5FF925-9BCC-430E-8C34-3F3A56AAD3D6}"/>
                </a:ext>
              </a:extLst>
            </p:cNvPr>
            <p:cNvSpPr/>
            <p:nvPr/>
          </p:nvSpPr>
          <p:spPr>
            <a:xfrm>
              <a:off x="5178924" y="4017451"/>
              <a:ext cx="4665" cy="9330"/>
            </a:xfrm>
            <a:custGeom>
              <a:avLst/>
              <a:gdLst/>
              <a:ahLst/>
              <a:cxnLst/>
              <a:rect l="0" t="0" r="0" b="0"/>
              <a:pathLst>
                <a:path w="4665" h="9330">
                  <a:moveTo>
                    <a:pt x="5131" y="7931"/>
                  </a:moveTo>
                  <a:cubicBezTo>
                    <a:pt x="5598" y="6998"/>
                    <a:pt x="6065" y="5598"/>
                    <a:pt x="6531" y="4665"/>
                  </a:cubicBezTo>
                  <a:cubicBezTo>
                    <a:pt x="6531" y="4199"/>
                    <a:pt x="6531" y="3266"/>
                    <a:pt x="6065" y="2799"/>
                  </a:cubicBezTo>
                  <a:cubicBezTo>
                    <a:pt x="5598" y="1866"/>
                    <a:pt x="5131" y="467"/>
                    <a:pt x="4198" y="0"/>
                  </a:cubicBezTo>
                  <a:cubicBezTo>
                    <a:pt x="3266" y="0"/>
                    <a:pt x="1866" y="467"/>
                    <a:pt x="1399" y="1400"/>
                  </a:cubicBezTo>
                  <a:cubicBezTo>
                    <a:pt x="466" y="2799"/>
                    <a:pt x="0" y="4665"/>
                    <a:pt x="0" y="6531"/>
                  </a:cubicBezTo>
                  <a:cubicBezTo>
                    <a:pt x="0" y="7464"/>
                    <a:pt x="1399" y="8397"/>
                    <a:pt x="2333" y="8864"/>
                  </a:cubicBezTo>
                  <a:cubicBezTo>
                    <a:pt x="3732" y="9797"/>
                    <a:pt x="4665" y="9330"/>
                    <a:pt x="5131" y="793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19" name="Freeform: Shape 218">
              <a:extLst>
                <a:ext uri="{FF2B5EF4-FFF2-40B4-BE49-F238E27FC236}">
                  <a16:creationId xmlns:a16="http://schemas.microsoft.com/office/drawing/2014/main" id="{91369A1F-7C9F-4369-B454-F39EAE2BBDC4}"/>
                </a:ext>
              </a:extLst>
            </p:cNvPr>
            <p:cNvSpPr/>
            <p:nvPr/>
          </p:nvSpPr>
          <p:spPr>
            <a:xfrm>
              <a:off x="5020230" y="3284014"/>
              <a:ext cx="4665" cy="4665"/>
            </a:xfrm>
            <a:custGeom>
              <a:avLst/>
              <a:gdLst/>
              <a:ahLst/>
              <a:cxnLst/>
              <a:rect l="0" t="0" r="0" b="0"/>
              <a:pathLst>
                <a:path w="4665" h="4665">
                  <a:moveTo>
                    <a:pt x="5222" y="6184"/>
                  </a:moveTo>
                  <a:cubicBezTo>
                    <a:pt x="6155" y="5717"/>
                    <a:pt x="7088" y="4784"/>
                    <a:pt x="8021" y="4317"/>
                  </a:cubicBezTo>
                  <a:cubicBezTo>
                    <a:pt x="8021" y="3851"/>
                    <a:pt x="8021" y="2918"/>
                    <a:pt x="7554" y="2451"/>
                  </a:cubicBezTo>
                  <a:cubicBezTo>
                    <a:pt x="6621" y="585"/>
                    <a:pt x="4756" y="-348"/>
                    <a:pt x="2889" y="119"/>
                  </a:cubicBezTo>
                  <a:cubicBezTo>
                    <a:pt x="1024" y="585"/>
                    <a:pt x="-376" y="3384"/>
                    <a:pt x="90" y="4317"/>
                  </a:cubicBezTo>
                  <a:cubicBezTo>
                    <a:pt x="1490" y="6184"/>
                    <a:pt x="3356" y="6650"/>
                    <a:pt x="5222" y="618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20" name="Freeform: Shape 219">
              <a:extLst>
                <a:ext uri="{FF2B5EF4-FFF2-40B4-BE49-F238E27FC236}">
                  <a16:creationId xmlns:a16="http://schemas.microsoft.com/office/drawing/2014/main" id="{333963C5-DA7F-44FF-B48E-AE4FE088DDCF}"/>
                </a:ext>
              </a:extLst>
            </p:cNvPr>
            <p:cNvSpPr/>
            <p:nvPr/>
          </p:nvSpPr>
          <p:spPr>
            <a:xfrm>
              <a:off x="1881731" y="4044974"/>
              <a:ext cx="4665" cy="4665"/>
            </a:xfrm>
            <a:custGeom>
              <a:avLst/>
              <a:gdLst/>
              <a:ahLst/>
              <a:cxnLst/>
              <a:rect l="0" t="0" r="0" b="0"/>
              <a:pathLst>
                <a:path w="4665" h="4665">
                  <a:moveTo>
                    <a:pt x="3380" y="7464"/>
                  </a:moveTo>
                  <a:cubicBezTo>
                    <a:pt x="3847" y="7464"/>
                    <a:pt x="4780" y="7464"/>
                    <a:pt x="5246" y="7464"/>
                  </a:cubicBezTo>
                  <a:cubicBezTo>
                    <a:pt x="5713" y="6998"/>
                    <a:pt x="6179" y="6531"/>
                    <a:pt x="6179" y="6065"/>
                  </a:cubicBezTo>
                  <a:cubicBezTo>
                    <a:pt x="6179" y="3732"/>
                    <a:pt x="5246" y="1399"/>
                    <a:pt x="2914" y="0"/>
                  </a:cubicBezTo>
                  <a:cubicBezTo>
                    <a:pt x="1981" y="466"/>
                    <a:pt x="581" y="933"/>
                    <a:pt x="115" y="1866"/>
                  </a:cubicBezTo>
                  <a:cubicBezTo>
                    <a:pt x="-352" y="4199"/>
                    <a:pt x="581" y="6065"/>
                    <a:pt x="3380" y="746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21" name="Freeform: Shape 220">
              <a:extLst>
                <a:ext uri="{FF2B5EF4-FFF2-40B4-BE49-F238E27FC236}">
                  <a16:creationId xmlns:a16="http://schemas.microsoft.com/office/drawing/2014/main" id="{38D475D4-6549-43BC-823D-862CB3FD1F8A}"/>
                </a:ext>
              </a:extLst>
            </p:cNvPr>
            <p:cNvSpPr/>
            <p:nvPr/>
          </p:nvSpPr>
          <p:spPr>
            <a:xfrm>
              <a:off x="5153436" y="3491253"/>
              <a:ext cx="4665" cy="4665"/>
            </a:xfrm>
            <a:custGeom>
              <a:avLst/>
              <a:gdLst/>
              <a:ahLst/>
              <a:cxnLst/>
              <a:rect l="0" t="0" r="0" b="0"/>
              <a:pathLst>
                <a:path w="4665" h="4665">
                  <a:moveTo>
                    <a:pt x="297" y="4199"/>
                  </a:moveTo>
                  <a:cubicBezTo>
                    <a:pt x="1230" y="5598"/>
                    <a:pt x="2630" y="6065"/>
                    <a:pt x="3563" y="6998"/>
                  </a:cubicBezTo>
                  <a:cubicBezTo>
                    <a:pt x="4962" y="6065"/>
                    <a:pt x="6362" y="5598"/>
                    <a:pt x="6828" y="4665"/>
                  </a:cubicBezTo>
                  <a:cubicBezTo>
                    <a:pt x="7295" y="3732"/>
                    <a:pt x="6362" y="2333"/>
                    <a:pt x="5895" y="1400"/>
                  </a:cubicBezTo>
                  <a:cubicBezTo>
                    <a:pt x="4962" y="467"/>
                    <a:pt x="4029" y="467"/>
                    <a:pt x="2630" y="0"/>
                  </a:cubicBezTo>
                  <a:cubicBezTo>
                    <a:pt x="764" y="467"/>
                    <a:pt x="-636" y="2799"/>
                    <a:pt x="297" y="41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22" name="Freeform: Shape 221">
              <a:extLst>
                <a:ext uri="{FF2B5EF4-FFF2-40B4-BE49-F238E27FC236}">
                  <a16:creationId xmlns:a16="http://schemas.microsoft.com/office/drawing/2014/main" id="{248434DE-6816-4A2B-B53E-AE54A9BE92EE}"/>
                </a:ext>
              </a:extLst>
            </p:cNvPr>
            <p:cNvSpPr/>
            <p:nvPr/>
          </p:nvSpPr>
          <p:spPr>
            <a:xfrm>
              <a:off x="2532520" y="1336082"/>
              <a:ext cx="4665" cy="4665"/>
            </a:xfrm>
            <a:custGeom>
              <a:avLst/>
              <a:gdLst/>
              <a:ahLst/>
              <a:cxnLst/>
              <a:rect l="0" t="0" r="0" b="0"/>
              <a:pathLst>
                <a:path w="4665" h="4665">
                  <a:moveTo>
                    <a:pt x="4263" y="6998"/>
                  </a:moveTo>
                  <a:cubicBezTo>
                    <a:pt x="4730" y="6531"/>
                    <a:pt x="5196" y="6065"/>
                    <a:pt x="5663" y="5598"/>
                  </a:cubicBezTo>
                  <a:cubicBezTo>
                    <a:pt x="6596" y="2799"/>
                    <a:pt x="5196" y="467"/>
                    <a:pt x="2397" y="0"/>
                  </a:cubicBezTo>
                  <a:cubicBezTo>
                    <a:pt x="1931" y="0"/>
                    <a:pt x="1464" y="467"/>
                    <a:pt x="998" y="467"/>
                  </a:cubicBezTo>
                  <a:cubicBezTo>
                    <a:pt x="-402" y="1400"/>
                    <a:pt x="-402" y="3732"/>
                    <a:pt x="1464" y="5132"/>
                  </a:cubicBezTo>
                  <a:cubicBezTo>
                    <a:pt x="1931" y="6531"/>
                    <a:pt x="3330" y="6531"/>
                    <a:pt x="4263" y="6998"/>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23" name="Freeform: Shape 222">
              <a:extLst>
                <a:ext uri="{FF2B5EF4-FFF2-40B4-BE49-F238E27FC236}">
                  <a16:creationId xmlns:a16="http://schemas.microsoft.com/office/drawing/2014/main" id="{A90391A0-5244-4ACF-9114-67B8910E1DD5}"/>
                </a:ext>
              </a:extLst>
            </p:cNvPr>
            <p:cNvSpPr/>
            <p:nvPr/>
          </p:nvSpPr>
          <p:spPr>
            <a:xfrm>
              <a:off x="5641321" y="3536037"/>
              <a:ext cx="4665" cy="4665"/>
            </a:xfrm>
            <a:custGeom>
              <a:avLst/>
              <a:gdLst/>
              <a:ahLst/>
              <a:cxnLst/>
              <a:rect l="0" t="0" r="0" b="0"/>
              <a:pathLst>
                <a:path w="4665" h="4665">
                  <a:moveTo>
                    <a:pt x="3149" y="8397"/>
                  </a:moveTo>
                  <a:cubicBezTo>
                    <a:pt x="4082" y="7931"/>
                    <a:pt x="5015" y="7464"/>
                    <a:pt x="5948" y="6998"/>
                  </a:cubicBezTo>
                  <a:cubicBezTo>
                    <a:pt x="6414" y="6998"/>
                    <a:pt x="5948" y="5598"/>
                    <a:pt x="5948" y="5132"/>
                  </a:cubicBezTo>
                  <a:cubicBezTo>
                    <a:pt x="5015" y="3732"/>
                    <a:pt x="4082" y="1866"/>
                    <a:pt x="3149" y="467"/>
                  </a:cubicBezTo>
                  <a:cubicBezTo>
                    <a:pt x="2683" y="0"/>
                    <a:pt x="2216" y="0"/>
                    <a:pt x="1283" y="0"/>
                  </a:cubicBezTo>
                  <a:cubicBezTo>
                    <a:pt x="816" y="0"/>
                    <a:pt x="350" y="467"/>
                    <a:pt x="350" y="933"/>
                  </a:cubicBezTo>
                  <a:cubicBezTo>
                    <a:pt x="-583" y="4665"/>
                    <a:pt x="350" y="7464"/>
                    <a:pt x="3149" y="839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24" name="Freeform: Shape 223">
              <a:extLst>
                <a:ext uri="{FF2B5EF4-FFF2-40B4-BE49-F238E27FC236}">
                  <a16:creationId xmlns:a16="http://schemas.microsoft.com/office/drawing/2014/main" id="{9874AF92-FCBC-4445-A11E-2389D605823A}"/>
                </a:ext>
              </a:extLst>
            </p:cNvPr>
            <p:cNvSpPr/>
            <p:nvPr/>
          </p:nvSpPr>
          <p:spPr>
            <a:xfrm>
              <a:off x="3615750" y="1805368"/>
              <a:ext cx="9329" cy="4665"/>
            </a:xfrm>
            <a:custGeom>
              <a:avLst/>
              <a:gdLst/>
              <a:ahLst/>
              <a:cxnLst/>
              <a:rect l="0" t="0" r="0" b="0"/>
              <a:pathLst>
                <a:path w="9330" h="4665">
                  <a:moveTo>
                    <a:pt x="3266" y="0"/>
                  </a:moveTo>
                  <a:cubicBezTo>
                    <a:pt x="2333" y="466"/>
                    <a:pt x="933" y="933"/>
                    <a:pt x="0" y="1399"/>
                  </a:cubicBezTo>
                  <a:cubicBezTo>
                    <a:pt x="0" y="1399"/>
                    <a:pt x="0" y="2799"/>
                    <a:pt x="467" y="3266"/>
                  </a:cubicBezTo>
                  <a:cubicBezTo>
                    <a:pt x="2333" y="5132"/>
                    <a:pt x="3732" y="6998"/>
                    <a:pt x="5598" y="8397"/>
                  </a:cubicBezTo>
                  <a:cubicBezTo>
                    <a:pt x="6531" y="8864"/>
                    <a:pt x="7931" y="8864"/>
                    <a:pt x="8864" y="8397"/>
                  </a:cubicBezTo>
                  <a:cubicBezTo>
                    <a:pt x="10263" y="7931"/>
                    <a:pt x="10263" y="5132"/>
                    <a:pt x="9330" y="3732"/>
                  </a:cubicBezTo>
                  <a:cubicBezTo>
                    <a:pt x="7931" y="1866"/>
                    <a:pt x="6065" y="0"/>
                    <a:pt x="3266"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25" name="Freeform: Shape 224">
              <a:extLst>
                <a:ext uri="{FF2B5EF4-FFF2-40B4-BE49-F238E27FC236}">
                  <a16:creationId xmlns:a16="http://schemas.microsoft.com/office/drawing/2014/main" id="{844F8C7E-6805-4098-8D16-8F92652DBDFE}"/>
                </a:ext>
              </a:extLst>
            </p:cNvPr>
            <p:cNvSpPr/>
            <p:nvPr/>
          </p:nvSpPr>
          <p:spPr>
            <a:xfrm>
              <a:off x="4708887" y="3188970"/>
              <a:ext cx="4665" cy="4665"/>
            </a:xfrm>
            <a:custGeom>
              <a:avLst/>
              <a:gdLst/>
              <a:ahLst/>
              <a:cxnLst/>
              <a:rect l="0" t="0" r="0" b="0"/>
              <a:pathLst>
                <a:path w="4665" h="4665">
                  <a:moveTo>
                    <a:pt x="6357" y="3266"/>
                  </a:moveTo>
                  <a:cubicBezTo>
                    <a:pt x="5890" y="1866"/>
                    <a:pt x="4024" y="933"/>
                    <a:pt x="3091" y="0"/>
                  </a:cubicBezTo>
                  <a:cubicBezTo>
                    <a:pt x="759" y="467"/>
                    <a:pt x="-641" y="2799"/>
                    <a:pt x="292" y="4665"/>
                  </a:cubicBezTo>
                  <a:cubicBezTo>
                    <a:pt x="759" y="5598"/>
                    <a:pt x="2158" y="6531"/>
                    <a:pt x="3091" y="6998"/>
                  </a:cubicBezTo>
                  <a:cubicBezTo>
                    <a:pt x="4957" y="6998"/>
                    <a:pt x="7290" y="4665"/>
                    <a:pt x="6357" y="32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26" name="Freeform: Shape 225">
              <a:extLst>
                <a:ext uri="{FF2B5EF4-FFF2-40B4-BE49-F238E27FC236}">
                  <a16:creationId xmlns:a16="http://schemas.microsoft.com/office/drawing/2014/main" id="{D5B99780-3FBF-4CEF-9842-70046F891020}"/>
                </a:ext>
              </a:extLst>
            </p:cNvPr>
            <p:cNvSpPr/>
            <p:nvPr/>
          </p:nvSpPr>
          <p:spPr>
            <a:xfrm>
              <a:off x="4958538" y="3026166"/>
              <a:ext cx="4665" cy="4665"/>
            </a:xfrm>
            <a:custGeom>
              <a:avLst/>
              <a:gdLst/>
              <a:ahLst/>
              <a:cxnLst/>
              <a:rect l="0" t="0" r="0" b="0"/>
              <a:pathLst>
                <a:path w="4665" h="4665">
                  <a:moveTo>
                    <a:pt x="3473" y="0"/>
                  </a:moveTo>
                  <a:cubicBezTo>
                    <a:pt x="2540" y="0"/>
                    <a:pt x="1140" y="0"/>
                    <a:pt x="674" y="933"/>
                  </a:cubicBezTo>
                  <a:cubicBezTo>
                    <a:pt x="-726" y="2333"/>
                    <a:pt x="207" y="5132"/>
                    <a:pt x="2074" y="4665"/>
                  </a:cubicBezTo>
                  <a:cubicBezTo>
                    <a:pt x="3006" y="4665"/>
                    <a:pt x="3939" y="3732"/>
                    <a:pt x="4872" y="3265"/>
                  </a:cubicBezTo>
                  <a:cubicBezTo>
                    <a:pt x="5339" y="1399"/>
                    <a:pt x="4872" y="0"/>
                    <a:pt x="3473"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27" name="Freeform: Shape 226">
              <a:extLst>
                <a:ext uri="{FF2B5EF4-FFF2-40B4-BE49-F238E27FC236}">
                  <a16:creationId xmlns:a16="http://schemas.microsoft.com/office/drawing/2014/main" id="{BE852732-43F2-4CD9-B0EE-ABE19B847607}"/>
                </a:ext>
              </a:extLst>
            </p:cNvPr>
            <p:cNvSpPr/>
            <p:nvPr/>
          </p:nvSpPr>
          <p:spPr>
            <a:xfrm>
              <a:off x="2026747" y="3030364"/>
              <a:ext cx="4665" cy="4665"/>
            </a:xfrm>
            <a:custGeom>
              <a:avLst/>
              <a:gdLst/>
              <a:ahLst/>
              <a:cxnLst/>
              <a:rect l="0" t="0" r="0" b="0"/>
              <a:pathLst>
                <a:path>
                  <a:moveTo>
                    <a:pt x="3907" y="1866"/>
                  </a:moveTo>
                  <a:cubicBezTo>
                    <a:pt x="3907" y="467"/>
                    <a:pt x="2974" y="0"/>
                    <a:pt x="1574" y="0"/>
                  </a:cubicBezTo>
                  <a:cubicBezTo>
                    <a:pt x="1108" y="0"/>
                    <a:pt x="641" y="933"/>
                    <a:pt x="175" y="1399"/>
                  </a:cubicBezTo>
                  <a:cubicBezTo>
                    <a:pt x="-292" y="2799"/>
                    <a:pt x="175" y="3732"/>
                    <a:pt x="1574" y="3732"/>
                  </a:cubicBezTo>
                  <a:cubicBezTo>
                    <a:pt x="2507" y="4199"/>
                    <a:pt x="3441" y="2799"/>
                    <a:pt x="3907" y="18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28" name="Freeform: Shape 227">
              <a:extLst>
                <a:ext uri="{FF2B5EF4-FFF2-40B4-BE49-F238E27FC236}">
                  <a16:creationId xmlns:a16="http://schemas.microsoft.com/office/drawing/2014/main" id="{2F67AAF3-5F10-465E-A4BA-8E06BD058530}"/>
                </a:ext>
              </a:extLst>
            </p:cNvPr>
            <p:cNvSpPr/>
            <p:nvPr/>
          </p:nvSpPr>
          <p:spPr>
            <a:xfrm>
              <a:off x="5485401" y="3371366"/>
              <a:ext cx="4665" cy="4665"/>
            </a:xfrm>
            <a:custGeom>
              <a:avLst/>
              <a:gdLst/>
              <a:ahLst/>
              <a:cxnLst/>
              <a:rect l="0" t="0" r="0" b="0"/>
              <a:pathLst>
                <a:path>
                  <a:moveTo>
                    <a:pt x="466" y="467"/>
                  </a:moveTo>
                  <a:cubicBezTo>
                    <a:pt x="466" y="0"/>
                    <a:pt x="466" y="0"/>
                    <a:pt x="466" y="467"/>
                  </a:cubicBezTo>
                  <a:cubicBezTo>
                    <a:pt x="0" y="0"/>
                    <a:pt x="0" y="0"/>
                    <a:pt x="0" y="0"/>
                  </a:cubicBezTo>
                  <a:cubicBezTo>
                    <a:pt x="0" y="0"/>
                    <a:pt x="0" y="0"/>
                    <a:pt x="466" y="467"/>
                  </a:cubicBezTo>
                  <a:cubicBezTo>
                    <a:pt x="466" y="467"/>
                    <a:pt x="466" y="467"/>
                    <a:pt x="466" y="4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29" name="Freeform: Shape 228">
              <a:extLst>
                <a:ext uri="{FF2B5EF4-FFF2-40B4-BE49-F238E27FC236}">
                  <a16:creationId xmlns:a16="http://schemas.microsoft.com/office/drawing/2014/main" id="{90E8EA57-9909-4D80-A733-3CEEE76C79AE}"/>
                </a:ext>
              </a:extLst>
            </p:cNvPr>
            <p:cNvSpPr/>
            <p:nvPr/>
          </p:nvSpPr>
          <p:spPr>
            <a:xfrm>
              <a:off x="5485401" y="3370834"/>
              <a:ext cx="9329" cy="4665"/>
            </a:xfrm>
            <a:custGeom>
              <a:avLst/>
              <a:gdLst/>
              <a:ahLst/>
              <a:cxnLst/>
              <a:rect l="0" t="0" r="0" b="0"/>
              <a:pathLst>
                <a:path w="9330" h="4665">
                  <a:moveTo>
                    <a:pt x="7464" y="7997"/>
                  </a:moveTo>
                  <a:cubicBezTo>
                    <a:pt x="8397" y="7997"/>
                    <a:pt x="9330" y="7063"/>
                    <a:pt x="10263" y="6130"/>
                  </a:cubicBezTo>
                  <a:cubicBezTo>
                    <a:pt x="10263" y="6130"/>
                    <a:pt x="9797" y="5197"/>
                    <a:pt x="9330" y="4264"/>
                  </a:cubicBezTo>
                  <a:cubicBezTo>
                    <a:pt x="6998" y="532"/>
                    <a:pt x="4199" y="-867"/>
                    <a:pt x="0" y="532"/>
                  </a:cubicBezTo>
                  <a:cubicBezTo>
                    <a:pt x="933" y="5197"/>
                    <a:pt x="3732" y="7530"/>
                    <a:pt x="7464" y="799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30" name="Freeform: Shape 229">
              <a:extLst>
                <a:ext uri="{FF2B5EF4-FFF2-40B4-BE49-F238E27FC236}">
                  <a16:creationId xmlns:a16="http://schemas.microsoft.com/office/drawing/2014/main" id="{FE9FA5F3-45CF-484B-8AD4-60CA78C15CD1}"/>
                </a:ext>
              </a:extLst>
            </p:cNvPr>
            <p:cNvSpPr/>
            <p:nvPr/>
          </p:nvSpPr>
          <p:spPr>
            <a:xfrm>
              <a:off x="1911023" y="1534746"/>
              <a:ext cx="4665" cy="4665"/>
            </a:xfrm>
            <a:custGeom>
              <a:avLst/>
              <a:gdLst/>
              <a:ahLst/>
              <a:cxnLst/>
              <a:rect l="0" t="0" r="0" b="0"/>
              <a:pathLst>
                <a:path w="4665" h="4665">
                  <a:moveTo>
                    <a:pt x="3943" y="59"/>
                  </a:moveTo>
                  <a:cubicBezTo>
                    <a:pt x="1610" y="-407"/>
                    <a:pt x="-722" y="1925"/>
                    <a:pt x="211" y="5191"/>
                  </a:cubicBezTo>
                  <a:cubicBezTo>
                    <a:pt x="211" y="5658"/>
                    <a:pt x="1144" y="6591"/>
                    <a:pt x="1610" y="6591"/>
                  </a:cubicBezTo>
                  <a:cubicBezTo>
                    <a:pt x="3943" y="7057"/>
                    <a:pt x="6742" y="3791"/>
                    <a:pt x="5342" y="1459"/>
                  </a:cubicBezTo>
                  <a:cubicBezTo>
                    <a:pt x="5342" y="526"/>
                    <a:pt x="4409" y="59"/>
                    <a:pt x="3943" y="5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31" name="Freeform: Shape 230">
              <a:extLst>
                <a:ext uri="{FF2B5EF4-FFF2-40B4-BE49-F238E27FC236}">
                  <a16:creationId xmlns:a16="http://schemas.microsoft.com/office/drawing/2014/main" id="{73FF9490-A924-446C-B243-641A547C0FF3}"/>
                </a:ext>
              </a:extLst>
            </p:cNvPr>
            <p:cNvSpPr/>
            <p:nvPr/>
          </p:nvSpPr>
          <p:spPr>
            <a:xfrm>
              <a:off x="5006538" y="2755370"/>
              <a:ext cx="4665" cy="4665"/>
            </a:xfrm>
            <a:custGeom>
              <a:avLst/>
              <a:gdLst/>
              <a:ahLst/>
              <a:cxnLst/>
              <a:rect l="0" t="0" r="0" b="0"/>
              <a:pathLst>
                <a:path w="4665" h="4665">
                  <a:moveTo>
                    <a:pt x="5387" y="2566"/>
                  </a:moveTo>
                  <a:cubicBezTo>
                    <a:pt x="5387" y="2099"/>
                    <a:pt x="5387" y="1166"/>
                    <a:pt x="4920" y="700"/>
                  </a:cubicBezTo>
                  <a:cubicBezTo>
                    <a:pt x="3987" y="-233"/>
                    <a:pt x="2587" y="-233"/>
                    <a:pt x="1654" y="700"/>
                  </a:cubicBezTo>
                  <a:cubicBezTo>
                    <a:pt x="-212" y="2566"/>
                    <a:pt x="-678" y="5365"/>
                    <a:pt x="1188" y="5365"/>
                  </a:cubicBezTo>
                  <a:cubicBezTo>
                    <a:pt x="2121" y="5365"/>
                    <a:pt x="3520" y="4898"/>
                    <a:pt x="4454" y="3965"/>
                  </a:cubicBezTo>
                  <a:cubicBezTo>
                    <a:pt x="4920" y="3965"/>
                    <a:pt x="4920" y="3032"/>
                    <a:pt x="5387" y="25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32" name="Freeform: Shape 231">
              <a:extLst>
                <a:ext uri="{FF2B5EF4-FFF2-40B4-BE49-F238E27FC236}">
                  <a16:creationId xmlns:a16="http://schemas.microsoft.com/office/drawing/2014/main" id="{2F23F8FF-11F4-4F7F-B463-B325C4626625}"/>
                </a:ext>
              </a:extLst>
            </p:cNvPr>
            <p:cNvSpPr/>
            <p:nvPr/>
          </p:nvSpPr>
          <p:spPr>
            <a:xfrm>
              <a:off x="1899791" y="1777255"/>
              <a:ext cx="9329" cy="4665"/>
            </a:xfrm>
            <a:custGeom>
              <a:avLst/>
              <a:gdLst/>
              <a:ahLst/>
              <a:cxnLst/>
              <a:rect l="0" t="0" r="0" b="0"/>
              <a:pathLst>
                <a:path w="9330" h="4665">
                  <a:moveTo>
                    <a:pt x="248" y="1524"/>
                  </a:moveTo>
                  <a:cubicBezTo>
                    <a:pt x="-685" y="2923"/>
                    <a:pt x="1181" y="4789"/>
                    <a:pt x="3047" y="5256"/>
                  </a:cubicBezTo>
                  <a:cubicBezTo>
                    <a:pt x="6779" y="5722"/>
                    <a:pt x="8645" y="4323"/>
                    <a:pt x="10045" y="1524"/>
                  </a:cubicBezTo>
                  <a:cubicBezTo>
                    <a:pt x="7712" y="1057"/>
                    <a:pt x="5380" y="124"/>
                    <a:pt x="3514" y="124"/>
                  </a:cubicBezTo>
                  <a:cubicBezTo>
                    <a:pt x="2114" y="-342"/>
                    <a:pt x="715" y="591"/>
                    <a:pt x="248" y="152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33" name="Freeform: Shape 232">
              <a:extLst>
                <a:ext uri="{FF2B5EF4-FFF2-40B4-BE49-F238E27FC236}">
                  <a16:creationId xmlns:a16="http://schemas.microsoft.com/office/drawing/2014/main" id="{94AF4DB2-B508-40E9-B151-5455C0336278}"/>
                </a:ext>
              </a:extLst>
            </p:cNvPr>
            <p:cNvSpPr/>
            <p:nvPr/>
          </p:nvSpPr>
          <p:spPr>
            <a:xfrm>
              <a:off x="1909835" y="1778429"/>
              <a:ext cx="4665" cy="4665"/>
            </a:xfrm>
            <a:custGeom>
              <a:avLst/>
              <a:gdLst/>
              <a:ahLst/>
              <a:cxnLst/>
              <a:rect l="0" t="0" r="0" b="0"/>
              <a:pathLst>
                <a:path>
                  <a:moveTo>
                    <a:pt x="0" y="350"/>
                  </a:moveTo>
                  <a:cubicBezTo>
                    <a:pt x="0" y="350"/>
                    <a:pt x="467" y="350"/>
                    <a:pt x="467" y="350"/>
                  </a:cubicBezTo>
                  <a:cubicBezTo>
                    <a:pt x="467" y="350"/>
                    <a:pt x="467" y="350"/>
                    <a:pt x="467" y="350"/>
                  </a:cubicBezTo>
                  <a:cubicBezTo>
                    <a:pt x="467" y="-117"/>
                    <a:pt x="0" y="-117"/>
                    <a:pt x="0" y="350"/>
                  </a:cubicBezTo>
                  <a:cubicBezTo>
                    <a:pt x="0" y="-117"/>
                    <a:pt x="0" y="-117"/>
                    <a:pt x="0" y="35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34" name="Freeform: Shape 233">
              <a:extLst>
                <a:ext uri="{FF2B5EF4-FFF2-40B4-BE49-F238E27FC236}">
                  <a16:creationId xmlns:a16="http://schemas.microsoft.com/office/drawing/2014/main" id="{59C58A92-D90D-4379-97D9-D85CD7A966DB}"/>
                </a:ext>
              </a:extLst>
            </p:cNvPr>
            <p:cNvSpPr/>
            <p:nvPr/>
          </p:nvSpPr>
          <p:spPr>
            <a:xfrm>
              <a:off x="2196254" y="1531365"/>
              <a:ext cx="4665" cy="4665"/>
            </a:xfrm>
            <a:custGeom>
              <a:avLst/>
              <a:gdLst/>
              <a:ahLst/>
              <a:cxnLst/>
              <a:rect l="0" t="0" r="0" b="0"/>
              <a:pathLst>
                <a:path w="4665" h="4665">
                  <a:moveTo>
                    <a:pt x="6998" y="1574"/>
                  </a:moveTo>
                  <a:cubicBezTo>
                    <a:pt x="5598" y="175"/>
                    <a:pt x="3732" y="-292"/>
                    <a:pt x="1866" y="175"/>
                  </a:cubicBezTo>
                  <a:cubicBezTo>
                    <a:pt x="1400" y="175"/>
                    <a:pt x="933" y="641"/>
                    <a:pt x="467" y="1108"/>
                  </a:cubicBezTo>
                  <a:cubicBezTo>
                    <a:pt x="0" y="1574"/>
                    <a:pt x="0" y="2507"/>
                    <a:pt x="0" y="2974"/>
                  </a:cubicBezTo>
                  <a:cubicBezTo>
                    <a:pt x="933" y="4840"/>
                    <a:pt x="2333" y="5773"/>
                    <a:pt x="4199" y="5773"/>
                  </a:cubicBezTo>
                  <a:cubicBezTo>
                    <a:pt x="5132" y="5773"/>
                    <a:pt x="6065" y="4373"/>
                    <a:pt x="6998" y="3907"/>
                  </a:cubicBezTo>
                  <a:cubicBezTo>
                    <a:pt x="7464" y="2507"/>
                    <a:pt x="7464" y="1574"/>
                    <a:pt x="6998" y="157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35" name="Freeform: Shape 234">
              <a:extLst>
                <a:ext uri="{FF2B5EF4-FFF2-40B4-BE49-F238E27FC236}">
                  <a16:creationId xmlns:a16="http://schemas.microsoft.com/office/drawing/2014/main" id="{8B6EBCB7-89B3-4C68-AC45-D19137ED4A08}"/>
                </a:ext>
              </a:extLst>
            </p:cNvPr>
            <p:cNvSpPr/>
            <p:nvPr/>
          </p:nvSpPr>
          <p:spPr>
            <a:xfrm>
              <a:off x="5154940" y="3286932"/>
              <a:ext cx="4665" cy="4665"/>
            </a:xfrm>
            <a:custGeom>
              <a:avLst/>
              <a:gdLst/>
              <a:ahLst/>
              <a:cxnLst/>
              <a:rect l="0" t="0" r="0" b="0"/>
              <a:pathLst>
                <a:path w="4665">
                  <a:moveTo>
                    <a:pt x="660" y="3266"/>
                  </a:moveTo>
                  <a:cubicBezTo>
                    <a:pt x="1126" y="3732"/>
                    <a:pt x="2059" y="3732"/>
                    <a:pt x="2526" y="3732"/>
                  </a:cubicBezTo>
                  <a:cubicBezTo>
                    <a:pt x="4392" y="3732"/>
                    <a:pt x="6258" y="3732"/>
                    <a:pt x="7657" y="1866"/>
                  </a:cubicBezTo>
                  <a:cubicBezTo>
                    <a:pt x="6258" y="933"/>
                    <a:pt x="4392" y="467"/>
                    <a:pt x="3459" y="0"/>
                  </a:cubicBezTo>
                  <a:cubicBezTo>
                    <a:pt x="2059" y="467"/>
                    <a:pt x="1593" y="467"/>
                    <a:pt x="1126" y="467"/>
                  </a:cubicBezTo>
                  <a:cubicBezTo>
                    <a:pt x="660" y="933"/>
                    <a:pt x="193" y="1399"/>
                    <a:pt x="193" y="1866"/>
                  </a:cubicBezTo>
                  <a:cubicBezTo>
                    <a:pt x="-273" y="2333"/>
                    <a:pt x="193" y="2799"/>
                    <a:pt x="660" y="32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36" name="Freeform: Shape 235">
              <a:extLst>
                <a:ext uri="{FF2B5EF4-FFF2-40B4-BE49-F238E27FC236}">
                  <a16:creationId xmlns:a16="http://schemas.microsoft.com/office/drawing/2014/main" id="{53BC0999-4B86-46CA-9270-E9523229B9DC}"/>
                </a:ext>
              </a:extLst>
            </p:cNvPr>
            <p:cNvSpPr/>
            <p:nvPr/>
          </p:nvSpPr>
          <p:spPr>
            <a:xfrm>
              <a:off x="3358537" y="2578805"/>
              <a:ext cx="4665" cy="4665"/>
            </a:xfrm>
            <a:custGeom>
              <a:avLst/>
              <a:gdLst/>
              <a:ahLst/>
              <a:cxnLst/>
              <a:rect l="0" t="0" r="0" b="0"/>
              <a:pathLst>
                <a:path>
                  <a:moveTo>
                    <a:pt x="3449" y="2799"/>
                  </a:moveTo>
                  <a:cubicBezTo>
                    <a:pt x="3916" y="1399"/>
                    <a:pt x="3916" y="466"/>
                    <a:pt x="2516" y="0"/>
                  </a:cubicBezTo>
                  <a:cubicBezTo>
                    <a:pt x="2050" y="0"/>
                    <a:pt x="1117" y="0"/>
                    <a:pt x="1117" y="466"/>
                  </a:cubicBezTo>
                  <a:cubicBezTo>
                    <a:pt x="-283" y="1399"/>
                    <a:pt x="-283" y="2333"/>
                    <a:pt x="650" y="3265"/>
                  </a:cubicBezTo>
                  <a:cubicBezTo>
                    <a:pt x="1583" y="4199"/>
                    <a:pt x="2516" y="4199"/>
                    <a:pt x="3449" y="27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37" name="Freeform: Shape 236">
              <a:extLst>
                <a:ext uri="{FF2B5EF4-FFF2-40B4-BE49-F238E27FC236}">
                  <a16:creationId xmlns:a16="http://schemas.microsoft.com/office/drawing/2014/main" id="{23A8FC6E-8BA0-480F-A495-7A0DA4EE85E9}"/>
                </a:ext>
              </a:extLst>
            </p:cNvPr>
            <p:cNvSpPr/>
            <p:nvPr/>
          </p:nvSpPr>
          <p:spPr>
            <a:xfrm>
              <a:off x="3939488" y="1494046"/>
              <a:ext cx="4665" cy="4665"/>
            </a:xfrm>
            <a:custGeom>
              <a:avLst/>
              <a:gdLst/>
              <a:ahLst/>
              <a:cxnLst/>
              <a:rect l="0" t="0" r="0" b="0"/>
              <a:pathLst>
                <a:path w="4665" h="4665">
                  <a:moveTo>
                    <a:pt x="1866" y="5773"/>
                  </a:moveTo>
                  <a:cubicBezTo>
                    <a:pt x="2799" y="5307"/>
                    <a:pt x="4199" y="4840"/>
                    <a:pt x="5131" y="4373"/>
                  </a:cubicBezTo>
                  <a:cubicBezTo>
                    <a:pt x="6531" y="2974"/>
                    <a:pt x="5598" y="1108"/>
                    <a:pt x="3732" y="175"/>
                  </a:cubicBezTo>
                  <a:cubicBezTo>
                    <a:pt x="2333" y="-292"/>
                    <a:pt x="1399" y="175"/>
                    <a:pt x="466" y="1574"/>
                  </a:cubicBezTo>
                  <a:cubicBezTo>
                    <a:pt x="-466" y="2974"/>
                    <a:pt x="0" y="4840"/>
                    <a:pt x="1866" y="577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38" name="Freeform: Shape 237">
              <a:extLst>
                <a:ext uri="{FF2B5EF4-FFF2-40B4-BE49-F238E27FC236}">
                  <a16:creationId xmlns:a16="http://schemas.microsoft.com/office/drawing/2014/main" id="{27160AF3-52C9-47FE-BB78-D3D672197821}"/>
                </a:ext>
              </a:extLst>
            </p:cNvPr>
            <p:cNvSpPr/>
            <p:nvPr/>
          </p:nvSpPr>
          <p:spPr>
            <a:xfrm>
              <a:off x="5493797" y="3390959"/>
              <a:ext cx="4665" cy="4665"/>
            </a:xfrm>
            <a:custGeom>
              <a:avLst/>
              <a:gdLst/>
              <a:ahLst/>
              <a:cxnLst/>
              <a:rect l="0" t="0" r="0" b="0"/>
              <a:pathLst>
                <a:path w="4665" h="4665">
                  <a:moveTo>
                    <a:pt x="4199" y="6998"/>
                  </a:moveTo>
                  <a:cubicBezTo>
                    <a:pt x="5132" y="7464"/>
                    <a:pt x="6531" y="6998"/>
                    <a:pt x="7465" y="6531"/>
                  </a:cubicBezTo>
                  <a:cubicBezTo>
                    <a:pt x="7931" y="6065"/>
                    <a:pt x="7931" y="4199"/>
                    <a:pt x="7465" y="3266"/>
                  </a:cubicBezTo>
                  <a:cubicBezTo>
                    <a:pt x="6065" y="467"/>
                    <a:pt x="2799" y="0"/>
                    <a:pt x="0" y="0"/>
                  </a:cubicBezTo>
                  <a:cubicBezTo>
                    <a:pt x="0" y="3266"/>
                    <a:pt x="1400" y="5598"/>
                    <a:pt x="4199" y="6998"/>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39" name="Freeform: Shape 238">
              <a:extLst>
                <a:ext uri="{FF2B5EF4-FFF2-40B4-BE49-F238E27FC236}">
                  <a16:creationId xmlns:a16="http://schemas.microsoft.com/office/drawing/2014/main" id="{781A1D81-03EF-45B7-AD9A-68943060E5B8}"/>
                </a:ext>
              </a:extLst>
            </p:cNvPr>
            <p:cNvSpPr/>
            <p:nvPr/>
          </p:nvSpPr>
          <p:spPr>
            <a:xfrm>
              <a:off x="1080882" y="2129038"/>
              <a:ext cx="4665" cy="4665"/>
            </a:xfrm>
            <a:custGeom>
              <a:avLst/>
              <a:gdLst/>
              <a:ahLst/>
              <a:cxnLst/>
              <a:rect l="0" t="0" r="0" b="0"/>
              <a:pathLst>
                <a:path w="4665" h="4665">
                  <a:moveTo>
                    <a:pt x="3284" y="6603"/>
                  </a:moveTo>
                  <a:cubicBezTo>
                    <a:pt x="3751" y="5670"/>
                    <a:pt x="4217" y="4737"/>
                    <a:pt x="4684" y="3804"/>
                  </a:cubicBezTo>
                  <a:cubicBezTo>
                    <a:pt x="4217" y="1472"/>
                    <a:pt x="2818" y="-395"/>
                    <a:pt x="1418" y="72"/>
                  </a:cubicBezTo>
                  <a:cubicBezTo>
                    <a:pt x="19" y="538"/>
                    <a:pt x="-448" y="2871"/>
                    <a:pt x="485" y="4737"/>
                  </a:cubicBezTo>
                  <a:cubicBezTo>
                    <a:pt x="952" y="5670"/>
                    <a:pt x="2351" y="6137"/>
                    <a:pt x="3284" y="660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40" name="Freeform: Shape 239">
              <a:extLst>
                <a:ext uri="{FF2B5EF4-FFF2-40B4-BE49-F238E27FC236}">
                  <a16:creationId xmlns:a16="http://schemas.microsoft.com/office/drawing/2014/main" id="{060A6932-1687-430C-853B-72D14EEAFFD7}"/>
                </a:ext>
              </a:extLst>
            </p:cNvPr>
            <p:cNvSpPr/>
            <p:nvPr/>
          </p:nvSpPr>
          <p:spPr>
            <a:xfrm>
              <a:off x="4540779" y="1469381"/>
              <a:ext cx="9329" cy="4665"/>
            </a:xfrm>
            <a:custGeom>
              <a:avLst/>
              <a:gdLst/>
              <a:ahLst/>
              <a:cxnLst/>
              <a:rect l="0" t="0" r="0" b="0"/>
              <a:pathLst>
                <a:path w="9330" h="4665">
                  <a:moveTo>
                    <a:pt x="0" y="583"/>
                  </a:moveTo>
                  <a:cubicBezTo>
                    <a:pt x="933" y="4781"/>
                    <a:pt x="4665" y="5714"/>
                    <a:pt x="8397" y="5248"/>
                  </a:cubicBezTo>
                  <a:cubicBezTo>
                    <a:pt x="8863" y="5248"/>
                    <a:pt x="9330" y="4315"/>
                    <a:pt x="9330" y="3848"/>
                  </a:cubicBezTo>
                  <a:cubicBezTo>
                    <a:pt x="9330" y="3382"/>
                    <a:pt x="8863" y="2449"/>
                    <a:pt x="8397" y="1982"/>
                  </a:cubicBezTo>
                  <a:cubicBezTo>
                    <a:pt x="6065" y="-350"/>
                    <a:pt x="3265" y="-350"/>
                    <a:pt x="0" y="58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41" name="Freeform: Shape 240">
              <a:extLst>
                <a:ext uri="{FF2B5EF4-FFF2-40B4-BE49-F238E27FC236}">
                  <a16:creationId xmlns:a16="http://schemas.microsoft.com/office/drawing/2014/main" id="{65BA72F1-D9AF-4FE1-AB4F-7FA10685F08F}"/>
                </a:ext>
              </a:extLst>
            </p:cNvPr>
            <p:cNvSpPr/>
            <p:nvPr/>
          </p:nvSpPr>
          <p:spPr>
            <a:xfrm>
              <a:off x="5152334" y="3272005"/>
              <a:ext cx="4665" cy="4665"/>
            </a:xfrm>
            <a:custGeom>
              <a:avLst/>
              <a:gdLst/>
              <a:ahLst/>
              <a:cxnLst/>
              <a:rect l="0" t="0" r="0" b="0"/>
              <a:pathLst>
                <a:path w="4665" h="4665">
                  <a:moveTo>
                    <a:pt x="5598" y="5598"/>
                  </a:moveTo>
                  <a:cubicBezTo>
                    <a:pt x="6065" y="5598"/>
                    <a:pt x="6065" y="4665"/>
                    <a:pt x="6531" y="4199"/>
                  </a:cubicBezTo>
                  <a:cubicBezTo>
                    <a:pt x="6065" y="1866"/>
                    <a:pt x="3732" y="0"/>
                    <a:pt x="1399" y="0"/>
                  </a:cubicBezTo>
                  <a:cubicBezTo>
                    <a:pt x="933" y="0"/>
                    <a:pt x="0" y="933"/>
                    <a:pt x="0" y="933"/>
                  </a:cubicBezTo>
                  <a:cubicBezTo>
                    <a:pt x="466" y="2333"/>
                    <a:pt x="1399" y="4199"/>
                    <a:pt x="2333" y="5132"/>
                  </a:cubicBezTo>
                  <a:cubicBezTo>
                    <a:pt x="2799" y="6531"/>
                    <a:pt x="4665" y="6065"/>
                    <a:pt x="5598" y="5598"/>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42" name="Freeform: Shape 241">
              <a:extLst>
                <a:ext uri="{FF2B5EF4-FFF2-40B4-BE49-F238E27FC236}">
                  <a16:creationId xmlns:a16="http://schemas.microsoft.com/office/drawing/2014/main" id="{0F8660C8-F59D-44CC-B4D8-71F32D482A68}"/>
                </a:ext>
              </a:extLst>
            </p:cNvPr>
            <p:cNvSpPr/>
            <p:nvPr/>
          </p:nvSpPr>
          <p:spPr>
            <a:xfrm>
              <a:off x="2095028" y="1573524"/>
              <a:ext cx="4665" cy="4665"/>
            </a:xfrm>
            <a:custGeom>
              <a:avLst/>
              <a:gdLst/>
              <a:ahLst/>
              <a:cxnLst/>
              <a:rect l="0" t="0" r="0" b="0"/>
              <a:pathLst>
                <a:path>
                  <a:moveTo>
                    <a:pt x="0" y="467"/>
                  </a:moveTo>
                  <a:cubicBezTo>
                    <a:pt x="0" y="467"/>
                    <a:pt x="0" y="467"/>
                    <a:pt x="0" y="467"/>
                  </a:cubicBezTo>
                  <a:cubicBezTo>
                    <a:pt x="467" y="467"/>
                    <a:pt x="467" y="0"/>
                    <a:pt x="467" y="0"/>
                  </a:cubicBezTo>
                  <a:cubicBezTo>
                    <a:pt x="0" y="0"/>
                    <a:pt x="0" y="0"/>
                    <a:pt x="0" y="467"/>
                  </a:cubicBezTo>
                  <a:cubicBezTo>
                    <a:pt x="0" y="467"/>
                    <a:pt x="0" y="467"/>
                    <a:pt x="0" y="4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43" name="Freeform: Shape 242">
              <a:extLst>
                <a:ext uri="{FF2B5EF4-FFF2-40B4-BE49-F238E27FC236}">
                  <a16:creationId xmlns:a16="http://schemas.microsoft.com/office/drawing/2014/main" id="{92DD3673-6EE7-4A71-B699-14D0AED7C408}"/>
                </a:ext>
              </a:extLst>
            </p:cNvPr>
            <p:cNvSpPr/>
            <p:nvPr/>
          </p:nvSpPr>
          <p:spPr>
            <a:xfrm>
              <a:off x="2089365" y="1573816"/>
              <a:ext cx="4665" cy="4665"/>
            </a:xfrm>
            <a:custGeom>
              <a:avLst/>
              <a:gdLst/>
              <a:ahLst/>
              <a:cxnLst/>
              <a:rect l="0" t="0" r="0" b="0"/>
              <a:pathLst>
                <a:path w="4665" h="4665">
                  <a:moveTo>
                    <a:pt x="998" y="1574"/>
                  </a:moveTo>
                  <a:cubicBezTo>
                    <a:pt x="-402" y="3440"/>
                    <a:pt x="-402" y="6240"/>
                    <a:pt x="1464" y="6240"/>
                  </a:cubicBezTo>
                  <a:cubicBezTo>
                    <a:pt x="2397" y="6240"/>
                    <a:pt x="4263" y="5773"/>
                    <a:pt x="4730" y="4840"/>
                  </a:cubicBezTo>
                  <a:cubicBezTo>
                    <a:pt x="5196" y="3440"/>
                    <a:pt x="5196" y="1574"/>
                    <a:pt x="5663" y="175"/>
                  </a:cubicBezTo>
                  <a:cubicBezTo>
                    <a:pt x="3797" y="-292"/>
                    <a:pt x="2397" y="175"/>
                    <a:pt x="998" y="157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44" name="Freeform: Shape 243">
              <a:extLst>
                <a:ext uri="{FF2B5EF4-FFF2-40B4-BE49-F238E27FC236}">
                  <a16:creationId xmlns:a16="http://schemas.microsoft.com/office/drawing/2014/main" id="{037A6730-ADA0-4CFC-9BC5-EC36044F033B}"/>
                </a:ext>
              </a:extLst>
            </p:cNvPr>
            <p:cNvSpPr/>
            <p:nvPr/>
          </p:nvSpPr>
          <p:spPr>
            <a:xfrm>
              <a:off x="5329597" y="3290023"/>
              <a:ext cx="4665" cy="4665"/>
            </a:xfrm>
            <a:custGeom>
              <a:avLst/>
              <a:gdLst/>
              <a:ahLst/>
              <a:cxnLst/>
              <a:rect l="0" t="0" r="0" b="0"/>
              <a:pathLst>
                <a:path w="4665" h="4665">
                  <a:moveTo>
                    <a:pt x="6531" y="3440"/>
                  </a:moveTo>
                  <a:cubicBezTo>
                    <a:pt x="6531" y="2974"/>
                    <a:pt x="6531" y="2041"/>
                    <a:pt x="6531" y="1574"/>
                  </a:cubicBezTo>
                  <a:cubicBezTo>
                    <a:pt x="5131" y="175"/>
                    <a:pt x="3265" y="-292"/>
                    <a:pt x="1400" y="175"/>
                  </a:cubicBezTo>
                  <a:cubicBezTo>
                    <a:pt x="933" y="175"/>
                    <a:pt x="0" y="641"/>
                    <a:pt x="0" y="1108"/>
                  </a:cubicBezTo>
                  <a:cubicBezTo>
                    <a:pt x="0" y="2041"/>
                    <a:pt x="0" y="3440"/>
                    <a:pt x="466" y="3907"/>
                  </a:cubicBezTo>
                  <a:cubicBezTo>
                    <a:pt x="2799" y="6706"/>
                    <a:pt x="5131" y="5773"/>
                    <a:pt x="6531" y="344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45" name="Freeform: Shape 244">
              <a:extLst>
                <a:ext uri="{FF2B5EF4-FFF2-40B4-BE49-F238E27FC236}">
                  <a16:creationId xmlns:a16="http://schemas.microsoft.com/office/drawing/2014/main" id="{B8EE5201-E9CE-414E-8A10-EB68BDEFBE6E}"/>
                </a:ext>
              </a:extLst>
            </p:cNvPr>
            <p:cNvSpPr/>
            <p:nvPr/>
          </p:nvSpPr>
          <p:spPr>
            <a:xfrm>
              <a:off x="5628609" y="3625790"/>
              <a:ext cx="4665" cy="4665"/>
            </a:xfrm>
            <a:custGeom>
              <a:avLst/>
              <a:gdLst/>
              <a:ahLst/>
              <a:cxnLst/>
              <a:rect l="0" t="0" r="0" b="0"/>
              <a:pathLst>
                <a:path h="4665">
                  <a:moveTo>
                    <a:pt x="4199" y="4478"/>
                  </a:moveTo>
                  <a:cubicBezTo>
                    <a:pt x="4665" y="3545"/>
                    <a:pt x="4199" y="2145"/>
                    <a:pt x="3732" y="1212"/>
                  </a:cubicBezTo>
                  <a:cubicBezTo>
                    <a:pt x="3266" y="-188"/>
                    <a:pt x="1866" y="-188"/>
                    <a:pt x="933" y="279"/>
                  </a:cubicBezTo>
                  <a:cubicBezTo>
                    <a:pt x="466" y="746"/>
                    <a:pt x="0" y="1212"/>
                    <a:pt x="0" y="1679"/>
                  </a:cubicBezTo>
                  <a:cubicBezTo>
                    <a:pt x="466" y="2612"/>
                    <a:pt x="466" y="4011"/>
                    <a:pt x="1400" y="4944"/>
                  </a:cubicBezTo>
                  <a:cubicBezTo>
                    <a:pt x="2333" y="6344"/>
                    <a:pt x="4199" y="5877"/>
                    <a:pt x="4199" y="4478"/>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46" name="Freeform: Shape 245">
              <a:extLst>
                <a:ext uri="{FF2B5EF4-FFF2-40B4-BE49-F238E27FC236}">
                  <a16:creationId xmlns:a16="http://schemas.microsoft.com/office/drawing/2014/main" id="{A1B94F45-E5DD-428E-B144-D1F216EF11A3}"/>
                </a:ext>
              </a:extLst>
            </p:cNvPr>
            <p:cNvSpPr/>
            <p:nvPr/>
          </p:nvSpPr>
          <p:spPr>
            <a:xfrm>
              <a:off x="2344477" y="1852575"/>
              <a:ext cx="4665" cy="4665"/>
            </a:xfrm>
            <a:custGeom>
              <a:avLst/>
              <a:gdLst/>
              <a:ahLst/>
              <a:cxnLst/>
              <a:rect l="0" t="0" r="0" b="0"/>
              <a:pathLst>
                <a:path w="4665" h="4665">
                  <a:moveTo>
                    <a:pt x="4315" y="1775"/>
                  </a:moveTo>
                  <a:cubicBezTo>
                    <a:pt x="3849" y="376"/>
                    <a:pt x="2916" y="-557"/>
                    <a:pt x="1516" y="376"/>
                  </a:cubicBezTo>
                  <a:cubicBezTo>
                    <a:pt x="1050" y="376"/>
                    <a:pt x="117" y="1309"/>
                    <a:pt x="117" y="1309"/>
                  </a:cubicBezTo>
                  <a:cubicBezTo>
                    <a:pt x="117" y="2242"/>
                    <a:pt x="-350" y="4108"/>
                    <a:pt x="583" y="4574"/>
                  </a:cubicBezTo>
                  <a:cubicBezTo>
                    <a:pt x="1983" y="5507"/>
                    <a:pt x="3382" y="5974"/>
                    <a:pt x="4782" y="6440"/>
                  </a:cubicBezTo>
                  <a:cubicBezTo>
                    <a:pt x="4782" y="5507"/>
                    <a:pt x="4782" y="4574"/>
                    <a:pt x="4782" y="3641"/>
                  </a:cubicBezTo>
                  <a:cubicBezTo>
                    <a:pt x="4782" y="2708"/>
                    <a:pt x="4315" y="2242"/>
                    <a:pt x="4315" y="177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47" name="Freeform: Shape 246">
              <a:extLst>
                <a:ext uri="{FF2B5EF4-FFF2-40B4-BE49-F238E27FC236}">
                  <a16:creationId xmlns:a16="http://schemas.microsoft.com/office/drawing/2014/main" id="{A29CB2B2-D38B-4060-9B4C-66B01C145BC9}"/>
                </a:ext>
              </a:extLst>
            </p:cNvPr>
            <p:cNvSpPr/>
            <p:nvPr/>
          </p:nvSpPr>
          <p:spPr>
            <a:xfrm>
              <a:off x="1889310" y="4060368"/>
              <a:ext cx="4665" cy="9330"/>
            </a:xfrm>
            <a:custGeom>
              <a:avLst/>
              <a:gdLst/>
              <a:ahLst/>
              <a:cxnLst/>
              <a:rect l="0" t="0" r="0" b="0"/>
              <a:pathLst>
                <a:path w="4665" h="9330">
                  <a:moveTo>
                    <a:pt x="4665" y="1866"/>
                  </a:moveTo>
                  <a:cubicBezTo>
                    <a:pt x="4199" y="933"/>
                    <a:pt x="2799" y="0"/>
                    <a:pt x="1866" y="0"/>
                  </a:cubicBezTo>
                  <a:cubicBezTo>
                    <a:pt x="467" y="0"/>
                    <a:pt x="0" y="1399"/>
                    <a:pt x="0" y="2799"/>
                  </a:cubicBezTo>
                  <a:cubicBezTo>
                    <a:pt x="467" y="5132"/>
                    <a:pt x="933" y="6998"/>
                    <a:pt x="1866" y="9330"/>
                  </a:cubicBezTo>
                  <a:cubicBezTo>
                    <a:pt x="2799" y="7931"/>
                    <a:pt x="4199" y="6998"/>
                    <a:pt x="5132" y="5598"/>
                  </a:cubicBezTo>
                  <a:cubicBezTo>
                    <a:pt x="5598" y="4665"/>
                    <a:pt x="5132" y="2799"/>
                    <a:pt x="4665" y="18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48" name="Freeform: Shape 247">
              <a:extLst>
                <a:ext uri="{FF2B5EF4-FFF2-40B4-BE49-F238E27FC236}">
                  <a16:creationId xmlns:a16="http://schemas.microsoft.com/office/drawing/2014/main" id="{C2BD82B8-CDAB-4BD6-9F50-E1622CF3EE8D}"/>
                </a:ext>
              </a:extLst>
            </p:cNvPr>
            <p:cNvSpPr/>
            <p:nvPr/>
          </p:nvSpPr>
          <p:spPr>
            <a:xfrm>
              <a:off x="1890826" y="4069698"/>
              <a:ext cx="4665" cy="4665"/>
            </a:xfrm>
            <a:custGeom>
              <a:avLst/>
              <a:gdLst/>
              <a:ahLst/>
              <a:cxnLst/>
              <a:rect l="0" t="0" r="0" b="0"/>
              <a:pathLst>
                <a:path>
                  <a:moveTo>
                    <a:pt x="350" y="0"/>
                  </a:moveTo>
                  <a:cubicBezTo>
                    <a:pt x="-117" y="0"/>
                    <a:pt x="-117" y="0"/>
                    <a:pt x="350" y="0"/>
                  </a:cubicBezTo>
                  <a:cubicBezTo>
                    <a:pt x="-117" y="467"/>
                    <a:pt x="-117" y="467"/>
                    <a:pt x="350" y="933"/>
                  </a:cubicBezTo>
                  <a:cubicBezTo>
                    <a:pt x="350" y="933"/>
                    <a:pt x="816" y="933"/>
                    <a:pt x="816" y="933"/>
                  </a:cubicBezTo>
                  <a:cubicBezTo>
                    <a:pt x="350" y="467"/>
                    <a:pt x="350" y="0"/>
                    <a:pt x="35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49" name="Freeform: Shape 248">
              <a:extLst>
                <a:ext uri="{FF2B5EF4-FFF2-40B4-BE49-F238E27FC236}">
                  <a16:creationId xmlns:a16="http://schemas.microsoft.com/office/drawing/2014/main" id="{03A9D3F2-008E-472C-ACEB-4B0D9A9F243C}"/>
                </a:ext>
              </a:extLst>
            </p:cNvPr>
            <p:cNvSpPr/>
            <p:nvPr/>
          </p:nvSpPr>
          <p:spPr>
            <a:xfrm>
              <a:off x="4131677" y="1433559"/>
              <a:ext cx="4665" cy="4665"/>
            </a:xfrm>
            <a:custGeom>
              <a:avLst/>
              <a:gdLst/>
              <a:ahLst/>
              <a:cxnLst/>
              <a:rect l="0" t="0" r="0" b="0"/>
              <a:pathLst>
                <a:path w="4665" h="4665">
                  <a:moveTo>
                    <a:pt x="1866" y="6550"/>
                  </a:moveTo>
                  <a:cubicBezTo>
                    <a:pt x="2799" y="6083"/>
                    <a:pt x="4199" y="6083"/>
                    <a:pt x="5132" y="5150"/>
                  </a:cubicBezTo>
                  <a:cubicBezTo>
                    <a:pt x="6531" y="3751"/>
                    <a:pt x="5598" y="1418"/>
                    <a:pt x="3732" y="485"/>
                  </a:cubicBezTo>
                  <a:cubicBezTo>
                    <a:pt x="2333" y="-448"/>
                    <a:pt x="1400" y="19"/>
                    <a:pt x="467" y="1418"/>
                  </a:cubicBezTo>
                  <a:cubicBezTo>
                    <a:pt x="-467" y="3751"/>
                    <a:pt x="0" y="5617"/>
                    <a:pt x="1866" y="655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50" name="Freeform: Shape 249">
              <a:extLst>
                <a:ext uri="{FF2B5EF4-FFF2-40B4-BE49-F238E27FC236}">
                  <a16:creationId xmlns:a16="http://schemas.microsoft.com/office/drawing/2014/main" id="{6DF38A59-11E5-4515-AFF5-9EC5232B8F27}"/>
                </a:ext>
              </a:extLst>
            </p:cNvPr>
            <p:cNvSpPr/>
            <p:nvPr/>
          </p:nvSpPr>
          <p:spPr>
            <a:xfrm>
              <a:off x="2544996" y="1312564"/>
              <a:ext cx="4665" cy="4665"/>
            </a:xfrm>
            <a:custGeom>
              <a:avLst/>
              <a:gdLst/>
              <a:ahLst/>
              <a:cxnLst/>
              <a:rect l="0" t="0" r="0" b="0"/>
              <a:pathLst>
                <a:path w="4665" h="4665">
                  <a:moveTo>
                    <a:pt x="3916" y="5325"/>
                  </a:moveTo>
                  <a:cubicBezTo>
                    <a:pt x="5315" y="5325"/>
                    <a:pt x="5782" y="4392"/>
                    <a:pt x="5315" y="2992"/>
                  </a:cubicBezTo>
                  <a:cubicBezTo>
                    <a:pt x="4382" y="2059"/>
                    <a:pt x="3916" y="1126"/>
                    <a:pt x="2983" y="193"/>
                  </a:cubicBezTo>
                  <a:cubicBezTo>
                    <a:pt x="2516" y="-273"/>
                    <a:pt x="1583" y="193"/>
                    <a:pt x="1117" y="660"/>
                  </a:cubicBezTo>
                  <a:cubicBezTo>
                    <a:pt x="-283" y="1593"/>
                    <a:pt x="-283" y="2526"/>
                    <a:pt x="650" y="3925"/>
                  </a:cubicBezTo>
                  <a:cubicBezTo>
                    <a:pt x="1583" y="4392"/>
                    <a:pt x="2983" y="4858"/>
                    <a:pt x="3916" y="532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51" name="Freeform: Shape 250">
              <a:extLst>
                <a:ext uri="{FF2B5EF4-FFF2-40B4-BE49-F238E27FC236}">
                  <a16:creationId xmlns:a16="http://schemas.microsoft.com/office/drawing/2014/main" id="{1B62B87F-4043-493C-8BA3-B84D30F85B35}"/>
                </a:ext>
              </a:extLst>
            </p:cNvPr>
            <p:cNvSpPr/>
            <p:nvPr/>
          </p:nvSpPr>
          <p:spPr>
            <a:xfrm>
              <a:off x="3462745" y="1402323"/>
              <a:ext cx="4665" cy="4665"/>
            </a:xfrm>
            <a:custGeom>
              <a:avLst/>
              <a:gdLst/>
              <a:ahLst/>
              <a:cxnLst/>
              <a:rect l="0" t="0" r="0" b="0"/>
              <a:pathLst>
                <a:path>
                  <a:moveTo>
                    <a:pt x="2799" y="4199"/>
                  </a:moveTo>
                  <a:cubicBezTo>
                    <a:pt x="3266" y="4199"/>
                    <a:pt x="3732" y="3266"/>
                    <a:pt x="4199" y="2799"/>
                  </a:cubicBezTo>
                  <a:cubicBezTo>
                    <a:pt x="4665" y="1400"/>
                    <a:pt x="3732" y="0"/>
                    <a:pt x="2333" y="0"/>
                  </a:cubicBezTo>
                  <a:cubicBezTo>
                    <a:pt x="933" y="0"/>
                    <a:pt x="0" y="933"/>
                    <a:pt x="0" y="2333"/>
                  </a:cubicBezTo>
                  <a:cubicBezTo>
                    <a:pt x="467" y="3732"/>
                    <a:pt x="1399" y="4199"/>
                    <a:pt x="2799" y="41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52" name="Freeform: Shape 251">
              <a:extLst>
                <a:ext uri="{FF2B5EF4-FFF2-40B4-BE49-F238E27FC236}">
                  <a16:creationId xmlns:a16="http://schemas.microsoft.com/office/drawing/2014/main" id="{35A39DAC-A781-4E2C-8EF5-68AF65959714}"/>
                </a:ext>
              </a:extLst>
            </p:cNvPr>
            <p:cNvSpPr/>
            <p:nvPr/>
          </p:nvSpPr>
          <p:spPr>
            <a:xfrm>
              <a:off x="5240499" y="4028472"/>
              <a:ext cx="4665" cy="4665"/>
            </a:xfrm>
            <a:custGeom>
              <a:avLst/>
              <a:gdLst/>
              <a:ahLst/>
              <a:cxnLst/>
              <a:rect l="0" t="0" r="0" b="0"/>
              <a:pathLst>
                <a:path w="4665" h="4665">
                  <a:moveTo>
                    <a:pt x="1866" y="175"/>
                  </a:moveTo>
                  <a:cubicBezTo>
                    <a:pt x="933" y="641"/>
                    <a:pt x="466" y="2041"/>
                    <a:pt x="0" y="2974"/>
                  </a:cubicBezTo>
                  <a:cubicBezTo>
                    <a:pt x="933" y="3907"/>
                    <a:pt x="1399" y="4840"/>
                    <a:pt x="2333" y="5773"/>
                  </a:cubicBezTo>
                  <a:cubicBezTo>
                    <a:pt x="3732" y="6706"/>
                    <a:pt x="5131" y="6239"/>
                    <a:pt x="5598" y="4840"/>
                  </a:cubicBezTo>
                  <a:cubicBezTo>
                    <a:pt x="6065" y="3907"/>
                    <a:pt x="5598" y="2507"/>
                    <a:pt x="5131" y="1574"/>
                  </a:cubicBezTo>
                  <a:cubicBezTo>
                    <a:pt x="4665" y="175"/>
                    <a:pt x="3265" y="-292"/>
                    <a:pt x="1866" y="17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53" name="Freeform: Shape 252">
              <a:extLst>
                <a:ext uri="{FF2B5EF4-FFF2-40B4-BE49-F238E27FC236}">
                  <a16:creationId xmlns:a16="http://schemas.microsoft.com/office/drawing/2014/main" id="{47E6E511-73D7-40B4-A0D7-70A88A6D1DDA}"/>
                </a:ext>
              </a:extLst>
            </p:cNvPr>
            <p:cNvSpPr/>
            <p:nvPr/>
          </p:nvSpPr>
          <p:spPr>
            <a:xfrm>
              <a:off x="1895840" y="4169993"/>
              <a:ext cx="4665" cy="4665"/>
            </a:xfrm>
            <a:custGeom>
              <a:avLst/>
              <a:gdLst/>
              <a:ahLst/>
              <a:cxnLst/>
              <a:rect l="0" t="0" r="0" b="0"/>
              <a:pathLst>
                <a:path w="4665" h="4665">
                  <a:moveTo>
                    <a:pt x="1400" y="1399"/>
                  </a:moveTo>
                  <a:cubicBezTo>
                    <a:pt x="-467" y="2333"/>
                    <a:pt x="-467" y="5132"/>
                    <a:pt x="1400" y="6065"/>
                  </a:cubicBezTo>
                  <a:cubicBezTo>
                    <a:pt x="2799" y="6531"/>
                    <a:pt x="4665" y="6998"/>
                    <a:pt x="6065" y="7464"/>
                  </a:cubicBezTo>
                  <a:cubicBezTo>
                    <a:pt x="6065" y="5132"/>
                    <a:pt x="6065" y="2799"/>
                    <a:pt x="6065" y="0"/>
                  </a:cubicBezTo>
                  <a:cubicBezTo>
                    <a:pt x="4665" y="467"/>
                    <a:pt x="2799" y="933"/>
                    <a:pt x="1400" y="13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54" name="Freeform: Shape 253">
              <a:extLst>
                <a:ext uri="{FF2B5EF4-FFF2-40B4-BE49-F238E27FC236}">
                  <a16:creationId xmlns:a16="http://schemas.microsoft.com/office/drawing/2014/main" id="{65245005-1263-4D29-A837-DF7D0181D135}"/>
                </a:ext>
              </a:extLst>
            </p:cNvPr>
            <p:cNvSpPr/>
            <p:nvPr/>
          </p:nvSpPr>
          <p:spPr>
            <a:xfrm>
              <a:off x="5377644" y="3415095"/>
              <a:ext cx="9329" cy="4665"/>
            </a:xfrm>
            <a:custGeom>
              <a:avLst/>
              <a:gdLst/>
              <a:ahLst/>
              <a:cxnLst/>
              <a:rect l="0" t="0" r="0" b="0"/>
              <a:pathLst>
                <a:path w="9330" h="4665">
                  <a:moveTo>
                    <a:pt x="10729" y="5252"/>
                  </a:moveTo>
                  <a:cubicBezTo>
                    <a:pt x="8863" y="120"/>
                    <a:pt x="7464" y="-813"/>
                    <a:pt x="2799" y="587"/>
                  </a:cubicBezTo>
                  <a:cubicBezTo>
                    <a:pt x="1866" y="1053"/>
                    <a:pt x="933" y="1520"/>
                    <a:pt x="0" y="1986"/>
                  </a:cubicBezTo>
                  <a:cubicBezTo>
                    <a:pt x="4198" y="1986"/>
                    <a:pt x="7464" y="3852"/>
                    <a:pt x="10729" y="6185"/>
                  </a:cubicBezTo>
                  <a:cubicBezTo>
                    <a:pt x="10729" y="5718"/>
                    <a:pt x="10729" y="5252"/>
                    <a:pt x="10729" y="525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55" name="Freeform: Shape 254">
              <a:extLst>
                <a:ext uri="{FF2B5EF4-FFF2-40B4-BE49-F238E27FC236}">
                  <a16:creationId xmlns:a16="http://schemas.microsoft.com/office/drawing/2014/main" id="{0F9DD5D5-2610-4506-B877-43E1F5B434EC}"/>
                </a:ext>
              </a:extLst>
            </p:cNvPr>
            <p:cNvSpPr/>
            <p:nvPr/>
          </p:nvSpPr>
          <p:spPr>
            <a:xfrm>
              <a:off x="5376711" y="3417082"/>
              <a:ext cx="4665" cy="4665"/>
            </a:xfrm>
            <a:custGeom>
              <a:avLst/>
              <a:gdLst/>
              <a:ahLst/>
              <a:cxnLst/>
              <a:rect l="0" t="0" r="0" b="0"/>
              <a:pathLst>
                <a:path>
                  <a:moveTo>
                    <a:pt x="933" y="0"/>
                  </a:moveTo>
                  <a:cubicBezTo>
                    <a:pt x="466" y="0"/>
                    <a:pt x="466" y="0"/>
                    <a:pt x="0" y="0"/>
                  </a:cubicBezTo>
                  <a:cubicBezTo>
                    <a:pt x="0" y="0"/>
                    <a:pt x="0" y="467"/>
                    <a:pt x="0" y="467"/>
                  </a:cubicBezTo>
                  <a:cubicBezTo>
                    <a:pt x="0" y="467"/>
                    <a:pt x="466" y="467"/>
                    <a:pt x="466" y="467"/>
                  </a:cubicBezTo>
                  <a:cubicBezTo>
                    <a:pt x="466" y="467"/>
                    <a:pt x="933" y="0"/>
                    <a:pt x="933"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56" name="Freeform: Shape 255">
              <a:extLst>
                <a:ext uri="{FF2B5EF4-FFF2-40B4-BE49-F238E27FC236}">
                  <a16:creationId xmlns:a16="http://schemas.microsoft.com/office/drawing/2014/main" id="{53DC481B-29A9-4BAC-B875-FB05E44C34E7}"/>
                </a:ext>
              </a:extLst>
            </p:cNvPr>
            <p:cNvSpPr/>
            <p:nvPr/>
          </p:nvSpPr>
          <p:spPr>
            <a:xfrm>
              <a:off x="1684817" y="1786708"/>
              <a:ext cx="4665" cy="4665"/>
            </a:xfrm>
            <a:custGeom>
              <a:avLst/>
              <a:gdLst/>
              <a:ahLst/>
              <a:cxnLst/>
              <a:rect l="0" t="0" r="0" b="0"/>
              <a:pathLst>
                <a:path>
                  <a:moveTo>
                    <a:pt x="175" y="2799"/>
                  </a:moveTo>
                  <a:cubicBezTo>
                    <a:pt x="641" y="3266"/>
                    <a:pt x="1108" y="3732"/>
                    <a:pt x="1574" y="3732"/>
                  </a:cubicBezTo>
                  <a:cubicBezTo>
                    <a:pt x="2974" y="4199"/>
                    <a:pt x="3907" y="3266"/>
                    <a:pt x="3907" y="1866"/>
                  </a:cubicBezTo>
                  <a:cubicBezTo>
                    <a:pt x="3907" y="466"/>
                    <a:pt x="2974" y="0"/>
                    <a:pt x="1574" y="0"/>
                  </a:cubicBezTo>
                  <a:cubicBezTo>
                    <a:pt x="175" y="466"/>
                    <a:pt x="-292" y="1399"/>
                    <a:pt x="175" y="27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57" name="Freeform: Shape 256">
              <a:extLst>
                <a:ext uri="{FF2B5EF4-FFF2-40B4-BE49-F238E27FC236}">
                  <a16:creationId xmlns:a16="http://schemas.microsoft.com/office/drawing/2014/main" id="{A6067E00-7B9F-49E0-BD6C-15B1D1FE5C55}"/>
                </a:ext>
              </a:extLst>
            </p:cNvPr>
            <p:cNvSpPr/>
            <p:nvPr/>
          </p:nvSpPr>
          <p:spPr>
            <a:xfrm>
              <a:off x="2764241" y="2790122"/>
              <a:ext cx="4665" cy="4665"/>
            </a:xfrm>
            <a:custGeom>
              <a:avLst/>
              <a:gdLst/>
              <a:ahLst/>
              <a:cxnLst/>
              <a:rect l="0" t="0" r="0" b="0"/>
              <a:pathLst>
                <a:path w="4665" h="4665">
                  <a:moveTo>
                    <a:pt x="1117" y="5132"/>
                  </a:moveTo>
                  <a:cubicBezTo>
                    <a:pt x="1583" y="5132"/>
                    <a:pt x="2516" y="5598"/>
                    <a:pt x="2983" y="5132"/>
                  </a:cubicBezTo>
                  <a:cubicBezTo>
                    <a:pt x="3916" y="4199"/>
                    <a:pt x="4382" y="3266"/>
                    <a:pt x="5315" y="2333"/>
                  </a:cubicBezTo>
                  <a:cubicBezTo>
                    <a:pt x="4849" y="1399"/>
                    <a:pt x="4382" y="467"/>
                    <a:pt x="3449" y="0"/>
                  </a:cubicBezTo>
                  <a:cubicBezTo>
                    <a:pt x="2516" y="467"/>
                    <a:pt x="1583" y="1399"/>
                    <a:pt x="650" y="1866"/>
                  </a:cubicBezTo>
                  <a:cubicBezTo>
                    <a:pt x="-283" y="3266"/>
                    <a:pt x="-283" y="4199"/>
                    <a:pt x="1117" y="513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58" name="Freeform: Shape 257">
              <a:extLst>
                <a:ext uri="{FF2B5EF4-FFF2-40B4-BE49-F238E27FC236}">
                  <a16:creationId xmlns:a16="http://schemas.microsoft.com/office/drawing/2014/main" id="{9A1ABCF2-21E4-4A86-8D60-7AE233D15255}"/>
                </a:ext>
              </a:extLst>
            </p:cNvPr>
            <p:cNvSpPr/>
            <p:nvPr/>
          </p:nvSpPr>
          <p:spPr>
            <a:xfrm>
              <a:off x="4988976" y="2790590"/>
              <a:ext cx="4665" cy="4665"/>
            </a:xfrm>
            <a:custGeom>
              <a:avLst/>
              <a:gdLst/>
              <a:ahLst/>
              <a:cxnLst/>
              <a:rect l="0" t="0" r="0" b="0"/>
              <a:pathLst>
                <a:path h="4665">
                  <a:moveTo>
                    <a:pt x="4289" y="933"/>
                  </a:moveTo>
                  <a:cubicBezTo>
                    <a:pt x="4289" y="933"/>
                    <a:pt x="3356" y="0"/>
                    <a:pt x="2889" y="0"/>
                  </a:cubicBezTo>
                  <a:cubicBezTo>
                    <a:pt x="1023" y="0"/>
                    <a:pt x="-376" y="933"/>
                    <a:pt x="90" y="3265"/>
                  </a:cubicBezTo>
                  <a:cubicBezTo>
                    <a:pt x="90" y="3732"/>
                    <a:pt x="557" y="4199"/>
                    <a:pt x="1023" y="4665"/>
                  </a:cubicBezTo>
                  <a:cubicBezTo>
                    <a:pt x="1490" y="4665"/>
                    <a:pt x="2423" y="4665"/>
                    <a:pt x="2889" y="4199"/>
                  </a:cubicBezTo>
                  <a:cubicBezTo>
                    <a:pt x="3356" y="3265"/>
                    <a:pt x="3822" y="2333"/>
                    <a:pt x="4289"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59" name="Freeform: Shape 258">
              <a:extLst>
                <a:ext uri="{FF2B5EF4-FFF2-40B4-BE49-F238E27FC236}">
                  <a16:creationId xmlns:a16="http://schemas.microsoft.com/office/drawing/2014/main" id="{BCD3F594-09D4-4D49-935F-2C56351530DB}"/>
                </a:ext>
              </a:extLst>
            </p:cNvPr>
            <p:cNvSpPr/>
            <p:nvPr/>
          </p:nvSpPr>
          <p:spPr>
            <a:xfrm>
              <a:off x="1810942" y="2853099"/>
              <a:ext cx="4665" cy="4665"/>
            </a:xfrm>
            <a:custGeom>
              <a:avLst/>
              <a:gdLst/>
              <a:ahLst/>
              <a:cxnLst/>
              <a:rect l="0" t="0" r="0" b="0"/>
              <a:pathLst>
                <a:path>
                  <a:moveTo>
                    <a:pt x="3265" y="2333"/>
                  </a:moveTo>
                  <a:cubicBezTo>
                    <a:pt x="2333" y="1399"/>
                    <a:pt x="1399" y="933"/>
                    <a:pt x="933" y="0"/>
                  </a:cubicBezTo>
                  <a:cubicBezTo>
                    <a:pt x="466" y="933"/>
                    <a:pt x="0" y="1866"/>
                    <a:pt x="0" y="2799"/>
                  </a:cubicBezTo>
                  <a:cubicBezTo>
                    <a:pt x="0" y="3266"/>
                    <a:pt x="933" y="3732"/>
                    <a:pt x="933" y="3732"/>
                  </a:cubicBezTo>
                  <a:cubicBezTo>
                    <a:pt x="2333" y="4665"/>
                    <a:pt x="3265" y="3732"/>
                    <a:pt x="3265" y="23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60" name="Freeform: Shape 259">
              <a:extLst>
                <a:ext uri="{FF2B5EF4-FFF2-40B4-BE49-F238E27FC236}">
                  <a16:creationId xmlns:a16="http://schemas.microsoft.com/office/drawing/2014/main" id="{2A386C8C-2842-4FAD-8AE8-7931F67B36F4}"/>
                </a:ext>
              </a:extLst>
            </p:cNvPr>
            <p:cNvSpPr/>
            <p:nvPr/>
          </p:nvSpPr>
          <p:spPr>
            <a:xfrm>
              <a:off x="1774483" y="2857297"/>
              <a:ext cx="4665" cy="4665"/>
            </a:xfrm>
            <a:custGeom>
              <a:avLst/>
              <a:gdLst/>
              <a:ahLst/>
              <a:cxnLst/>
              <a:rect l="0" t="0" r="0" b="0"/>
              <a:pathLst>
                <a:path h="4665">
                  <a:moveTo>
                    <a:pt x="2872" y="5598"/>
                  </a:moveTo>
                  <a:cubicBezTo>
                    <a:pt x="3805" y="5132"/>
                    <a:pt x="3805" y="3732"/>
                    <a:pt x="4272" y="2799"/>
                  </a:cubicBezTo>
                  <a:cubicBezTo>
                    <a:pt x="3805" y="1866"/>
                    <a:pt x="2872" y="933"/>
                    <a:pt x="2406" y="0"/>
                  </a:cubicBezTo>
                  <a:cubicBezTo>
                    <a:pt x="1473" y="933"/>
                    <a:pt x="540" y="1400"/>
                    <a:pt x="73" y="2333"/>
                  </a:cubicBezTo>
                  <a:cubicBezTo>
                    <a:pt x="-393" y="4199"/>
                    <a:pt x="1473" y="6531"/>
                    <a:pt x="2872" y="5598"/>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61" name="Freeform: Shape 260">
              <a:extLst>
                <a:ext uri="{FF2B5EF4-FFF2-40B4-BE49-F238E27FC236}">
                  <a16:creationId xmlns:a16="http://schemas.microsoft.com/office/drawing/2014/main" id="{301DE0E8-5F18-427C-B214-6763D454FC7D}"/>
                </a:ext>
              </a:extLst>
            </p:cNvPr>
            <p:cNvSpPr/>
            <p:nvPr/>
          </p:nvSpPr>
          <p:spPr>
            <a:xfrm>
              <a:off x="1828202" y="2881088"/>
              <a:ext cx="4665" cy="4665"/>
            </a:xfrm>
            <a:custGeom>
              <a:avLst/>
              <a:gdLst/>
              <a:ahLst/>
              <a:cxnLst/>
              <a:rect l="0" t="0" r="0" b="0"/>
              <a:pathLst>
                <a:path>
                  <a:moveTo>
                    <a:pt x="933" y="933"/>
                  </a:moveTo>
                  <a:cubicBezTo>
                    <a:pt x="933" y="933"/>
                    <a:pt x="933" y="933"/>
                    <a:pt x="933" y="933"/>
                  </a:cubicBezTo>
                  <a:cubicBezTo>
                    <a:pt x="467" y="467"/>
                    <a:pt x="467" y="0"/>
                    <a:pt x="0" y="0"/>
                  </a:cubicBezTo>
                  <a:cubicBezTo>
                    <a:pt x="0" y="467"/>
                    <a:pt x="0" y="467"/>
                    <a:pt x="0" y="933"/>
                  </a:cubicBezTo>
                  <a:cubicBezTo>
                    <a:pt x="467" y="933"/>
                    <a:pt x="933" y="933"/>
                    <a:pt x="933"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62" name="Freeform: Shape 261">
              <a:extLst>
                <a:ext uri="{FF2B5EF4-FFF2-40B4-BE49-F238E27FC236}">
                  <a16:creationId xmlns:a16="http://schemas.microsoft.com/office/drawing/2014/main" id="{9F9F47CF-5809-46D0-99DA-F304FB48E77F}"/>
                </a:ext>
              </a:extLst>
            </p:cNvPr>
            <p:cNvSpPr/>
            <p:nvPr/>
          </p:nvSpPr>
          <p:spPr>
            <a:xfrm>
              <a:off x="1829134" y="2882021"/>
              <a:ext cx="4665" cy="4665"/>
            </a:xfrm>
            <a:custGeom>
              <a:avLst/>
              <a:gdLst/>
              <a:ahLst/>
              <a:cxnLst/>
              <a:rect l="0" t="0" r="0" b="0"/>
              <a:pathLst>
                <a:path w="4665">
                  <a:moveTo>
                    <a:pt x="3732" y="3732"/>
                  </a:moveTo>
                  <a:cubicBezTo>
                    <a:pt x="4199" y="3265"/>
                    <a:pt x="4665" y="2799"/>
                    <a:pt x="4665" y="2333"/>
                  </a:cubicBezTo>
                  <a:cubicBezTo>
                    <a:pt x="5132" y="933"/>
                    <a:pt x="4199" y="0"/>
                    <a:pt x="2799" y="0"/>
                  </a:cubicBezTo>
                  <a:cubicBezTo>
                    <a:pt x="1866" y="0"/>
                    <a:pt x="933" y="0"/>
                    <a:pt x="0" y="0"/>
                  </a:cubicBezTo>
                  <a:cubicBezTo>
                    <a:pt x="0" y="933"/>
                    <a:pt x="467" y="2333"/>
                    <a:pt x="467" y="3265"/>
                  </a:cubicBezTo>
                  <a:cubicBezTo>
                    <a:pt x="1399" y="4665"/>
                    <a:pt x="2799" y="4665"/>
                    <a:pt x="3732" y="373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63" name="Freeform: Shape 262">
              <a:extLst>
                <a:ext uri="{FF2B5EF4-FFF2-40B4-BE49-F238E27FC236}">
                  <a16:creationId xmlns:a16="http://schemas.microsoft.com/office/drawing/2014/main" id="{E36F3FA0-8374-4560-B2C7-F8BBB2BA94A6}"/>
                </a:ext>
              </a:extLst>
            </p:cNvPr>
            <p:cNvSpPr/>
            <p:nvPr/>
          </p:nvSpPr>
          <p:spPr>
            <a:xfrm>
              <a:off x="2324983" y="1803036"/>
              <a:ext cx="4665" cy="4665"/>
            </a:xfrm>
            <a:custGeom>
              <a:avLst/>
              <a:gdLst/>
              <a:ahLst/>
              <a:cxnLst/>
              <a:rect l="0" t="0" r="0" b="0"/>
              <a:pathLst>
                <a:path h="4665">
                  <a:moveTo>
                    <a:pt x="4217" y="3266"/>
                  </a:moveTo>
                  <a:cubicBezTo>
                    <a:pt x="4217" y="2333"/>
                    <a:pt x="3751" y="933"/>
                    <a:pt x="3285" y="0"/>
                  </a:cubicBezTo>
                  <a:cubicBezTo>
                    <a:pt x="2351" y="466"/>
                    <a:pt x="952" y="933"/>
                    <a:pt x="485" y="1399"/>
                  </a:cubicBezTo>
                  <a:cubicBezTo>
                    <a:pt x="-448" y="2333"/>
                    <a:pt x="19" y="3732"/>
                    <a:pt x="1419" y="4199"/>
                  </a:cubicBezTo>
                  <a:cubicBezTo>
                    <a:pt x="2818" y="5132"/>
                    <a:pt x="4217" y="4665"/>
                    <a:pt x="4217" y="32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64" name="Freeform: Shape 263">
              <a:extLst>
                <a:ext uri="{FF2B5EF4-FFF2-40B4-BE49-F238E27FC236}">
                  <a16:creationId xmlns:a16="http://schemas.microsoft.com/office/drawing/2014/main" id="{3890F0F3-29A2-468A-B15C-20FF59A14146}"/>
                </a:ext>
              </a:extLst>
            </p:cNvPr>
            <p:cNvSpPr/>
            <p:nvPr/>
          </p:nvSpPr>
          <p:spPr>
            <a:xfrm>
              <a:off x="1689016" y="2895640"/>
              <a:ext cx="4665" cy="4665"/>
            </a:xfrm>
            <a:custGeom>
              <a:avLst/>
              <a:gdLst/>
              <a:ahLst/>
              <a:cxnLst/>
              <a:rect l="0" t="0" r="0" b="0"/>
              <a:pathLst>
                <a:path w="4665" h="4665">
                  <a:moveTo>
                    <a:pt x="175" y="1775"/>
                  </a:moveTo>
                  <a:cubicBezTo>
                    <a:pt x="-292" y="3175"/>
                    <a:pt x="175" y="4108"/>
                    <a:pt x="1574" y="5041"/>
                  </a:cubicBezTo>
                  <a:cubicBezTo>
                    <a:pt x="2974" y="5507"/>
                    <a:pt x="3907" y="5041"/>
                    <a:pt x="4840" y="3641"/>
                  </a:cubicBezTo>
                  <a:cubicBezTo>
                    <a:pt x="4373" y="2708"/>
                    <a:pt x="4373" y="842"/>
                    <a:pt x="3440" y="376"/>
                  </a:cubicBezTo>
                  <a:cubicBezTo>
                    <a:pt x="2041" y="-557"/>
                    <a:pt x="1108" y="376"/>
                    <a:pt x="175" y="177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65" name="Freeform: Shape 264">
              <a:extLst>
                <a:ext uri="{FF2B5EF4-FFF2-40B4-BE49-F238E27FC236}">
                  <a16:creationId xmlns:a16="http://schemas.microsoft.com/office/drawing/2014/main" id="{A9BE7CE3-973A-4BE7-9FCE-F341ED4CF4A6}"/>
                </a:ext>
              </a:extLst>
            </p:cNvPr>
            <p:cNvSpPr/>
            <p:nvPr/>
          </p:nvSpPr>
          <p:spPr>
            <a:xfrm>
              <a:off x="2051645" y="3041093"/>
              <a:ext cx="4665" cy="4665"/>
            </a:xfrm>
            <a:custGeom>
              <a:avLst/>
              <a:gdLst/>
              <a:ahLst/>
              <a:cxnLst/>
              <a:rect l="0" t="0" r="0" b="0"/>
              <a:pathLst>
                <a:path>
                  <a:moveTo>
                    <a:pt x="0" y="933"/>
                  </a:moveTo>
                  <a:cubicBezTo>
                    <a:pt x="0" y="2333"/>
                    <a:pt x="467" y="3266"/>
                    <a:pt x="1866" y="3266"/>
                  </a:cubicBezTo>
                  <a:cubicBezTo>
                    <a:pt x="2333" y="3266"/>
                    <a:pt x="2799" y="2799"/>
                    <a:pt x="3266" y="2333"/>
                  </a:cubicBezTo>
                  <a:cubicBezTo>
                    <a:pt x="3732" y="933"/>
                    <a:pt x="2799" y="0"/>
                    <a:pt x="1400" y="0"/>
                  </a:cubicBezTo>
                  <a:cubicBezTo>
                    <a:pt x="1400" y="0"/>
                    <a:pt x="467" y="467"/>
                    <a:pt x="0"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66" name="Freeform: Shape 265">
              <a:extLst>
                <a:ext uri="{FF2B5EF4-FFF2-40B4-BE49-F238E27FC236}">
                  <a16:creationId xmlns:a16="http://schemas.microsoft.com/office/drawing/2014/main" id="{CC010CBD-005C-4BAA-8D10-876DE090C994}"/>
                </a:ext>
              </a:extLst>
            </p:cNvPr>
            <p:cNvSpPr/>
            <p:nvPr/>
          </p:nvSpPr>
          <p:spPr>
            <a:xfrm>
              <a:off x="2004997" y="1812598"/>
              <a:ext cx="4665" cy="4665"/>
            </a:xfrm>
            <a:custGeom>
              <a:avLst/>
              <a:gdLst/>
              <a:ahLst/>
              <a:cxnLst/>
              <a:rect l="0" t="0" r="0" b="0"/>
              <a:pathLst>
                <a:path>
                  <a:moveTo>
                    <a:pt x="3732" y="700"/>
                  </a:moveTo>
                  <a:cubicBezTo>
                    <a:pt x="3266" y="-233"/>
                    <a:pt x="1866" y="-233"/>
                    <a:pt x="933" y="700"/>
                  </a:cubicBezTo>
                  <a:cubicBezTo>
                    <a:pt x="467" y="1166"/>
                    <a:pt x="467" y="1633"/>
                    <a:pt x="0" y="2099"/>
                  </a:cubicBezTo>
                  <a:cubicBezTo>
                    <a:pt x="933" y="2566"/>
                    <a:pt x="1866" y="3032"/>
                    <a:pt x="2333" y="3499"/>
                  </a:cubicBezTo>
                  <a:cubicBezTo>
                    <a:pt x="3732" y="3032"/>
                    <a:pt x="4199" y="2099"/>
                    <a:pt x="3732" y="70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67" name="Freeform: Shape 266">
              <a:extLst>
                <a:ext uri="{FF2B5EF4-FFF2-40B4-BE49-F238E27FC236}">
                  <a16:creationId xmlns:a16="http://schemas.microsoft.com/office/drawing/2014/main" id="{3EE3547A-CD3B-43DF-9E4A-D453D56EF9FB}"/>
                </a:ext>
              </a:extLst>
            </p:cNvPr>
            <p:cNvSpPr/>
            <p:nvPr/>
          </p:nvSpPr>
          <p:spPr>
            <a:xfrm>
              <a:off x="4925626" y="3050423"/>
              <a:ext cx="4665" cy="4665"/>
            </a:xfrm>
            <a:custGeom>
              <a:avLst/>
              <a:gdLst/>
              <a:ahLst/>
              <a:cxnLst/>
              <a:rect l="0" t="0" r="0" b="0"/>
              <a:pathLst>
                <a:path>
                  <a:moveTo>
                    <a:pt x="3732" y="2799"/>
                  </a:moveTo>
                  <a:cubicBezTo>
                    <a:pt x="3265" y="1866"/>
                    <a:pt x="2799" y="933"/>
                    <a:pt x="2333" y="0"/>
                  </a:cubicBezTo>
                  <a:cubicBezTo>
                    <a:pt x="1399" y="933"/>
                    <a:pt x="933" y="1400"/>
                    <a:pt x="0" y="2333"/>
                  </a:cubicBezTo>
                  <a:cubicBezTo>
                    <a:pt x="933" y="2799"/>
                    <a:pt x="1866" y="3266"/>
                    <a:pt x="2799" y="3732"/>
                  </a:cubicBezTo>
                  <a:cubicBezTo>
                    <a:pt x="2799" y="4199"/>
                    <a:pt x="3732" y="2799"/>
                    <a:pt x="3732" y="27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68" name="Freeform: Shape 267">
              <a:extLst>
                <a:ext uri="{FF2B5EF4-FFF2-40B4-BE49-F238E27FC236}">
                  <a16:creationId xmlns:a16="http://schemas.microsoft.com/office/drawing/2014/main" id="{96AA6471-046F-4CAC-815D-088A81E399CD}"/>
                </a:ext>
              </a:extLst>
            </p:cNvPr>
            <p:cNvSpPr/>
            <p:nvPr/>
          </p:nvSpPr>
          <p:spPr>
            <a:xfrm>
              <a:off x="4456587" y="3062668"/>
              <a:ext cx="4665" cy="4665"/>
            </a:xfrm>
            <a:custGeom>
              <a:avLst/>
              <a:gdLst/>
              <a:ahLst/>
              <a:cxnLst/>
              <a:rect l="0" t="0" r="0" b="0"/>
              <a:pathLst>
                <a:path>
                  <a:moveTo>
                    <a:pt x="692" y="350"/>
                  </a:moveTo>
                  <a:cubicBezTo>
                    <a:pt x="-707" y="1749"/>
                    <a:pt x="226" y="5015"/>
                    <a:pt x="1625" y="4548"/>
                  </a:cubicBezTo>
                  <a:cubicBezTo>
                    <a:pt x="2092" y="4548"/>
                    <a:pt x="2558" y="3616"/>
                    <a:pt x="2558" y="3616"/>
                  </a:cubicBezTo>
                  <a:cubicBezTo>
                    <a:pt x="2558" y="2682"/>
                    <a:pt x="2092" y="1283"/>
                    <a:pt x="2092" y="350"/>
                  </a:cubicBezTo>
                  <a:cubicBezTo>
                    <a:pt x="1625" y="-117"/>
                    <a:pt x="692" y="-117"/>
                    <a:pt x="692" y="35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69" name="Freeform: Shape 268">
              <a:extLst>
                <a:ext uri="{FF2B5EF4-FFF2-40B4-BE49-F238E27FC236}">
                  <a16:creationId xmlns:a16="http://schemas.microsoft.com/office/drawing/2014/main" id="{CA3B0DC0-75F4-45D0-841E-10BF62D95E7B}"/>
                </a:ext>
              </a:extLst>
            </p:cNvPr>
            <p:cNvSpPr/>
            <p:nvPr/>
          </p:nvSpPr>
          <p:spPr>
            <a:xfrm>
              <a:off x="4929183" y="3148677"/>
              <a:ext cx="4665" cy="4665"/>
            </a:xfrm>
            <a:custGeom>
              <a:avLst/>
              <a:gdLst/>
              <a:ahLst/>
              <a:cxnLst/>
              <a:rect l="0" t="0" r="0" b="0"/>
              <a:pathLst>
                <a:path>
                  <a:moveTo>
                    <a:pt x="4373" y="1575"/>
                  </a:moveTo>
                  <a:cubicBezTo>
                    <a:pt x="4373" y="175"/>
                    <a:pt x="2974" y="-292"/>
                    <a:pt x="1574" y="175"/>
                  </a:cubicBezTo>
                  <a:cubicBezTo>
                    <a:pt x="175" y="641"/>
                    <a:pt x="-292" y="2041"/>
                    <a:pt x="175" y="2974"/>
                  </a:cubicBezTo>
                  <a:cubicBezTo>
                    <a:pt x="641" y="3907"/>
                    <a:pt x="2041" y="3907"/>
                    <a:pt x="2974" y="4373"/>
                  </a:cubicBezTo>
                  <a:cubicBezTo>
                    <a:pt x="3441" y="3441"/>
                    <a:pt x="4373" y="2507"/>
                    <a:pt x="4373" y="157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70" name="Freeform: Shape 269">
              <a:extLst>
                <a:ext uri="{FF2B5EF4-FFF2-40B4-BE49-F238E27FC236}">
                  <a16:creationId xmlns:a16="http://schemas.microsoft.com/office/drawing/2014/main" id="{4BFD1498-9639-44E7-815B-619102BFABAD}"/>
                </a:ext>
              </a:extLst>
            </p:cNvPr>
            <p:cNvSpPr/>
            <p:nvPr/>
          </p:nvSpPr>
          <p:spPr>
            <a:xfrm>
              <a:off x="5058663" y="3289731"/>
              <a:ext cx="4665" cy="4665"/>
            </a:xfrm>
            <a:custGeom>
              <a:avLst/>
              <a:gdLst/>
              <a:ahLst/>
              <a:cxnLst/>
              <a:rect l="0" t="0" r="0" b="0"/>
              <a:pathLst>
                <a:path w="4665">
                  <a:moveTo>
                    <a:pt x="3175" y="0"/>
                  </a:moveTo>
                  <a:cubicBezTo>
                    <a:pt x="2242" y="467"/>
                    <a:pt x="1309" y="933"/>
                    <a:pt x="376" y="1866"/>
                  </a:cubicBezTo>
                  <a:cubicBezTo>
                    <a:pt x="-557" y="2799"/>
                    <a:pt x="376" y="4199"/>
                    <a:pt x="1775" y="4199"/>
                  </a:cubicBezTo>
                  <a:cubicBezTo>
                    <a:pt x="4108" y="4665"/>
                    <a:pt x="5974" y="3265"/>
                    <a:pt x="5041" y="1866"/>
                  </a:cubicBezTo>
                  <a:cubicBezTo>
                    <a:pt x="5041" y="933"/>
                    <a:pt x="4108" y="467"/>
                    <a:pt x="3175"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71" name="Freeform: Shape 270">
              <a:extLst>
                <a:ext uri="{FF2B5EF4-FFF2-40B4-BE49-F238E27FC236}">
                  <a16:creationId xmlns:a16="http://schemas.microsoft.com/office/drawing/2014/main" id="{66177BA3-6918-49E3-8E96-3C7242381D6F}"/>
                </a:ext>
              </a:extLst>
            </p:cNvPr>
            <p:cNvSpPr/>
            <p:nvPr/>
          </p:nvSpPr>
          <p:spPr>
            <a:xfrm>
              <a:off x="2784950" y="1599647"/>
              <a:ext cx="4665" cy="4665"/>
            </a:xfrm>
            <a:custGeom>
              <a:avLst/>
              <a:gdLst/>
              <a:ahLst/>
              <a:cxnLst/>
              <a:rect l="0" t="0" r="0" b="0"/>
              <a:pathLst>
                <a:path>
                  <a:moveTo>
                    <a:pt x="467" y="3266"/>
                  </a:moveTo>
                  <a:cubicBezTo>
                    <a:pt x="1399" y="2799"/>
                    <a:pt x="1866" y="1866"/>
                    <a:pt x="2333" y="1399"/>
                  </a:cubicBezTo>
                  <a:cubicBezTo>
                    <a:pt x="2333" y="1399"/>
                    <a:pt x="1866" y="466"/>
                    <a:pt x="1866" y="0"/>
                  </a:cubicBezTo>
                  <a:cubicBezTo>
                    <a:pt x="933" y="466"/>
                    <a:pt x="467" y="1399"/>
                    <a:pt x="0" y="1866"/>
                  </a:cubicBezTo>
                  <a:cubicBezTo>
                    <a:pt x="0" y="2333"/>
                    <a:pt x="467" y="2799"/>
                    <a:pt x="467" y="32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72" name="Freeform: Shape 271">
              <a:extLst>
                <a:ext uri="{FF2B5EF4-FFF2-40B4-BE49-F238E27FC236}">
                  <a16:creationId xmlns:a16="http://schemas.microsoft.com/office/drawing/2014/main" id="{293672F7-950F-4278-ADE3-C1EF52D084C9}"/>
                </a:ext>
              </a:extLst>
            </p:cNvPr>
            <p:cNvSpPr/>
            <p:nvPr/>
          </p:nvSpPr>
          <p:spPr>
            <a:xfrm>
              <a:off x="4969941" y="3395455"/>
              <a:ext cx="4665" cy="4665"/>
            </a:xfrm>
            <a:custGeom>
              <a:avLst/>
              <a:gdLst/>
              <a:ahLst/>
              <a:cxnLst/>
              <a:rect l="0" t="0" r="0" b="0"/>
              <a:pathLst>
                <a:path w="4665">
                  <a:moveTo>
                    <a:pt x="5131" y="1101"/>
                  </a:moveTo>
                  <a:cubicBezTo>
                    <a:pt x="5131" y="635"/>
                    <a:pt x="4198" y="168"/>
                    <a:pt x="3732" y="168"/>
                  </a:cubicBezTo>
                  <a:cubicBezTo>
                    <a:pt x="1866" y="-298"/>
                    <a:pt x="0" y="168"/>
                    <a:pt x="0" y="2034"/>
                  </a:cubicBezTo>
                  <a:cubicBezTo>
                    <a:pt x="0" y="2967"/>
                    <a:pt x="933" y="3900"/>
                    <a:pt x="1866" y="4367"/>
                  </a:cubicBezTo>
                  <a:cubicBezTo>
                    <a:pt x="3265" y="4833"/>
                    <a:pt x="5598" y="2501"/>
                    <a:pt x="5131" y="110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73" name="Freeform: Shape 272">
              <a:extLst>
                <a:ext uri="{FF2B5EF4-FFF2-40B4-BE49-F238E27FC236}">
                  <a16:creationId xmlns:a16="http://schemas.microsoft.com/office/drawing/2014/main" id="{3EC8196A-ED76-4491-B0C1-E942A2D8ECFF}"/>
                </a:ext>
              </a:extLst>
            </p:cNvPr>
            <p:cNvSpPr/>
            <p:nvPr/>
          </p:nvSpPr>
          <p:spPr>
            <a:xfrm>
              <a:off x="5389307" y="3422213"/>
              <a:ext cx="4665" cy="4665"/>
            </a:xfrm>
            <a:custGeom>
              <a:avLst/>
              <a:gdLst/>
              <a:ahLst/>
              <a:cxnLst/>
              <a:rect l="0" t="0" r="0" b="0"/>
              <a:pathLst>
                <a:path w="4665">
                  <a:moveTo>
                    <a:pt x="5131" y="2333"/>
                  </a:moveTo>
                  <a:cubicBezTo>
                    <a:pt x="5131" y="1866"/>
                    <a:pt x="4665" y="933"/>
                    <a:pt x="4198" y="933"/>
                  </a:cubicBezTo>
                  <a:cubicBezTo>
                    <a:pt x="2799" y="467"/>
                    <a:pt x="1399" y="467"/>
                    <a:pt x="0" y="0"/>
                  </a:cubicBezTo>
                  <a:cubicBezTo>
                    <a:pt x="933" y="1399"/>
                    <a:pt x="1866" y="2333"/>
                    <a:pt x="2799" y="3266"/>
                  </a:cubicBezTo>
                  <a:cubicBezTo>
                    <a:pt x="4198" y="4665"/>
                    <a:pt x="5131" y="4199"/>
                    <a:pt x="5131" y="23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74" name="Freeform: Shape 273">
              <a:extLst>
                <a:ext uri="{FF2B5EF4-FFF2-40B4-BE49-F238E27FC236}">
                  <a16:creationId xmlns:a16="http://schemas.microsoft.com/office/drawing/2014/main" id="{622237FE-B557-4EDE-B0C2-27D9FA71C00D}"/>
                </a:ext>
              </a:extLst>
            </p:cNvPr>
            <p:cNvSpPr/>
            <p:nvPr/>
          </p:nvSpPr>
          <p:spPr>
            <a:xfrm>
              <a:off x="5388839" y="3420814"/>
              <a:ext cx="4665" cy="4665"/>
            </a:xfrm>
            <a:custGeom>
              <a:avLst/>
              <a:gdLst/>
              <a:ahLst/>
              <a:cxnLst/>
              <a:rect l="0" t="0" r="0" b="0"/>
              <a:pathLst>
                <a:path>
                  <a:moveTo>
                    <a:pt x="933" y="1399"/>
                  </a:moveTo>
                  <a:cubicBezTo>
                    <a:pt x="933" y="933"/>
                    <a:pt x="467" y="933"/>
                    <a:pt x="467" y="466"/>
                  </a:cubicBezTo>
                  <a:cubicBezTo>
                    <a:pt x="467" y="466"/>
                    <a:pt x="0" y="0"/>
                    <a:pt x="0" y="0"/>
                  </a:cubicBezTo>
                  <a:cubicBezTo>
                    <a:pt x="0" y="466"/>
                    <a:pt x="0" y="466"/>
                    <a:pt x="0" y="933"/>
                  </a:cubicBezTo>
                  <a:cubicBezTo>
                    <a:pt x="0" y="1399"/>
                    <a:pt x="467" y="1399"/>
                    <a:pt x="933" y="13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75" name="Freeform: Shape 274">
              <a:extLst>
                <a:ext uri="{FF2B5EF4-FFF2-40B4-BE49-F238E27FC236}">
                  <a16:creationId xmlns:a16="http://schemas.microsoft.com/office/drawing/2014/main" id="{276C580D-7043-4963-A0C2-781AAF0A2F3D}"/>
                </a:ext>
              </a:extLst>
            </p:cNvPr>
            <p:cNvSpPr/>
            <p:nvPr/>
          </p:nvSpPr>
          <p:spPr>
            <a:xfrm>
              <a:off x="5191985" y="3544433"/>
              <a:ext cx="4665" cy="4665"/>
            </a:xfrm>
            <a:custGeom>
              <a:avLst/>
              <a:gdLst/>
              <a:ahLst/>
              <a:cxnLst/>
              <a:rect l="0" t="0" r="0" b="0"/>
              <a:pathLst>
                <a:path>
                  <a:moveTo>
                    <a:pt x="933" y="0"/>
                  </a:moveTo>
                  <a:cubicBezTo>
                    <a:pt x="466" y="0"/>
                    <a:pt x="0" y="0"/>
                    <a:pt x="0" y="466"/>
                  </a:cubicBezTo>
                  <a:cubicBezTo>
                    <a:pt x="0" y="466"/>
                    <a:pt x="0" y="933"/>
                    <a:pt x="0" y="933"/>
                  </a:cubicBezTo>
                  <a:cubicBezTo>
                    <a:pt x="0" y="933"/>
                    <a:pt x="0" y="933"/>
                    <a:pt x="466" y="933"/>
                  </a:cubicBezTo>
                  <a:cubicBezTo>
                    <a:pt x="466" y="466"/>
                    <a:pt x="933" y="466"/>
                    <a:pt x="933"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76" name="Freeform: Shape 275">
              <a:extLst>
                <a:ext uri="{FF2B5EF4-FFF2-40B4-BE49-F238E27FC236}">
                  <a16:creationId xmlns:a16="http://schemas.microsoft.com/office/drawing/2014/main" id="{373BC98E-8D40-432D-BB55-7FFE7B4120AD}"/>
                </a:ext>
              </a:extLst>
            </p:cNvPr>
            <p:cNvSpPr/>
            <p:nvPr/>
          </p:nvSpPr>
          <p:spPr>
            <a:xfrm>
              <a:off x="5192918" y="3540701"/>
              <a:ext cx="4665" cy="4665"/>
            </a:xfrm>
            <a:custGeom>
              <a:avLst/>
              <a:gdLst/>
              <a:ahLst/>
              <a:cxnLst/>
              <a:rect l="0" t="0" r="0" b="0"/>
              <a:pathLst>
                <a:path w="4665">
                  <a:moveTo>
                    <a:pt x="4198" y="0"/>
                  </a:moveTo>
                  <a:cubicBezTo>
                    <a:pt x="3732" y="0"/>
                    <a:pt x="2799" y="0"/>
                    <a:pt x="2799" y="467"/>
                  </a:cubicBezTo>
                  <a:cubicBezTo>
                    <a:pt x="1866" y="1400"/>
                    <a:pt x="933" y="2799"/>
                    <a:pt x="0" y="3732"/>
                  </a:cubicBezTo>
                  <a:cubicBezTo>
                    <a:pt x="1399" y="3266"/>
                    <a:pt x="2799" y="3266"/>
                    <a:pt x="4198" y="2333"/>
                  </a:cubicBezTo>
                  <a:cubicBezTo>
                    <a:pt x="5598" y="1866"/>
                    <a:pt x="5598" y="467"/>
                    <a:pt x="4198"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77" name="Freeform: Shape 276">
              <a:extLst>
                <a:ext uri="{FF2B5EF4-FFF2-40B4-BE49-F238E27FC236}">
                  <a16:creationId xmlns:a16="http://schemas.microsoft.com/office/drawing/2014/main" id="{455A4E33-CD8E-4BAC-A67D-3BCBB0FFCEEF}"/>
                </a:ext>
              </a:extLst>
            </p:cNvPr>
            <p:cNvSpPr/>
            <p:nvPr/>
          </p:nvSpPr>
          <p:spPr>
            <a:xfrm>
              <a:off x="4759626" y="3710969"/>
              <a:ext cx="4665" cy="4665"/>
            </a:xfrm>
            <a:custGeom>
              <a:avLst/>
              <a:gdLst/>
              <a:ahLst/>
              <a:cxnLst/>
              <a:rect l="0" t="0" r="0" b="0"/>
              <a:pathLst>
                <a:path h="4665">
                  <a:moveTo>
                    <a:pt x="3199" y="466"/>
                  </a:moveTo>
                  <a:cubicBezTo>
                    <a:pt x="-533" y="1866"/>
                    <a:pt x="-1000" y="3732"/>
                    <a:pt x="1799" y="6531"/>
                  </a:cubicBezTo>
                  <a:cubicBezTo>
                    <a:pt x="2266" y="6998"/>
                    <a:pt x="3665" y="7464"/>
                    <a:pt x="4598" y="7464"/>
                  </a:cubicBezTo>
                  <a:cubicBezTo>
                    <a:pt x="4598" y="5131"/>
                    <a:pt x="4598" y="2333"/>
                    <a:pt x="4598" y="0"/>
                  </a:cubicBezTo>
                  <a:cubicBezTo>
                    <a:pt x="4132" y="0"/>
                    <a:pt x="3665" y="0"/>
                    <a:pt x="3199" y="4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78" name="Freeform: Shape 277">
              <a:extLst>
                <a:ext uri="{FF2B5EF4-FFF2-40B4-BE49-F238E27FC236}">
                  <a16:creationId xmlns:a16="http://schemas.microsoft.com/office/drawing/2014/main" id="{8F2EE1DE-306D-41C9-888B-C4E31C504323}"/>
                </a:ext>
              </a:extLst>
            </p:cNvPr>
            <p:cNvSpPr/>
            <p:nvPr/>
          </p:nvSpPr>
          <p:spPr>
            <a:xfrm>
              <a:off x="2812939" y="1395792"/>
              <a:ext cx="4665" cy="4665"/>
            </a:xfrm>
            <a:custGeom>
              <a:avLst/>
              <a:gdLst/>
              <a:ahLst/>
              <a:cxnLst/>
              <a:rect l="0" t="0" r="0" b="0"/>
              <a:pathLst>
                <a:path h="4665">
                  <a:moveTo>
                    <a:pt x="2799" y="2799"/>
                  </a:moveTo>
                  <a:cubicBezTo>
                    <a:pt x="2799" y="1866"/>
                    <a:pt x="1866" y="933"/>
                    <a:pt x="1399" y="0"/>
                  </a:cubicBezTo>
                  <a:cubicBezTo>
                    <a:pt x="933" y="933"/>
                    <a:pt x="0" y="1866"/>
                    <a:pt x="0" y="2799"/>
                  </a:cubicBezTo>
                  <a:cubicBezTo>
                    <a:pt x="0" y="3732"/>
                    <a:pt x="933" y="4665"/>
                    <a:pt x="1399" y="5598"/>
                  </a:cubicBezTo>
                  <a:cubicBezTo>
                    <a:pt x="1866" y="4665"/>
                    <a:pt x="2799" y="3732"/>
                    <a:pt x="2799" y="27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79" name="Freeform: Shape 278">
              <a:extLst>
                <a:ext uri="{FF2B5EF4-FFF2-40B4-BE49-F238E27FC236}">
                  <a16:creationId xmlns:a16="http://schemas.microsoft.com/office/drawing/2014/main" id="{3DE3B338-2BDC-4C5A-A545-9A8E3A0EBF66}"/>
                </a:ext>
              </a:extLst>
            </p:cNvPr>
            <p:cNvSpPr/>
            <p:nvPr/>
          </p:nvSpPr>
          <p:spPr>
            <a:xfrm>
              <a:off x="3534583" y="1393460"/>
              <a:ext cx="4665" cy="4665"/>
            </a:xfrm>
            <a:custGeom>
              <a:avLst/>
              <a:gdLst/>
              <a:ahLst/>
              <a:cxnLst/>
              <a:rect l="0" t="0" r="0" b="0"/>
              <a:pathLst>
                <a:path w="4665" h="4665">
                  <a:moveTo>
                    <a:pt x="5132" y="467"/>
                  </a:moveTo>
                  <a:cubicBezTo>
                    <a:pt x="4199" y="0"/>
                    <a:pt x="2799" y="0"/>
                    <a:pt x="1866" y="0"/>
                  </a:cubicBezTo>
                  <a:cubicBezTo>
                    <a:pt x="0" y="0"/>
                    <a:pt x="-467" y="1400"/>
                    <a:pt x="467" y="2799"/>
                  </a:cubicBezTo>
                  <a:cubicBezTo>
                    <a:pt x="1400" y="4199"/>
                    <a:pt x="2333" y="5598"/>
                    <a:pt x="2799" y="6998"/>
                  </a:cubicBezTo>
                  <a:cubicBezTo>
                    <a:pt x="4199" y="6998"/>
                    <a:pt x="5132" y="6998"/>
                    <a:pt x="6531" y="6998"/>
                  </a:cubicBezTo>
                  <a:cubicBezTo>
                    <a:pt x="6531" y="4665"/>
                    <a:pt x="7464" y="1866"/>
                    <a:pt x="5132" y="4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80" name="Freeform: Shape 279">
              <a:extLst>
                <a:ext uri="{FF2B5EF4-FFF2-40B4-BE49-F238E27FC236}">
                  <a16:creationId xmlns:a16="http://schemas.microsoft.com/office/drawing/2014/main" id="{D69C25A8-316E-4E32-BB9D-27EDA09055CA}"/>
                </a:ext>
              </a:extLst>
            </p:cNvPr>
            <p:cNvSpPr/>
            <p:nvPr/>
          </p:nvSpPr>
          <p:spPr>
            <a:xfrm>
              <a:off x="1833332" y="1639765"/>
              <a:ext cx="4665" cy="4665"/>
            </a:xfrm>
            <a:custGeom>
              <a:avLst/>
              <a:gdLst/>
              <a:ahLst/>
              <a:cxnLst/>
              <a:rect l="0" t="0" r="0" b="0"/>
              <a:pathLst>
                <a:path h="4665">
                  <a:moveTo>
                    <a:pt x="2333" y="0"/>
                  </a:moveTo>
                  <a:cubicBezTo>
                    <a:pt x="1399" y="466"/>
                    <a:pt x="0" y="933"/>
                    <a:pt x="0" y="1866"/>
                  </a:cubicBezTo>
                  <a:cubicBezTo>
                    <a:pt x="0" y="2799"/>
                    <a:pt x="467" y="4199"/>
                    <a:pt x="933" y="5132"/>
                  </a:cubicBezTo>
                  <a:cubicBezTo>
                    <a:pt x="1866" y="6065"/>
                    <a:pt x="4665" y="4199"/>
                    <a:pt x="4199" y="2333"/>
                  </a:cubicBezTo>
                  <a:cubicBezTo>
                    <a:pt x="4199" y="1399"/>
                    <a:pt x="2799" y="933"/>
                    <a:pt x="2333"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81" name="Freeform: Shape 280">
              <a:extLst>
                <a:ext uri="{FF2B5EF4-FFF2-40B4-BE49-F238E27FC236}">
                  <a16:creationId xmlns:a16="http://schemas.microsoft.com/office/drawing/2014/main" id="{DB188ABE-EA7B-4FD9-A4B5-E338E0A7E1DD}"/>
                </a:ext>
              </a:extLst>
            </p:cNvPr>
            <p:cNvSpPr/>
            <p:nvPr/>
          </p:nvSpPr>
          <p:spPr>
            <a:xfrm>
              <a:off x="3856901" y="1682216"/>
              <a:ext cx="4665" cy="4665"/>
            </a:xfrm>
            <a:custGeom>
              <a:avLst/>
              <a:gdLst/>
              <a:ahLst/>
              <a:cxnLst/>
              <a:rect l="0" t="0" r="0" b="0"/>
              <a:pathLst>
                <a:path h="4665">
                  <a:moveTo>
                    <a:pt x="1418" y="5132"/>
                  </a:moveTo>
                  <a:cubicBezTo>
                    <a:pt x="2351" y="5132"/>
                    <a:pt x="3284" y="4199"/>
                    <a:pt x="4217" y="3266"/>
                  </a:cubicBezTo>
                  <a:cubicBezTo>
                    <a:pt x="4684" y="2799"/>
                    <a:pt x="4217" y="2333"/>
                    <a:pt x="4217" y="1400"/>
                  </a:cubicBezTo>
                  <a:cubicBezTo>
                    <a:pt x="3751" y="933"/>
                    <a:pt x="3284" y="0"/>
                    <a:pt x="3284" y="0"/>
                  </a:cubicBezTo>
                  <a:cubicBezTo>
                    <a:pt x="2351" y="466"/>
                    <a:pt x="952" y="933"/>
                    <a:pt x="485" y="1866"/>
                  </a:cubicBezTo>
                  <a:cubicBezTo>
                    <a:pt x="-448" y="3732"/>
                    <a:pt x="19" y="5132"/>
                    <a:pt x="1418" y="513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82" name="Freeform: Shape 281">
              <a:extLst>
                <a:ext uri="{FF2B5EF4-FFF2-40B4-BE49-F238E27FC236}">
                  <a16:creationId xmlns:a16="http://schemas.microsoft.com/office/drawing/2014/main" id="{34FCB797-69B6-489C-B10D-05FC9D1EDE05}"/>
                </a:ext>
              </a:extLst>
            </p:cNvPr>
            <p:cNvSpPr/>
            <p:nvPr/>
          </p:nvSpPr>
          <p:spPr>
            <a:xfrm>
              <a:off x="961859" y="1926128"/>
              <a:ext cx="4665" cy="4665"/>
            </a:xfrm>
            <a:custGeom>
              <a:avLst/>
              <a:gdLst/>
              <a:ahLst/>
              <a:cxnLst/>
              <a:rect l="0" t="0" r="0" b="0"/>
              <a:pathLst>
                <a:path h="4665">
                  <a:moveTo>
                    <a:pt x="1023" y="61"/>
                  </a:moveTo>
                  <a:cubicBezTo>
                    <a:pt x="557" y="61"/>
                    <a:pt x="90" y="994"/>
                    <a:pt x="90" y="1460"/>
                  </a:cubicBezTo>
                  <a:cubicBezTo>
                    <a:pt x="-376" y="3793"/>
                    <a:pt x="1023" y="5659"/>
                    <a:pt x="2889" y="4726"/>
                  </a:cubicBezTo>
                  <a:cubicBezTo>
                    <a:pt x="3356" y="4726"/>
                    <a:pt x="3822" y="3793"/>
                    <a:pt x="4289" y="3326"/>
                  </a:cubicBezTo>
                  <a:cubicBezTo>
                    <a:pt x="4755" y="1927"/>
                    <a:pt x="2423" y="-406"/>
                    <a:pt x="1023" y="6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83" name="Freeform: Shape 282">
              <a:extLst>
                <a:ext uri="{FF2B5EF4-FFF2-40B4-BE49-F238E27FC236}">
                  <a16:creationId xmlns:a16="http://schemas.microsoft.com/office/drawing/2014/main" id="{C4AF58A8-9A62-4143-A4F3-704C9A22721D}"/>
                </a:ext>
              </a:extLst>
            </p:cNvPr>
            <p:cNvSpPr/>
            <p:nvPr/>
          </p:nvSpPr>
          <p:spPr>
            <a:xfrm>
              <a:off x="3149621" y="1933186"/>
              <a:ext cx="4665" cy="4665"/>
            </a:xfrm>
            <a:custGeom>
              <a:avLst/>
              <a:gdLst/>
              <a:ahLst/>
              <a:cxnLst/>
              <a:rect l="0" t="0" r="0" b="0"/>
              <a:pathLst>
                <a:path w="4665">
                  <a:moveTo>
                    <a:pt x="1050" y="4199"/>
                  </a:moveTo>
                  <a:cubicBezTo>
                    <a:pt x="1516" y="4199"/>
                    <a:pt x="2449" y="4199"/>
                    <a:pt x="2449" y="3732"/>
                  </a:cubicBezTo>
                  <a:cubicBezTo>
                    <a:pt x="3382" y="2799"/>
                    <a:pt x="4315" y="1400"/>
                    <a:pt x="5248" y="0"/>
                  </a:cubicBezTo>
                  <a:cubicBezTo>
                    <a:pt x="3849" y="466"/>
                    <a:pt x="2449" y="933"/>
                    <a:pt x="1050" y="1400"/>
                  </a:cubicBezTo>
                  <a:cubicBezTo>
                    <a:pt x="-350" y="1866"/>
                    <a:pt x="-350" y="3266"/>
                    <a:pt x="1050" y="41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84" name="Freeform: Shape 283">
              <a:extLst>
                <a:ext uri="{FF2B5EF4-FFF2-40B4-BE49-F238E27FC236}">
                  <a16:creationId xmlns:a16="http://schemas.microsoft.com/office/drawing/2014/main" id="{E0D7CA05-3DFE-41EC-B8E4-D230FFA977E6}"/>
                </a:ext>
              </a:extLst>
            </p:cNvPr>
            <p:cNvSpPr/>
            <p:nvPr/>
          </p:nvSpPr>
          <p:spPr>
            <a:xfrm>
              <a:off x="3155335" y="1932253"/>
              <a:ext cx="4665" cy="4665"/>
            </a:xfrm>
            <a:custGeom>
              <a:avLst/>
              <a:gdLst/>
              <a:ahLst/>
              <a:cxnLst/>
              <a:rect l="0" t="0" r="0" b="0"/>
              <a:pathLst>
                <a:path>
                  <a:moveTo>
                    <a:pt x="0" y="933"/>
                  </a:moveTo>
                  <a:cubicBezTo>
                    <a:pt x="466" y="933"/>
                    <a:pt x="933" y="933"/>
                    <a:pt x="933" y="466"/>
                  </a:cubicBezTo>
                  <a:cubicBezTo>
                    <a:pt x="933" y="466"/>
                    <a:pt x="933" y="0"/>
                    <a:pt x="1399" y="0"/>
                  </a:cubicBezTo>
                  <a:cubicBezTo>
                    <a:pt x="1399" y="0"/>
                    <a:pt x="933" y="0"/>
                    <a:pt x="933" y="0"/>
                  </a:cubicBezTo>
                  <a:cubicBezTo>
                    <a:pt x="466" y="466"/>
                    <a:pt x="0" y="466"/>
                    <a:pt x="0"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85" name="Freeform: Shape 284">
              <a:extLst>
                <a:ext uri="{FF2B5EF4-FFF2-40B4-BE49-F238E27FC236}">
                  <a16:creationId xmlns:a16="http://schemas.microsoft.com/office/drawing/2014/main" id="{3375B709-C76D-40B3-8C59-DF22C5D78409}"/>
                </a:ext>
              </a:extLst>
            </p:cNvPr>
            <p:cNvSpPr/>
            <p:nvPr/>
          </p:nvSpPr>
          <p:spPr>
            <a:xfrm>
              <a:off x="3439421" y="2011089"/>
              <a:ext cx="4665" cy="4665"/>
            </a:xfrm>
            <a:custGeom>
              <a:avLst/>
              <a:gdLst/>
              <a:ahLst/>
              <a:cxnLst/>
              <a:rect l="0" t="0" r="0" b="0"/>
              <a:pathLst>
                <a:path>
                  <a:moveTo>
                    <a:pt x="0" y="933"/>
                  </a:moveTo>
                  <a:cubicBezTo>
                    <a:pt x="933" y="1866"/>
                    <a:pt x="1399" y="2333"/>
                    <a:pt x="2333" y="3266"/>
                  </a:cubicBezTo>
                  <a:cubicBezTo>
                    <a:pt x="2799" y="2799"/>
                    <a:pt x="3732" y="2799"/>
                    <a:pt x="3732" y="2333"/>
                  </a:cubicBezTo>
                  <a:cubicBezTo>
                    <a:pt x="3732" y="933"/>
                    <a:pt x="3266" y="0"/>
                    <a:pt x="1866" y="0"/>
                  </a:cubicBezTo>
                  <a:cubicBezTo>
                    <a:pt x="933" y="0"/>
                    <a:pt x="467" y="467"/>
                    <a:pt x="0"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86" name="Freeform: Shape 285">
              <a:extLst>
                <a:ext uri="{FF2B5EF4-FFF2-40B4-BE49-F238E27FC236}">
                  <a16:creationId xmlns:a16="http://schemas.microsoft.com/office/drawing/2014/main" id="{C7958A92-92A5-4A25-8AF4-D23884FE437F}"/>
                </a:ext>
              </a:extLst>
            </p:cNvPr>
            <p:cNvSpPr/>
            <p:nvPr/>
          </p:nvSpPr>
          <p:spPr>
            <a:xfrm>
              <a:off x="2035318" y="2032821"/>
              <a:ext cx="4665" cy="4665"/>
            </a:xfrm>
            <a:custGeom>
              <a:avLst/>
              <a:gdLst/>
              <a:ahLst/>
              <a:cxnLst/>
              <a:rect l="0" t="0" r="0" b="0"/>
              <a:pathLst>
                <a:path w="4665" h="4665">
                  <a:moveTo>
                    <a:pt x="2333" y="193"/>
                  </a:moveTo>
                  <a:cubicBezTo>
                    <a:pt x="1400" y="660"/>
                    <a:pt x="0" y="1593"/>
                    <a:pt x="0" y="2526"/>
                  </a:cubicBezTo>
                  <a:cubicBezTo>
                    <a:pt x="0" y="3459"/>
                    <a:pt x="933" y="4392"/>
                    <a:pt x="1866" y="5325"/>
                  </a:cubicBezTo>
                  <a:cubicBezTo>
                    <a:pt x="2799" y="6258"/>
                    <a:pt x="4199" y="5325"/>
                    <a:pt x="4665" y="3925"/>
                  </a:cubicBezTo>
                  <a:cubicBezTo>
                    <a:pt x="5132" y="2992"/>
                    <a:pt x="5132" y="1593"/>
                    <a:pt x="5132" y="660"/>
                  </a:cubicBezTo>
                  <a:cubicBezTo>
                    <a:pt x="4665" y="193"/>
                    <a:pt x="3266" y="-273"/>
                    <a:pt x="2333" y="19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87" name="Freeform: Shape 286">
              <a:extLst>
                <a:ext uri="{FF2B5EF4-FFF2-40B4-BE49-F238E27FC236}">
                  <a16:creationId xmlns:a16="http://schemas.microsoft.com/office/drawing/2014/main" id="{D28E26BF-46BD-4A8D-BF31-60C7EF230650}"/>
                </a:ext>
              </a:extLst>
            </p:cNvPr>
            <p:cNvSpPr/>
            <p:nvPr/>
          </p:nvSpPr>
          <p:spPr>
            <a:xfrm>
              <a:off x="4030796" y="1503641"/>
              <a:ext cx="4665" cy="4665"/>
            </a:xfrm>
            <a:custGeom>
              <a:avLst/>
              <a:gdLst/>
              <a:ahLst/>
              <a:cxnLst/>
              <a:rect l="0" t="0" r="0" b="0"/>
              <a:pathLst>
                <a:path>
                  <a:moveTo>
                    <a:pt x="1054" y="376"/>
                  </a:moveTo>
                  <a:cubicBezTo>
                    <a:pt x="588" y="842"/>
                    <a:pt x="121" y="1309"/>
                    <a:pt x="121" y="1775"/>
                  </a:cubicBezTo>
                  <a:cubicBezTo>
                    <a:pt x="-345" y="3175"/>
                    <a:pt x="588" y="4108"/>
                    <a:pt x="1987" y="4108"/>
                  </a:cubicBezTo>
                  <a:cubicBezTo>
                    <a:pt x="3387" y="4108"/>
                    <a:pt x="3854" y="3175"/>
                    <a:pt x="3854" y="1775"/>
                  </a:cubicBezTo>
                  <a:cubicBezTo>
                    <a:pt x="3387" y="376"/>
                    <a:pt x="2454" y="-557"/>
                    <a:pt x="1054" y="37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88" name="Freeform: Shape 287">
              <a:extLst>
                <a:ext uri="{FF2B5EF4-FFF2-40B4-BE49-F238E27FC236}">
                  <a16:creationId xmlns:a16="http://schemas.microsoft.com/office/drawing/2014/main" id="{B8B58A62-EEA5-4F20-97EC-A7F30E57F23A}"/>
                </a:ext>
              </a:extLst>
            </p:cNvPr>
            <p:cNvSpPr/>
            <p:nvPr/>
          </p:nvSpPr>
          <p:spPr>
            <a:xfrm>
              <a:off x="5256359" y="2190687"/>
              <a:ext cx="4665" cy="4665"/>
            </a:xfrm>
            <a:custGeom>
              <a:avLst/>
              <a:gdLst/>
              <a:ahLst/>
              <a:cxnLst/>
              <a:rect l="0" t="0" r="0" b="0"/>
              <a:pathLst>
                <a:path>
                  <a:moveTo>
                    <a:pt x="2333" y="933"/>
                  </a:moveTo>
                  <a:cubicBezTo>
                    <a:pt x="2333" y="467"/>
                    <a:pt x="1866" y="0"/>
                    <a:pt x="1399" y="0"/>
                  </a:cubicBezTo>
                  <a:cubicBezTo>
                    <a:pt x="933" y="0"/>
                    <a:pt x="467" y="0"/>
                    <a:pt x="0" y="467"/>
                  </a:cubicBezTo>
                  <a:cubicBezTo>
                    <a:pt x="0" y="933"/>
                    <a:pt x="0" y="1866"/>
                    <a:pt x="0" y="1866"/>
                  </a:cubicBezTo>
                  <a:cubicBezTo>
                    <a:pt x="1399" y="2799"/>
                    <a:pt x="2333" y="2333"/>
                    <a:pt x="2333"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89" name="Freeform: Shape 288">
              <a:extLst>
                <a:ext uri="{FF2B5EF4-FFF2-40B4-BE49-F238E27FC236}">
                  <a16:creationId xmlns:a16="http://schemas.microsoft.com/office/drawing/2014/main" id="{7BBEA685-BCDD-4FA4-B064-E570DA7F050C}"/>
                </a:ext>
              </a:extLst>
            </p:cNvPr>
            <p:cNvSpPr/>
            <p:nvPr/>
          </p:nvSpPr>
          <p:spPr>
            <a:xfrm>
              <a:off x="5103820" y="2541485"/>
              <a:ext cx="4665" cy="4665"/>
            </a:xfrm>
            <a:custGeom>
              <a:avLst/>
              <a:gdLst/>
              <a:ahLst/>
              <a:cxnLst/>
              <a:rect l="0" t="0" r="0" b="0"/>
              <a:pathLst>
                <a:path h="4665">
                  <a:moveTo>
                    <a:pt x="1866" y="5598"/>
                  </a:moveTo>
                  <a:cubicBezTo>
                    <a:pt x="2333" y="4665"/>
                    <a:pt x="3266" y="3732"/>
                    <a:pt x="3732" y="2799"/>
                  </a:cubicBezTo>
                  <a:cubicBezTo>
                    <a:pt x="3266" y="1866"/>
                    <a:pt x="2333" y="933"/>
                    <a:pt x="1866" y="0"/>
                  </a:cubicBezTo>
                  <a:cubicBezTo>
                    <a:pt x="1400" y="933"/>
                    <a:pt x="0" y="1866"/>
                    <a:pt x="0" y="2799"/>
                  </a:cubicBezTo>
                  <a:cubicBezTo>
                    <a:pt x="0" y="3732"/>
                    <a:pt x="1400" y="4665"/>
                    <a:pt x="1866" y="5598"/>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90" name="Freeform: Shape 289">
              <a:extLst>
                <a:ext uri="{FF2B5EF4-FFF2-40B4-BE49-F238E27FC236}">
                  <a16:creationId xmlns:a16="http://schemas.microsoft.com/office/drawing/2014/main" id="{5C62B7D6-0F3B-4B99-964B-24CA70B4116E}"/>
                </a:ext>
              </a:extLst>
            </p:cNvPr>
            <p:cNvSpPr/>
            <p:nvPr/>
          </p:nvSpPr>
          <p:spPr>
            <a:xfrm>
              <a:off x="3022140" y="2587201"/>
              <a:ext cx="4665" cy="4665"/>
            </a:xfrm>
            <a:custGeom>
              <a:avLst/>
              <a:gdLst/>
              <a:ahLst/>
              <a:cxnLst/>
              <a:rect l="0" t="0" r="0" b="0"/>
              <a:pathLst>
                <a:path w="4665" h="4665">
                  <a:moveTo>
                    <a:pt x="3514" y="4665"/>
                  </a:moveTo>
                  <a:cubicBezTo>
                    <a:pt x="4447" y="4665"/>
                    <a:pt x="5380" y="2799"/>
                    <a:pt x="5380" y="1866"/>
                  </a:cubicBezTo>
                  <a:cubicBezTo>
                    <a:pt x="5380" y="933"/>
                    <a:pt x="3980" y="467"/>
                    <a:pt x="3047" y="0"/>
                  </a:cubicBezTo>
                  <a:cubicBezTo>
                    <a:pt x="1181" y="0"/>
                    <a:pt x="-685" y="2333"/>
                    <a:pt x="248" y="3732"/>
                  </a:cubicBezTo>
                  <a:cubicBezTo>
                    <a:pt x="1181" y="4665"/>
                    <a:pt x="2581" y="5132"/>
                    <a:pt x="3514" y="466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91" name="Freeform: Shape 290">
              <a:extLst>
                <a:ext uri="{FF2B5EF4-FFF2-40B4-BE49-F238E27FC236}">
                  <a16:creationId xmlns:a16="http://schemas.microsoft.com/office/drawing/2014/main" id="{5C7C917E-5B5F-4134-A0B0-816CE92BD5EB}"/>
                </a:ext>
              </a:extLst>
            </p:cNvPr>
            <p:cNvSpPr/>
            <p:nvPr/>
          </p:nvSpPr>
          <p:spPr>
            <a:xfrm>
              <a:off x="3403879" y="2651482"/>
              <a:ext cx="4665" cy="4665"/>
            </a:xfrm>
            <a:custGeom>
              <a:avLst/>
              <a:gdLst/>
              <a:ahLst/>
              <a:cxnLst/>
              <a:rect l="0" t="0" r="0" b="0"/>
              <a:pathLst>
                <a:path w="4665" h="4665">
                  <a:moveTo>
                    <a:pt x="1490" y="4759"/>
                  </a:moveTo>
                  <a:cubicBezTo>
                    <a:pt x="1956" y="4759"/>
                    <a:pt x="2889" y="4759"/>
                    <a:pt x="3356" y="4293"/>
                  </a:cubicBezTo>
                  <a:cubicBezTo>
                    <a:pt x="4289" y="3359"/>
                    <a:pt x="4756" y="2426"/>
                    <a:pt x="5689" y="1493"/>
                  </a:cubicBezTo>
                  <a:cubicBezTo>
                    <a:pt x="4756" y="1027"/>
                    <a:pt x="3822" y="-373"/>
                    <a:pt x="2889" y="94"/>
                  </a:cubicBezTo>
                  <a:cubicBezTo>
                    <a:pt x="1024" y="94"/>
                    <a:pt x="-376" y="1960"/>
                    <a:pt x="90" y="3826"/>
                  </a:cubicBezTo>
                  <a:cubicBezTo>
                    <a:pt x="557" y="3826"/>
                    <a:pt x="1024" y="4293"/>
                    <a:pt x="1490" y="475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92" name="Freeform: Shape 291">
              <a:extLst>
                <a:ext uri="{FF2B5EF4-FFF2-40B4-BE49-F238E27FC236}">
                  <a16:creationId xmlns:a16="http://schemas.microsoft.com/office/drawing/2014/main" id="{DB639D88-DBA5-4FFD-8D0E-EB8B7F4FD3AA}"/>
                </a:ext>
              </a:extLst>
            </p:cNvPr>
            <p:cNvSpPr/>
            <p:nvPr/>
          </p:nvSpPr>
          <p:spPr>
            <a:xfrm>
              <a:off x="1597294" y="2761667"/>
              <a:ext cx="4665" cy="4665"/>
            </a:xfrm>
            <a:custGeom>
              <a:avLst/>
              <a:gdLst/>
              <a:ahLst/>
              <a:cxnLst/>
              <a:rect l="0" t="0" r="0" b="0"/>
              <a:pathLst>
                <a:path>
                  <a:moveTo>
                    <a:pt x="467" y="467"/>
                  </a:moveTo>
                  <a:cubicBezTo>
                    <a:pt x="467" y="467"/>
                    <a:pt x="467" y="0"/>
                    <a:pt x="467" y="0"/>
                  </a:cubicBezTo>
                  <a:cubicBezTo>
                    <a:pt x="467" y="0"/>
                    <a:pt x="0" y="0"/>
                    <a:pt x="467" y="467"/>
                  </a:cubicBezTo>
                  <a:cubicBezTo>
                    <a:pt x="0" y="0"/>
                    <a:pt x="0" y="467"/>
                    <a:pt x="0" y="467"/>
                  </a:cubicBezTo>
                  <a:cubicBezTo>
                    <a:pt x="0" y="467"/>
                    <a:pt x="467" y="467"/>
                    <a:pt x="467" y="4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93" name="Freeform: Shape 292">
              <a:extLst>
                <a:ext uri="{FF2B5EF4-FFF2-40B4-BE49-F238E27FC236}">
                  <a16:creationId xmlns:a16="http://schemas.microsoft.com/office/drawing/2014/main" id="{985ACB2D-309F-4F00-99F1-EBEA7A69D368}"/>
                </a:ext>
              </a:extLst>
            </p:cNvPr>
            <p:cNvSpPr/>
            <p:nvPr/>
          </p:nvSpPr>
          <p:spPr>
            <a:xfrm>
              <a:off x="1597760" y="2762134"/>
              <a:ext cx="4665" cy="4665"/>
            </a:xfrm>
            <a:custGeom>
              <a:avLst/>
              <a:gdLst/>
              <a:ahLst/>
              <a:cxnLst/>
              <a:rect l="0" t="0" r="0" b="0"/>
              <a:pathLst>
                <a:path w="4665" h="4665">
                  <a:moveTo>
                    <a:pt x="2799" y="4199"/>
                  </a:moveTo>
                  <a:cubicBezTo>
                    <a:pt x="4199" y="5132"/>
                    <a:pt x="5598" y="4665"/>
                    <a:pt x="5598" y="2799"/>
                  </a:cubicBezTo>
                  <a:cubicBezTo>
                    <a:pt x="5598" y="2333"/>
                    <a:pt x="5132" y="1399"/>
                    <a:pt x="5132" y="933"/>
                  </a:cubicBezTo>
                  <a:cubicBezTo>
                    <a:pt x="3732" y="467"/>
                    <a:pt x="1866" y="0"/>
                    <a:pt x="0" y="0"/>
                  </a:cubicBezTo>
                  <a:cubicBezTo>
                    <a:pt x="0" y="1866"/>
                    <a:pt x="933" y="3266"/>
                    <a:pt x="2799" y="41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94" name="Freeform: Shape 293">
              <a:extLst>
                <a:ext uri="{FF2B5EF4-FFF2-40B4-BE49-F238E27FC236}">
                  <a16:creationId xmlns:a16="http://schemas.microsoft.com/office/drawing/2014/main" id="{5F785FC2-C9FF-43F8-BAD9-80D9B9303B8F}"/>
                </a:ext>
              </a:extLst>
            </p:cNvPr>
            <p:cNvSpPr/>
            <p:nvPr/>
          </p:nvSpPr>
          <p:spPr>
            <a:xfrm>
              <a:off x="1880404" y="1584253"/>
              <a:ext cx="4665" cy="4665"/>
            </a:xfrm>
            <a:custGeom>
              <a:avLst/>
              <a:gdLst/>
              <a:ahLst/>
              <a:cxnLst/>
              <a:rect l="0" t="0" r="0" b="0"/>
              <a:pathLst>
                <a:path>
                  <a:moveTo>
                    <a:pt x="975" y="1866"/>
                  </a:moveTo>
                  <a:cubicBezTo>
                    <a:pt x="975" y="1866"/>
                    <a:pt x="1442" y="933"/>
                    <a:pt x="1442" y="466"/>
                  </a:cubicBezTo>
                  <a:cubicBezTo>
                    <a:pt x="1442" y="466"/>
                    <a:pt x="975" y="0"/>
                    <a:pt x="509" y="0"/>
                  </a:cubicBezTo>
                  <a:cubicBezTo>
                    <a:pt x="-424" y="1400"/>
                    <a:pt x="42" y="1866"/>
                    <a:pt x="975" y="18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95" name="Freeform: Shape 294">
              <a:extLst>
                <a:ext uri="{FF2B5EF4-FFF2-40B4-BE49-F238E27FC236}">
                  <a16:creationId xmlns:a16="http://schemas.microsoft.com/office/drawing/2014/main" id="{57DBF2AB-BD54-4021-AC64-6CDAB598063F}"/>
                </a:ext>
              </a:extLst>
            </p:cNvPr>
            <p:cNvSpPr/>
            <p:nvPr/>
          </p:nvSpPr>
          <p:spPr>
            <a:xfrm>
              <a:off x="1712495" y="1586586"/>
              <a:ext cx="4665" cy="4665"/>
            </a:xfrm>
            <a:custGeom>
              <a:avLst/>
              <a:gdLst/>
              <a:ahLst/>
              <a:cxnLst/>
              <a:rect l="0" t="0" r="0" b="0"/>
              <a:pathLst>
                <a:path>
                  <a:moveTo>
                    <a:pt x="485" y="1400"/>
                  </a:moveTo>
                  <a:cubicBezTo>
                    <a:pt x="485" y="1400"/>
                    <a:pt x="1418" y="1400"/>
                    <a:pt x="1885" y="933"/>
                  </a:cubicBezTo>
                  <a:cubicBezTo>
                    <a:pt x="1885" y="466"/>
                    <a:pt x="1418" y="0"/>
                    <a:pt x="1418" y="0"/>
                  </a:cubicBezTo>
                  <a:cubicBezTo>
                    <a:pt x="19" y="0"/>
                    <a:pt x="-448" y="466"/>
                    <a:pt x="485" y="140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96" name="Freeform: Shape 295">
              <a:extLst>
                <a:ext uri="{FF2B5EF4-FFF2-40B4-BE49-F238E27FC236}">
                  <a16:creationId xmlns:a16="http://schemas.microsoft.com/office/drawing/2014/main" id="{4AB2D855-5C54-4263-B6FC-EFB5B72BF02E}"/>
                </a:ext>
              </a:extLst>
            </p:cNvPr>
            <p:cNvSpPr/>
            <p:nvPr/>
          </p:nvSpPr>
          <p:spPr>
            <a:xfrm>
              <a:off x="4934955" y="2116049"/>
              <a:ext cx="4665" cy="4665"/>
            </a:xfrm>
            <a:custGeom>
              <a:avLst/>
              <a:gdLst/>
              <a:ahLst/>
              <a:cxnLst/>
              <a:rect l="0" t="0" r="0" b="0"/>
              <a:pathLst>
                <a:path>
                  <a:moveTo>
                    <a:pt x="1399" y="0"/>
                  </a:moveTo>
                  <a:cubicBezTo>
                    <a:pt x="933" y="933"/>
                    <a:pt x="466" y="1866"/>
                    <a:pt x="0" y="2799"/>
                  </a:cubicBezTo>
                  <a:cubicBezTo>
                    <a:pt x="0" y="2799"/>
                    <a:pt x="933" y="3732"/>
                    <a:pt x="933" y="3732"/>
                  </a:cubicBezTo>
                  <a:cubicBezTo>
                    <a:pt x="2333" y="3266"/>
                    <a:pt x="2799" y="2333"/>
                    <a:pt x="2333" y="933"/>
                  </a:cubicBezTo>
                  <a:cubicBezTo>
                    <a:pt x="2333" y="933"/>
                    <a:pt x="1866" y="467"/>
                    <a:pt x="1399"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97" name="Freeform: Shape 296">
              <a:extLst>
                <a:ext uri="{FF2B5EF4-FFF2-40B4-BE49-F238E27FC236}">
                  <a16:creationId xmlns:a16="http://schemas.microsoft.com/office/drawing/2014/main" id="{E6538884-2189-44E3-AFA9-C1AED5D06728}"/>
                </a:ext>
              </a:extLst>
            </p:cNvPr>
            <p:cNvSpPr/>
            <p:nvPr/>
          </p:nvSpPr>
          <p:spPr>
            <a:xfrm>
              <a:off x="3951955" y="1611776"/>
              <a:ext cx="4665" cy="4665"/>
            </a:xfrm>
            <a:custGeom>
              <a:avLst/>
              <a:gdLst/>
              <a:ahLst/>
              <a:cxnLst/>
              <a:rect l="0" t="0" r="0" b="0"/>
              <a:pathLst>
                <a:path>
                  <a:moveTo>
                    <a:pt x="1060" y="1866"/>
                  </a:moveTo>
                  <a:cubicBezTo>
                    <a:pt x="1993" y="933"/>
                    <a:pt x="1527" y="0"/>
                    <a:pt x="594" y="0"/>
                  </a:cubicBezTo>
                  <a:cubicBezTo>
                    <a:pt x="594" y="0"/>
                    <a:pt x="127" y="933"/>
                    <a:pt x="127" y="1399"/>
                  </a:cubicBezTo>
                  <a:cubicBezTo>
                    <a:pt x="-339" y="1399"/>
                    <a:pt x="594" y="1399"/>
                    <a:pt x="1060" y="18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98" name="Freeform: Shape 297">
              <a:extLst>
                <a:ext uri="{FF2B5EF4-FFF2-40B4-BE49-F238E27FC236}">
                  <a16:creationId xmlns:a16="http://schemas.microsoft.com/office/drawing/2014/main" id="{FBF91B87-A146-4E7B-A61C-89DD22BF9088}"/>
                </a:ext>
              </a:extLst>
            </p:cNvPr>
            <p:cNvSpPr/>
            <p:nvPr/>
          </p:nvSpPr>
          <p:spPr>
            <a:xfrm>
              <a:off x="3950217" y="1625304"/>
              <a:ext cx="4665" cy="4665"/>
            </a:xfrm>
            <a:custGeom>
              <a:avLst/>
              <a:gdLst/>
              <a:ahLst/>
              <a:cxnLst/>
              <a:rect l="0" t="0" r="0" b="0"/>
              <a:pathLst>
                <a:path>
                  <a:moveTo>
                    <a:pt x="1399" y="933"/>
                  </a:moveTo>
                  <a:lnTo>
                    <a:pt x="0" y="0"/>
                  </a:lnTo>
                  <a:lnTo>
                    <a:pt x="0" y="1399"/>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99" name="Freeform: Shape 298">
              <a:extLst>
                <a:ext uri="{FF2B5EF4-FFF2-40B4-BE49-F238E27FC236}">
                  <a16:creationId xmlns:a16="http://schemas.microsoft.com/office/drawing/2014/main" id="{623E7EEF-BBCB-4A6A-A033-6092E12C3D7B}"/>
                </a:ext>
              </a:extLst>
            </p:cNvPr>
            <p:cNvSpPr/>
            <p:nvPr/>
          </p:nvSpPr>
          <p:spPr>
            <a:xfrm>
              <a:off x="1242303" y="1631835"/>
              <a:ext cx="4665" cy="4665"/>
            </a:xfrm>
            <a:custGeom>
              <a:avLst/>
              <a:gdLst/>
              <a:ahLst/>
              <a:cxnLst/>
              <a:rect l="0" t="0" r="0" b="0"/>
              <a:pathLst>
                <a:path>
                  <a:moveTo>
                    <a:pt x="466" y="0"/>
                  </a:moveTo>
                  <a:cubicBezTo>
                    <a:pt x="466" y="0"/>
                    <a:pt x="0" y="0"/>
                    <a:pt x="0" y="0"/>
                  </a:cubicBezTo>
                  <a:cubicBezTo>
                    <a:pt x="0" y="0"/>
                    <a:pt x="0" y="0"/>
                    <a:pt x="466" y="0"/>
                  </a:cubicBezTo>
                  <a:cubicBezTo>
                    <a:pt x="466" y="0"/>
                    <a:pt x="466" y="0"/>
                    <a:pt x="466" y="0"/>
                  </a:cubicBezTo>
                  <a:cubicBezTo>
                    <a:pt x="466" y="0"/>
                    <a:pt x="466" y="0"/>
                    <a:pt x="466"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00" name="Freeform: Shape 299">
              <a:extLst>
                <a:ext uri="{FF2B5EF4-FFF2-40B4-BE49-F238E27FC236}">
                  <a16:creationId xmlns:a16="http://schemas.microsoft.com/office/drawing/2014/main" id="{75AF63A6-BA45-45BC-A103-8DAD9272D831}"/>
                </a:ext>
              </a:extLst>
            </p:cNvPr>
            <p:cNvSpPr/>
            <p:nvPr/>
          </p:nvSpPr>
          <p:spPr>
            <a:xfrm>
              <a:off x="1242769" y="1628843"/>
              <a:ext cx="4665" cy="4665"/>
            </a:xfrm>
            <a:custGeom>
              <a:avLst/>
              <a:gdLst/>
              <a:ahLst/>
              <a:cxnLst/>
              <a:rect l="0" t="0" r="0" b="0"/>
              <a:pathLst>
                <a:path w="4665">
                  <a:moveTo>
                    <a:pt x="4665" y="2059"/>
                  </a:moveTo>
                  <a:cubicBezTo>
                    <a:pt x="5132" y="1593"/>
                    <a:pt x="5132" y="660"/>
                    <a:pt x="4665" y="660"/>
                  </a:cubicBezTo>
                  <a:cubicBezTo>
                    <a:pt x="3732" y="193"/>
                    <a:pt x="2333" y="-273"/>
                    <a:pt x="1866" y="193"/>
                  </a:cubicBezTo>
                  <a:cubicBezTo>
                    <a:pt x="933" y="660"/>
                    <a:pt x="467" y="1593"/>
                    <a:pt x="0" y="2526"/>
                  </a:cubicBezTo>
                  <a:cubicBezTo>
                    <a:pt x="933" y="2526"/>
                    <a:pt x="1866" y="2526"/>
                    <a:pt x="3266" y="2526"/>
                  </a:cubicBezTo>
                  <a:cubicBezTo>
                    <a:pt x="3732" y="2992"/>
                    <a:pt x="4199" y="2526"/>
                    <a:pt x="4665" y="205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01" name="Freeform: Shape 300">
              <a:extLst>
                <a:ext uri="{FF2B5EF4-FFF2-40B4-BE49-F238E27FC236}">
                  <a16:creationId xmlns:a16="http://schemas.microsoft.com/office/drawing/2014/main" id="{1387741C-DDDC-465A-BC67-64ED46ED9737}"/>
                </a:ext>
              </a:extLst>
            </p:cNvPr>
            <p:cNvSpPr/>
            <p:nvPr/>
          </p:nvSpPr>
          <p:spPr>
            <a:xfrm>
              <a:off x="3885200" y="1629502"/>
              <a:ext cx="4665" cy="4665"/>
            </a:xfrm>
            <a:custGeom>
              <a:avLst/>
              <a:gdLst/>
              <a:ahLst/>
              <a:cxnLst/>
              <a:rect l="0" t="0" r="0" b="0"/>
              <a:pathLst>
                <a:path>
                  <a:moveTo>
                    <a:pt x="175" y="1400"/>
                  </a:moveTo>
                  <a:cubicBezTo>
                    <a:pt x="-292" y="2799"/>
                    <a:pt x="175" y="3732"/>
                    <a:pt x="1574" y="4199"/>
                  </a:cubicBezTo>
                  <a:cubicBezTo>
                    <a:pt x="2041" y="3732"/>
                    <a:pt x="2508" y="3266"/>
                    <a:pt x="2974" y="2799"/>
                  </a:cubicBezTo>
                  <a:cubicBezTo>
                    <a:pt x="3440" y="1400"/>
                    <a:pt x="2974" y="467"/>
                    <a:pt x="1574" y="0"/>
                  </a:cubicBezTo>
                  <a:cubicBezTo>
                    <a:pt x="1108" y="467"/>
                    <a:pt x="641" y="933"/>
                    <a:pt x="175" y="140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02" name="Freeform: Shape 301">
              <a:extLst>
                <a:ext uri="{FF2B5EF4-FFF2-40B4-BE49-F238E27FC236}">
                  <a16:creationId xmlns:a16="http://schemas.microsoft.com/office/drawing/2014/main" id="{11AEA356-69F6-49AB-88B9-465BF9BF938F}"/>
                </a:ext>
              </a:extLst>
            </p:cNvPr>
            <p:cNvSpPr/>
            <p:nvPr/>
          </p:nvSpPr>
          <p:spPr>
            <a:xfrm>
              <a:off x="3037717" y="2581603"/>
              <a:ext cx="4665" cy="4665"/>
            </a:xfrm>
            <a:custGeom>
              <a:avLst/>
              <a:gdLst/>
              <a:ahLst/>
              <a:cxnLst/>
              <a:rect l="0" t="0" r="0" b="0"/>
              <a:pathLst>
                <a:path>
                  <a:moveTo>
                    <a:pt x="3330" y="1866"/>
                  </a:moveTo>
                  <a:cubicBezTo>
                    <a:pt x="3330" y="1400"/>
                    <a:pt x="3330" y="933"/>
                    <a:pt x="2864" y="467"/>
                  </a:cubicBezTo>
                  <a:cubicBezTo>
                    <a:pt x="2397" y="0"/>
                    <a:pt x="1464" y="0"/>
                    <a:pt x="998" y="0"/>
                  </a:cubicBezTo>
                  <a:cubicBezTo>
                    <a:pt x="-402" y="933"/>
                    <a:pt x="-402" y="1866"/>
                    <a:pt x="1464" y="1866"/>
                  </a:cubicBezTo>
                  <a:cubicBezTo>
                    <a:pt x="2397" y="2333"/>
                    <a:pt x="2864" y="1866"/>
                    <a:pt x="3330" y="18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03" name="Freeform: Shape 302">
              <a:extLst>
                <a:ext uri="{FF2B5EF4-FFF2-40B4-BE49-F238E27FC236}">
                  <a16:creationId xmlns:a16="http://schemas.microsoft.com/office/drawing/2014/main" id="{694F60D2-586F-4579-AF84-E3553C7E6541}"/>
                </a:ext>
              </a:extLst>
            </p:cNvPr>
            <p:cNvSpPr/>
            <p:nvPr/>
          </p:nvSpPr>
          <p:spPr>
            <a:xfrm>
              <a:off x="1984472" y="1854349"/>
              <a:ext cx="4665" cy="4665"/>
            </a:xfrm>
            <a:custGeom>
              <a:avLst/>
              <a:gdLst/>
              <a:ahLst/>
              <a:cxnLst/>
              <a:rect l="0" t="0" r="0" b="0"/>
              <a:pathLst>
                <a:path>
                  <a:moveTo>
                    <a:pt x="933" y="1400"/>
                  </a:moveTo>
                  <a:lnTo>
                    <a:pt x="467" y="0"/>
                  </a:lnTo>
                  <a:lnTo>
                    <a:pt x="0" y="140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04" name="Freeform: Shape 303">
              <a:extLst>
                <a:ext uri="{FF2B5EF4-FFF2-40B4-BE49-F238E27FC236}">
                  <a16:creationId xmlns:a16="http://schemas.microsoft.com/office/drawing/2014/main" id="{47F4D71B-A6AA-4C6A-963F-0D5F5AE48BEB}"/>
                </a:ext>
              </a:extLst>
            </p:cNvPr>
            <p:cNvSpPr/>
            <p:nvPr/>
          </p:nvSpPr>
          <p:spPr>
            <a:xfrm>
              <a:off x="3533941" y="1371069"/>
              <a:ext cx="4665" cy="4665"/>
            </a:xfrm>
            <a:custGeom>
              <a:avLst/>
              <a:gdLst/>
              <a:ahLst/>
              <a:cxnLst/>
              <a:rect l="0" t="0" r="0" b="0"/>
              <a:pathLst>
                <a:path>
                  <a:moveTo>
                    <a:pt x="1575" y="3732"/>
                  </a:moveTo>
                  <a:cubicBezTo>
                    <a:pt x="2041" y="3732"/>
                    <a:pt x="2507" y="3266"/>
                    <a:pt x="2974" y="2799"/>
                  </a:cubicBezTo>
                  <a:cubicBezTo>
                    <a:pt x="3440" y="1400"/>
                    <a:pt x="2974" y="467"/>
                    <a:pt x="1575" y="0"/>
                  </a:cubicBezTo>
                  <a:cubicBezTo>
                    <a:pt x="1108" y="467"/>
                    <a:pt x="175" y="467"/>
                    <a:pt x="175" y="933"/>
                  </a:cubicBezTo>
                  <a:cubicBezTo>
                    <a:pt x="-292" y="2333"/>
                    <a:pt x="175" y="3266"/>
                    <a:pt x="1575" y="373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05" name="Freeform: Shape 304">
              <a:extLst>
                <a:ext uri="{FF2B5EF4-FFF2-40B4-BE49-F238E27FC236}">
                  <a16:creationId xmlns:a16="http://schemas.microsoft.com/office/drawing/2014/main" id="{3248456C-D1F1-44F4-B7ED-9108A47A8D95}"/>
                </a:ext>
              </a:extLst>
            </p:cNvPr>
            <p:cNvSpPr/>
            <p:nvPr/>
          </p:nvSpPr>
          <p:spPr>
            <a:xfrm>
              <a:off x="4981136" y="2667903"/>
              <a:ext cx="4665" cy="4665"/>
            </a:xfrm>
            <a:custGeom>
              <a:avLst/>
              <a:gdLst/>
              <a:ahLst/>
              <a:cxnLst/>
              <a:rect l="0" t="0" r="0" b="0"/>
              <a:pathLst>
                <a:path>
                  <a:moveTo>
                    <a:pt x="1866" y="1400"/>
                  </a:moveTo>
                  <a:cubicBezTo>
                    <a:pt x="1866" y="933"/>
                    <a:pt x="1399" y="467"/>
                    <a:pt x="1399" y="0"/>
                  </a:cubicBezTo>
                  <a:cubicBezTo>
                    <a:pt x="933" y="0"/>
                    <a:pt x="0" y="467"/>
                    <a:pt x="0" y="467"/>
                  </a:cubicBezTo>
                  <a:cubicBezTo>
                    <a:pt x="0" y="933"/>
                    <a:pt x="0" y="1400"/>
                    <a:pt x="467" y="1866"/>
                  </a:cubicBezTo>
                  <a:cubicBezTo>
                    <a:pt x="933" y="1400"/>
                    <a:pt x="1399" y="1400"/>
                    <a:pt x="1866" y="140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06" name="Freeform: Shape 305">
              <a:extLst>
                <a:ext uri="{FF2B5EF4-FFF2-40B4-BE49-F238E27FC236}">
                  <a16:creationId xmlns:a16="http://schemas.microsoft.com/office/drawing/2014/main" id="{0442BD03-5F87-4F76-A9F9-EEB68DEF4151}"/>
                </a:ext>
              </a:extLst>
            </p:cNvPr>
            <p:cNvSpPr/>
            <p:nvPr/>
          </p:nvSpPr>
          <p:spPr>
            <a:xfrm>
              <a:off x="3938433" y="1644387"/>
              <a:ext cx="4665" cy="4665"/>
            </a:xfrm>
            <a:custGeom>
              <a:avLst/>
              <a:gdLst/>
              <a:ahLst/>
              <a:cxnLst/>
              <a:rect l="0" t="0" r="0" b="0"/>
              <a:pathLst>
                <a:path>
                  <a:moveTo>
                    <a:pt x="121" y="975"/>
                  </a:moveTo>
                  <a:cubicBezTo>
                    <a:pt x="121" y="975"/>
                    <a:pt x="1054" y="1442"/>
                    <a:pt x="1521" y="1442"/>
                  </a:cubicBezTo>
                  <a:cubicBezTo>
                    <a:pt x="1521" y="1442"/>
                    <a:pt x="1987" y="975"/>
                    <a:pt x="1987" y="509"/>
                  </a:cubicBezTo>
                  <a:cubicBezTo>
                    <a:pt x="588" y="-424"/>
                    <a:pt x="-345" y="42"/>
                    <a:pt x="121" y="97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07" name="Freeform: Shape 306">
              <a:extLst>
                <a:ext uri="{FF2B5EF4-FFF2-40B4-BE49-F238E27FC236}">
                  <a16:creationId xmlns:a16="http://schemas.microsoft.com/office/drawing/2014/main" id="{A58D1906-6468-4C68-98D4-AF1CE5D6DD2E}"/>
                </a:ext>
              </a:extLst>
            </p:cNvPr>
            <p:cNvSpPr/>
            <p:nvPr/>
          </p:nvSpPr>
          <p:spPr>
            <a:xfrm>
              <a:off x="2747166" y="1648162"/>
              <a:ext cx="4665" cy="4665"/>
            </a:xfrm>
            <a:custGeom>
              <a:avLst/>
              <a:gdLst/>
              <a:ahLst/>
              <a:cxnLst/>
              <a:rect l="0" t="0" r="0" b="0"/>
              <a:pathLst>
                <a:path h="4665">
                  <a:moveTo>
                    <a:pt x="0" y="0"/>
                  </a:moveTo>
                  <a:cubicBezTo>
                    <a:pt x="0" y="2333"/>
                    <a:pt x="0" y="4199"/>
                    <a:pt x="0" y="6531"/>
                  </a:cubicBezTo>
                  <a:cubicBezTo>
                    <a:pt x="3266" y="2799"/>
                    <a:pt x="2799" y="2333"/>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08" name="Freeform: Shape 307">
              <a:extLst>
                <a:ext uri="{FF2B5EF4-FFF2-40B4-BE49-F238E27FC236}">
                  <a16:creationId xmlns:a16="http://schemas.microsoft.com/office/drawing/2014/main" id="{AEC2E0F7-9482-4014-AFFD-B0424AF66753}"/>
                </a:ext>
              </a:extLst>
            </p:cNvPr>
            <p:cNvSpPr/>
            <p:nvPr/>
          </p:nvSpPr>
          <p:spPr>
            <a:xfrm>
              <a:off x="1891978" y="1404656"/>
              <a:ext cx="4665" cy="4665"/>
            </a:xfrm>
            <a:custGeom>
              <a:avLst/>
              <a:gdLst/>
              <a:ahLst/>
              <a:cxnLst/>
              <a:rect l="0" t="0" r="0" b="0"/>
              <a:pathLst>
                <a:path>
                  <a:moveTo>
                    <a:pt x="597" y="3266"/>
                  </a:moveTo>
                  <a:cubicBezTo>
                    <a:pt x="2930" y="2799"/>
                    <a:pt x="2463" y="1400"/>
                    <a:pt x="2463" y="0"/>
                  </a:cubicBezTo>
                  <a:cubicBezTo>
                    <a:pt x="1530" y="466"/>
                    <a:pt x="1064" y="1400"/>
                    <a:pt x="131" y="1866"/>
                  </a:cubicBezTo>
                  <a:cubicBezTo>
                    <a:pt x="-336" y="1866"/>
                    <a:pt x="597" y="3266"/>
                    <a:pt x="597" y="32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09" name="Freeform: Shape 308">
              <a:extLst>
                <a:ext uri="{FF2B5EF4-FFF2-40B4-BE49-F238E27FC236}">
                  <a16:creationId xmlns:a16="http://schemas.microsoft.com/office/drawing/2014/main" id="{C2588474-4DBF-4674-BCE4-B8DF241FDAAB}"/>
                </a:ext>
              </a:extLst>
            </p:cNvPr>
            <p:cNvSpPr/>
            <p:nvPr/>
          </p:nvSpPr>
          <p:spPr>
            <a:xfrm>
              <a:off x="3872315" y="1694344"/>
              <a:ext cx="4665" cy="4665"/>
            </a:xfrm>
            <a:custGeom>
              <a:avLst/>
              <a:gdLst/>
              <a:ahLst/>
              <a:cxnLst/>
              <a:rect l="0" t="0" r="0" b="0"/>
              <a:pathLst>
                <a:path>
                  <a:moveTo>
                    <a:pt x="933" y="1866"/>
                  </a:moveTo>
                  <a:cubicBezTo>
                    <a:pt x="2333" y="2333"/>
                    <a:pt x="2799" y="1866"/>
                    <a:pt x="2799" y="466"/>
                  </a:cubicBezTo>
                  <a:cubicBezTo>
                    <a:pt x="2799" y="0"/>
                    <a:pt x="1866" y="0"/>
                    <a:pt x="1400" y="0"/>
                  </a:cubicBezTo>
                  <a:cubicBezTo>
                    <a:pt x="933" y="466"/>
                    <a:pt x="467" y="466"/>
                    <a:pt x="0" y="933"/>
                  </a:cubicBezTo>
                  <a:cubicBezTo>
                    <a:pt x="467" y="933"/>
                    <a:pt x="933" y="1866"/>
                    <a:pt x="933" y="18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10" name="Freeform: Shape 309">
              <a:extLst>
                <a:ext uri="{FF2B5EF4-FFF2-40B4-BE49-F238E27FC236}">
                  <a16:creationId xmlns:a16="http://schemas.microsoft.com/office/drawing/2014/main" id="{F40FA294-DB15-4983-ABEB-2682E70376AB}"/>
                </a:ext>
              </a:extLst>
            </p:cNvPr>
            <p:cNvSpPr/>
            <p:nvPr/>
          </p:nvSpPr>
          <p:spPr>
            <a:xfrm>
              <a:off x="2801277" y="1408855"/>
              <a:ext cx="4665" cy="4665"/>
            </a:xfrm>
            <a:custGeom>
              <a:avLst/>
              <a:gdLst/>
              <a:ahLst/>
              <a:cxnLst/>
              <a:rect l="0" t="0" r="0" b="0"/>
              <a:pathLst>
                <a:path>
                  <a:moveTo>
                    <a:pt x="2333" y="3266"/>
                  </a:moveTo>
                  <a:cubicBezTo>
                    <a:pt x="2333" y="2799"/>
                    <a:pt x="2333" y="1866"/>
                    <a:pt x="1866" y="1866"/>
                  </a:cubicBezTo>
                  <a:cubicBezTo>
                    <a:pt x="1399" y="1400"/>
                    <a:pt x="467" y="466"/>
                    <a:pt x="0" y="0"/>
                  </a:cubicBezTo>
                  <a:cubicBezTo>
                    <a:pt x="0" y="933"/>
                    <a:pt x="467" y="1866"/>
                    <a:pt x="467" y="2333"/>
                  </a:cubicBezTo>
                  <a:cubicBezTo>
                    <a:pt x="467" y="4199"/>
                    <a:pt x="1399" y="4199"/>
                    <a:pt x="2333" y="32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11" name="Freeform: Shape 310">
              <a:extLst>
                <a:ext uri="{FF2B5EF4-FFF2-40B4-BE49-F238E27FC236}">
                  <a16:creationId xmlns:a16="http://schemas.microsoft.com/office/drawing/2014/main" id="{4D7DE869-CDD8-42F4-82DA-5A0561ADA254}"/>
                </a:ext>
              </a:extLst>
            </p:cNvPr>
            <p:cNvSpPr/>
            <p:nvPr/>
          </p:nvSpPr>
          <p:spPr>
            <a:xfrm>
              <a:off x="2800344" y="1407455"/>
              <a:ext cx="4665" cy="4665"/>
            </a:xfrm>
            <a:custGeom>
              <a:avLst/>
              <a:gdLst/>
              <a:ahLst/>
              <a:cxnLst/>
              <a:rect l="0" t="0" r="0" b="0"/>
              <a:pathLst>
                <a:path>
                  <a:moveTo>
                    <a:pt x="933" y="933"/>
                  </a:moveTo>
                  <a:cubicBezTo>
                    <a:pt x="933" y="467"/>
                    <a:pt x="933" y="467"/>
                    <a:pt x="933" y="0"/>
                  </a:cubicBezTo>
                  <a:cubicBezTo>
                    <a:pt x="933" y="0"/>
                    <a:pt x="933" y="0"/>
                    <a:pt x="467" y="0"/>
                  </a:cubicBezTo>
                  <a:cubicBezTo>
                    <a:pt x="467" y="0"/>
                    <a:pt x="467" y="467"/>
                    <a:pt x="0" y="467"/>
                  </a:cubicBezTo>
                  <a:cubicBezTo>
                    <a:pt x="467" y="933"/>
                    <a:pt x="933" y="933"/>
                    <a:pt x="933"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12" name="Freeform: Shape 311">
              <a:extLst>
                <a:ext uri="{FF2B5EF4-FFF2-40B4-BE49-F238E27FC236}">
                  <a16:creationId xmlns:a16="http://schemas.microsoft.com/office/drawing/2014/main" id="{E54A17C6-F76A-4F87-8F2D-0B3486471567}"/>
                </a:ext>
              </a:extLst>
            </p:cNvPr>
            <p:cNvSpPr/>
            <p:nvPr/>
          </p:nvSpPr>
          <p:spPr>
            <a:xfrm>
              <a:off x="3715111" y="1860880"/>
              <a:ext cx="4665" cy="4665"/>
            </a:xfrm>
            <a:custGeom>
              <a:avLst/>
              <a:gdLst/>
              <a:ahLst/>
              <a:cxnLst/>
              <a:rect l="0" t="0" r="0" b="0"/>
              <a:pathLst>
                <a:path>
                  <a:moveTo>
                    <a:pt x="0" y="933"/>
                  </a:moveTo>
                  <a:lnTo>
                    <a:pt x="1399" y="466"/>
                  </a:lnTo>
                  <a:lnTo>
                    <a:pt x="0" y="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13" name="Freeform: Shape 312">
              <a:extLst>
                <a:ext uri="{FF2B5EF4-FFF2-40B4-BE49-F238E27FC236}">
                  <a16:creationId xmlns:a16="http://schemas.microsoft.com/office/drawing/2014/main" id="{8B699D51-54D8-43BA-B3FC-6F760BD8E2DC}"/>
                </a:ext>
              </a:extLst>
            </p:cNvPr>
            <p:cNvSpPr/>
            <p:nvPr/>
          </p:nvSpPr>
          <p:spPr>
            <a:xfrm>
              <a:off x="1741312" y="1722800"/>
              <a:ext cx="4665" cy="4665"/>
            </a:xfrm>
            <a:custGeom>
              <a:avLst/>
              <a:gdLst/>
              <a:ahLst/>
              <a:cxnLst/>
              <a:rect l="0" t="0" r="0" b="0"/>
              <a:pathLst>
                <a:path>
                  <a:moveTo>
                    <a:pt x="1524" y="2333"/>
                  </a:moveTo>
                  <a:cubicBezTo>
                    <a:pt x="1990" y="2333"/>
                    <a:pt x="1990" y="1400"/>
                    <a:pt x="1990" y="933"/>
                  </a:cubicBezTo>
                  <a:cubicBezTo>
                    <a:pt x="1524" y="467"/>
                    <a:pt x="1524" y="0"/>
                    <a:pt x="1057" y="0"/>
                  </a:cubicBezTo>
                  <a:cubicBezTo>
                    <a:pt x="591" y="0"/>
                    <a:pt x="124" y="467"/>
                    <a:pt x="124" y="467"/>
                  </a:cubicBezTo>
                  <a:cubicBezTo>
                    <a:pt x="-342" y="2333"/>
                    <a:pt x="591" y="2799"/>
                    <a:pt x="1524" y="23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14" name="Freeform: Shape 313">
              <a:extLst>
                <a:ext uri="{FF2B5EF4-FFF2-40B4-BE49-F238E27FC236}">
                  <a16:creationId xmlns:a16="http://schemas.microsoft.com/office/drawing/2014/main" id="{7A70CF57-74C1-422C-A7EA-6AAEFC2871F6}"/>
                </a:ext>
              </a:extLst>
            </p:cNvPr>
            <p:cNvSpPr/>
            <p:nvPr/>
          </p:nvSpPr>
          <p:spPr>
            <a:xfrm>
              <a:off x="1979807" y="1435443"/>
              <a:ext cx="4665" cy="4665"/>
            </a:xfrm>
            <a:custGeom>
              <a:avLst/>
              <a:gdLst/>
              <a:ahLst/>
              <a:cxnLst/>
              <a:rect l="0" t="0" r="0" b="0"/>
              <a:pathLst>
                <a:path>
                  <a:moveTo>
                    <a:pt x="0" y="2799"/>
                  </a:moveTo>
                  <a:cubicBezTo>
                    <a:pt x="0" y="4665"/>
                    <a:pt x="933" y="5132"/>
                    <a:pt x="2333" y="3732"/>
                  </a:cubicBezTo>
                  <a:cubicBezTo>
                    <a:pt x="2799" y="3266"/>
                    <a:pt x="2333" y="2333"/>
                    <a:pt x="2333" y="1866"/>
                  </a:cubicBezTo>
                  <a:cubicBezTo>
                    <a:pt x="1866" y="1400"/>
                    <a:pt x="933" y="467"/>
                    <a:pt x="0" y="0"/>
                  </a:cubicBezTo>
                  <a:cubicBezTo>
                    <a:pt x="0" y="933"/>
                    <a:pt x="0" y="1866"/>
                    <a:pt x="0" y="27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15" name="Freeform: Shape 314">
              <a:extLst>
                <a:ext uri="{FF2B5EF4-FFF2-40B4-BE49-F238E27FC236}">
                  <a16:creationId xmlns:a16="http://schemas.microsoft.com/office/drawing/2014/main" id="{AA80FECA-CB1C-4F20-8245-25184F1CFBB3}"/>
                </a:ext>
              </a:extLst>
            </p:cNvPr>
            <p:cNvSpPr/>
            <p:nvPr/>
          </p:nvSpPr>
          <p:spPr>
            <a:xfrm>
              <a:off x="3518723" y="1443167"/>
              <a:ext cx="4665" cy="4665"/>
            </a:xfrm>
            <a:custGeom>
              <a:avLst/>
              <a:gdLst/>
              <a:ahLst/>
              <a:cxnLst/>
              <a:rect l="0" t="0" r="0" b="0"/>
              <a:pathLst>
                <a:path w="4665">
                  <a:moveTo>
                    <a:pt x="3266" y="3006"/>
                  </a:moveTo>
                  <a:cubicBezTo>
                    <a:pt x="4199" y="2540"/>
                    <a:pt x="5132" y="2073"/>
                    <a:pt x="6531" y="1607"/>
                  </a:cubicBezTo>
                  <a:cubicBezTo>
                    <a:pt x="5598" y="1140"/>
                    <a:pt x="4665" y="207"/>
                    <a:pt x="3266" y="207"/>
                  </a:cubicBezTo>
                  <a:cubicBezTo>
                    <a:pt x="2333" y="-259"/>
                    <a:pt x="1399" y="207"/>
                    <a:pt x="0" y="207"/>
                  </a:cubicBezTo>
                  <a:cubicBezTo>
                    <a:pt x="0" y="1607"/>
                    <a:pt x="0" y="2540"/>
                    <a:pt x="0" y="3473"/>
                  </a:cubicBezTo>
                  <a:cubicBezTo>
                    <a:pt x="933" y="3473"/>
                    <a:pt x="1866" y="3473"/>
                    <a:pt x="3266" y="300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16" name="Freeform: Shape 315">
              <a:extLst>
                <a:ext uri="{FF2B5EF4-FFF2-40B4-BE49-F238E27FC236}">
                  <a16:creationId xmlns:a16="http://schemas.microsoft.com/office/drawing/2014/main" id="{36E01EAA-96A5-4799-8CB0-D4501A04758B}"/>
                </a:ext>
              </a:extLst>
            </p:cNvPr>
            <p:cNvSpPr/>
            <p:nvPr/>
          </p:nvSpPr>
          <p:spPr>
            <a:xfrm>
              <a:off x="3517323" y="1446640"/>
              <a:ext cx="4665" cy="4665"/>
            </a:xfrm>
            <a:custGeom>
              <a:avLst/>
              <a:gdLst/>
              <a:ahLst/>
              <a:cxnLst/>
              <a:rect l="0" t="0" r="0" b="0"/>
              <a:pathLst>
                <a:path>
                  <a:moveTo>
                    <a:pt x="0" y="466"/>
                  </a:moveTo>
                  <a:cubicBezTo>
                    <a:pt x="466" y="466"/>
                    <a:pt x="933" y="466"/>
                    <a:pt x="1399" y="466"/>
                  </a:cubicBezTo>
                  <a:cubicBezTo>
                    <a:pt x="1399" y="466"/>
                    <a:pt x="1399" y="0"/>
                    <a:pt x="1399" y="0"/>
                  </a:cubicBezTo>
                  <a:cubicBezTo>
                    <a:pt x="1399" y="0"/>
                    <a:pt x="933" y="0"/>
                    <a:pt x="933" y="0"/>
                  </a:cubicBezTo>
                  <a:cubicBezTo>
                    <a:pt x="466" y="0"/>
                    <a:pt x="466" y="0"/>
                    <a:pt x="0" y="4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17" name="Freeform: Shape 316">
              <a:extLst>
                <a:ext uri="{FF2B5EF4-FFF2-40B4-BE49-F238E27FC236}">
                  <a16:creationId xmlns:a16="http://schemas.microsoft.com/office/drawing/2014/main" id="{E7DF4660-2D80-4E6C-8C1F-860937748C5F}"/>
                </a:ext>
              </a:extLst>
            </p:cNvPr>
            <p:cNvSpPr/>
            <p:nvPr/>
          </p:nvSpPr>
          <p:spPr>
            <a:xfrm>
              <a:off x="4999795" y="2669770"/>
              <a:ext cx="4665" cy="4665"/>
            </a:xfrm>
            <a:custGeom>
              <a:avLst/>
              <a:gdLst/>
              <a:ahLst/>
              <a:cxnLst/>
              <a:rect l="0" t="0" r="0" b="0"/>
              <a:pathLst>
                <a:path h="4665">
                  <a:moveTo>
                    <a:pt x="0" y="0"/>
                  </a:moveTo>
                  <a:cubicBezTo>
                    <a:pt x="467" y="2799"/>
                    <a:pt x="1399" y="5131"/>
                    <a:pt x="3266" y="6998"/>
                  </a:cubicBezTo>
                  <a:cubicBezTo>
                    <a:pt x="3266" y="4199"/>
                    <a:pt x="2799" y="1866"/>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18" name="Freeform: Shape 317">
              <a:extLst>
                <a:ext uri="{FF2B5EF4-FFF2-40B4-BE49-F238E27FC236}">
                  <a16:creationId xmlns:a16="http://schemas.microsoft.com/office/drawing/2014/main" id="{75B411A7-36F5-402D-9A42-90B5246E28C7}"/>
                </a:ext>
              </a:extLst>
            </p:cNvPr>
            <p:cNvSpPr/>
            <p:nvPr/>
          </p:nvSpPr>
          <p:spPr>
            <a:xfrm>
              <a:off x="2045114" y="1451305"/>
              <a:ext cx="4665" cy="4665"/>
            </a:xfrm>
            <a:custGeom>
              <a:avLst/>
              <a:gdLst/>
              <a:ahLst/>
              <a:cxnLst/>
              <a:rect l="0" t="0" r="0" b="0"/>
              <a:pathLst>
                <a:path>
                  <a:moveTo>
                    <a:pt x="1866" y="3266"/>
                  </a:moveTo>
                  <a:cubicBezTo>
                    <a:pt x="1866" y="2799"/>
                    <a:pt x="2333" y="1866"/>
                    <a:pt x="2333" y="1866"/>
                  </a:cubicBezTo>
                  <a:cubicBezTo>
                    <a:pt x="1866" y="1400"/>
                    <a:pt x="933" y="466"/>
                    <a:pt x="0" y="0"/>
                  </a:cubicBezTo>
                  <a:cubicBezTo>
                    <a:pt x="467" y="933"/>
                    <a:pt x="0" y="2333"/>
                    <a:pt x="1866" y="32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19" name="Freeform: Shape 318">
              <a:extLst>
                <a:ext uri="{FF2B5EF4-FFF2-40B4-BE49-F238E27FC236}">
                  <a16:creationId xmlns:a16="http://schemas.microsoft.com/office/drawing/2014/main" id="{0B5AC4C8-1068-4C1D-86D9-EED9773FE610}"/>
                </a:ext>
              </a:extLst>
            </p:cNvPr>
            <p:cNvSpPr/>
            <p:nvPr/>
          </p:nvSpPr>
          <p:spPr>
            <a:xfrm>
              <a:off x="5412630" y="3313988"/>
              <a:ext cx="4665" cy="4665"/>
            </a:xfrm>
            <a:custGeom>
              <a:avLst/>
              <a:gdLst/>
              <a:ahLst/>
              <a:cxnLst/>
              <a:rect l="0" t="0" r="0" b="0"/>
              <a:pathLst>
                <a:path w="4665">
                  <a:moveTo>
                    <a:pt x="6998" y="2799"/>
                  </a:moveTo>
                  <a:cubicBezTo>
                    <a:pt x="4665" y="1400"/>
                    <a:pt x="2799" y="0"/>
                    <a:pt x="0" y="0"/>
                  </a:cubicBezTo>
                  <a:cubicBezTo>
                    <a:pt x="1866" y="2799"/>
                    <a:pt x="4665" y="2799"/>
                    <a:pt x="6998" y="27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20" name="Freeform: Shape 319">
              <a:extLst>
                <a:ext uri="{FF2B5EF4-FFF2-40B4-BE49-F238E27FC236}">
                  <a16:creationId xmlns:a16="http://schemas.microsoft.com/office/drawing/2014/main" id="{B4BB8A1F-76B4-49B4-A740-8D62612C290E}"/>
                </a:ext>
              </a:extLst>
            </p:cNvPr>
            <p:cNvSpPr/>
            <p:nvPr/>
          </p:nvSpPr>
          <p:spPr>
            <a:xfrm>
              <a:off x="5419628" y="3316787"/>
              <a:ext cx="4665" cy="4665"/>
            </a:xfrm>
            <a:custGeom>
              <a:avLst/>
              <a:gdLst/>
              <a:ahLst/>
              <a:cxnLst/>
              <a:rect l="0" t="0" r="0" b="0"/>
              <a:pathLst>
                <a:path>
                  <a:moveTo>
                    <a:pt x="0" y="0"/>
                  </a:moveTo>
                  <a:cubicBezTo>
                    <a:pt x="466" y="0"/>
                    <a:pt x="466" y="467"/>
                    <a:pt x="933" y="467"/>
                  </a:cubicBezTo>
                  <a:cubicBezTo>
                    <a:pt x="933" y="467"/>
                    <a:pt x="1399" y="933"/>
                    <a:pt x="1399" y="933"/>
                  </a:cubicBezTo>
                  <a:cubicBezTo>
                    <a:pt x="1399" y="467"/>
                    <a:pt x="1399" y="467"/>
                    <a:pt x="1399" y="0"/>
                  </a:cubicBezTo>
                  <a:cubicBezTo>
                    <a:pt x="933" y="0"/>
                    <a:pt x="466" y="0"/>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21" name="Freeform: Shape 320">
              <a:extLst>
                <a:ext uri="{FF2B5EF4-FFF2-40B4-BE49-F238E27FC236}">
                  <a16:creationId xmlns:a16="http://schemas.microsoft.com/office/drawing/2014/main" id="{BAB70DA4-823C-4632-8424-ADFD2342D860}"/>
                </a:ext>
              </a:extLst>
            </p:cNvPr>
            <p:cNvSpPr/>
            <p:nvPr/>
          </p:nvSpPr>
          <p:spPr>
            <a:xfrm>
              <a:off x="3179592" y="1462500"/>
              <a:ext cx="4665" cy="4665"/>
            </a:xfrm>
            <a:custGeom>
              <a:avLst/>
              <a:gdLst/>
              <a:ahLst/>
              <a:cxnLst/>
              <a:rect l="0" t="0" r="0" b="0"/>
              <a:pathLst>
                <a:path>
                  <a:moveTo>
                    <a:pt x="4199" y="933"/>
                  </a:moveTo>
                  <a:cubicBezTo>
                    <a:pt x="4199" y="466"/>
                    <a:pt x="3266" y="0"/>
                    <a:pt x="2799" y="0"/>
                  </a:cubicBezTo>
                  <a:cubicBezTo>
                    <a:pt x="1866" y="0"/>
                    <a:pt x="933" y="0"/>
                    <a:pt x="0" y="0"/>
                  </a:cubicBezTo>
                  <a:cubicBezTo>
                    <a:pt x="467" y="933"/>
                    <a:pt x="933" y="1866"/>
                    <a:pt x="1866" y="2333"/>
                  </a:cubicBezTo>
                  <a:cubicBezTo>
                    <a:pt x="3266" y="3266"/>
                    <a:pt x="4199" y="2333"/>
                    <a:pt x="4199"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22" name="Freeform: Shape 321">
              <a:extLst>
                <a:ext uri="{FF2B5EF4-FFF2-40B4-BE49-F238E27FC236}">
                  <a16:creationId xmlns:a16="http://schemas.microsoft.com/office/drawing/2014/main" id="{79E139F3-3897-4AEC-90D9-48B331CF6D30}"/>
                </a:ext>
              </a:extLst>
            </p:cNvPr>
            <p:cNvSpPr/>
            <p:nvPr/>
          </p:nvSpPr>
          <p:spPr>
            <a:xfrm>
              <a:off x="3178193" y="1461100"/>
              <a:ext cx="4665" cy="4665"/>
            </a:xfrm>
            <a:custGeom>
              <a:avLst/>
              <a:gdLst/>
              <a:ahLst/>
              <a:cxnLst/>
              <a:rect l="0" t="0" r="0" b="0"/>
              <a:pathLst>
                <a:path>
                  <a:moveTo>
                    <a:pt x="1399" y="1400"/>
                  </a:moveTo>
                  <a:cubicBezTo>
                    <a:pt x="1399" y="1400"/>
                    <a:pt x="933" y="933"/>
                    <a:pt x="1399" y="1400"/>
                  </a:cubicBezTo>
                  <a:lnTo>
                    <a:pt x="0" y="0"/>
                  </a:lnTo>
                  <a:lnTo>
                    <a:pt x="467" y="1400"/>
                  </a:lnTo>
                  <a:cubicBezTo>
                    <a:pt x="933" y="1400"/>
                    <a:pt x="933" y="1400"/>
                    <a:pt x="1399" y="140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23" name="Freeform: Shape 322">
              <a:extLst>
                <a:ext uri="{FF2B5EF4-FFF2-40B4-BE49-F238E27FC236}">
                  <a16:creationId xmlns:a16="http://schemas.microsoft.com/office/drawing/2014/main" id="{779234CA-5D70-429C-BCFA-BFB09DC5AF34}"/>
                </a:ext>
              </a:extLst>
            </p:cNvPr>
            <p:cNvSpPr/>
            <p:nvPr/>
          </p:nvSpPr>
          <p:spPr>
            <a:xfrm>
              <a:off x="4536114" y="1466523"/>
              <a:ext cx="4665" cy="4665"/>
            </a:xfrm>
            <a:custGeom>
              <a:avLst/>
              <a:gdLst/>
              <a:ahLst/>
              <a:cxnLst/>
              <a:rect l="0" t="0" r="0" b="0"/>
              <a:pathLst>
                <a:path w="4665">
                  <a:moveTo>
                    <a:pt x="2799" y="175"/>
                  </a:moveTo>
                  <a:cubicBezTo>
                    <a:pt x="1399" y="-292"/>
                    <a:pt x="0" y="175"/>
                    <a:pt x="0" y="1574"/>
                  </a:cubicBezTo>
                  <a:cubicBezTo>
                    <a:pt x="0" y="2041"/>
                    <a:pt x="933" y="2974"/>
                    <a:pt x="1399" y="2974"/>
                  </a:cubicBezTo>
                  <a:cubicBezTo>
                    <a:pt x="2333" y="2974"/>
                    <a:pt x="3732" y="2974"/>
                    <a:pt x="4665" y="2974"/>
                  </a:cubicBezTo>
                  <a:cubicBezTo>
                    <a:pt x="4665" y="1574"/>
                    <a:pt x="4198" y="641"/>
                    <a:pt x="2799" y="17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24" name="Freeform: Shape 323">
              <a:extLst>
                <a:ext uri="{FF2B5EF4-FFF2-40B4-BE49-F238E27FC236}">
                  <a16:creationId xmlns:a16="http://schemas.microsoft.com/office/drawing/2014/main" id="{D855A84F-3B8D-430E-8E7B-6436C9050DC9}"/>
                </a:ext>
              </a:extLst>
            </p:cNvPr>
            <p:cNvSpPr/>
            <p:nvPr/>
          </p:nvSpPr>
          <p:spPr>
            <a:xfrm>
              <a:off x="4540313" y="1469497"/>
              <a:ext cx="4665" cy="4665"/>
            </a:xfrm>
            <a:custGeom>
              <a:avLst/>
              <a:gdLst/>
              <a:ahLst/>
              <a:cxnLst/>
              <a:rect l="0" t="0" r="0" b="0"/>
              <a:pathLst>
                <a:path>
                  <a:moveTo>
                    <a:pt x="0" y="0"/>
                  </a:moveTo>
                  <a:cubicBezTo>
                    <a:pt x="0" y="0"/>
                    <a:pt x="467" y="466"/>
                    <a:pt x="0" y="0"/>
                  </a:cubicBezTo>
                  <a:cubicBezTo>
                    <a:pt x="0" y="466"/>
                    <a:pt x="467" y="466"/>
                    <a:pt x="467" y="466"/>
                  </a:cubicBezTo>
                  <a:cubicBezTo>
                    <a:pt x="467" y="466"/>
                    <a:pt x="467" y="0"/>
                    <a:pt x="0" y="0"/>
                  </a:cubicBezTo>
                  <a:cubicBezTo>
                    <a:pt x="467" y="0"/>
                    <a:pt x="467" y="0"/>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25" name="Freeform: Shape 324">
              <a:extLst>
                <a:ext uri="{FF2B5EF4-FFF2-40B4-BE49-F238E27FC236}">
                  <a16:creationId xmlns:a16="http://schemas.microsoft.com/office/drawing/2014/main" id="{64579CA5-5AC6-48E7-A80A-31A6FAE1B60B}"/>
                </a:ext>
              </a:extLst>
            </p:cNvPr>
            <p:cNvSpPr/>
            <p:nvPr/>
          </p:nvSpPr>
          <p:spPr>
            <a:xfrm>
              <a:off x="1716712" y="1758253"/>
              <a:ext cx="4665" cy="4665"/>
            </a:xfrm>
            <a:custGeom>
              <a:avLst/>
              <a:gdLst/>
              <a:ahLst/>
              <a:cxnLst/>
              <a:rect l="0" t="0" r="0" b="0"/>
              <a:pathLst>
                <a:path>
                  <a:moveTo>
                    <a:pt x="0" y="933"/>
                  </a:moveTo>
                  <a:cubicBezTo>
                    <a:pt x="0" y="933"/>
                    <a:pt x="467" y="466"/>
                    <a:pt x="467" y="466"/>
                  </a:cubicBezTo>
                  <a:cubicBezTo>
                    <a:pt x="467" y="466"/>
                    <a:pt x="0" y="0"/>
                    <a:pt x="0" y="0"/>
                  </a:cubicBezTo>
                  <a:cubicBezTo>
                    <a:pt x="0" y="0"/>
                    <a:pt x="0" y="0"/>
                    <a:pt x="0" y="0"/>
                  </a:cubicBezTo>
                  <a:cubicBezTo>
                    <a:pt x="0" y="466"/>
                    <a:pt x="0" y="933"/>
                    <a:pt x="0"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26" name="Freeform: Shape 325">
              <a:extLst>
                <a:ext uri="{FF2B5EF4-FFF2-40B4-BE49-F238E27FC236}">
                  <a16:creationId xmlns:a16="http://schemas.microsoft.com/office/drawing/2014/main" id="{A33B87A8-89D2-498F-A90D-85E301A43DBF}"/>
                </a:ext>
              </a:extLst>
            </p:cNvPr>
            <p:cNvSpPr/>
            <p:nvPr/>
          </p:nvSpPr>
          <p:spPr>
            <a:xfrm>
              <a:off x="1714471" y="1759186"/>
              <a:ext cx="4665" cy="4665"/>
            </a:xfrm>
            <a:custGeom>
              <a:avLst/>
              <a:gdLst/>
              <a:ahLst/>
              <a:cxnLst/>
              <a:rect l="0" t="0" r="0" b="0"/>
              <a:pathLst>
                <a:path h="4665">
                  <a:moveTo>
                    <a:pt x="1775" y="4665"/>
                  </a:moveTo>
                  <a:cubicBezTo>
                    <a:pt x="2242" y="4665"/>
                    <a:pt x="2242" y="3732"/>
                    <a:pt x="2242" y="2799"/>
                  </a:cubicBezTo>
                  <a:cubicBezTo>
                    <a:pt x="2242" y="1866"/>
                    <a:pt x="2242" y="933"/>
                    <a:pt x="2242" y="0"/>
                  </a:cubicBezTo>
                  <a:cubicBezTo>
                    <a:pt x="1775" y="933"/>
                    <a:pt x="842" y="1400"/>
                    <a:pt x="376" y="2333"/>
                  </a:cubicBezTo>
                  <a:cubicBezTo>
                    <a:pt x="-557" y="4199"/>
                    <a:pt x="376" y="5132"/>
                    <a:pt x="1775" y="466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27" name="Freeform: Shape 326">
              <a:extLst>
                <a:ext uri="{FF2B5EF4-FFF2-40B4-BE49-F238E27FC236}">
                  <a16:creationId xmlns:a16="http://schemas.microsoft.com/office/drawing/2014/main" id="{623CC449-EE82-41C8-A7C4-83CF3D55E790}"/>
                </a:ext>
              </a:extLst>
            </p:cNvPr>
            <p:cNvSpPr/>
            <p:nvPr/>
          </p:nvSpPr>
          <p:spPr>
            <a:xfrm>
              <a:off x="2932824" y="2185556"/>
              <a:ext cx="4665" cy="4665"/>
            </a:xfrm>
            <a:custGeom>
              <a:avLst/>
              <a:gdLst/>
              <a:ahLst/>
              <a:cxnLst/>
              <a:rect l="0" t="0" r="0" b="0"/>
              <a:pathLst>
                <a:path>
                  <a:moveTo>
                    <a:pt x="1866" y="1399"/>
                  </a:moveTo>
                  <a:cubicBezTo>
                    <a:pt x="1399" y="-466"/>
                    <a:pt x="933" y="-466"/>
                    <a:pt x="0" y="1399"/>
                  </a:cubicBezTo>
                  <a:cubicBezTo>
                    <a:pt x="0" y="1866"/>
                    <a:pt x="466" y="2332"/>
                    <a:pt x="933" y="2799"/>
                  </a:cubicBezTo>
                  <a:cubicBezTo>
                    <a:pt x="1399" y="1866"/>
                    <a:pt x="1866" y="1399"/>
                    <a:pt x="1866" y="13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28" name="Freeform: Shape 327">
              <a:extLst>
                <a:ext uri="{FF2B5EF4-FFF2-40B4-BE49-F238E27FC236}">
                  <a16:creationId xmlns:a16="http://schemas.microsoft.com/office/drawing/2014/main" id="{C0ACE50C-11A5-4F3D-A91D-443FDC701C09}"/>
                </a:ext>
              </a:extLst>
            </p:cNvPr>
            <p:cNvSpPr/>
            <p:nvPr/>
          </p:nvSpPr>
          <p:spPr>
            <a:xfrm>
              <a:off x="2022548" y="3004241"/>
              <a:ext cx="4665" cy="4665"/>
            </a:xfrm>
            <a:custGeom>
              <a:avLst/>
              <a:gdLst/>
              <a:ahLst/>
              <a:cxnLst/>
              <a:rect l="0" t="0" r="0" b="0"/>
              <a:pathLst>
                <a:path>
                  <a:moveTo>
                    <a:pt x="175" y="933"/>
                  </a:moveTo>
                  <a:cubicBezTo>
                    <a:pt x="-292" y="2333"/>
                    <a:pt x="175" y="3266"/>
                    <a:pt x="1574" y="2799"/>
                  </a:cubicBezTo>
                  <a:cubicBezTo>
                    <a:pt x="2041" y="2799"/>
                    <a:pt x="2041" y="1866"/>
                    <a:pt x="2041" y="1400"/>
                  </a:cubicBezTo>
                  <a:cubicBezTo>
                    <a:pt x="1574" y="933"/>
                    <a:pt x="1574" y="467"/>
                    <a:pt x="1108" y="0"/>
                  </a:cubicBezTo>
                  <a:cubicBezTo>
                    <a:pt x="1108" y="0"/>
                    <a:pt x="641" y="467"/>
                    <a:pt x="175"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29" name="Freeform: Shape 328">
              <a:extLst>
                <a:ext uri="{FF2B5EF4-FFF2-40B4-BE49-F238E27FC236}">
                  <a16:creationId xmlns:a16="http://schemas.microsoft.com/office/drawing/2014/main" id="{C3253453-C34B-4BAF-8888-8290FFE35E20}"/>
                </a:ext>
              </a:extLst>
            </p:cNvPr>
            <p:cNvSpPr/>
            <p:nvPr/>
          </p:nvSpPr>
          <p:spPr>
            <a:xfrm>
              <a:off x="3298078" y="2623121"/>
              <a:ext cx="4665" cy="4665"/>
            </a:xfrm>
            <a:custGeom>
              <a:avLst/>
              <a:gdLst/>
              <a:ahLst/>
              <a:cxnLst/>
              <a:rect l="0" t="0" r="0" b="0"/>
              <a:pathLst>
                <a:path>
                  <a:moveTo>
                    <a:pt x="0" y="466"/>
                  </a:moveTo>
                  <a:cubicBezTo>
                    <a:pt x="466" y="466"/>
                    <a:pt x="466" y="466"/>
                    <a:pt x="933" y="466"/>
                  </a:cubicBezTo>
                  <a:cubicBezTo>
                    <a:pt x="933" y="466"/>
                    <a:pt x="933" y="466"/>
                    <a:pt x="933" y="466"/>
                  </a:cubicBezTo>
                  <a:cubicBezTo>
                    <a:pt x="933" y="466"/>
                    <a:pt x="466" y="466"/>
                    <a:pt x="466" y="0"/>
                  </a:cubicBezTo>
                  <a:cubicBezTo>
                    <a:pt x="466" y="0"/>
                    <a:pt x="466" y="0"/>
                    <a:pt x="0" y="4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30" name="Freeform: Shape 329">
              <a:extLst>
                <a:ext uri="{FF2B5EF4-FFF2-40B4-BE49-F238E27FC236}">
                  <a16:creationId xmlns:a16="http://schemas.microsoft.com/office/drawing/2014/main" id="{155E061E-202B-4E3B-957D-BEC57F0C258C}"/>
                </a:ext>
              </a:extLst>
            </p:cNvPr>
            <p:cNvSpPr/>
            <p:nvPr/>
          </p:nvSpPr>
          <p:spPr>
            <a:xfrm>
              <a:off x="3295279" y="2623535"/>
              <a:ext cx="4665" cy="4665"/>
            </a:xfrm>
            <a:custGeom>
              <a:avLst/>
              <a:gdLst/>
              <a:ahLst/>
              <a:cxnLst/>
              <a:rect l="0" t="0" r="0" b="0"/>
              <a:pathLst>
                <a:path>
                  <a:moveTo>
                    <a:pt x="0" y="1451"/>
                  </a:moveTo>
                  <a:cubicBezTo>
                    <a:pt x="0" y="1451"/>
                    <a:pt x="933" y="1918"/>
                    <a:pt x="1399" y="1918"/>
                  </a:cubicBezTo>
                  <a:cubicBezTo>
                    <a:pt x="1866" y="1451"/>
                    <a:pt x="2799" y="518"/>
                    <a:pt x="3265" y="52"/>
                  </a:cubicBezTo>
                  <a:cubicBezTo>
                    <a:pt x="1866" y="52"/>
                    <a:pt x="466" y="-415"/>
                    <a:pt x="0" y="145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31" name="Freeform: Shape 330">
              <a:extLst>
                <a:ext uri="{FF2B5EF4-FFF2-40B4-BE49-F238E27FC236}">
                  <a16:creationId xmlns:a16="http://schemas.microsoft.com/office/drawing/2014/main" id="{3CD1E405-DD74-4C85-B773-EBEBE89646AB}"/>
                </a:ext>
              </a:extLst>
            </p:cNvPr>
            <p:cNvSpPr/>
            <p:nvPr/>
          </p:nvSpPr>
          <p:spPr>
            <a:xfrm>
              <a:off x="5020320" y="2715019"/>
              <a:ext cx="4665" cy="4665"/>
            </a:xfrm>
            <a:custGeom>
              <a:avLst/>
              <a:gdLst/>
              <a:ahLst/>
              <a:cxnLst/>
              <a:rect l="0" t="0" r="0" b="0"/>
              <a:pathLst>
                <a:path>
                  <a:moveTo>
                    <a:pt x="0" y="1400"/>
                  </a:moveTo>
                  <a:cubicBezTo>
                    <a:pt x="0" y="1866"/>
                    <a:pt x="466" y="2333"/>
                    <a:pt x="933" y="2799"/>
                  </a:cubicBezTo>
                  <a:cubicBezTo>
                    <a:pt x="1399" y="2333"/>
                    <a:pt x="1866" y="1866"/>
                    <a:pt x="1866" y="1400"/>
                  </a:cubicBezTo>
                  <a:cubicBezTo>
                    <a:pt x="1399" y="-467"/>
                    <a:pt x="466" y="-467"/>
                    <a:pt x="0" y="140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32" name="Freeform: Shape 331">
              <a:extLst>
                <a:ext uri="{FF2B5EF4-FFF2-40B4-BE49-F238E27FC236}">
                  <a16:creationId xmlns:a16="http://schemas.microsoft.com/office/drawing/2014/main" id="{3B14657F-8AEE-4DA5-AA85-82ECA40B485E}"/>
                </a:ext>
              </a:extLst>
            </p:cNvPr>
            <p:cNvSpPr/>
            <p:nvPr/>
          </p:nvSpPr>
          <p:spPr>
            <a:xfrm>
              <a:off x="2341795" y="1793707"/>
              <a:ext cx="4665" cy="4665"/>
            </a:xfrm>
            <a:custGeom>
              <a:avLst/>
              <a:gdLst/>
              <a:ahLst/>
              <a:cxnLst/>
              <a:rect l="0" t="0" r="0" b="0"/>
              <a:pathLst>
                <a:path>
                  <a:moveTo>
                    <a:pt x="0" y="0"/>
                  </a:moveTo>
                  <a:cubicBezTo>
                    <a:pt x="0" y="0"/>
                    <a:pt x="0" y="466"/>
                    <a:pt x="0" y="0"/>
                  </a:cubicBezTo>
                  <a:cubicBezTo>
                    <a:pt x="0" y="466"/>
                    <a:pt x="0" y="466"/>
                    <a:pt x="0" y="0"/>
                  </a:cubicBezTo>
                  <a:cubicBezTo>
                    <a:pt x="467" y="0"/>
                    <a:pt x="467" y="0"/>
                    <a:pt x="467" y="0"/>
                  </a:cubicBezTo>
                  <a:cubicBezTo>
                    <a:pt x="467" y="0"/>
                    <a:pt x="0" y="0"/>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33" name="Freeform: Shape 332">
              <a:extLst>
                <a:ext uri="{FF2B5EF4-FFF2-40B4-BE49-F238E27FC236}">
                  <a16:creationId xmlns:a16="http://schemas.microsoft.com/office/drawing/2014/main" id="{332D2CE3-115B-40A6-B80B-B3596FA6A9AF}"/>
                </a:ext>
              </a:extLst>
            </p:cNvPr>
            <p:cNvSpPr/>
            <p:nvPr/>
          </p:nvSpPr>
          <p:spPr>
            <a:xfrm>
              <a:off x="2336198" y="1790134"/>
              <a:ext cx="4665" cy="4665"/>
            </a:xfrm>
            <a:custGeom>
              <a:avLst/>
              <a:gdLst/>
              <a:ahLst/>
              <a:cxnLst/>
              <a:rect l="0" t="0" r="0" b="0"/>
              <a:pathLst>
                <a:path w="4665">
                  <a:moveTo>
                    <a:pt x="2799" y="306"/>
                  </a:moveTo>
                  <a:cubicBezTo>
                    <a:pt x="1866" y="773"/>
                    <a:pt x="933" y="1239"/>
                    <a:pt x="0" y="2172"/>
                  </a:cubicBezTo>
                  <a:cubicBezTo>
                    <a:pt x="933" y="2639"/>
                    <a:pt x="1866" y="3572"/>
                    <a:pt x="2799" y="4038"/>
                  </a:cubicBezTo>
                  <a:cubicBezTo>
                    <a:pt x="3732" y="4505"/>
                    <a:pt x="4665" y="4038"/>
                    <a:pt x="6065" y="4038"/>
                  </a:cubicBezTo>
                  <a:cubicBezTo>
                    <a:pt x="6065" y="3105"/>
                    <a:pt x="6065" y="1706"/>
                    <a:pt x="6065" y="773"/>
                  </a:cubicBezTo>
                  <a:cubicBezTo>
                    <a:pt x="4665" y="-160"/>
                    <a:pt x="3732" y="-160"/>
                    <a:pt x="2799" y="30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34" name="Freeform: Shape 333">
              <a:extLst>
                <a:ext uri="{FF2B5EF4-FFF2-40B4-BE49-F238E27FC236}">
                  <a16:creationId xmlns:a16="http://schemas.microsoft.com/office/drawing/2014/main" id="{7A86E0A9-FB60-4990-ADA4-02A3AC0AB02F}"/>
                </a:ext>
              </a:extLst>
            </p:cNvPr>
            <p:cNvSpPr/>
            <p:nvPr/>
          </p:nvSpPr>
          <p:spPr>
            <a:xfrm>
              <a:off x="2212453" y="1532474"/>
              <a:ext cx="4665" cy="4665"/>
            </a:xfrm>
            <a:custGeom>
              <a:avLst/>
              <a:gdLst/>
              <a:ahLst/>
              <a:cxnLst/>
              <a:rect l="0" t="0" r="0" b="0"/>
              <a:pathLst>
                <a:path>
                  <a:moveTo>
                    <a:pt x="2460" y="2333"/>
                  </a:moveTo>
                  <a:cubicBezTo>
                    <a:pt x="2926" y="1866"/>
                    <a:pt x="3393" y="1399"/>
                    <a:pt x="3859" y="1399"/>
                  </a:cubicBezTo>
                  <a:cubicBezTo>
                    <a:pt x="2926" y="933"/>
                    <a:pt x="1993" y="466"/>
                    <a:pt x="1060" y="0"/>
                  </a:cubicBezTo>
                  <a:cubicBezTo>
                    <a:pt x="594" y="0"/>
                    <a:pt x="-339" y="933"/>
                    <a:pt x="127" y="933"/>
                  </a:cubicBezTo>
                  <a:cubicBezTo>
                    <a:pt x="127" y="1866"/>
                    <a:pt x="1060" y="2333"/>
                    <a:pt x="2460" y="23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35" name="Freeform: Shape 334">
              <a:extLst>
                <a:ext uri="{FF2B5EF4-FFF2-40B4-BE49-F238E27FC236}">
                  <a16:creationId xmlns:a16="http://schemas.microsoft.com/office/drawing/2014/main" id="{B62B9FDB-8B33-4DD4-9CAC-189AA9B067A8}"/>
                </a:ext>
              </a:extLst>
            </p:cNvPr>
            <p:cNvSpPr/>
            <p:nvPr/>
          </p:nvSpPr>
          <p:spPr>
            <a:xfrm>
              <a:off x="3367117" y="2636182"/>
              <a:ext cx="4665" cy="4665"/>
            </a:xfrm>
            <a:custGeom>
              <a:avLst/>
              <a:gdLst/>
              <a:ahLst/>
              <a:cxnLst/>
              <a:rect l="0" t="0" r="0" b="0"/>
              <a:pathLst>
                <a:path>
                  <a:moveTo>
                    <a:pt x="1399" y="933"/>
                  </a:moveTo>
                  <a:lnTo>
                    <a:pt x="1399" y="0"/>
                  </a:lnTo>
                  <a:lnTo>
                    <a:pt x="0" y="467"/>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36" name="Freeform: Shape 335">
              <a:extLst>
                <a:ext uri="{FF2B5EF4-FFF2-40B4-BE49-F238E27FC236}">
                  <a16:creationId xmlns:a16="http://schemas.microsoft.com/office/drawing/2014/main" id="{143E6825-EC68-404F-A4FE-D626858C469A}"/>
                </a:ext>
              </a:extLst>
            </p:cNvPr>
            <p:cNvSpPr/>
            <p:nvPr/>
          </p:nvSpPr>
          <p:spPr>
            <a:xfrm>
              <a:off x="1814673" y="2871758"/>
              <a:ext cx="4665" cy="4665"/>
            </a:xfrm>
            <a:custGeom>
              <a:avLst/>
              <a:gdLst/>
              <a:ahLst/>
              <a:cxnLst/>
              <a:rect l="0" t="0" r="0" b="0"/>
              <a:pathLst>
                <a:path>
                  <a:moveTo>
                    <a:pt x="933" y="0"/>
                  </a:moveTo>
                  <a:cubicBezTo>
                    <a:pt x="467" y="467"/>
                    <a:pt x="0" y="933"/>
                    <a:pt x="0" y="1399"/>
                  </a:cubicBezTo>
                  <a:cubicBezTo>
                    <a:pt x="0" y="1866"/>
                    <a:pt x="467" y="2333"/>
                    <a:pt x="467" y="2799"/>
                  </a:cubicBezTo>
                  <a:cubicBezTo>
                    <a:pt x="933" y="2333"/>
                    <a:pt x="1399" y="1866"/>
                    <a:pt x="1399" y="1399"/>
                  </a:cubicBezTo>
                  <a:cubicBezTo>
                    <a:pt x="1399" y="1399"/>
                    <a:pt x="1399" y="467"/>
                    <a:pt x="933"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37" name="Freeform: Shape 336">
              <a:extLst>
                <a:ext uri="{FF2B5EF4-FFF2-40B4-BE49-F238E27FC236}">
                  <a16:creationId xmlns:a16="http://schemas.microsoft.com/office/drawing/2014/main" id="{F6F5D1B5-2569-4C73-88CF-72B70A6EFC3F}"/>
                </a:ext>
              </a:extLst>
            </p:cNvPr>
            <p:cNvSpPr/>
            <p:nvPr/>
          </p:nvSpPr>
          <p:spPr>
            <a:xfrm>
              <a:off x="3136210" y="2522826"/>
              <a:ext cx="4665" cy="4665"/>
            </a:xfrm>
            <a:custGeom>
              <a:avLst/>
              <a:gdLst/>
              <a:ahLst/>
              <a:cxnLst/>
              <a:rect l="0" t="0" r="0" b="0"/>
              <a:pathLst>
                <a:path>
                  <a:moveTo>
                    <a:pt x="0" y="466"/>
                  </a:moveTo>
                  <a:cubicBezTo>
                    <a:pt x="467" y="466"/>
                    <a:pt x="467" y="466"/>
                    <a:pt x="933" y="466"/>
                  </a:cubicBezTo>
                  <a:cubicBezTo>
                    <a:pt x="933" y="466"/>
                    <a:pt x="933" y="466"/>
                    <a:pt x="933" y="466"/>
                  </a:cubicBezTo>
                  <a:cubicBezTo>
                    <a:pt x="933" y="466"/>
                    <a:pt x="933" y="466"/>
                    <a:pt x="467" y="0"/>
                  </a:cubicBezTo>
                  <a:cubicBezTo>
                    <a:pt x="467" y="0"/>
                    <a:pt x="0" y="466"/>
                    <a:pt x="0" y="4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38" name="Freeform: Shape 337">
              <a:extLst>
                <a:ext uri="{FF2B5EF4-FFF2-40B4-BE49-F238E27FC236}">
                  <a16:creationId xmlns:a16="http://schemas.microsoft.com/office/drawing/2014/main" id="{CC324410-4597-4C5D-8161-C90D8464766A}"/>
                </a:ext>
              </a:extLst>
            </p:cNvPr>
            <p:cNvSpPr/>
            <p:nvPr/>
          </p:nvSpPr>
          <p:spPr>
            <a:xfrm>
              <a:off x="3132944" y="2523292"/>
              <a:ext cx="4665" cy="4665"/>
            </a:xfrm>
            <a:custGeom>
              <a:avLst/>
              <a:gdLst/>
              <a:ahLst/>
              <a:cxnLst/>
              <a:rect l="0" t="0" r="0" b="0"/>
              <a:pathLst>
                <a:path>
                  <a:moveTo>
                    <a:pt x="0" y="1400"/>
                  </a:moveTo>
                  <a:cubicBezTo>
                    <a:pt x="467" y="1400"/>
                    <a:pt x="933" y="1866"/>
                    <a:pt x="1400" y="1866"/>
                  </a:cubicBezTo>
                  <a:cubicBezTo>
                    <a:pt x="2333" y="1400"/>
                    <a:pt x="2799" y="467"/>
                    <a:pt x="3266" y="0"/>
                  </a:cubicBezTo>
                  <a:cubicBezTo>
                    <a:pt x="1866" y="0"/>
                    <a:pt x="933" y="0"/>
                    <a:pt x="0" y="140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39" name="Freeform: Shape 338">
              <a:extLst>
                <a:ext uri="{FF2B5EF4-FFF2-40B4-BE49-F238E27FC236}">
                  <a16:creationId xmlns:a16="http://schemas.microsoft.com/office/drawing/2014/main" id="{D11628CD-1BEA-4950-AFD5-02B5FA15374A}"/>
                </a:ext>
              </a:extLst>
            </p:cNvPr>
            <p:cNvSpPr/>
            <p:nvPr/>
          </p:nvSpPr>
          <p:spPr>
            <a:xfrm>
              <a:off x="3252830" y="1552065"/>
              <a:ext cx="4665" cy="4665"/>
            </a:xfrm>
            <a:custGeom>
              <a:avLst/>
              <a:gdLst/>
              <a:ahLst/>
              <a:cxnLst/>
              <a:rect l="0" t="0" r="0" b="0"/>
              <a:pathLst>
                <a:path h="4665">
                  <a:moveTo>
                    <a:pt x="0" y="1400"/>
                  </a:moveTo>
                  <a:cubicBezTo>
                    <a:pt x="0" y="2333"/>
                    <a:pt x="933" y="3732"/>
                    <a:pt x="933" y="4665"/>
                  </a:cubicBezTo>
                  <a:cubicBezTo>
                    <a:pt x="1399" y="4199"/>
                    <a:pt x="2333" y="4199"/>
                    <a:pt x="2333" y="3266"/>
                  </a:cubicBezTo>
                  <a:cubicBezTo>
                    <a:pt x="2799" y="1866"/>
                    <a:pt x="2333" y="933"/>
                    <a:pt x="933" y="0"/>
                  </a:cubicBezTo>
                  <a:cubicBezTo>
                    <a:pt x="933" y="933"/>
                    <a:pt x="0" y="1400"/>
                    <a:pt x="0" y="140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40" name="Freeform: Shape 339">
              <a:extLst>
                <a:ext uri="{FF2B5EF4-FFF2-40B4-BE49-F238E27FC236}">
                  <a16:creationId xmlns:a16="http://schemas.microsoft.com/office/drawing/2014/main" id="{5A3C4439-AC48-4428-9929-794D3C586ECF}"/>
                </a:ext>
              </a:extLst>
            </p:cNvPr>
            <p:cNvSpPr/>
            <p:nvPr/>
          </p:nvSpPr>
          <p:spPr>
            <a:xfrm>
              <a:off x="3897906" y="1570725"/>
              <a:ext cx="4665" cy="4665"/>
            </a:xfrm>
            <a:custGeom>
              <a:avLst/>
              <a:gdLst/>
              <a:ahLst/>
              <a:cxnLst/>
              <a:rect l="0" t="0" r="0" b="0"/>
              <a:pathLst>
                <a:path>
                  <a:moveTo>
                    <a:pt x="3330" y="1866"/>
                  </a:moveTo>
                  <a:cubicBezTo>
                    <a:pt x="3330" y="1400"/>
                    <a:pt x="3330" y="466"/>
                    <a:pt x="2864" y="466"/>
                  </a:cubicBezTo>
                  <a:cubicBezTo>
                    <a:pt x="2397" y="0"/>
                    <a:pt x="1464" y="0"/>
                    <a:pt x="998" y="0"/>
                  </a:cubicBezTo>
                  <a:cubicBezTo>
                    <a:pt x="-402" y="933"/>
                    <a:pt x="-402" y="1866"/>
                    <a:pt x="1464" y="2333"/>
                  </a:cubicBezTo>
                  <a:cubicBezTo>
                    <a:pt x="2397" y="2333"/>
                    <a:pt x="2864" y="1866"/>
                    <a:pt x="3330" y="18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41" name="Freeform: Shape 340">
              <a:extLst>
                <a:ext uri="{FF2B5EF4-FFF2-40B4-BE49-F238E27FC236}">
                  <a16:creationId xmlns:a16="http://schemas.microsoft.com/office/drawing/2014/main" id="{42161DAB-A80B-48B6-83F6-2CDE667A2529}"/>
                </a:ext>
              </a:extLst>
            </p:cNvPr>
            <p:cNvSpPr/>
            <p:nvPr/>
          </p:nvSpPr>
          <p:spPr>
            <a:xfrm>
              <a:off x="3888175" y="1575011"/>
              <a:ext cx="4665" cy="4665"/>
            </a:xfrm>
            <a:custGeom>
              <a:avLst/>
              <a:gdLst/>
              <a:ahLst/>
              <a:cxnLst/>
              <a:rect l="0" t="0" r="0" b="0"/>
              <a:pathLst>
                <a:path>
                  <a:moveTo>
                    <a:pt x="0" y="1312"/>
                  </a:moveTo>
                  <a:cubicBezTo>
                    <a:pt x="0" y="1312"/>
                    <a:pt x="933" y="1778"/>
                    <a:pt x="1399" y="1778"/>
                  </a:cubicBezTo>
                  <a:cubicBezTo>
                    <a:pt x="1399" y="1778"/>
                    <a:pt x="1866" y="845"/>
                    <a:pt x="1866" y="845"/>
                  </a:cubicBezTo>
                  <a:cubicBezTo>
                    <a:pt x="933" y="-554"/>
                    <a:pt x="0" y="-88"/>
                    <a:pt x="0" y="131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42" name="Freeform: Shape 341">
              <a:extLst>
                <a:ext uri="{FF2B5EF4-FFF2-40B4-BE49-F238E27FC236}">
                  <a16:creationId xmlns:a16="http://schemas.microsoft.com/office/drawing/2014/main" id="{A460B684-434B-47B8-9159-430D6B7493C6}"/>
                </a:ext>
              </a:extLst>
            </p:cNvPr>
            <p:cNvSpPr/>
            <p:nvPr/>
          </p:nvSpPr>
          <p:spPr>
            <a:xfrm>
              <a:off x="5284172" y="3033163"/>
              <a:ext cx="4665" cy="4665"/>
            </a:xfrm>
            <a:custGeom>
              <a:avLst/>
              <a:gdLst/>
              <a:ahLst/>
              <a:cxnLst/>
              <a:rect l="0" t="0" r="0" b="0"/>
              <a:pathLst>
                <a:path>
                  <a:moveTo>
                    <a:pt x="2507" y="933"/>
                  </a:moveTo>
                  <a:cubicBezTo>
                    <a:pt x="2041" y="467"/>
                    <a:pt x="2041" y="0"/>
                    <a:pt x="1574" y="0"/>
                  </a:cubicBezTo>
                  <a:cubicBezTo>
                    <a:pt x="175" y="0"/>
                    <a:pt x="-292" y="467"/>
                    <a:pt x="175" y="1399"/>
                  </a:cubicBezTo>
                  <a:cubicBezTo>
                    <a:pt x="175" y="1866"/>
                    <a:pt x="1108" y="1866"/>
                    <a:pt x="1574" y="1866"/>
                  </a:cubicBezTo>
                  <a:cubicBezTo>
                    <a:pt x="2041" y="1399"/>
                    <a:pt x="2507" y="933"/>
                    <a:pt x="2507"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43" name="Freeform: Shape 342">
              <a:extLst>
                <a:ext uri="{FF2B5EF4-FFF2-40B4-BE49-F238E27FC236}">
                  <a16:creationId xmlns:a16="http://schemas.microsoft.com/office/drawing/2014/main" id="{244EC968-9505-4E80-8FDB-F2CF40718364}"/>
                </a:ext>
              </a:extLst>
            </p:cNvPr>
            <p:cNvSpPr/>
            <p:nvPr/>
          </p:nvSpPr>
          <p:spPr>
            <a:xfrm>
              <a:off x="2897372" y="2256928"/>
              <a:ext cx="4665" cy="4665"/>
            </a:xfrm>
            <a:custGeom>
              <a:avLst/>
              <a:gdLst/>
              <a:ahLst/>
              <a:cxnLst/>
              <a:rect l="0" t="0" r="0" b="0"/>
              <a:pathLst>
                <a:path>
                  <a:moveTo>
                    <a:pt x="0" y="0"/>
                  </a:moveTo>
                  <a:cubicBezTo>
                    <a:pt x="0" y="0"/>
                    <a:pt x="467" y="0"/>
                    <a:pt x="467" y="0"/>
                  </a:cubicBezTo>
                  <a:cubicBezTo>
                    <a:pt x="467" y="0"/>
                    <a:pt x="467" y="0"/>
                    <a:pt x="467" y="0"/>
                  </a:cubicBezTo>
                  <a:cubicBezTo>
                    <a:pt x="467" y="0"/>
                    <a:pt x="0" y="0"/>
                    <a:pt x="0" y="0"/>
                  </a:cubicBezTo>
                  <a:cubicBezTo>
                    <a:pt x="0" y="0"/>
                    <a:pt x="0" y="0"/>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44" name="Freeform: Shape 343">
              <a:extLst>
                <a:ext uri="{FF2B5EF4-FFF2-40B4-BE49-F238E27FC236}">
                  <a16:creationId xmlns:a16="http://schemas.microsoft.com/office/drawing/2014/main" id="{AFCC94E5-3655-4DC1-9691-F91C89C8A1E1}"/>
                </a:ext>
              </a:extLst>
            </p:cNvPr>
            <p:cNvSpPr/>
            <p:nvPr/>
          </p:nvSpPr>
          <p:spPr>
            <a:xfrm>
              <a:off x="2893047" y="2256928"/>
              <a:ext cx="4665" cy="4665"/>
            </a:xfrm>
            <a:custGeom>
              <a:avLst/>
              <a:gdLst/>
              <a:ahLst/>
              <a:cxnLst/>
              <a:rect l="0" t="0" r="0" b="0"/>
              <a:pathLst>
                <a:path>
                  <a:moveTo>
                    <a:pt x="1060" y="0"/>
                  </a:moveTo>
                  <a:cubicBezTo>
                    <a:pt x="594" y="0"/>
                    <a:pt x="-339" y="933"/>
                    <a:pt x="127" y="1400"/>
                  </a:cubicBezTo>
                  <a:cubicBezTo>
                    <a:pt x="594" y="2799"/>
                    <a:pt x="1527" y="3732"/>
                    <a:pt x="2926" y="2799"/>
                  </a:cubicBezTo>
                  <a:cubicBezTo>
                    <a:pt x="3859" y="2333"/>
                    <a:pt x="3859" y="933"/>
                    <a:pt x="4326" y="0"/>
                  </a:cubicBezTo>
                  <a:cubicBezTo>
                    <a:pt x="2926" y="0"/>
                    <a:pt x="1993" y="0"/>
                    <a:pt x="106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45" name="Freeform: Shape 344">
              <a:extLst>
                <a:ext uri="{FF2B5EF4-FFF2-40B4-BE49-F238E27FC236}">
                  <a16:creationId xmlns:a16="http://schemas.microsoft.com/office/drawing/2014/main" id="{1C93F766-4F6D-4A35-A73C-4505A3CBD345}"/>
                </a:ext>
              </a:extLst>
            </p:cNvPr>
            <p:cNvSpPr/>
            <p:nvPr/>
          </p:nvSpPr>
          <p:spPr>
            <a:xfrm>
              <a:off x="2017592" y="3059752"/>
              <a:ext cx="4665" cy="4665"/>
            </a:xfrm>
            <a:custGeom>
              <a:avLst/>
              <a:gdLst/>
              <a:ahLst/>
              <a:cxnLst/>
              <a:rect l="0" t="0" r="0" b="0"/>
              <a:pathLst>
                <a:path>
                  <a:moveTo>
                    <a:pt x="0" y="1400"/>
                  </a:moveTo>
                  <a:cubicBezTo>
                    <a:pt x="1399" y="2333"/>
                    <a:pt x="2333" y="2333"/>
                    <a:pt x="1866" y="467"/>
                  </a:cubicBezTo>
                  <a:cubicBezTo>
                    <a:pt x="1866" y="467"/>
                    <a:pt x="933" y="0"/>
                    <a:pt x="467" y="0"/>
                  </a:cubicBezTo>
                  <a:cubicBezTo>
                    <a:pt x="467" y="467"/>
                    <a:pt x="467" y="933"/>
                    <a:pt x="0" y="140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46" name="Freeform: Shape 345">
              <a:extLst>
                <a:ext uri="{FF2B5EF4-FFF2-40B4-BE49-F238E27FC236}">
                  <a16:creationId xmlns:a16="http://schemas.microsoft.com/office/drawing/2014/main" id="{668B889C-49F6-4D67-B652-7A3DD33054D8}"/>
                </a:ext>
              </a:extLst>
            </p:cNvPr>
            <p:cNvSpPr/>
            <p:nvPr/>
          </p:nvSpPr>
          <p:spPr>
            <a:xfrm>
              <a:off x="595762" y="2065668"/>
              <a:ext cx="4665" cy="4665"/>
            </a:xfrm>
            <a:custGeom>
              <a:avLst/>
              <a:gdLst/>
              <a:ahLst/>
              <a:cxnLst/>
              <a:rect l="0" t="0" r="0" b="0"/>
              <a:pathLst>
                <a:path>
                  <a:moveTo>
                    <a:pt x="0" y="1400"/>
                  </a:moveTo>
                  <a:cubicBezTo>
                    <a:pt x="0" y="1866"/>
                    <a:pt x="467" y="2333"/>
                    <a:pt x="933" y="2799"/>
                  </a:cubicBezTo>
                  <a:cubicBezTo>
                    <a:pt x="1400" y="2333"/>
                    <a:pt x="1866" y="1866"/>
                    <a:pt x="1866" y="1400"/>
                  </a:cubicBezTo>
                  <a:cubicBezTo>
                    <a:pt x="1400" y="933"/>
                    <a:pt x="1400" y="467"/>
                    <a:pt x="933" y="0"/>
                  </a:cubicBezTo>
                  <a:cubicBezTo>
                    <a:pt x="467" y="467"/>
                    <a:pt x="0" y="933"/>
                    <a:pt x="0" y="140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47" name="Freeform: Shape 346">
              <a:extLst>
                <a:ext uri="{FF2B5EF4-FFF2-40B4-BE49-F238E27FC236}">
                  <a16:creationId xmlns:a16="http://schemas.microsoft.com/office/drawing/2014/main" id="{61EF8C64-241C-4B6A-BB9C-BC3399BE1F0B}"/>
                </a:ext>
              </a:extLst>
            </p:cNvPr>
            <p:cNvSpPr/>
            <p:nvPr/>
          </p:nvSpPr>
          <p:spPr>
            <a:xfrm>
              <a:off x="4456347" y="3081677"/>
              <a:ext cx="4665" cy="4665"/>
            </a:xfrm>
            <a:custGeom>
              <a:avLst/>
              <a:gdLst/>
              <a:ahLst/>
              <a:cxnLst/>
              <a:rect l="0" t="0" r="0" b="0"/>
              <a:pathLst>
                <a:path>
                  <a:moveTo>
                    <a:pt x="0" y="2799"/>
                  </a:moveTo>
                  <a:cubicBezTo>
                    <a:pt x="0" y="2799"/>
                    <a:pt x="933" y="3732"/>
                    <a:pt x="1399" y="3732"/>
                  </a:cubicBezTo>
                  <a:cubicBezTo>
                    <a:pt x="1866" y="3732"/>
                    <a:pt x="2799" y="3266"/>
                    <a:pt x="2799" y="2799"/>
                  </a:cubicBezTo>
                  <a:cubicBezTo>
                    <a:pt x="2333" y="1866"/>
                    <a:pt x="1866" y="933"/>
                    <a:pt x="1866" y="0"/>
                  </a:cubicBezTo>
                  <a:cubicBezTo>
                    <a:pt x="933" y="933"/>
                    <a:pt x="467" y="1866"/>
                    <a:pt x="0" y="27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48" name="Freeform: Shape 347">
              <a:extLst>
                <a:ext uri="{FF2B5EF4-FFF2-40B4-BE49-F238E27FC236}">
                  <a16:creationId xmlns:a16="http://schemas.microsoft.com/office/drawing/2014/main" id="{BE286CA6-D692-4ECB-9269-EB3B9054FB43}"/>
                </a:ext>
              </a:extLst>
            </p:cNvPr>
            <p:cNvSpPr/>
            <p:nvPr/>
          </p:nvSpPr>
          <p:spPr>
            <a:xfrm>
              <a:off x="1070620" y="2056338"/>
              <a:ext cx="4665" cy="4665"/>
            </a:xfrm>
            <a:custGeom>
              <a:avLst/>
              <a:gdLst/>
              <a:ahLst/>
              <a:cxnLst/>
              <a:rect l="0" t="0" r="0" b="0"/>
              <a:pathLst>
                <a:path>
                  <a:moveTo>
                    <a:pt x="1418" y="3732"/>
                  </a:moveTo>
                  <a:cubicBezTo>
                    <a:pt x="1885" y="3732"/>
                    <a:pt x="1885" y="2799"/>
                    <a:pt x="1885" y="2333"/>
                  </a:cubicBezTo>
                  <a:cubicBezTo>
                    <a:pt x="1885" y="1400"/>
                    <a:pt x="1885" y="933"/>
                    <a:pt x="1885" y="0"/>
                  </a:cubicBezTo>
                  <a:cubicBezTo>
                    <a:pt x="1418" y="933"/>
                    <a:pt x="952" y="1400"/>
                    <a:pt x="485" y="2333"/>
                  </a:cubicBezTo>
                  <a:cubicBezTo>
                    <a:pt x="-448" y="3732"/>
                    <a:pt x="19" y="4665"/>
                    <a:pt x="1418" y="373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49" name="Freeform: Shape 348">
              <a:extLst>
                <a:ext uri="{FF2B5EF4-FFF2-40B4-BE49-F238E27FC236}">
                  <a16:creationId xmlns:a16="http://schemas.microsoft.com/office/drawing/2014/main" id="{A35D4934-C851-4012-8232-B26E1A871C95}"/>
                </a:ext>
              </a:extLst>
            </p:cNvPr>
            <p:cNvSpPr/>
            <p:nvPr/>
          </p:nvSpPr>
          <p:spPr>
            <a:xfrm>
              <a:off x="4848189" y="3125994"/>
              <a:ext cx="4665" cy="4665"/>
            </a:xfrm>
            <a:custGeom>
              <a:avLst/>
              <a:gdLst/>
              <a:ahLst/>
              <a:cxnLst/>
              <a:rect l="0" t="0" r="0" b="0"/>
              <a:pathLst>
                <a:path>
                  <a:moveTo>
                    <a:pt x="0" y="467"/>
                  </a:moveTo>
                  <a:lnTo>
                    <a:pt x="1399" y="1399"/>
                  </a:lnTo>
                  <a:lnTo>
                    <a:pt x="1399" y="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50" name="Freeform: Shape 349">
              <a:extLst>
                <a:ext uri="{FF2B5EF4-FFF2-40B4-BE49-F238E27FC236}">
                  <a16:creationId xmlns:a16="http://schemas.microsoft.com/office/drawing/2014/main" id="{B3391347-41EE-4A77-865F-573FA7776852}"/>
                </a:ext>
              </a:extLst>
            </p:cNvPr>
            <p:cNvSpPr/>
            <p:nvPr/>
          </p:nvSpPr>
          <p:spPr>
            <a:xfrm>
              <a:off x="4479496" y="3141388"/>
              <a:ext cx="4665" cy="4665"/>
            </a:xfrm>
            <a:custGeom>
              <a:avLst/>
              <a:gdLst/>
              <a:ahLst/>
              <a:cxnLst/>
              <a:rect l="0" t="0" r="0" b="0"/>
              <a:pathLst>
                <a:path>
                  <a:moveTo>
                    <a:pt x="1574" y="0"/>
                  </a:moveTo>
                  <a:cubicBezTo>
                    <a:pt x="175" y="467"/>
                    <a:pt x="-292" y="1400"/>
                    <a:pt x="175" y="2333"/>
                  </a:cubicBezTo>
                  <a:cubicBezTo>
                    <a:pt x="175" y="2799"/>
                    <a:pt x="642" y="3266"/>
                    <a:pt x="1108" y="3732"/>
                  </a:cubicBezTo>
                  <a:cubicBezTo>
                    <a:pt x="1574" y="2799"/>
                    <a:pt x="2041" y="1866"/>
                    <a:pt x="2507" y="933"/>
                  </a:cubicBezTo>
                  <a:cubicBezTo>
                    <a:pt x="2507" y="933"/>
                    <a:pt x="2041" y="0"/>
                    <a:pt x="1574"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51" name="Freeform: Shape 350">
              <a:extLst>
                <a:ext uri="{FF2B5EF4-FFF2-40B4-BE49-F238E27FC236}">
                  <a16:creationId xmlns:a16="http://schemas.microsoft.com/office/drawing/2014/main" id="{6E3E0422-8F68-4CB0-BC79-76BE25071128}"/>
                </a:ext>
              </a:extLst>
            </p:cNvPr>
            <p:cNvSpPr/>
            <p:nvPr/>
          </p:nvSpPr>
          <p:spPr>
            <a:xfrm>
              <a:off x="4914429" y="3160514"/>
              <a:ext cx="4665" cy="4665"/>
            </a:xfrm>
            <a:custGeom>
              <a:avLst/>
              <a:gdLst/>
              <a:ahLst/>
              <a:cxnLst/>
              <a:rect l="0" t="0" r="0" b="0"/>
              <a:pathLst>
                <a:path>
                  <a:moveTo>
                    <a:pt x="1399" y="0"/>
                  </a:moveTo>
                  <a:cubicBezTo>
                    <a:pt x="933" y="0"/>
                    <a:pt x="466" y="467"/>
                    <a:pt x="0" y="467"/>
                  </a:cubicBezTo>
                  <a:cubicBezTo>
                    <a:pt x="466" y="933"/>
                    <a:pt x="933" y="1400"/>
                    <a:pt x="1399" y="1400"/>
                  </a:cubicBezTo>
                  <a:cubicBezTo>
                    <a:pt x="1866" y="1400"/>
                    <a:pt x="2333" y="933"/>
                    <a:pt x="2799" y="933"/>
                  </a:cubicBezTo>
                  <a:cubicBezTo>
                    <a:pt x="2333" y="467"/>
                    <a:pt x="1866" y="0"/>
                    <a:pt x="1399"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52" name="Freeform: Shape 351">
              <a:extLst>
                <a:ext uri="{FF2B5EF4-FFF2-40B4-BE49-F238E27FC236}">
                  <a16:creationId xmlns:a16="http://schemas.microsoft.com/office/drawing/2014/main" id="{5B392198-B519-47FA-AAED-FC565819F64D}"/>
                </a:ext>
              </a:extLst>
            </p:cNvPr>
            <p:cNvSpPr/>
            <p:nvPr/>
          </p:nvSpPr>
          <p:spPr>
            <a:xfrm>
              <a:off x="4898103" y="3172158"/>
              <a:ext cx="4665" cy="4665"/>
            </a:xfrm>
            <a:custGeom>
              <a:avLst/>
              <a:gdLst/>
              <a:ahLst/>
              <a:cxnLst/>
              <a:rect l="0" t="0" r="0" b="0"/>
              <a:pathLst>
                <a:path>
                  <a:moveTo>
                    <a:pt x="2333" y="485"/>
                  </a:moveTo>
                  <a:cubicBezTo>
                    <a:pt x="933" y="-448"/>
                    <a:pt x="0" y="19"/>
                    <a:pt x="0" y="1419"/>
                  </a:cubicBezTo>
                  <a:cubicBezTo>
                    <a:pt x="0" y="1419"/>
                    <a:pt x="933" y="1885"/>
                    <a:pt x="1399" y="1885"/>
                  </a:cubicBezTo>
                  <a:cubicBezTo>
                    <a:pt x="1866" y="1419"/>
                    <a:pt x="2333" y="952"/>
                    <a:pt x="2333" y="48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53" name="Freeform: Shape 352">
              <a:extLst>
                <a:ext uri="{FF2B5EF4-FFF2-40B4-BE49-F238E27FC236}">
                  <a16:creationId xmlns:a16="http://schemas.microsoft.com/office/drawing/2014/main" id="{4DD1C0BB-158A-4EF5-A3D2-85E37E08E52F}"/>
                </a:ext>
              </a:extLst>
            </p:cNvPr>
            <p:cNvSpPr/>
            <p:nvPr/>
          </p:nvSpPr>
          <p:spPr>
            <a:xfrm>
              <a:off x="5008192" y="3188037"/>
              <a:ext cx="4665" cy="4665"/>
            </a:xfrm>
            <a:custGeom>
              <a:avLst/>
              <a:gdLst/>
              <a:ahLst/>
              <a:cxnLst/>
              <a:rect l="0" t="0" r="0" b="0"/>
              <a:pathLst>
                <a:path>
                  <a:moveTo>
                    <a:pt x="0" y="1399"/>
                  </a:moveTo>
                  <a:cubicBezTo>
                    <a:pt x="0" y="1866"/>
                    <a:pt x="467" y="2332"/>
                    <a:pt x="933" y="2799"/>
                  </a:cubicBezTo>
                  <a:cubicBezTo>
                    <a:pt x="1400" y="2332"/>
                    <a:pt x="1400" y="1866"/>
                    <a:pt x="1866" y="1399"/>
                  </a:cubicBezTo>
                  <a:cubicBezTo>
                    <a:pt x="1400" y="-466"/>
                    <a:pt x="933" y="-466"/>
                    <a:pt x="0" y="13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54" name="Freeform: Shape 353">
              <a:extLst>
                <a:ext uri="{FF2B5EF4-FFF2-40B4-BE49-F238E27FC236}">
                  <a16:creationId xmlns:a16="http://schemas.microsoft.com/office/drawing/2014/main" id="{A47FD8C9-1D02-46E4-93CD-A02C24260610}"/>
                </a:ext>
              </a:extLst>
            </p:cNvPr>
            <p:cNvSpPr/>
            <p:nvPr/>
          </p:nvSpPr>
          <p:spPr>
            <a:xfrm>
              <a:off x="2199053" y="3251479"/>
              <a:ext cx="4665" cy="4665"/>
            </a:xfrm>
            <a:custGeom>
              <a:avLst/>
              <a:gdLst/>
              <a:ahLst/>
              <a:cxnLst/>
              <a:rect l="0" t="0" r="0" b="0"/>
              <a:pathLst>
                <a:path>
                  <a:moveTo>
                    <a:pt x="467" y="467"/>
                  </a:moveTo>
                  <a:cubicBezTo>
                    <a:pt x="467" y="467"/>
                    <a:pt x="467" y="467"/>
                    <a:pt x="467" y="467"/>
                  </a:cubicBezTo>
                  <a:cubicBezTo>
                    <a:pt x="0" y="0"/>
                    <a:pt x="0" y="0"/>
                    <a:pt x="0" y="0"/>
                  </a:cubicBezTo>
                  <a:cubicBezTo>
                    <a:pt x="0" y="0"/>
                    <a:pt x="0" y="467"/>
                    <a:pt x="0" y="467"/>
                  </a:cubicBezTo>
                  <a:cubicBezTo>
                    <a:pt x="0" y="467"/>
                    <a:pt x="467" y="467"/>
                    <a:pt x="467" y="4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55" name="Freeform: Shape 354">
              <a:extLst>
                <a:ext uri="{FF2B5EF4-FFF2-40B4-BE49-F238E27FC236}">
                  <a16:creationId xmlns:a16="http://schemas.microsoft.com/office/drawing/2014/main" id="{2E47447B-0AE1-44B0-838A-640579430EAF}"/>
                </a:ext>
              </a:extLst>
            </p:cNvPr>
            <p:cNvSpPr/>
            <p:nvPr/>
          </p:nvSpPr>
          <p:spPr>
            <a:xfrm>
              <a:off x="2199519" y="3252297"/>
              <a:ext cx="4665" cy="4665"/>
            </a:xfrm>
            <a:custGeom>
              <a:avLst/>
              <a:gdLst/>
              <a:ahLst/>
              <a:cxnLst/>
              <a:rect l="0" t="0" r="0" b="0"/>
              <a:pathLst>
                <a:path w="4665">
                  <a:moveTo>
                    <a:pt x="6998" y="3380"/>
                  </a:moveTo>
                  <a:cubicBezTo>
                    <a:pt x="5598" y="581"/>
                    <a:pt x="2799" y="-352"/>
                    <a:pt x="0" y="115"/>
                  </a:cubicBezTo>
                  <a:cubicBezTo>
                    <a:pt x="1399" y="3380"/>
                    <a:pt x="4199" y="3380"/>
                    <a:pt x="6998" y="338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56" name="Freeform: Shape 355">
              <a:extLst>
                <a:ext uri="{FF2B5EF4-FFF2-40B4-BE49-F238E27FC236}">
                  <a16:creationId xmlns:a16="http://schemas.microsoft.com/office/drawing/2014/main" id="{0A6E75F3-3E28-46FC-A904-3425F14C93C6}"/>
                </a:ext>
              </a:extLst>
            </p:cNvPr>
            <p:cNvSpPr/>
            <p:nvPr/>
          </p:nvSpPr>
          <p:spPr>
            <a:xfrm>
              <a:off x="4656466" y="3263899"/>
              <a:ext cx="4665" cy="4665"/>
            </a:xfrm>
            <a:custGeom>
              <a:avLst/>
              <a:gdLst/>
              <a:ahLst/>
              <a:cxnLst/>
              <a:rect l="0" t="0" r="0" b="0"/>
              <a:pathLst>
                <a:path>
                  <a:moveTo>
                    <a:pt x="1399" y="175"/>
                  </a:moveTo>
                  <a:cubicBezTo>
                    <a:pt x="466" y="641"/>
                    <a:pt x="466" y="2041"/>
                    <a:pt x="0" y="2974"/>
                  </a:cubicBezTo>
                  <a:cubicBezTo>
                    <a:pt x="933" y="2974"/>
                    <a:pt x="1866" y="2974"/>
                    <a:pt x="2799" y="2974"/>
                  </a:cubicBezTo>
                  <a:cubicBezTo>
                    <a:pt x="3266" y="2974"/>
                    <a:pt x="3732" y="2041"/>
                    <a:pt x="3732" y="1574"/>
                  </a:cubicBezTo>
                  <a:cubicBezTo>
                    <a:pt x="3732" y="175"/>
                    <a:pt x="2799" y="-292"/>
                    <a:pt x="1399" y="17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57" name="Freeform: Shape 356">
              <a:extLst>
                <a:ext uri="{FF2B5EF4-FFF2-40B4-BE49-F238E27FC236}">
                  <a16:creationId xmlns:a16="http://schemas.microsoft.com/office/drawing/2014/main" id="{0EA233B7-A1C0-4064-B31F-D37651C54F48}"/>
                </a:ext>
              </a:extLst>
            </p:cNvPr>
            <p:cNvSpPr/>
            <p:nvPr/>
          </p:nvSpPr>
          <p:spPr>
            <a:xfrm>
              <a:off x="4655534" y="3266873"/>
              <a:ext cx="4665" cy="4665"/>
            </a:xfrm>
            <a:custGeom>
              <a:avLst/>
              <a:gdLst/>
              <a:ahLst/>
              <a:cxnLst/>
              <a:rect l="0" t="0" r="0" b="0"/>
              <a:pathLst>
                <a:path>
                  <a:moveTo>
                    <a:pt x="0" y="1399"/>
                  </a:moveTo>
                  <a:cubicBezTo>
                    <a:pt x="466" y="933"/>
                    <a:pt x="466" y="933"/>
                    <a:pt x="933" y="466"/>
                  </a:cubicBezTo>
                  <a:cubicBezTo>
                    <a:pt x="933" y="466"/>
                    <a:pt x="933" y="466"/>
                    <a:pt x="933" y="0"/>
                  </a:cubicBezTo>
                  <a:cubicBezTo>
                    <a:pt x="933" y="0"/>
                    <a:pt x="466" y="0"/>
                    <a:pt x="466" y="0"/>
                  </a:cubicBezTo>
                  <a:cubicBezTo>
                    <a:pt x="466" y="466"/>
                    <a:pt x="466" y="933"/>
                    <a:pt x="0" y="13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58" name="Freeform: Shape 357">
              <a:extLst>
                <a:ext uri="{FF2B5EF4-FFF2-40B4-BE49-F238E27FC236}">
                  <a16:creationId xmlns:a16="http://schemas.microsoft.com/office/drawing/2014/main" id="{D2E6ACA3-60D2-419D-8ED7-7AEFA33171E0}"/>
                </a:ext>
              </a:extLst>
            </p:cNvPr>
            <p:cNvSpPr/>
            <p:nvPr/>
          </p:nvSpPr>
          <p:spPr>
            <a:xfrm>
              <a:off x="4654134" y="3268273"/>
              <a:ext cx="4665" cy="4665"/>
            </a:xfrm>
            <a:custGeom>
              <a:avLst/>
              <a:gdLst/>
              <a:ahLst/>
              <a:cxnLst/>
              <a:rect l="0" t="0" r="0" b="0"/>
              <a:pathLst>
                <a:path>
                  <a:moveTo>
                    <a:pt x="466" y="2799"/>
                  </a:moveTo>
                  <a:cubicBezTo>
                    <a:pt x="933" y="1866"/>
                    <a:pt x="933" y="933"/>
                    <a:pt x="1399" y="0"/>
                  </a:cubicBezTo>
                  <a:cubicBezTo>
                    <a:pt x="933" y="467"/>
                    <a:pt x="466" y="933"/>
                    <a:pt x="0" y="1399"/>
                  </a:cubicBezTo>
                  <a:cubicBezTo>
                    <a:pt x="0" y="1866"/>
                    <a:pt x="466" y="2333"/>
                    <a:pt x="466" y="27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59" name="Freeform: Shape 358">
              <a:extLst>
                <a:ext uri="{FF2B5EF4-FFF2-40B4-BE49-F238E27FC236}">
                  <a16:creationId xmlns:a16="http://schemas.microsoft.com/office/drawing/2014/main" id="{F419309B-915C-4343-96D4-1DE5CCEF06A3}"/>
                </a:ext>
              </a:extLst>
            </p:cNvPr>
            <p:cNvSpPr/>
            <p:nvPr/>
          </p:nvSpPr>
          <p:spPr>
            <a:xfrm>
              <a:off x="5382650" y="3300926"/>
              <a:ext cx="4665" cy="4665"/>
            </a:xfrm>
            <a:custGeom>
              <a:avLst/>
              <a:gdLst/>
              <a:ahLst/>
              <a:cxnLst/>
              <a:rect l="0" t="0" r="0" b="0"/>
              <a:pathLst>
                <a:path>
                  <a:moveTo>
                    <a:pt x="124" y="1399"/>
                  </a:moveTo>
                  <a:cubicBezTo>
                    <a:pt x="-342" y="2799"/>
                    <a:pt x="590" y="3266"/>
                    <a:pt x="1523" y="2799"/>
                  </a:cubicBezTo>
                  <a:cubicBezTo>
                    <a:pt x="1990" y="2799"/>
                    <a:pt x="1990" y="1866"/>
                    <a:pt x="1990" y="1399"/>
                  </a:cubicBezTo>
                  <a:cubicBezTo>
                    <a:pt x="1523" y="933"/>
                    <a:pt x="1523" y="467"/>
                    <a:pt x="1057" y="0"/>
                  </a:cubicBezTo>
                  <a:cubicBezTo>
                    <a:pt x="590" y="933"/>
                    <a:pt x="124" y="933"/>
                    <a:pt x="124" y="13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60" name="Freeform: Shape 359">
              <a:extLst>
                <a:ext uri="{FF2B5EF4-FFF2-40B4-BE49-F238E27FC236}">
                  <a16:creationId xmlns:a16="http://schemas.microsoft.com/office/drawing/2014/main" id="{48B8A157-2FC7-44AE-859A-9E8F10135938}"/>
                </a:ext>
              </a:extLst>
            </p:cNvPr>
            <p:cNvSpPr/>
            <p:nvPr/>
          </p:nvSpPr>
          <p:spPr>
            <a:xfrm>
              <a:off x="4586494" y="3310723"/>
              <a:ext cx="4665" cy="4665"/>
            </a:xfrm>
            <a:custGeom>
              <a:avLst/>
              <a:gdLst/>
              <a:ahLst/>
              <a:cxnLst/>
              <a:rect l="0" t="0" r="0" b="0"/>
              <a:pathLst>
                <a:path>
                  <a:moveTo>
                    <a:pt x="1399" y="0"/>
                  </a:moveTo>
                  <a:cubicBezTo>
                    <a:pt x="933" y="0"/>
                    <a:pt x="466" y="467"/>
                    <a:pt x="0" y="467"/>
                  </a:cubicBezTo>
                  <a:cubicBezTo>
                    <a:pt x="466" y="933"/>
                    <a:pt x="933" y="1399"/>
                    <a:pt x="1399" y="1399"/>
                  </a:cubicBezTo>
                  <a:cubicBezTo>
                    <a:pt x="1866" y="1399"/>
                    <a:pt x="2333" y="933"/>
                    <a:pt x="2799" y="933"/>
                  </a:cubicBezTo>
                  <a:cubicBezTo>
                    <a:pt x="2333" y="467"/>
                    <a:pt x="1866" y="0"/>
                    <a:pt x="1399"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61" name="Freeform: Shape 360">
              <a:extLst>
                <a:ext uri="{FF2B5EF4-FFF2-40B4-BE49-F238E27FC236}">
                  <a16:creationId xmlns:a16="http://schemas.microsoft.com/office/drawing/2014/main" id="{DE825350-3245-4675-B9E2-3A9AB37399E7}"/>
                </a:ext>
              </a:extLst>
            </p:cNvPr>
            <p:cNvSpPr/>
            <p:nvPr/>
          </p:nvSpPr>
          <p:spPr>
            <a:xfrm>
              <a:off x="4927492" y="3346177"/>
              <a:ext cx="4665" cy="4665"/>
            </a:xfrm>
            <a:custGeom>
              <a:avLst/>
              <a:gdLst/>
              <a:ahLst/>
              <a:cxnLst/>
              <a:rect l="0" t="0" r="0" b="0"/>
              <a:pathLst>
                <a:path>
                  <a:moveTo>
                    <a:pt x="0" y="933"/>
                  </a:moveTo>
                  <a:cubicBezTo>
                    <a:pt x="0" y="2333"/>
                    <a:pt x="467" y="3265"/>
                    <a:pt x="1399" y="2799"/>
                  </a:cubicBezTo>
                  <a:cubicBezTo>
                    <a:pt x="1866" y="2799"/>
                    <a:pt x="1866" y="1866"/>
                    <a:pt x="1866" y="1399"/>
                  </a:cubicBezTo>
                  <a:cubicBezTo>
                    <a:pt x="1399" y="933"/>
                    <a:pt x="1399" y="466"/>
                    <a:pt x="933" y="0"/>
                  </a:cubicBezTo>
                  <a:cubicBezTo>
                    <a:pt x="467" y="466"/>
                    <a:pt x="0" y="466"/>
                    <a:pt x="0"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62" name="Freeform: Shape 361">
              <a:extLst>
                <a:ext uri="{FF2B5EF4-FFF2-40B4-BE49-F238E27FC236}">
                  <a16:creationId xmlns:a16="http://schemas.microsoft.com/office/drawing/2014/main" id="{7E890D7F-9024-4B9F-B023-54040B5051F5}"/>
                </a:ext>
              </a:extLst>
            </p:cNvPr>
            <p:cNvSpPr/>
            <p:nvPr/>
          </p:nvSpPr>
          <p:spPr>
            <a:xfrm>
              <a:off x="5344057" y="3351307"/>
              <a:ext cx="4665" cy="4665"/>
            </a:xfrm>
            <a:custGeom>
              <a:avLst/>
              <a:gdLst/>
              <a:ahLst/>
              <a:cxnLst/>
              <a:rect l="0" t="0" r="0" b="0"/>
              <a:pathLst>
                <a:path>
                  <a:moveTo>
                    <a:pt x="466" y="0"/>
                  </a:moveTo>
                  <a:cubicBezTo>
                    <a:pt x="466" y="467"/>
                    <a:pt x="0" y="933"/>
                    <a:pt x="0" y="1400"/>
                  </a:cubicBezTo>
                  <a:cubicBezTo>
                    <a:pt x="0" y="1400"/>
                    <a:pt x="466" y="1866"/>
                    <a:pt x="933" y="1866"/>
                  </a:cubicBezTo>
                  <a:cubicBezTo>
                    <a:pt x="933" y="1400"/>
                    <a:pt x="1400" y="933"/>
                    <a:pt x="1400" y="467"/>
                  </a:cubicBezTo>
                  <a:cubicBezTo>
                    <a:pt x="1400" y="0"/>
                    <a:pt x="933" y="0"/>
                    <a:pt x="466"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63" name="Freeform: Shape 362">
              <a:extLst>
                <a:ext uri="{FF2B5EF4-FFF2-40B4-BE49-F238E27FC236}">
                  <a16:creationId xmlns:a16="http://schemas.microsoft.com/office/drawing/2014/main" id="{1998392A-01D0-445C-92F9-6DE8815D2B29}"/>
                </a:ext>
              </a:extLst>
            </p:cNvPr>
            <p:cNvSpPr/>
            <p:nvPr/>
          </p:nvSpPr>
          <p:spPr>
            <a:xfrm>
              <a:off x="4904634" y="3359704"/>
              <a:ext cx="4665" cy="4665"/>
            </a:xfrm>
            <a:custGeom>
              <a:avLst/>
              <a:gdLst/>
              <a:ahLst/>
              <a:cxnLst/>
              <a:rect l="0" t="0" r="0" b="0"/>
              <a:pathLst>
                <a:path>
                  <a:moveTo>
                    <a:pt x="0" y="467"/>
                  </a:moveTo>
                  <a:cubicBezTo>
                    <a:pt x="0" y="933"/>
                    <a:pt x="0" y="1399"/>
                    <a:pt x="466" y="1866"/>
                  </a:cubicBezTo>
                  <a:cubicBezTo>
                    <a:pt x="933" y="1866"/>
                    <a:pt x="1866" y="1399"/>
                    <a:pt x="1866" y="1399"/>
                  </a:cubicBezTo>
                  <a:cubicBezTo>
                    <a:pt x="1866" y="933"/>
                    <a:pt x="1399" y="467"/>
                    <a:pt x="1399" y="0"/>
                  </a:cubicBezTo>
                  <a:cubicBezTo>
                    <a:pt x="466" y="0"/>
                    <a:pt x="0" y="467"/>
                    <a:pt x="0" y="4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64" name="Freeform: Shape 363">
              <a:extLst>
                <a:ext uri="{FF2B5EF4-FFF2-40B4-BE49-F238E27FC236}">
                  <a16:creationId xmlns:a16="http://schemas.microsoft.com/office/drawing/2014/main" id="{EF81B903-087C-423E-86D5-C01B6130E95C}"/>
                </a:ext>
              </a:extLst>
            </p:cNvPr>
            <p:cNvSpPr/>
            <p:nvPr/>
          </p:nvSpPr>
          <p:spPr>
            <a:xfrm>
              <a:off x="4952302" y="3399148"/>
              <a:ext cx="4665" cy="4665"/>
            </a:xfrm>
            <a:custGeom>
              <a:avLst/>
              <a:gdLst/>
              <a:ahLst/>
              <a:cxnLst/>
              <a:rect l="0" t="0" r="0" b="0"/>
              <a:pathLst>
                <a:path>
                  <a:moveTo>
                    <a:pt x="845" y="207"/>
                  </a:moveTo>
                  <a:cubicBezTo>
                    <a:pt x="-554" y="1140"/>
                    <a:pt x="-88" y="2073"/>
                    <a:pt x="1312" y="2073"/>
                  </a:cubicBezTo>
                  <a:cubicBezTo>
                    <a:pt x="1778" y="2073"/>
                    <a:pt x="2244" y="1607"/>
                    <a:pt x="2711" y="1607"/>
                  </a:cubicBezTo>
                  <a:cubicBezTo>
                    <a:pt x="2711" y="1140"/>
                    <a:pt x="2711" y="674"/>
                    <a:pt x="2244" y="207"/>
                  </a:cubicBezTo>
                  <a:cubicBezTo>
                    <a:pt x="2244" y="207"/>
                    <a:pt x="1312" y="-259"/>
                    <a:pt x="845" y="20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65" name="Freeform: Shape 364">
              <a:extLst>
                <a:ext uri="{FF2B5EF4-FFF2-40B4-BE49-F238E27FC236}">
                  <a16:creationId xmlns:a16="http://schemas.microsoft.com/office/drawing/2014/main" id="{336AFA88-8F09-4A36-902E-01B81DD35696}"/>
                </a:ext>
              </a:extLst>
            </p:cNvPr>
            <p:cNvSpPr/>
            <p:nvPr/>
          </p:nvSpPr>
          <p:spPr>
            <a:xfrm>
              <a:off x="4941485" y="3437607"/>
              <a:ext cx="4665" cy="4665"/>
            </a:xfrm>
            <a:custGeom>
              <a:avLst/>
              <a:gdLst/>
              <a:ahLst/>
              <a:cxnLst/>
              <a:rect l="0" t="0" r="0" b="0"/>
              <a:pathLst>
                <a:path>
                  <a:moveTo>
                    <a:pt x="2333" y="2333"/>
                  </a:moveTo>
                  <a:cubicBezTo>
                    <a:pt x="2799" y="1866"/>
                    <a:pt x="3266" y="933"/>
                    <a:pt x="3732" y="0"/>
                  </a:cubicBezTo>
                  <a:cubicBezTo>
                    <a:pt x="2799" y="0"/>
                    <a:pt x="1866" y="0"/>
                    <a:pt x="933" y="0"/>
                  </a:cubicBezTo>
                  <a:cubicBezTo>
                    <a:pt x="467" y="0"/>
                    <a:pt x="0" y="933"/>
                    <a:pt x="0" y="1400"/>
                  </a:cubicBezTo>
                  <a:cubicBezTo>
                    <a:pt x="0" y="2333"/>
                    <a:pt x="1399" y="3266"/>
                    <a:pt x="2333" y="23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66" name="Freeform: Shape 365">
              <a:extLst>
                <a:ext uri="{FF2B5EF4-FFF2-40B4-BE49-F238E27FC236}">
                  <a16:creationId xmlns:a16="http://schemas.microsoft.com/office/drawing/2014/main" id="{7EC1F156-371B-4CFF-BCC0-E24D7FCAE227}"/>
                </a:ext>
              </a:extLst>
            </p:cNvPr>
            <p:cNvSpPr/>
            <p:nvPr/>
          </p:nvSpPr>
          <p:spPr>
            <a:xfrm>
              <a:off x="3697385" y="3462797"/>
              <a:ext cx="4665" cy="4665"/>
            </a:xfrm>
            <a:custGeom>
              <a:avLst/>
              <a:gdLst/>
              <a:ahLst/>
              <a:cxnLst/>
              <a:rect l="0" t="0" r="0" b="0"/>
              <a:pathLst>
                <a:path>
                  <a:moveTo>
                    <a:pt x="933" y="0"/>
                  </a:moveTo>
                  <a:cubicBezTo>
                    <a:pt x="467" y="0"/>
                    <a:pt x="0" y="0"/>
                    <a:pt x="0" y="466"/>
                  </a:cubicBezTo>
                  <a:cubicBezTo>
                    <a:pt x="0" y="933"/>
                    <a:pt x="0" y="1399"/>
                    <a:pt x="467" y="1866"/>
                  </a:cubicBezTo>
                  <a:cubicBezTo>
                    <a:pt x="933" y="1866"/>
                    <a:pt x="933" y="1399"/>
                    <a:pt x="1400" y="1399"/>
                  </a:cubicBezTo>
                  <a:cubicBezTo>
                    <a:pt x="933" y="933"/>
                    <a:pt x="933" y="466"/>
                    <a:pt x="933"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67" name="Freeform: Shape 366">
              <a:extLst>
                <a:ext uri="{FF2B5EF4-FFF2-40B4-BE49-F238E27FC236}">
                  <a16:creationId xmlns:a16="http://schemas.microsoft.com/office/drawing/2014/main" id="{82F5E180-FD8D-4DD7-B05D-74178E292722}"/>
                </a:ext>
              </a:extLst>
            </p:cNvPr>
            <p:cNvSpPr/>
            <p:nvPr/>
          </p:nvSpPr>
          <p:spPr>
            <a:xfrm>
              <a:off x="5651934" y="3539768"/>
              <a:ext cx="4665" cy="4665"/>
            </a:xfrm>
            <a:custGeom>
              <a:avLst/>
              <a:gdLst/>
              <a:ahLst/>
              <a:cxnLst/>
              <a:rect l="0" t="0" r="0" b="0"/>
              <a:pathLst>
                <a:path>
                  <a:moveTo>
                    <a:pt x="1866" y="2799"/>
                  </a:moveTo>
                  <a:cubicBezTo>
                    <a:pt x="2333" y="2799"/>
                    <a:pt x="2333" y="1866"/>
                    <a:pt x="2333" y="1399"/>
                  </a:cubicBezTo>
                  <a:cubicBezTo>
                    <a:pt x="1866" y="933"/>
                    <a:pt x="1866" y="466"/>
                    <a:pt x="1400" y="0"/>
                  </a:cubicBezTo>
                  <a:cubicBezTo>
                    <a:pt x="933" y="0"/>
                    <a:pt x="466" y="466"/>
                    <a:pt x="0" y="466"/>
                  </a:cubicBezTo>
                  <a:cubicBezTo>
                    <a:pt x="0" y="2333"/>
                    <a:pt x="933" y="3265"/>
                    <a:pt x="1866" y="27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68" name="Freeform: Shape 367">
              <a:extLst>
                <a:ext uri="{FF2B5EF4-FFF2-40B4-BE49-F238E27FC236}">
                  <a16:creationId xmlns:a16="http://schemas.microsoft.com/office/drawing/2014/main" id="{C4589CB6-4587-4566-8AE5-B17CCDFEE659}"/>
                </a:ext>
              </a:extLst>
            </p:cNvPr>
            <p:cNvSpPr/>
            <p:nvPr/>
          </p:nvSpPr>
          <p:spPr>
            <a:xfrm>
              <a:off x="5654266" y="3564775"/>
              <a:ext cx="4665" cy="4665"/>
            </a:xfrm>
            <a:custGeom>
              <a:avLst/>
              <a:gdLst/>
              <a:ahLst/>
              <a:cxnLst/>
              <a:rect l="0" t="0" r="0" b="0"/>
              <a:pathLst>
                <a:path>
                  <a:moveTo>
                    <a:pt x="0" y="1116"/>
                  </a:moveTo>
                  <a:cubicBezTo>
                    <a:pt x="0" y="1582"/>
                    <a:pt x="933" y="2516"/>
                    <a:pt x="933" y="2516"/>
                  </a:cubicBezTo>
                  <a:cubicBezTo>
                    <a:pt x="1866" y="2516"/>
                    <a:pt x="2799" y="2049"/>
                    <a:pt x="3732" y="1582"/>
                  </a:cubicBezTo>
                  <a:cubicBezTo>
                    <a:pt x="3266" y="1116"/>
                    <a:pt x="3266" y="650"/>
                    <a:pt x="2799" y="183"/>
                  </a:cubicBezTo>
                  <a:cubicBezTo>
                    <a:pt x="1400" y="-284"/>
                    <a:pt x="0" y="183"/>
                    <a:pt x="0" y="111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69" name="Freeform: Shape 368">
              <a:extLst>
                <a:ext uri="{FF2B5EF4-FFF2-40B4-BE49-F238E27FC236}">
                  <a16:creationId xmlns:a16="http://schemas.microsoft.com/office/drawing/2014/main" id="{58E53D99-F5B4-4D5C-84D2-DC6FFC1648A3}"/>
                </a:ext>
              </a:extLst>
            </p:cNvPr>
            <p:cNvSpPr/>
            <p:nvPr/>
          </p:nvSpPr>
          <p:spPr>
            <a:xfrm>
              <a:off x="5664529" y="3586417"/>
              <a:ext cx="4665" cy="4665"/>
            </a:xfrm>
            <a:custGeom>
              <a:avLst/>
              <a:gdLst/>
              <a:ahLst/>
              <a:cxnLst/>
              <a:rect l="0" t="0" r="0" b="0"/>
              <a:pathLst>
                <a:path>
                  <a:moveTo>
                    <a:pt x="933" y="0"/>
                  </a:moveTo>
                  <a:lnTo>
                    <a:pt x="0" y="0"/>
                  </a:lnTo>
                  <a:lnTo>
                    <a:pt x="466" y="1399"/>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70" name="Freeform: Shape 369">
              <a:extLst>
                <a:ext uri="{FF2B5EF4-FFF2-40B4-BE49-F238E27FC236}">
                  <a16:creationId xmlns:a16="http://schemas.microsoft.com/office/drawing/2014/main" id="{96E4AC43-94B2-4D40-B3FA-412EEE71B757}"/>
                </a:ext>
              </a:extLst>
            </p:cNvPr>
            <p:cNvSpPr/>
            <p:nvPr/>
          </p:nvSpPr>
          <p:spPr>
            <a:xfrm>
              <a:off x="5640097" y="3639130"/>
              <a:ext cx="4665" cy="4665"/>
            </a:xfrm>
            <a:custGeom>
              <a:avLst/>
              <a:gdLst/>
              <a:ahLst/>
              <a:cxnLst/>
              <a:rect l="0" t="0" r="0" b="0"/>
              <a:pathLst>
                <a:path>
                  <a:moveTo>
                    <a:pt x="1575" y="0"/>
                  </a:moveTo>
                  <a:cubicBezTo>
                    <a:pt x="175" y="466"/>
                    <a:pt x="-292" y="1399"/>
                    <a:pt x="175" y="2799"/>
                  </a:cubicBezTo>
                  <a:cubicBezTo>
                    <a:pt x="175" y="3266"/>
                    <a:pt x="1108" y="4199"/>
                    <a:pt x="1575" y="4199"/>
                  </a:cubicBezTo>
                  <a:cubicBezTo>
                    <a:pt x="2974" y="3732"/>
                    <a:pt x="3441" y="2799"/>
                    <a:pt x="2974" y="1399"/>
                  </a:cubicBezTo>
                  <a:cubicBezTo>
                    <a:pt x="2507" y="466"/>
                    <a:pt x="2041" y="0"/>
                    <a:pt x="1575"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71" name="Freeform: Shape 370">
              <a:extLst>
                <a:ext uri="{FF2B5EF4-FFF2-40B4-BE49-F238E27FC236}">
                  <a16:creationId xmlns:a16="http://schemas.microsoft.com/office/drawing/2014/main" id="{5D8FA424-B430-4B90-956C-C9EA463E0BEE}"/>
                </a:ext>
              </a:extLst>
            </p:cNvPr>
            <p:cNvSpPr/>
            <p:nvPr/>
          </p:nvSpPr>
          <p:spPr>
            <a:xfrm>
              <a:off x="5240965" y="4039201"/>
              <a:ext cx="4665" cy="4665"/>
            </a:xfrm>
            <a:custGeom>
              <a:avLst/>
              <a:gdLst/>
              <a:ahLst/>
              <a:cxnLst/>
              <a:rect l="0" t="0" r="0" b="0"/>
              <a:pathLst>
                <a:path>
                  <a:moveTo>
                    <a:pt x="1399" y="175"/>
                  </a:moveTo>
                  <a:cubicBezTo>
                    <a:pt x="933" y="175"/>
                    <a:pt x="0" y="1108"/>
                    <a:pt x="0" y="1574"/>
                  </a:cubicBezTo>
                  <a:cubicBezTo>
                    <a:pt x="466" y="2974"/>
                    <a:pt x="1399" y="3440"/>
                    <a:pt x="2799" y="2974"/>
                  </a:cubicBezTo>
                  <a:cubicBezTo>
                    <a:pt x="3266" y="2507"/>
                    <a:pt x="4199" y="2041"/>
                    <a:pt x="4199" y="1574"/>
                  </a:cubicBezTo>
                  <a:cubicBezTo>
                    <a:pt x="3732" y="175"/>
                    <a:pt x="2799" y="-292"/>
                    <a:pt x="1399" y="17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72" name="Freeform: Shape 371">
              <a:extLst>
                <a:ext uri="{FF2B5EF4-FFF2-40B4-BE49-F238E27FC236}">
                  <a16:creationId xmlns:a16="http://schemas.microsoft.com/office/drawing/2014/main" id="{57CE5306-063A-496A-8765-547EF04FDAE8}"/>
                </a:ext>
              </a:extLst>
            </p:cNvPr>
            <p:cNvSpPr/>
            <p:nvPr/>
          </p:nvSpPr>
          <p:spPr>
            <a:xfrm>
              <a:off x="2915545" y="2292382"/>
              <a:ext cx="4665" cy="4665"/>
            </a:xfrm>
            <a:custGeom>
              <a:avLst/>
              <a:gdLst/>
              <a:ahLst/>
              <a:cxnLst/>
              <a:rect l="0" t="0" r="0" b="0"/>
              <a:pathLst>
                <a:path>
                  <a:moveTo>
                    <a:pt x="2818" y="1400"/>
                  </a:moveTo>
                  <a:cubicBezTo>
                    <a:pt x="2351" y="933"/>
                    <a:pt x="2351" y="466"/>
                    <a:pt x="1885" y="0"/>
                  </a:cubicBezTo>
                  <a:cubicBezTo>
                    <a:pt x="1418" y="0"/>
                    <a:pt x="485" y="0"/>
                    <a:pt x="485" y="0"/>
                  </a:cubicBezTo>
                  <a:cubicBezTo>
                    <a:pt x="-448" y="933"/>
                    <a:pt x="19" y="1866"/>
                    <a:pt x="1418" y="1866"/>
                  </a:cubicBezTo>
                  <a:cubicBezTo>
                    <a:pt x="1885" y="1866"/>
                    <a:pt x="2351" y="1400"/>
                    <a:pt x="2818" y="140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73" name="Freeform: Shape 372">
              <a:extLst>
                <a:ext uri="{FF2B5EF4-FFF2-40B4-BE49-F238E27FC236}">
                  <a16:creationId xmlns:a16="http://schemas.microsoft.com/office/drawing/2014/main" id="{DACFECFF-F414-489A-AA8D-C45DA06C930C}"/>
                </a:ext>
              </a:extLst>
            </p:cNvPr>
            <p:cNvSpPr/>
            <p:nvPr/>
          </p:nvSpPr>
          <p:spPr>
            <a:xfrm>
              <a:off x="3654002" y="1879799"/>
              <a:ext cx="4665" cy="4665"/>
            </a:xfrm>
            <a:custGeom>
              <a:avLst/>
              <a:gdLst/>
              <a:ahLst/>
              <a:cxnLst/>
              <a:rect l="0" t="0" r="0" b="0"/>
              <a:pathLst>
                <a:path>
                  <a:moveTo>
                    <a:pt x="2333" y="2540"/>
                  </a:moveTo>
                  <a:cubicBezTo>
                    <a:pt x="4199" y="2073"/>
                    <a:pt x="4199" y="1140"/>
                    <a:pt x="2799" y="207"/>
                  </a:cubicBezTo>
                  <a:cubicBezTo>
                    <a:pt x="2333" y="-259"/>
                    <a:pt x="1399" y="207"/>
                    <a:pt x="1399" y="207"/>
                  </a:cubicBezTo>
                  <a:cubicBezTo>
                    <a:pt x="933" y="674"/>
                    <a:pt x="467" y="1607"/>
                    <a:pt x="0" y="2073"/>
                  </a:cubicBezTo>
                  <a:cubicBezTo>
                    <a:pt x="467" y="2540"/>
                    <a:pt x="1399" y="2540"/>
                    <a:pt x="2333" y="254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74" name="Freeform: Shape 373">
              <a:extLst>
                <a:ext uri="{FF2B5EF4-FFF2-40B4-BE49-F238E27FC236}">
                  <a16:creationId xmlns:a16="http://schemas.microsoft.com/office/drawing/2014/main" id="{88BC033B-333F-4E88-8C10-69293B842B70}"/>
                </a:ext>
              </a:extLst>
            </p:cNvPr>
            <p:cNvSpPr/>
            <p:nvPr/>
          </p:nvSpPr>
          <p:spPr>
            <a:xfrm>
              <a:off x="3653069" y="1882339"/>
              <a:ext cx="4665" cy="4665"/>
            </a:xfrm>
            <a:custGeom>
              <a:avLst/>
              <a:gdLst/>
              <a:ahLst/>
              <a:cxnLst/>
              <a:rect l="0" t="0" r="0" b="0"/>
              <a:pathLst>
                <a:path>
                  <a:moveTo>
                    <a:pt x="933" y="0"/>
                  </a:moveTo>
                  <a:cubicBezTo>
                    <a:pt x="467" y="0"/>
                    <a:pt x="467" y="0"/>
                    <a:pt x="0" y="0"/>
                  </a:cubicBezTo>
                  <a:cubicBezTo>
                    <a:pt x="0" y="0"/>
                    <a:pt x="467" y="467"/>
                    <a:pt x="467" y="467"/>
                  </a:cubicBezTo>
                  <a:lnTo>
                    <a:pt x="467" y="467"/>
                  </a:lnTo>
                  <a:cubicBezTo>
                    <a:pt x="467" y="0"/>
                    <a:pt x="467" y="0"/>
                    <a:pt x="933"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75" name="Freeform: Shape 374">
              <a:extLst>
                <a:ext uri="{FF2B5EF4-FFF2-40B4-BE49-F238E27FC236}">
                  <a16:creationId xmlns:a16="http://schemas.microsoft.com/office/drawing/2014/main" id="{B5782540-142C-49B0-8D47-1FB00DDE43E5}"/>
                </a:ext>
              </a:extLst>
            </p:cNvPr>
            <p:cNvSpPr/>
            <p:nvPr/>
          </p:nvSpPr>
          <p:spPr>
            <a:xfrm>
              <a:off x="3218777" y="1874154"/>
              <a:ext cx="4665" cy="4665"/>
            </a:xfrm>
            <a:custGeom>
              <a:avLst/>
              <a:gdLst/>
              <a:ahLst/>
              <a:cxnLst/>
              <a:rect l="0" t="0" r="0" b="0"/>
              <a:pathLst>
                <a:path>
                  <a:moveTo>
                    <a:pt x="0" y="1188"/>
                  </a:moveTo>
                  <a:cubicBezTo>
                    <a:pt x="0" y="1654"/>
                    <a:pt x="466" y="2121"/>
                    <a:pt x="466" y="2587"/>
                  </a:cubicBezTo>
                  <a:cubicBezTo>
                    <a:pt x="933" y="2121"/>
                    <a:pt x="933" y="1654"/>
                    <a:pt x="1399" y="1654"/>
                  </a:cubicBezTo>
                  <a:cubicBezTo>
                    <a:pt x="933" y="-212"/>
                    <a:pt x="466" y="-678"/>
                    <a:pt x="0" y="1188"/>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76" name="Freeform: Shape 375">
              <a:extLst>
                <a:ext uri="{FF2B5EF4-FFF2-40B4-BE49-F238E27FC236}">
                  <a16:creationId xmlns:a16="http://schemas.microsoft.com/office/drawing/2014/main" id="{03510980-E766-4579-9FE6-A82898F355CD}"/>
                </a:ext>
              </a:extLst>
            </p:cNvPr>
            <p:cNvSpPr/>
            <p:nvPr/>
          </p:nvSpPr>
          <p:spPr>
            <a:xfrm>
              <a:off x="2078234" y="4267488"/>
              <a:ext cx="4665" cy="4665"/>
            </a:xfrm>
            <a:custGeom>
              <a:avLst/>
              <a:gdLst/>
              <a:ahLst/>
              <a:cxnLst/>
              <a:rect l="0" t="0" r="0" b="0"/>
              <a:pathLst>
                <a:path>
                  <a:moveTo>
                    <a:pt x="1399" y="1399"/>
                  </a:moveTo>
                  <a:cubicBezTo>
                    <a:pt x="1866" y="1399"/>
                    <a:pt x="2333" y="933"/>
                    <a:pt x="2799" y="933"/>
                  </a:cubicBezTo>
                  <a:cubicBezTo>
                    <a:pt x="2333" y="466"/>
                    <a:pt x="1866" y="0"/>
                    <a:pt x="1399" y="0"/>
                  </a:cubicBezTo>
                  <a:cubicBezTo>
                    <a:pt x="-466" y="466"/>
                    <a:pt x="-466" y="933"/>
                    <a:pt x="1399" y="13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77" name="Freeform: Shape 376">
              <a:extLst>
                <a:ext uri="{FF2B5EF4-FFF2-40B4-BE49-F238E27FC236}">
                  <a16:creationId xmlns:a16="http://schemas.microsoft.com/office/drawing/2014/main" id="{6D3E1CB1-EC43-4F6F-AA49-C55C8845A8F1}"/>
                </a:ext>
              </a:extLst>
            </p:cNvPr>
            <p:cNvSpPr/>
            <p:nvPr/>
          </p:nvSpPr>
          <p:spPr>
            <a:xfrm>
              <a:off x="2313623" y="1767116"/>
              <a:ext cx="4665" cy="4665"/>
            </a:xfrm>
            <a:custGeom>
              <a:avLst/>
              <a:gdLst/>
              <a:ahLst/>
              <a:cxnLst/>
              <a:rect l="0" t="0" r="0" b="0"/>
              <a:pathLst>
                <a:path>
                  <a:moveTo>
                    <a:pt x="183" y="933"/>
                  </a:moveTo>
                  <a:cubicBezTo>
                    <a:pt x="-284" y="1866"/>
                    <a:pt x="183" y="2799"/>
                    <a:pt x="1116" y="3266"/>
                  </a:cubicBezTo>
                  <a:cubicBezTo>
                    <a:pt x="1116" y="2333"/>
                    <a:pt x="1116" y="933"/>
                    <a:pt x="1116" y="0"/>
                  </a:cubicBezTo>
                  <a:cubicBezTo>
                    <a:pt x="650" y="467"/>
                    <a:pt x="183" y="467"/>
                    <a:pt x="183"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78" name="Freeform: Shape 377">
              <a:extLst>
                <a:ext uri="{FF2B5EF4-FFF2-40B4-BE49-F238E27FC236}">
                  <a16:creationId xmlns:a16="http://schemas.microsoft.com/office/drawing/2014/main" id="{E4BB83EC-9DD5-414A-9378-2DC2937C0C18}"/>
                </a:ext>
              </a:extLst>
            </p:cNvPr>
            <p:cNvSpPr/>
            <p:nvPr/>
          </p:nvSpPr>
          <p:spPr>
            <a:xfrm>
              <a:off x="1960215" y="1816564"/>
              <a:ext cx="4665" cy="4665"/>
            </a:xfrm>
            <a:custGeom>
              <a:avLst/>
              <a:gdLst/>
              <a:ahLst/>
              <a:cxnLst/>
              <a:rect l="0" t="0" r="0" b="0"/>
              <a:pathLst>
                <a:path>
                  <a:moveTo>
                    <a:pt x="466" y="0"/>
                  </a:moveTo>
                  <a:lnTo>
                    <a:pt x="0" y="466"/>
                  </a:lnTo>
                  <a:cubicBezTo>
                    <a:pt x="0" y="466"/>
                    <a:pt x="0" y="466"/>
                    <a:pt x="0" y="933"/>
                  </a:cubicBezTo>
                  <a:cubicBezTo>
                    <a:pt x="0" y="933"/>
                    <a:pt x="0" y="933"/>
                    <a:pt x="466" y="933"/>
                  </a:cubicBezTo>
                  <a:lnTo>
                    <a:pt x="466" y="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79" name="Freeform: Shape 378">
              <a:extLst>
                <a:ext uri="{FF2B5EF4-FFF2-40B4-BE49-F238E27FC236}">
                  <a16:creationId xmlns:a16="http://schemas.microsoft.com/office/drawing/2014/main" id="{7031817F-7091-4FD1-BB4F-15B3DB12940D}"/>
                </a:ext>
              </a:extLst>
            </p:cNvPr>
            <p:cNvSpPr/>
            <p:nvPr/>
          </p:nvSpPr>
          <p:spPr>
            <a:xfrm>
              <a:off x="5205046" y="1823095"/>
              <a:ext cx="4665" cy="4665"/>
            </a:xfrm>
            <a:custGeom>
              <a:avLst/>
              <a:gdLst/>
              <a:ahLst/>
              <a:cxnLst/>
              <a:rect l="0" t="0" r="0" b="0"/>
              <a:pathLst>
                <a:path>
                  <a:moveTo>
                    <a:pt x="467" y="0"/>
                  </a:moveTo>
                  <a:cubicBezTo>
                    <a:pt x="467" y="467"/>
                    <a:pt x="0" y="933"/>
                    <a:pt x="0" y="933"/>
                  </a:cubicBezTo>
                  <a:cubicBezTo>
                    <a:pt x="0" y="933"/>
                    <a:pt x="467" y="933"/>
                    <a:pt x="467" y="933"/>
                  </a:cubicBezTo>
                  <a:cubicBezTo>
                    <a:pt x="467" y="933"/>
                    <a:pt x="467" y="467"/>
                    <a:pt x="467"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80" name="Freeform: Shape 379">
              <a:extLst>
                <a:ext uri="{FF2B5EF4-FFF2-40B4-BE49-F238E27FC236}">
                  <a16:creationId xmlns:a16="http://schemas.microsoft.com/office/drawing/2014/main" id="{FDD13A22-DB68-44D6-B36C-CAAC473F2D2E}"/>
                </a:ext>
              </a:extLst>
            </p:cNvPr>
            <p:cNvSpPr/>
            <p:nvPr/>
          </p:nvSpPr>
          <p:spPr>
            <a:xfrm>
              <a:off x="5204113" y="1824028"/>
              <a:ext cx="4665" cy="4665"/>
            </a:xfrm>
            <a:custGeom>
              <a:avLst/>
              <a:gdLst/>
              <a:ahLst/>
              <a:cxnLst/>
              <a:rect l="0" t="0" r="0" b="0"/>
              <a:pathLst>
                <a:path>
                  <a:moveTo>
                    <a:pt x="933" y="0"/>
                  </a:moveTo>
                  <a:cubicBezTo>
                    <a:pt x="467" y="0"/>
                    <a:pt x="467" y="466"/>
                    <a:pt x="0" y="466"/>
                  </a:cubicBezTo>
                  <a:cubicBezTo>
                    <a:pt x="0" y="466"/>
                    <a:pt x="0" y="466"/>
                    <a:pt x="0" y="466"/>
                  </a:cubicBezTo>
                  <a:cubicBezTo>
                    <a:pt x="0" y="466"/>
                    <a:pt x="467" y="466"/>
                    <a:pt x="467" y="933"/>
                  </a:cubicBezTo>
                  <a:cubicBezTo>
                    <a:pt x="467" y="933"/>
                    <a:pt x="467" y="466"/>
                    <a:pt x="933"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81" name="Freeform: Shape 380">
              <a:extLst>
                <a:ext uri="{FF2B5EF4-FFF2-40B4-BE49-F238E27FC236}">
                  <a16:creationId xmlns:a16="http://schemas.microsoft.com/office/drawing/2014/main" id="{D6E1E221-D740-41F0-8DCF-D616C8A2666A}"/>
                </a:ext>
              </a:extLst>
            </p:cNvPr>
            <p:cNvSpPr/>
            <p:nvPr/>
          </p:nvSpPr>
          <p:spPr>
            <a:xfrm>
              <a:off x="3256095" y="1855283"/>
              <a:ext cx="4665" cy="4665"/>
            </a:xfrm>
            <a:custGeom>
              <a:avLst/>
              <a:gdLst/>
              <a:ahLst/>
              <a:cxnLst/>
              <a:rect l="0" t="0" r="0" b="0"/>
              <a:pathLst>
                <a:path>
                  <a:moveTo>
                    <a:pt x="466" y="0"/>
                  </a:moveTo>
                  <a:cubicBezTo>
                    <a:pt x="0" y="0"/>
                    <a:pt x="0" y="0"/>
                    <a:pt x="0" y="0"/>
                  </a:cubicBezTo>
                  <a:cubicBezTo>
                    <a:pt x="0" y="0"/>
                    <a:pt x="0" y="0"/>
                    <a:pt x="0" y="466"/>
                  </a:cubicBezTo>
                  <a:cubicBezTo>
                    <a:pt x="0" y="466"/>
                    <a:pt x="0" y="466"/>
                    <a:pt x="466" y="466"/>
                  </a:cubicBezTo>
                  <a:cubicBezTo>
                    <a:pt x="466" y="466"/>
                    <a:pt x="466" y="0"/>
                    <a:pt x="466"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82" name="Freeform: Shape 381">
              <a:extLst>
                <a:ext uri="{FF2B5EF4-FFF2-40B4-BE49-F238E27FC236}">
                  <a16:creationId xmlns:a16="http://schemas.microsoft.com/office/drawing/2014/main" id="{758B3BF6-F25D-4970-A908-C175F17E8983}"/>
                </a:ext>
              </a:extLst>
            </p:cNvPr>
            <p:cNvSpPr/>
            <p:nvPr/>
          </p:nvSpPr>
          <p:spPr>
            <a:xfrm>
              <a:off x="3256562" y="1854349"/>
              <a:ext cx="4665" cy="4665"/>
            </a:xfrm>
            <a:custGeom>
              <a:avLst/>
              <a:gdLst/>
              <a:ahLst/>
              <a:cxnLst/>
              <a:rect l="0" t="0" r="0" b="0"/>
              <a:pathLst>
                <a:path>
                  <a:moveTo>
                    <a:pt x="467" y="0"/>
                  </a:moveTo>
                  <a:cubicBezTo>
                    <a:pt x="467" y="467"/>
                    <a:pt x="467" y="467"/>
                    <a:pt x="0" y="933"/>
                  </a:cubicBezTo>
                  <a:cubicBezTo>
                    <a:pt x="933" y="467"/>
                    <a:pt x="1400" y="467"/>
                    <a:pt x="467"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83" name="Freeform: Shape 382">
              <a:extLst>
                <a:ext uri="{FF2B5EF4-FFF2-40B4-BE49-F238E27FC236}">
                  <a16:creationId xmlns:a16="http://schemas.microsoft.com/office/drawing/2014/main" id="{6B429914-ADD4-40BD-8F09-A9BFB503B868}"/>
                </a:ext>
              </a:extLst>
            </p:cNvPr>
            <p:cNvSpPr/>
            <p:nvPr/>
          </p:nvSpPr>
          <p:spPr>
            <a:xfrm>
              <a:off x="3367584" y="2572739"/>
              <a:ext cx="4665" cy="4665"/>
            </a:xfrm>
            <a:custGeom>
              <a:avLst/>
              <a:gdLst/>
              <a:ahLst/>
              <a:cxnLst/>
              <a:rect l="0" t="0" r="0" b="0"/>
              <a:pathLst>
                <a:path>
                  <a:moveTo>
                    <a:pt x="466" y="0"/>
                  </a:moveTo>
                  <a:lnTo>
                    <a:pt x="0" y="467"/>
                  </a:lnTo>
                  <a:cubicBezTo>
                    <a:pt x="466" y="467"/>
                    <a:pt x="933" y="933"/>
                    <a:pt x="1399" y="933"/>
                  </a:cubicBezTo>
                  <a:cubicBezTo>
                    <a:pt x="933" y="467"/>
                    <a:pt x="933" y="467"/>
                    <a:pt x="466"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84" name="Freeform: Shape 383">
              <a:extLst>
                <a:ext uri="{FF2B5EF4-FFF2-40B4-BE49-F238E27FC236}">
                  <a16:creationId xmlns:a16="http://schemas.microsoft.com/office/drawing/2014/main" id="{841AD21F-BB9D-466C-8D24-23C4039E19F1}"/>
                </a:ext>
              </a:extLst>
            </p:cNvPr>
            <p:cNvSpPr/>
            <p:nvPr/>
          </p:nvSpPr>
          <p:spPr>
            <a:xfrm>
              <a:off x="3199651" y="2659040"/>
              <a:ext cx="4665" cy="4665"/>
            </a:xfrm>
            <a:custGeom>
              <a:avLst/>
              <a:gdLst/>
              <a:ahLst/>
              <a:cxnLst/>
              <a:rect l="0" t="0" r="0" b="0"/>
              <a:pathLst>
                <a:path>
                  <a:moveTo>
                    <a:pt x="0" y="933"/>
                  </a:moveTo>
                  <a:lnTo>
                    <a:pt x="933" y="1400"/>
                  </a:lnTo>
                  <a:lnTo>
                    <a:pt x="933" y="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85" name="Freeform: Shape 384">
              <a:extLst>
                <a:ext uri="{FF2B5EF4-FFF2-40B4-BE49-F238E27FC236}">
                  <a16:creationId xmlns:a16="http://schemas.microsoft.com/office/drawing/2014/main" id="{BA6C58BA-9BF4-49A3-861C-7A7E9C3D1764}"/>
                </a:ext>
              </a:extLst>
            </p:cNvPr>
            <p:cNvSpPr/>
            <p:nvPr/>
          </p:nvSpPr>
          <p:spPr>
            <a:xfrm>
              <a:off x="1827735" y="2880428"/>
              <a:ext cx="4665" cy="4665"/>
            </a:xfrm>
            <a:custGeom>
              <a:avLst/>
              <a:gdLst/>
              <a:ahLst/>
              <a:cxnLst/>
              <a:rect l="0" t="0" r="0" b="0"/>
              <a:pathLst>
                <a:path>
                  <a:moveTo>
                    <a:pt x="0" y="193"/>
                  </a:moveTo>
                  <a:cubicBezTo>
                    <a:pt x="467" y="193"/>
                    <a:pt x="467" y="660"/>
                    <a:pt x="933" y="660"/>
                  </a:cubicBezTo>
                  <a:cubicBezTo>
                    <a:pt x="467" y="193"/>
                    <a:pt x="467" y="-273"/>
                    <a:pt x="0" y="19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86" name="Freeform: Shape 385">
              <a:extLst>
                <a:ext uri="{FF2B5EF4-FFF2-40B4-BE49-F238E27FC236}">
                  <a16:creationId xmlns:a16="http://schemas.microsoft.com/office/drawing/2014/main" id="{7932042E-E1C7-4D35-95A8-D5FF26E3D33A}"/>
                </a:ext>
              </a:extLst>
            </p:cNvPr>
            <p:cNvSpPr/>
            <p:nvPr/>
          </p:nvSpPr>
          <p:spPr>
            <a:xfrm>
              <a:off x="1996133" y="2959924"/>
              <a:ext cx="4665" cy="4665"/>
            </a:xfrm>
            <a:custGeom>
              <a:avLst/>
              <a:gdLst/>
              <a:ahLst/>
              <a:cxnLst/>
              <a:rect l="0" t="0" r="0" b="0"/>
              <a:pathLst>
                <a:path>
                  <a:moveTo>
                    <a:pt x="0" y="933"/>
                  </a:moveTo>
                  <a:lnTo>
                    <a:pt x="1400" y="933"/>
                  </a:lnTo>
                  <a:lnTo>
                    <a:pt x="933" y="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87" name="Freeform: Shape 386">
              <a:extLst>
                <a:ext uri="{FF2B5EF4-FFF2-40B4-BE49-F238E27FC236}">
                  <a16:creationId xmlns:a16="http://schemas.microsoft.com/office/drawing/2014/main" id="{BA4841F6-01F9-4500-95F7-CE136556A4C2}"/>
                </a:ext>
              </a:extLst>
            </p:cNvPr>
            <p:cNvSpPr/>
            <p:nvPr/>
          </p:nvSpPr>
          <p:spPr>
            <a:xfrm>
              <a:off x="3006994" y="2601195"/>
              <a:ext cx="4665" cy="4665"/>
            </a:xfrm>
            <a:custGeom>
              <a:avLst/>
              <a:gdLst/>
              <a:ahLst/>
              <a:cxnLst/>
              <a:rect l="0" t="0" r="0" b="0"/>
              <a:pathLst>
                <a:path>
                  <a:moveTo>
                    <a:pt x="0" y="1399"/>
                  </a:moveTo>
                  <a:lnTo>
                    <a:pt x="1400" y="933"/>
                  </a:lnTo>
                  <a:lnTo>
                    <a:pt x="0" y="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88" name="Freeform: Shape 387">
              <a:extLst>
                <a:ext uri="{FF2B5EF4-FFF2-40B4-BE49-F238E27FC236}">
                  <a16:creationId xmlns:a16="http://schemas.microsoft.com/office/drawing/2014/main" id="{BE774ABF-F490-4E77-B1F7-76C04A0BBC30}"/>
                </a:ext>
              </a:extLst>
            </p:cNvPr>
            <p:cNvSpPr/>
            <p:nvPr/>
          </p:nvSpPr>
          <p:spPr>
            <a:xfrm>
              <a:off x="2633636" y="1294564"/>
              <a:ext cx="4665" cy="4665"/>
            </a:xfrm>
            <a:custGeom>
              <a:avLst/>
              <a:gdLst/>
              <a:ahLst/>
              <a:cxnLst/>
              <a:rect l="0" t="0" r="0" b="0"/>
              <a:pathLst>
                <a:path>
                  <a:moveTo>
                    <a:pt x="175" y="0"/>
                  </a:moveTo>
                  <a:cubicBezTo>
                    <a:pt x="-292" y="933"/>
                    <a:pt x="175" y="1400"/>
                    <a:pt x="1574" y="1400"/>
                  </a:cubicBezTo>
                  <a:cubicBezTo>
                    <a:pt x="1574" y="933"/>
                    <a:pt x="1574" y="467"/>
                    <a:pt x="1574" y="467"/>
                  </a:cubicBezTo>
                  <a:cubicBezTo>
                    <a:pt x="1108" y="0"/>
                    <a:pt x="175" y="0"/>
                    <a:pt x="175"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89" name="Freeform: Shape 388">
              <a:extLst>
                <a:ext uri="{FF2B5EF4-FFF2-40B4-BE49-F238E27FC236}">
                  <a16:creationId xmlns:a16="http://schemas.microsoft.com/office/drawing/2014/main" id="{40FA41BE-BFA6-4B16-9E5B-0F3EA0F71A0B}"/>
                </a:ext>
              </a:extLst>
            </p:cNvPr>
            <p:cNvSpPr/>
            <p:nvPr/>
          </p:nvSpPr>
          <p:spPr>
            <a:xfrm>
              <a:off x="5107552" y="2260660"/>
              <a:ext cx="4665" cy="4665"/>
            </a:xfrm>
            <a:custGeom>
              <a:avLst/>
              <a:gdLst/>
              <a:ahLst/>
              <a:cxnLst/>
              <a:rect l="0" t="0" r="0" b="0"/>
              <a:pathLst>
                <a:path>
                  <a:moveTo>
                    <a:pt x="466" y="467"/>
                  </a:moveTo>
                  <a:cubicBezTo>
                    <a:pt x="466" y="467"/>
                    <a:pt x="466" y="0"/>
                    <a:pt x="466" y="0"/>
                  </a:cubicBezTo>
                  <a:cubicBezTo>
                    <a:pt x="466" y="0"/>
                    <a:pt x="466" y="0"/>
                    <a:pt x="0" y="0"/>
                  </a:cubicBezTo>
                  <a:cubicBezTo>
                    <a:pt x="0" y="0"/>
                    <a:pt x="0" y="0"/>
                    <a:pt x="0" y="467"/>
                  </a:cubicBezTo>
                  <a:cubicBezTo>
                    <a:pt x="0" y="0"/>
                    <a:pt x="0" y="467"/>
                    <a:pt x="466" y="4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90" name="Freeform: Shape 389">
              <a:extLst>
                <a:ext uri="{FF2B5EF4-FFF2-40B4-BE49-F238E27FC236}">
                  <a16:creationId xmlns:a16="http://schemas.microsoft.com/office/drawing/2014/main" id="{D6955926-6C02-4962-9EAA-02C82A15ED20}"/>
                </a:ext>
              </a:extLst>
            </p:cNvPr>
            <p:cNvSpPr/>
            <p:nvPr/>
          </p:nvSpPr>
          <p:spPr>
            <a:xfrm>
              <a:off x="5108019" y="2261127"/>
              <a:ext cx="4665" cy="4665"/>
            </a:xfrm>
            <a:custGeom>
              <a:avLst/>
              <a:gdLst/>
              <a:ahLst/>
              <a:cxnLst/>
              <a:rect l="0" t="0" r="0" b="0"/>
              <a:pathLst>
                <a:path>
                  <a:moveTo>
                    <a:pt x="3266" y="2799"/>
                  </a:moveTo>
                  <a:cubicBezTo>
                    <a:pt x="2799" y="933"/>
                    <a:pt x="1866" y="0"/>
                    <a:pt x="0" y="0"/>
                  </a:cubicBezTo>
                  <a:cubicBezTo>
                    <a:pt x="466" y="1399"/>
                    <a:pt x="1399" y="2799"/>
                    <a:pt x="3266" y="27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91" name="Freeform: Shape 390">
              <a:extLst>
                <a:ext uri="{FF2B5EF4-FFF2-40B4-BE49-F238E27FC236}">
                  <a16:creationId xmlns:a16="http://schemas.microsoft.com/office/drawing/2014/main" id="{67EBD331-9D2B-4C45-BFDE-1C0DA0D2F5A4}"/>
                </a:ext>
              </a:extLst>
            </p:cNvPr>
            <p:cNvSpPr/>
            <p:nvPr/>
          </p:nvSpPr>
          <p:spPr>
            <a:xfrm>
              <a:off x="694189" y="2052140"/>
              <a:ext cx="4665" cy="4665"/>
            </a:xfrm>
            <a:custGeom>
              <a:avLst/>
              <a:gdLst/>
              <a:ahLst/>
              <a:cxnLst/>
              <a:rect l="0" t="0" r="0" b="0"/>
              <a:pathLst>
                <a:path>
                  <a:moveTo>
                    <a:pt x="0" y="466"/>
                  </a:moveTo>
                  <a:cubicBezTo>
                    <a:pt x="0" y="466"/>
                    <a:pt x="467" y="466"/>
                    <a:pt x="467" y="466"/>
                  </a:cubicBezTo>
                  <a:lnTo>
                    <a:pt x="0" y="0"/>
                  </a:lnTo>
                  <a:cubicBezTo>
                    <a:pt x="0" y="466"/>
                    <a:pt x="0" y="466"/>
                    <a:pt x="0" y="4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92" name="Freeform: Shape 391">
              <a:extLst>
                <a:ext uri="{FF2B5EF4-FFF2-40B4-BE49-F238E27FC236}">
                  <a16:creationId xmlns:a16="http://schemas.microsoft.com/office/drawing/2014/main" id="{FFBCEBD7-8037-44C6-9F3A-052CC628E6BD}"/>
                </a:ext>
              </a:extLst>
            </p:cNvPr>
            <p:cNvSpPr/>
            <p:nvPr/>
          </p:nvSpPr>
          <p:spPr>
            <a:xfrm>
              <a:off x="693344" y="2053073"/>
              <a:ext cx="4665" cy="4665"/>
            </a:xfrm>
            <a:custGeom>
              <a:avLst/>
              <a:gdLst/>
              <a:ahLst/>
              <a:cxnLst/>
              <a:rect l="0" t="0" r="0" b="0"/>
              <a:pathLst>
                <a:path>
                  <a:moveTo>
                    <a:pt x="845" y="933"/>
                  </a:moveTo>
                  <a:cubicBezTo>
                    <a:pt x="845" y="467"/>
                    <a:pt x="845" y="0"/>
                    <a:pt x="1312" y="0"/>
                  </a:cubicBezTo>
                  <a:cubicBezTo>
                    <a:pt x="-88" y="0"/>
                    <a:pt x="-554" y="467"/>
                    <a:pt x="845"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93" name="Freeform: Shape 392">
              <a:extLst>
                <a:ext uri="{FF2B5EF4-FFF2-40B4-BE49-F238E27FC236}">
                  <a16:creationId xmlns:a16="http://schemas.microsoft.com/office/drawing/2014/main" id="{3A89032E-23FC-47A6-A3BE-E98EB57A34E4}"/>
                </a:ext>
              </a:extLst>
            </p:cNvPr>
            <p:cNvSpPr/>
            <p:nvPr/>
          </p:nvSpPr>
          <p:spPr>
            <a:xfrm>
              <a:off x="5111751" y="2263926"/>
              <a:ext cx="4665" cy="4665"/>
            </a:xfrm>
            <a:custGeom>
              <a:avLst/>
              <a:gdLst/>
              <a:ahLst/>
              <a:cxnLst/>
              <a:rect l="0" t="0" r="0" b="0"/>
              <a:pathLst>
                <a:path>
                  <a:moveTo>
                    <a:pt x="467" y="933"/>
                  </a:moveTo>
                  <a:cubicBezTo>
                    <a:pt x="467" y="467"/>
                    <a:pt x="0" y="467"/>
                    <a:pt x="467" y="0"/>
                  </a:cubicBezTo>
                  <a:cubicBezTo>
                    <a:pt x="467" y="0"/>
                    <a:pt x="0" y="0"/>
                    <a:pt x="0" y="0"/>
                  </a:cubicBezTo>
                  <a:cubicBezTo>
                    <a:pt x="0" y="0"/>
                    <a:pt x="0" y="467"/>
                    <a:pt x="0" y="467"/>
                  </a:cubicBezTo>
                  <a:cubicBezTo>
                    <a:pt x="0" y="467"/>
                    <a:pt x="0" y="933"/>
                    <a:pt x="467"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94" name="Freeform: Shape 393">
              <a:extLst>
                <a:ext uri="{FF2B5EF4-FFF2-40B4-BE49-F238E27FC236}">
                  <a16:creationId xmlns:a16="http://schemas.microsoft.com/office/drawing/2014/main" id="{F56ACB92-3F05-403A-84C3-7CD1E4C67429}"/>
                </a:ext>
              </a:extLst>
            </p:cNvPr>
            <p:cNvSpPr/>
            <p:nvPr/>
          </p:nvSpPr>
          <p:spPr>
            <a:xfrm>
              <a:off x="5111751" y="2264859"/>
              <a:ext cx="4665" cy="4665"/>
            </a:xfrm>
            <a:custGeom>
              <a:avLst/>
              <a:gdLst/>
              <a:ahLst/>
              <a:cxnLst/>
              <a:rect l="0" t="0" r="0" b="0"/>
              <a:pathLst>
                <a:path>
                  <a:moveTo>
                    <a:pt x="2799" y="2799"/>
                  </a:moveTo>
                  <a:cubicBezTo>
                    <a:pt x="2333" y="1400"/>
                    <a:pt x="1866" y="467"/>
                    <a:pt x="0" y="0"/>
                  </a:cubicBezTo>
                  <a:cubicBezTo>
                    <a:pt x="467" y="1400"/>
                    <a:pt x="1399" y="2333"/>
                    <a:pt x="2799" y="27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95" name="Freeform: Shape 394">
              <a:extLst>
                <a:ext uri="{FF2B5EF4-FFF2-40B4-BE49-F238E27FC236}">
                  <a16:creationId xmlns:a16="http://schemas.microsoft.com/office/drawing/2014/main" id="{28F8C0E6-A5C0-4226-9A78-0AFC572DB75A}"/>
                </a:ext>
              </a:extLst>
            </p:cNvPr>
            <p:cNvSpPr/>
            <p:nvPr/>
          </p:nvSpPr>
          <p:spPr>
            <a:xfrm>
              <a:off x="4989533" y="3202964"/>
              <a:ext cx="4665" cy="4665"/>
            </a:xfrm>
            <a:custGeom>
              <a:avLst/>
              <a:gdLst/>
              <a:ahLst/>
              <a:cxnLst/>
              <a:rect l="0" t="0" r="0" b="0"/>
              <a:pathLst>
                <a:path>
                  <a:moveTo>
                    <a:pt x="0" y="933"/>
                  </a:moveTo>
                  <a:lnTo>
                    <a:pt x="933" y="933"/>
                  </a:lnTo>
                  <a:lnTo>
                    <a:pt x="467" y="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96" name="Freeform: Shape 395">
              <a:extLst>
                <a:ext uri="{FF2B5EF4-FFF2-40B4-BE49-F238E27FC236}">
                  <a16:creationId xmlns:a16="http://schemas.microsoft.com/office/drawing/2014/main" id="{91AA1046-0555-48A1-8193-06893AB5451D}"/>
                </a:ext>
              </a:extLst>
            </p:cNvPr>
            <p:cNvSpPr/>
            <p:nvPr/>
          </p:nvSpPr>
          <p:spPr>
            <a:xfrm>
              <a:off x="4514657" y="3214160"/>
              <a:ext cx="4665" cy="4665"/>
            </a:xfrm>
            <a:custGeom>
              <a:avLst/>
              <a:gdLst/>
              <a:ahLst/>
              <a:cxnLst/>
              <a:rect l="0" t="0" r="0" b="0"/>
              <a:pathLst>
                <a:path>
                  <a:moveTo>
                    <a:pt x="0" y="1400"/>
                  </a:moveTo>
                  <a:lnTo>
                    <a:pt x="1399" y="1400"/>
                  </a:lnTo>
                  <a:lnTo>
                    <a:pt x="933" y="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97" name="Freeform: Shape 396">
              <a:extLst>
                <a:ext uri="{FF2B5EF4-FFF2-40B4-BE49-F238E27FC236}">
                  <a16:creationId xmlns:a16="http://schemas.microsoft.com/office/drawing/2014/main" id="{3B7C3EDF-2D8F-43B5-AC64-89C6E51A6BEC}"/>
                </a:ext>
              </a:extLst>
            </p:cNvPr>
            <p:cNvSpPr/>
            <p:nvPr/>
          </p:nvSpPr>
          <p:spPr>
            <a:xfrm>
              <a:off x="5030584" y="3270605"/>
              <a:ext cx="4665" cy="4665"/>
            </a:xfrm>
            <a:custGeom>
              <a:avLst/>
              <a:gdLst/>
              <a:ahLst/>
              <a:cxnLst/>
              <a:rect l="0" t="0" r="0" b="0"/>
              <a:pathLst>
                <a:path>
                  <a:moveTo>
                    <a:pt x="466" y="933"/>
                  </a:moveTo>
                  <a:cubicBezTo>
                    <a:pt x="466" y="467"/>
                    <a:pt x="466" y="467"/>
                    <a:pt x="466" y="0"/>
                  </a:cubicBezTo>
                  <a:cubicBezTo>
                    <a:pt x="466" y="0"/>
                    <a:pt x="0" y="0"/>
                    <a:pt x="0" y="0"/>
                  </a:cubicBezTo>
                  <a:cubicBezTo>
                    <a:pt x="0" y="0"/>
                    <a:pt x="0" y="467"/>
                    <a:pt x="0" y="467"/>
                  </a:cubicBezTo>
                  <a:cubicBezTo>
                    <a:pt x="0" y="467"/>
                    <a:pt x="0" y="933"/>
                    <a:pt x="466"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98" name="Freeform: Shape 397">
              <a:extLst>
                <a:ext uri="{FF2B5EF4-FFF2-40B4-BE49-F238E27FC236}">
                  <a16:creationId xmlns:a16="http://schemas.microsoft.com/office/drawing/2014/main" id="{8985774E-5AE7-42DF-9325-6FCF49501EDC}"/>
                </a:ext>
              </a:extLst>
            </p:cNvPr>
            <p:cNvSpPr/>
            <p:nvPr/>
          </p:nvSpPr>
          <p:spPr>
            <a:xfrm>
              <a:off x="5031049" y="3271538"/>
              <a:ext cx="4665" cy="4665"/>
            </a:xfrm>
            <a:custGeom>
              <a:avLst/>
              <a:gdLst/>
              <a:ahLst/>
              <a:cxnLst/>
              <a:rect l="0" t="0" r="0" b="0"/>
              <a:pathLst>
                <a:path>
                  <a:moveTo>
                    <a:pt x="933" y="466"/>
                  </a:moveTo>
                  <a:cubicBezTo>
                    <a:pt x="466" y="0"/>
                    <a:pt x="466" y="0"/>
                    <a:pt x="0" y="0"/>
                  </a:cubicBezTo>
                  <a:cubicBezTo>
                    <a:pt x="0" y="933"/>
                    <a:pt x="466" y="1399"/>
                    <a:pt x="933" y="4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99" name="Freeform: Shape 398">
              <a:extLst>
                <a:ext uri="{FF2B5EF4-FFF2-40B4-BE49-F238E27FC236}">
                  <a16:creationId xmlns:a16="http://schemas.microsoft.com/office/drawing/2014/main" id="{57C0D965-2B0C-472F-B674-CF65FA315833}"/>
                </a:ext>
              </a:extLst>
            </p:cNvPr>
            <p:cNvSpPr/>
            <p:nvPr/>
          </p:nvSpPr>
          <p:spPr>
            <a:xfrm>
              <a:off x="756697" y="2013421"/>
              <a:ext cx="4665" cy="4665"/>
            </a:xfrm>
            <a:custGeom>
              <a:avLst/>
              <a:gdLst/>
              <a:ahLst/>
              <a:cxnLst/>
              <a:rect l="0" t="0" r="0" b="0"/>
              <a:pathLst>
                <a:path>
                  <a:moveTo>
                    <a:pt x="466" y="933"/>
                  </a:moveTo>
                  <a:lnTo>
                    <a:pt x="0" y="0"/>
                  </a:lnTo>
                  <a:cubicBezTo>
                    <a:pt x="0" y="0"/>
                    <a:pt x="0" y="0"/>
                    <a:pt x="0" y="0"/>
                  </a:cubicBezTo>
                  <a:cubicBezTo>
                    <a:pt x="0" y="0"/>
                    <a:pt x="0" y="0"/>
                    <a:pt x="0" y="467"/>
                  </a:cubicBezTo>
                  <a:lnTo>
                    <a:pt x="466" y="933"/>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00" name="Freeform: Shape 399">
              <a:extLst>
                <a:ext uri="{FF2B5EF4-FFF2-40B4-BE49-F238E27FC236}">
                  <a16:creationId xmlns:a16="http://schemas.microsoft.com/office/drawing/2014/main" id="{658013EA-F1EE-483D-A8E2-22010DE8592A}"/>
                </a:ext>
              </a:extLst>
            </p:cNvPr>
            <p:cNvSpPr/>
            <p:nvPr/>
          </p:nvSpPr>
          <p:spPr>
            <a:xfrm>
              <a:off x="2321736" y="1395792"/>
              <a:ext cx="4665" cy="4665"/>
            </a:xfrm>
            <a:custGeom>
              <a:avLst/>
              <a:gdLst/>
              <a:ahLst/>
              <a:cxnLst/>
              <a:rect l="0" t="0" r="0" b="0"/>
              <a:pathLst>
                <a:path>
                  <a:moveTo>
                    <a:pt x="0" y="0"/>
                  </a:moveTo>
                  <a:cubicBezTo>
                    <a:pt x="466" y="0"/>
                    <a:pt x="933" y="467"/>
                    <a:pt x="1399" y="467"/>
                  </a:cubicBezTo>
                  <a:cubicBezTo>
                    <a:pt x="1399" y="467"/>
                    <a:pt x="1399" y="467"/>
                    <a:pt x="1399" y="467"/>
                  </a:cubicBezTo>
                  <a:cubicBezTo>
                    <a:pt x="1399" y="467"/>
                    <a:pt x="1866" y="0"/>
                    <a:pt x="1866" y="0"/>
                  </a:cubicBezTo>
                  <a:cubicBezTo>
                    <a:pt x="933" y="467"/>
                    <a:pt x="466" y="0"/>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01" name="Freeform: Shape 400">
              <a:extLst>
                <a:ext uri="{FF2B5EF4-FFF2-40B4-BE49-F238E27FC236}">
                  <a16:creationId xmlns:a16="http://schemas.microsoft.com/office/drawing/2014/main" id="{A3889C6D-47F0-4ECE-A680-09E470F92C4F}"/>
                </a:ext>
              </a:extLst>
            </p:cNvPr>
            <p:cNvSpPr/>
            <p:nvPr/>
          </p:nvSpPr>
          <p:spPr>
            <a:xfrm>
              <a:off x="5396303" y="3305126"/>
              <a:ext cx="4665" cy="4665"/>
            </a:xfrm>
            <a:custGeom>
              <a:avLst/>
              <a:gdLst/>
              <a:ahLst/>
              <a:cxnLst/>
              <a:rect l="0" t="0" r="0" b="0"/>
              <a:pathLst>
                <a:path>
                  <a:moveTo>
                    <a:pt x="0" y="0"/>
                  </a:moveTo>
                  <a:lnTo>
                    <a:pt x="466" y="1400"/>
                  </a:lnTo>
                  <a:cubicBezTo>
                    <a:pt x="933" y="1400"/>
                    <a:pt x="933" y="1400"/>
                    <a:pt x="1399" y="1400"/>
                  </a:cubicBezTo>
                  <a:cubicBezTo>
                    <a:pt x="1399" y="1400"/>
                    <a:pt x="933" y="933"/>
                    <a:pt x="933" y="933"/>
                  </a:cubicBezTo>
                  <a:lnTo>
                    <a:pt x="0" y="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02" name="Freeform: Shape 401">
              <a:extLst>
                <a:ext uri="{FF2B5EF4-FFF2-40B4-BE49-F238E27FC236}">
                  <a16:creationId xmlns:a16="http://schemas.microsoft.com/office/drawing/2014/main" id="{8A7A4E0C-8548-47FD-96BD-2FDDCBECEA95}"/>
                </a:ext>
              </a:extLst>
            </p:cNvPr>
            <p:cNvSpPr/>
            <p:nvPr/>
          </p:nvSpPr>
          <p:spPr>
            <a:xfrm>
              <a:off x="4926092" y="3031764"/>
              <a:ext cx="4665" cy="4665"/>
            </a:xfrm>
            <a:custGeom>
              <a:avLst/>
              <a:gdLst/>
              <a:ahLst/>
              <a:cxnLst/>
              <a:rect l="0" t="0" r="0" b="0"/>
              <a:pathLst>
                <a:path>
                  <a:moveTo>
                    <a:pt x="0" y="467"/>
                  </a:moveTo>
                  <a:cubicBezTo>
                    <a:pt x="0" y="467"/>
                    <a:pt x="466" y="467"/>
                    <a:pt x="466" y="467"/>
                  </a:cubicBezTo>
                  <a:cubicBezTo>
                    <a:pt x="466" y="467"/>
                    <a:pt x="466" y="0"/>
                    <a:pt x="0" y="0"/>
                  </a:cubicBezTo>
                  <a:cubicBezTo>
                    <a:pt x="0" y="0"/>
                    <a:pt x="0" y="0"/>
                    <a:pt x="0" y="0"/>
                  </a:cubicBezTo>
                  <a:cubicBezTo>
                    <a:pt x="0" y="467"/>
                    <a:pt x="0" y="467"/>
                    <a:pt x="0" y="4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03" name="Freeform: Shape 402">
              <a:extLst>
                <a:ext uri="{FF2B5EF4-FFF2-40B4-BE49-F238E27FC236}">
                  <a16:creationId xmlns:a16="http://schemas.microsoft.com/office/drawing/2014/main" id="{76197CBD-59C2-49FE-9CBA-2B8EADBF5095}"/>
                </a:ext>
              </a:extLst>
            </p:cNvPr>
            <p:cNvSpPr/>
            <p:nvPr/>
          </p:nvSpPr>
          <p:spPr>
            <a:xfrm>
              <a:off x="4923760" y="3032230"/>
              <a:ext cx="4665" cy="4665"/>
            </a:xfrm>
            <a:custGeom>
              <a:avLst/>
              <a:gdLst/>
              <a:ahLst/>
              <a:cxnLst/>
              <a:rect l="0" t="0" r="0" b="0"/>
              <a:pathLst>
                <a:path>
                  <a:moveTo>
                    <a:pt x="1399" y="2333"/>
                  </a:moveTo>
                  <a:cubicBezTo>
                    <a:pt x="1866" y="1400"/>
                    <a:pt x="1866" y="933"/>
                    <a:pt x="2333" y="0"/>
                  </a:cubicBezTo>
                  <a:cubicBezTo>
                    <a:pt x="1399" y="0"/>
                    <a:pt x="933" y="467"/>
                    <a:pt x="0" y="467"/>
                  </a:cubicBezTo>
                  <a:cubicBezTo>
                    <a:pt x="466" y="1400"/>
                    <a:pt x="933" y="1866"/>
                    <a:pt x="1399" y="23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04" name="Freeform: Shape 403">
              <a:extLst>
                <a:ext uri="{FF2B5EF4-FFF2-40B4-BE49-F238E27FC236}">
                  <a16:creationId xmlns:a16="http://schemas.microsoft.com/office/drawing/2014/main" id="{4279BF81-4D38-4F16-BFCE-2E0BA6391D98}"/>
                </a:ext>
              </a:extLst>
            </p:cNvPr>
            <p:cNvSpPr/>
            <p:nvPr/>
          </p:nvSpPr>
          <p:spPr>
            <a:xfrm>
              <a:off x="5114082" y="2267191"/>
              <a:ext cx="4665" cy="4665"/>
            </a:xfrm>
            <a:custGeom>
              <a:avLst/>
              <a:gdLst/>
              <a:ahLst/>
              <a:cxnLst/>
              <a:rect l="0" t="0" r="0" b="0"/>
              <a:pathLst>
                <a:path>
                  <a:moveTo>
                    <a:pt x="1866" y="1400"/>
                  </a:moveTo>
                  <a:cubicBezTo>
                    <a:pt x="1399" y="933"/>
                    <a:pt x="1399" y="933"/>
                    <a:pt x="933" y="467"/>
                  </a:cubicBezTo>
                  <a:cubicBezTo>
                    <a:pt x="467" y="467"/>
                    <a:pt x="467" y="0"/>
                    <a:pt x="0" y="0"/>
                  </a:cubicBezTo>
                  <a:cubicBezTo>
                    <a:pt x="0" y="467"/>
                    <a:pt x="467" y="467"/>
                    <a:pt x="467" y="933"/>
                  </a:cubicBezTo>
                  <a:cubicBezTo>
                    <a:pt x="1399" y="1400"/>
                    <a:pt x="1866" y="1400"/>
                    <a:pt x="1866" y="140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05" name="Freeform: Shape 404">
              <a:extLst>
                <a:ext uri="{FF2B5EF4-FFF2-40B4-BE49-F238E27FC236}">
                  <a16:creationId xmlns:a16="http://schemas.microsoft.com/office/drawing/2014/main" id="{A10624FB-CA6B-4CDC-AE7F-B208F7642CC0}"/>
                </a:ext>
              </a:extLst>
            </p:cNvPr>
            <p:cNvSpPr/>
            <p:nvPr/>
          </p:nvSpPr>
          <p:spPr>
            <a:xfrm>
              <a:off x="5483877" y="3369501"/>
              <a:ext cx="4665" cy="4665"/>
            </a:xfrm>
            <a:custGeom>
              <a:avLst/>
              <a:gdLst/>
              <a:ahLst/>
              <a:cxnLst/>
              <a:rect l="0" t="0" r="0" b="0"/>
              <a:pathLst>
                <a:path>
                  <a:moveTo>
                    <a:pt x="1524" y="1866"/>
                  </a:moveTo>
                  <a:cubicBezTo>
                    <a:pt x="1524" y="1399"/>
                    <a:pt x="1524" y="933"/>
                    <a:pt x="1524" y="466"/>
                  </a:cubicBezTo>
                  <a:cubicBezTo>
                    <a:pt x="1524" y="0"/>
                    <a:pt x="124" y="0"/>
                    <a:pt x="124" y="0"/>
                  </a:cubicBezTo>
                  <a:cubicBezTo>
                    <a:pt x="-342" y="1399"/>
                    <a:pt x="590" y="1866"/>
                    <a:pt x="1524" y="18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06" name="Freeform: Shape 405">
              <a:extLst>
                <a:ext uri="{FF2B5EF4-FFF2-40B4-BE49-F238E27FC236}">
                  <a16:creationId xmlns:a16="http://schemas.microsoft.com/office/drawing/2014/main" id="{4CA01071-A170-4377-971B-E54BC75476FC}"/>
                </a:ext>
              </a:extLst>
            </p:cNvPr>
            <p:cNvSpPr/>
            <p:nvPr/>
          </p:nvSpPr>
          <p:spPr>
            <a:xfrm>
              <a:off x="3542980" y="1420984"/>
              <a:ext cx="4665" cy="4665"/>
            </a:xfrm>
            <a:custGeom>
              <a:avLst/>
              <a:gdLst/>
              <a:ahLst/>
              <a:cxnLst/>
              <a:rect l="0" t="0" r="0" b="0"/>
              <a:pathLst>
                <a:path>
                  <a:moveTo>
                    <a:pt x="0" y="0"/>
                  </a:moveTo>
                  <a:lnTo>
                    <a:pt x="466" y="1400"/>
                  </a:lnTo>
                  <a:lnTo>
                    <a:pt x="1399" y="466"/>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07" name="Freeform: Shape 406">
              <a:extLst>
                <a:ext uri="{FF2B5EF4-FFF2-40B4-BE49-F238E27FC236}">
                  <a16:creationId xmlns:a16="http://schemas.microsoft.com/office/drawing/2014/main" id="{41226120-0F35-442A-9387-B7D404966EFD}"/>
                </a:ext>
              </a:extLst>
            </p:cNvPr>
            <p:cNvSpPr/>
            <p:nvPr/>
          </p:nvSpPr>
          <p:spPr>
            <a:xfrm>
              <a:off x="5492398" y="3390026"/>
              <a:ext cx="4665" cy="4665"/>
            </a:xfrm>
            <a:custGeom>
              <a:avLst/>
              <a:gdLst/>
              <a:ahLst/>
              <a:cxnLst/>
              <a:rect l="0" t="0" r="0" b="0"/>
              <a:pathLst>
                <a:path>
                  <a:moveTo>
                    <a:pt x="0" y="0"/>
                  </a:moveTo>
                  <a:lnTo>
                    <a:pt x="933" y="933"/>
                  </a:lnTo>
                  <a:cubicBezTo>
                    <a:pt x="933" y="933"/>
                    <a:pt x="1399" y="933"/>
                    <a:pt x="1399" y="933"/>
                  </a:cubicBezTo>
                  <a:cubicBezTo>
                    <a:pt x="1399" y="933"/>
                    <a:pt x="1399" y="467"/>
                    <a:pt x="1399" y="467"/>
                  </a:cubicBezTo>
                  <a:lnTo>
                    <a:pt x="0" y="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08" name="Freeform: Shape 407">
              <a:extLst>
                <a:ext uri="{FF2B5EF4-FFF2-40B4-BE49-F238E27FC236}">
                  <a16:creationId xmlns:a16="http://schemas.microsoft.com/office/drawing/2014/main" id="{531CC434-F635-4727-AAB7-A700F50581E0}"/>
                </a:ext>
              </a:extLst>
            </p:cNvPr>
            <p:cNvSpPr/>
            <p:nvPr/>
          </p:nvSpPr>
          <p:spPr>
            <a:xfrm>
              <a:off x="4945218" y="3433059"/>
              <a:ext cx="4665" cy="4665"/>
            </a:xfrm>
            <a:custGeom>
              <a:avLst/>
              <a:gdLst/>
              <a:ahLst/>
              <a:cxnLst/>
              <a:rect l="0" t="0" r="0" b="0"/>
              <a:pathLst>
                <a:path w="4665">
                  <a:moveTo>
                    <a:pt x="4665" y="350"/>
                  </a:moveTo>
                  <a:cubicBezTo>
                    <a:pt x="4665" y="350"/>
                    <a:pt x="4665" y="-117"/>
                    <a:pt x="4665" y="350"/>
                  </a:cubicBezTo>
                  <a:cubicBezTo>
                    <a:pt x="4665" y="-117"/>
                    <a:pt x="4665" y="-117"/>
                    <a:pt x="4665" y="350"/>
                  </a:cubicBezTo>
                  <a:cubicBezTo>
                    <a:pt x="2799" y="1283"/>
                    <a:pt x="1400" y="2682"/>
                    <a:pt x="0" y="4082"/>
                  </a:cubicBezTo>
                  <a:cubicBezTo>
                    <a:pt x="0" y="4082"/>
                    <a:pt x="0" y="4548"/>
                    <a:pt x="0" y="4548"/>
                  </a:cubicBezTo>
                  <a:cubicBezTo>
                    <a:pt x="0" y="4548"/>
                    <a:pt x="467" y="4548"/>
                    <a:pt x="467" y="4548"/>
                  </a:cubicBezTo>
                  <a:cubicBezTo>
                    <a:pt x="1866" y="3149"/>
                    <a:pt x="3266" y="1750"/>
                    <a:pt x="4665" y="35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09" name="Freeform: Shape 408">
              <a:extLst>
                <a:ext uri="{FF2B5EF4-FFF2-40B4-BE49-F238E27FC236}">
                  <a16:creationId xmlns:a16="http://schemas.microsoft.com/office/drawing/2014/main" id="{27387C8D-FBF4-46E4-82D4-A0E72BF0FCE3}"/>
                </a:ext>
              </a:extLst>
            </p:cNvPr>
            <p:cNvSpPr/>
            <p:nvPr/>
          </p:nvSpPr>
          <p:spPr>
            <a:xfrm>
              <a:off x="3749631" y="3471195"/>
              <a:ext cx="4665" cy="4665"/>
            </a:xfrm>
            <a:custGeom>
              <a:avLst/>
              <a:gdLst/>
              <a:ahLst/>
              <a:cxnLst/>
              <a:rect l="0" t="0" r="0" b="0"/>
              <a:pathLst>
                <a:path>
                  <a:moveTo>
                    <a:pt x="0" y="0"/>
                  </a:moveTo>
                  <a:lnTo>
                    <a:pt x="467" y="467"/>
                  </a:lnTo>
                  <a:cubicBezTo>
                    <a:pt x="467" y="467"/>
                    <a:pt x="933" y="467"/>
                    <a:pt x="933" y="467"/>
                  </a:cubicBezTo>
                  <a:cubicBezTo>
                    <a:pt x="933" y="467"/>
                    <a:pt x="933" y="467"/>
                    <a:pt x="933" y="467"/>
                  </a:cubicBezTo>
                  <a:lnTo>
                    <a:pt x="0" y="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10" name="Freeform: Shape 409">
              <a:extLst>
                <a:ext uri="{FF2B5EF4-FFF2-40B4-BE49-F238E27FC236}">
                  <a16:creationId xmlns:a16="http://schemas.microsoft.com/office/drawing/2014/main" id="{8B4553EB-96CD-46B9-9A68-C2710753BD9A}"/>
                </a:ext>
              </a:extLst>
            </p:cNvPr>
            <p:cNvSpPr/>
            <p:nvPr/>
          </p:nvSpPr>
          <p:spPr>
            <a:xfrm>
              <a:off x="1882312" y="1484426"/>
              <a:ext cx="4665" cy="4665"/>
            </a:xfrm>
            <a:custGeom>
              <a:avLst/>
              <a:gdLst/>
              <a:ahLst/>
              <a:cxnLst/>
              <a:rect l="0" t="0" r="0" b="0"/>
              <a:pathLst>
                <a:path>
                  <a:moveTo>
                    <a:pt x="1399" y="0"/>
                  </a:moveTo>
                  <a:lnTo>
                    <a:pt x="0" y="467"/>
                  </a:lnTo>
                  <a:cubicBezTo>
                    <a:pt x="0" y="467"/>
                    <a:pt x="467" y="933"/>
                    <a:pt x="467" y="933"/>
                  </a:cubicBezTo>
                  <a:cubicBezTo>
                    <a:pt x="467" y="933"/>
                    <a:pt x="467" y="933"/>
                    <a:pt x="467" y="933"/>
                  </a:cubicBezTo>
                  <a:lnTo>
                    <a:pt x="1399" y="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11" name="Freeform: Shape 410">
              <a:extLst>
                <a:ext uri="{FF2B5EF4-FFF2-40B4-BE49-F238E27FC236}">
                  <a16:creationId xmlns:a16="http://schemas.microsoft.com/office/drawing/2014/main" id="{1A944580-D460-4A7C-9607-08151C88C5DC}"/>
                </a:ext>
              </a:extLst>
            </p:cNvPr>
            <p:cNvSpPr/>
            <p:nvPr/>
          </p:nvSpPr>
          <p:spPr>
            <a:xfrm>
              <a:off x="3252363" y="1487975"/>
              <a:ext cx="4665" cy="4665"/>
            </a:xfrm>
            <a:custGeom>
              <a:avLst/>
              <a:gdLst/>
              <a:ahLst/>
              <a:cxnLst/>
              <a:rect l="0" t="0" r="0" b="0"/>
              <a:pathLst>
                <a:path>
                  <a:moveTo>
                    <a:pt x="466" y="183"/>
                  </a:moveTo>
                  <a:cubicBezTo>
                    <a:pt x="466" y="183"/>
                    <a:pt x="466" y="650"/>
                    <a:pt x="0" y="1116"/>
                  </a:cubicBezTo>
                  <a:cubicBezTo>
                    <a:pt x="1399" y="183"/>
                    <a:pt x="1399" y="-283"/>
                    <a:pt x="466" y="18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12" name="Freeform: Shape 411">
              <a:extLst>
                <a:ext uri="{FF2B5EF4-FFF2-40B4-BE49-F238E27FC236}">
                  <a16:creationId xmlns:a16="http://schemas.microsoft.com/office/drawing/2014/main" id="{951B45C7-61B2-4C96-A226-99ECE1AEABC7}"/>
                </a:ext>
              </a:extLst>
            </p:cNvPr>
            <p:cNvSpPr/>
            <p:nvPr/>
          </p:nvSpPr>
          <p:spPr>
            <a:xfrm>
              <a:off x="3252363" y="1488624"/>
              <a:ext cx="4665" cy="4665"/>
            </a:xfrm>
            <a:custGeom>
              <a:avLst/>
              <a:gdLst/>
              <a:ahLst/>
              <a:cxnLst/>
              <a:rect l="0" t="0" r="0" b="0"/>
              <a:pathLst>
                <a:path>
                  <a:moveTo>
                    <a:pt x="466" y="0"/>
                  </a:moveTo>
                  <a:cubicBezTo>
                    <a:pt x="466" y="0"/>
                    <a:pt x="0" y="0"/>
                    <a:pt x="0" y="466"/>
                  </a:cubicBezTo>
                  <a:cubicBezTo>
                    <a:pt x="0" y="466"/>
                    <a:pt x="0" y="466"/>
                    <a:pt x="0" y="933"/>
                  </a:cubicBezTo>
                  <a:cubicBezTo>
                    <a:pt x="0" y="933"/>
                    <a:pt x="466" y="933"/>
                    <a:pt x="466" y="933"/>
                  </a:cubicBezTo>
                  <a:cubicBezTo>
                    <a:pt x="466" y="933"/>
                    <a:pt x="466" y="466"/>
                    <a:pt x="466"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13" name="Freeform: Shape 412">
              <a:extLst>
                <a:ext uri="{FF2B5EF4-FFF2-40B4-BE49-F238E27FC236}">
                  <a16:creationId xmlns:a16="http://schemas.microsoft.com/office/drawing/2014/main" id="{455F6EC5-FF90-4B1D-84C6-F72547C7E1B3}"/>
                </a:ext>
              </a:extLst>
            </p:cNvPr>
            <p:cNvSpPr/>
            <p:nvPr/>
          </p:nvSpPr>
          <p:spPr>
            <a:xfrm>
              <a:off x="4042113" y="1496088"/>
              <a:ext cx="4665" cy="4665"/>
            </a:xfrm>
            <a:custGeom>
              <a:avLst/>
              <a:gdLst/>
              <a:ahLst/>
              <a:cxnLst/>
              <a:rect l="0" t="0" r="0" b="0"/>
              <a:pathLst>
                <a:path>
                  <a:moveTo>
                    <a:pt x="0" y="933"/>
                  </a:moveTo>
                  <a:lnTo>
                    <a:pt x="1866" y="1400"/>
                  </a:lnTo>
                  <a:lnTo>
                    <a:pt x="933" y="467"/>
                  </a:lnTo>
                  <a:lnTo>
                    <a:pt x="0" y="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14" name="Freeform: Shape 413">
              <a:extLst>
                <a:ext uri="{FF2B5EF4-FFF2-40B4-BE49-F238E27FC236}">
                  <a16:creationId xmlns:a16="http://schemas.microsoft.com/office/drawing/2014/main" id="{1969A5B9-E040-42EE-9B03-7601878D557A}"/>
                </a:ext>
              </a:extLst>
            </p:cNvPr>
            <p:cNvSpPr/>
            <p:nvPr/>
          </p:nvSpPr>
          <p:spPr>
            <a:xfrm>
              <a:off x="945155" y="1929455"/>
              <a:ext cx="4665" cy="4665"/>
            </a:xfrm>
            <a:custGeom>
              <a:avLst/>
              <a:gdLst/>
              <a:ahLst/>
              <a:cxnLst/>
              <a:rect l="0" t="0" r="0" b="0"/>
              <a:pathLst>
                <a:path>
                  <a:moveTo>
                    <a:pt x="0" y="467"/>
                  </a:moveTo>
                  <a:cubicBezTo>
                    <a:pt x="0" y="933"/>
                    <a:pt x="0" y="933"/>
                    <a:pt x="466" y="1400"/>
                  </a:cubicBezTo>
                  <a:cubicBezTo>
                    <a:pt x="466" y="933"/>
                    <a:pt x="466" y="467"/>
                    <a:pt x="466" y="0"/>
                  </a:cubicBezTo>
                  <a:cubicBezTo>
                    <a:pt x="0" y="0"/>
                    <a:pt x="0" y="467"/>
                    <a:pt x="0" y="4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15" name="Freeform: Shape 414">
              <a:extLst>
                <a:ext uri="{FF2B5EF4-FFF2-40B4-BE49-F238E27FC236}">
                  <a16:creationId xmlns:a16="http://schemas.microsoft.com/office/drawing/2014/main" id="{FEE808FF-8AA9-4FF7-BDFC-C1A17045CC8E}"/>
                </a:ext>
              </a:extLst>
            </p:cNvPr>
            <p:cNvSpPr/>
            <p:nvPr/>
          </p:nvSpPr>
          <p:spPr>
            <a:xfrm>
              <a:off x="939558" y="1928989"/>
              <a:ext cx="13994" cy="9330"/>
            </a:xfrm>
            <a:custGeom>
              <a:avLst/>
              <a:gdLst/>
              <a:ahLst/>
              <a:cxnLst/>
              <a:rect l="0" t="0" r="0" b="0"/>
              <a:pathLst>
                <a:path w="13995" h="9330">
                  <a:moveTo>
                    <a:pt x="6065" y="1866"/>
                  </a:moveTo>
                  <a:cubicBezTo>
                    <a:pt x="6065" y="2333"/>
                    <a:pt x="6065" y="3266"/>
                    <a:pt x="6065" y="3732"/>
                  </a:cubicBezTo>
                  <a:lnTo>
                    <a:pt x="6531" y="3266"/>
                  </a:lnTo>
                  <a:cubicBezTo>
                    <a:pt x="4665" y="5132"/>
                    <a:pt x="3266" y="6998"/>
                    <a:pt x="1399" y="8864"/>
                  </a:cubicBezTo>
                  <a:cubicBezTo>
                    <a:pt x="-466" y="11196"/>
                    <a:pt x="-466" y="13062"/>
                    <a:pt x="1399" y="13529"/>
                  </a:cubicBezTo>
                  <a:cubicBezTo>
                    <a:pt x="2333" y="13529"/>
                    <a:pt x="4199" y="13995"/>
                    <a:pt x="5132" y="13529"/>
                  </a:cubicBezTo>
                  <a:cubicBezTo>
                    <a:pt x="9330" y="10730"/>
                    <a:pt x="13062" y="6998"/>
                    <a:pt x="15861" y="2799"/>
                  </a:cubicBezTo>
                  <a:cubicBezTo>
                    <a:pt x="16328" y="1866"/>
                    <a:pt x="15395" y="467"/>
                    <a:pt x="13995" y="467"/>
                  </a:cubicBezTo>
                  <a:cubicBezTo>
                    <a:pt x="12596" y="0"/>
                    <a:pt x="11663" y="0"/>
                    <a:pt x="10263" y="0"/>
                  </a:cubicBezTo>
                  <a:cubicBezTo>
                    <a:pt x="8864" y="1400"/>
                    <a:pt x="7931" y="2333"/>
                    <a:pt x="6531" y="3732"/>
                  </a:cubicBezTo>
                  <a:cubicBezTo>
                    <a:pt x="6065" y="3266"/>
                    <a:pt x="6065" y="2799"/>
                    <a:pt x="6065" y="18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16" name="Freeform: Shape 415">
              <a:extLst>
                <a:ext uri="{FF2B5EF4-FFF2-40B4-BE49-F238E27FC236}">
                  <a16:creationId xmlns:a16="http://schemas.microsoft.com/office/drawing/2014/main" id="{3E58A51E-FD29-4253-B40A-D5B972D0660A}"/>
                </a:ext>
              </a:extLst>
            </p:cNvPr>
            <p:cNvSpPr/>
            <p:nvPr/>
          </p:nvSpPr>
          <p:spPr>
            <a:xfrm>
              <a:off x="4425559" y="1525011"/>
              <a:ext cx="4665" cy="4665"/>
            </a:xfrm>
            <a:custGeom>
              <a:avLst/>
              <a:gdLst/>
              <a:ahLst/>
              <a:cxnLst/>
              <a:rect l="0" t="0" r="0" b="0"/>
              <a:pathLst>
                <a:path>
                  <a:moveTo>
                    <a:pt x="933" y="1866"/>
                  </a:moveTo>
                  <a:cubicBezTo>
                    <a:pt x="1399" y="1866"/>
                    <a:pt x="1866" y="1400"/>
                    <a:pt x="2333" y="933"/>
                  </a:cubicBezTo>
                  <a:cubicBezTo>
                    <a:pt x="1866" y="467"/>
                    <a:pt x="1399" y="0"/>
                    <a:pt x="1399" y="0"/>
                  </a:cubicBezTo>
                  <a:cubicBezTo>
                    <a:pt x="933" y="0"/>
                    <a:pt x="466" y="467"/>
                    <a:pt x="0" y="933"/>
                  </a:cubicBezTo>
                  <a:cubicBezTo>
                    <a:pt x="466" y="933"/>
                    <a:pt x="466" y="1866"/>
                    <a:pt x="933" y="18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17" name="Freeform: Shape 416">
              <a:extLst>
                <a:ext uri="{FF2B5EF4-FFF2-40B4-BE49-F238E27FC236}">
                  <a16:creationId xmlns:a16="http://schemas.microsoft.com/office/drawing/2014/main" id="{144B213F-FD2B-41BF-85D0-7C355634A82E}"/>
                </a:ext>
              </a:extLst>
            </p:cNvPr>
            <p:cNvSpPr/>
            <p:nvPr/>
          </p:nvSpPr>
          <p:spPr>
            <a:xfrm>
              <a:off x="1124750" y="2223683"/>
              <a:ext cx="4665" cy="4665"/>
            </a:xfrm>
            <a:custGeom>
              <a:avLst/>
              <a:gdLst/>
              <a:ahLst/>
              <a:cxnLst/>
              <a:rect l="0" t="0" r="0" b="0"/>
              <a:pathLst>
                <a:path>
                  <a:moveTo>
                    <a:pt x="0" y="592"/>
                  </a:moveTo>
                  <a:cubicBezTo>
                    <a:pt x="933" y="1059"/>
                    <a:pt x="1400" y="1525"/>
                    <a:pt x="2333" y="1525"/>
                  </a:cubicBezTo>
                  <a:cubicBezTo>
                    <a:pt x="1866" y="592"/>
                    <a:pt x="2333" y="-807"/>
                    <a:pt x="0" y="59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18" name="Freeform: Shape 417">
              <a:extLst>
                <a:ext uri="{FF2B5EF4-FFF2-40B4-BE49-F238E27FC236}">
                  <a16:creationId xmlns:a16="http://schemas.microsoft.com/office/drawing/2014/main" id="{FEC9522D-88BD-40C4-B88B-B8BD9CC05A55}"/>
                </a:ext>
              </a:extLst>
            </p:cNvPr>
            <p:cNvSpPr/>
            <p:nvPr/>
          </p:nvSpPr>
          <p:spPr>
            <a:xfrm>
              <a:off x="2176195" y="1917794"/>
              <a:ext cx="4665" cy="4665"/>
            </a:xfrm>
            <a:custGeom>
              <a:avLst/>
              <a:gdLst/>
              <a:ahLst/>
              <a:cxnLst/>
              <a:rect l="0" t="0" r="0" b="0"/>
              <a:pathLst>
                <a:path>
                  <a:moveTo>
                    <a:pt x="0" y="0"/>
                  </a:moveTo>
                  <a:cubicBezTo>
                    <a:pt x="0" y="933"/>
                    <a:pt x="0" y="1866"/>
                    <a:pt x="0" y="2799"/>
                  </a:cubicBezTo>
                  <a:cubicBezTo>
                    <a:pt x="1399" y="1400"/>
                    <a:pt x="1399" y="933"/>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19" name="Freeform: Shape 418">
              <a:extLst>
                <a:ext uri="{FF2B5EF4-FFF2-40B4-BE49-F238E27FC236}">
                  <a16:creationId xmlns:a16="http://schemas.microsoft.com/office/drawing/2014/main" id="{CBE89A57-E0CD-4B34-BF7E-E57E75468B5F}"/>
                </a:ext>
              </a:extLst>
            </p:cNvPr>
            <p:cNvSpPr/>
            <p:nvPr/>
          </p:nvSpPr>
          <p:spPr>
            <a:xfrm>
              <a:off x="4293545" y="1566061"/>
              <a:ext cx="4665" cy="4665"/>
            </a:xfrm>
            <a:custGeom>
              <a:avLst/>
              <a:gdLst/>
              <a:ahLst/>
              <a:cxnLst/>
              <a:rect l="0" t="0" r="0" b="0"/>
              <a:pathLst>
                <a:path>
                  <a:moveTo>
                    <a:pt x="0" y="0"/>
                  </a:moveTo>
                  <a:cubicBezTo>
                    <a:pt x="0" y="466"/>
                    <a:pt x="0" y="466"/>
                    <a:pt x="466" y="466"/>
                  </a:cubicBezTo>
                  <a:cubicBezTo>
                    <a:pt x="466" y="466"/>
                    <a:pt x="466" y="466"/>
                    <a:pt x="933" y="466"/>
                  </a:cubicBezTo>
                  <a:cubicBezTo>
                    <a:pt x="933" y="466"/>
                    <a:pt x="933" y="0"/>
                    <a:pt x="933" y="0"/>
                  </a:cubicBezTo>
                  <a:cubicBezTo>
                    <a:pt x="466" y="0"/>
                    <a:pt x="0" y="0"/>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20" name="Freeform: Shape 419">
              <a:extLst>
                <a:ext uri="{FF2B5EF4-FFF2-40B4-BE49-F238E27FC236}">
                  <a16:creationId xmlns:a16="http://schemas.microsoft.com/office/drawing/2014/main" id="{41A6ABBE-6BB2-44DF-AE09-0AA6CE8BC893}"/>
                </a:ext>
              </a:extLst>
            </p:cNvPr>
            <p:cNvSpPr/>
            <p:nvPr/>
          </p:nvSpPr>
          <p:spPr>
            <a:xfrm>
              <a:off x="4292613" y="1565086"/>
              <a:ext cx="4665" cy="4665"/>
            </a:xfrm>
            <a:custGeom>
              <a:avLst/>
              <a:gdLst/>
              <a:ahLst/>
              <a:cxnLst/>
              <a:rect l="0" t="0" r="0" b="0"/>
              <a:pathLst>
                <a:path>
                  <a:moveTo>
                    <a:pt x="0" y="509"/>
                  </a:moveTo>
                  <a:cubicBezTo>
                    <a:pt x="0" y="509"/>
                    <a:pt x="466" y="509"/>
                    <a:pt x="933" y="975"/>
                  </a:cubicBezTo>
                  <a:cubicBezTo>
                    <a:pt x="466" y="42"/>
                    <a:pt x="0" y="-424"/>
                    <a:pt x="0" y="50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21" name="Freeform: Shape 420">
              <a:extLst>
                <a:ext uri="{FF2B5EF4-FFF2-40B4-BE49-F238E27FC236}">
                  <a16:creationId xmlns:a16="http://schemas.microsoft.com/office/drawing/2014/main" id="{7A31F4E3-F0C7-438D-B253-0DE8FE924487}"/>
                </a:ext>
              </a:extLst>
            </p:cNvPr>
            <p:cNvSpPr/>
            <p:nvPr/>
          </p:nvSpPr>
          <p:spPr>
            <a:xfrm>
              <a:off x="2095028" y="1571658"/>
              <a:ext cx="4665" cy="4665"/>
            </a:xfrm>
            <a:custGeom>
              <a:avLst/>
              <a:gdLst/>
              <a:ahLst/>
              <a:cxnLst/>
              <a:rect l="0" t="0" r="0" b="0"/>
              <a:pathLst>
                <a:path>
                  <a:moveTo>
                    <a:pt x="1399" y="0"/>
                  </a:moveTo>
                  <a:cubicBezTo>
                    <a:pt x="467" y="466"/>
                    <a:pt x="0" y="933"/>
                    <a:pt x="0" y="1866"/>
                  </a:cubicBezTo>
                  <a:cubicBezTo>
                    <a:pt x="933" y="1399"/>
                    <a:pt x="1399" y="933"/>
                    <a:pt x="2333" y="933"/>
                  </a:cubicBezTo>
                  <a:cubicBezTo>
                    <a:pt x="2333" y="466"/>
                    <a:pt x="1866" y="0"/>
                    <a:pt x="1399"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22" name="Freeform: Shape 421">
              <a:extLst>
                <a:ext uri="{FF2B5EF4-FFF2-40B4-BE49-F238E27FC236}">
                  <a16:creationId xmlns:a16="http://schemas.microsoft.com/office/drawing/2014/main" id="{C2708AC8-5A96-4B36-AE14-8BB64E95B01F}"/>
                </a:ext>
              </a:extLst>
            </p:cNvPr>
            <p:cNvSpPr/>
            <p:nvPr/>
          </p:nvSpPr>
          <p:spPr>
            <a:xfrm>
              <a:off x="1853391" y="1579124"/>
              <a:ext cx="4665" cy="4665"/>
            </a:xfrm>
            <a:custGeom>
              <a:avLst/>
              <a:gdLst/>
              <a:ahLst/>
              <a:cxnLst/>
              <a:rect l="0" t="0" r="0" b="0"/>
              <a:pathLst>
                <a:path>
                  <a:moveTo>
                    <a:pt x="1400" y="933"/>
                  </a:moveTo>
                  <a:lnTo>
                    <a:pt x="933" y="0"/>
                  </a:lnTo>
                  <a:lnTo>
                    <a:pt x="0" y="933"/>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23" name="Freeform: Shape 422">
              <a:extLst>
                <a:ext uri="{FF2B5EF4-FFF2-40B4-BE49-F238E27FC236}">
                  <a16:creationId xmlns:a16="http://schemas.microsoft.com/office/drawing/2014/main" id="{64BFC73C-3CFB-4E64-A426-22634C87C19B}"/>
                </a:ext>
              </a:extLst>
            </p:cNvPr>
            <p:cNvSpPr/>
            <p:nvPr/>
          </p:nvSpPr>
          <p:spPr>
            <a:xfrm>
              <a:off x="3928759" y="1644898"/>
              <a:ext cx="4665" cy="4665"/>
            </a:xfrm>
            <a:custGeom>
              <a:avLst/>
              <a:gdLst/>
              <a:ahLst/>
              <a:cxnLst/>
              <a:rect l="0" t="0" r="0" b="0"/>
              <a:pathLst>
                <a:path>
                  <a:moveTo>
                    <a:pt x="933" y="0"/>
                  </a:moveTo>
                  <a:lnTo>
                    <a:pt x="0" y="466"/>
                  </a:lnTo>
                  <a:lnTo>
                    <a:pt x="933" y="140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24" name="Freeform: Shape 423">
              <a:extLst>
                <a:ext uri="{FF2B5EF4-FFF2-40B4-BE49-F238E27FC236}">
                  <a16:creationId xmlns:a16="http://schemas.microsoft.com/office/drawing/2014/main" id="{92B1F911-42DB-4345-B1EA-0D804E058664}"/>
                </a:ext>
              </a:extLst>
            </p:cNvPr>
            <p:cNvSpPr/>
            <p:nvPr/>
          </p:nvSpPr>
          <p:spPr>
            <a:xfrm>
              <a:off x="1963481" y="4262359"/>
              <a:ext cx="4665" cy="4665"/>
            </a:xfrm>
            <a:custGeom>
              <a:avLst/>
              <a:gdLst/>
              <a:ahLst/>
              <a:cxnLst/>
              <a:rect l="0" t="0" r="0" b="0"/>
              <a:pathLst>
                <a:path>
                  <a:moveTo>
                    <a:pt x="0" y="467"/>
                  </a:moveTo>
                  <a:cubicBezTo>
                    <a:pt x="0" y="467"/>
                    <a:pt x="467" y="467"/>
                    <a:pt x="467" y="467"/>
                  </a:cubicBezTo>
                  <a:cubicBezTo>
                    <a:pt x="467" y="467"/>
                    <a:pt x="467" y="0"/>
                    <a:pt x="467" y="0"/>
                  </a:cubicBezTo>
                  <a:cubicBezTo>
                    <a:pt x="467" y="0"/>
                    <a:pt x="467" y="0"/>
                    <a:pt x="0" y="467"/>
                  </a:cubicBezTo>
                  <a:cubicBezTo>
                    <a:pt x="467" y="0"/>
                    <a:pt x="0" y="467"/>
                    <a:pt x="0" y="4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25" name="Freeform: Shape 424">
              <a:extLst>
                <a:ext uri="{FF2B5EF4-FFF2-40B4-BE49-F238E27FC236}">
                  <a16:creationId xmlns:a16="http://schemas.microsoft.com/office/drawing/2014/main" id="{B8E51896-C602-4D82-8402-161A73A5CBF4}"/>
                </a:ext>
              </a:extLst>
            </p:cNvPr>
            <p:cNvSpPr/>
            <p:nvPr/>
          </p:nvSpPr>
          <p:spPr>
            <a:xfrm>
              <a:off x="1960682" y="4262826"/>
              <a:ext cx="4665" cy="4665"/>
            </a:xfrm>
            <a:custGeom>
              <a:avLst/>
              <a:gdLst/>
              <a:ahLst/>
              <a:cxnLst/>
              <a:rect l="0" t="0" r="0" b="0"/>
              <a:pathLst>
                <a:path>
                  <a:moveTo>
                    <a:pt x="2799" y="0"/>
                  </a:moveTo>
                  <a:cubicBezTo>
                    <a:pt x="1866" y="0"/>
                    <a:pt x="933" y="0"/>
                    <a:pt x="0" y="0"/>
                  </a:cubicBezTo>
                  <a:cubicBezTo>
                    <a:pt x="933" y="1866"/>
                    <a:pt x="1400" y="1866"/>
                    <a:pt x="2799"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26" name="Freeform: Shape 425">
              <a:extLst>
                <a:ext uri="{FF2B5EF4-FFF2-40B4-BE49-F238E27FC236}">
                  <a16:creationId xmlns:a16="http://schemas.microsoft.com/office/drawing/2014/main" id="{1336B72D-0C22-4A8B-B7F1-E7CDBB7B4023}"/>
                </a:ext>
              </a:extLst>
            </p:cNvPr>
            <p:cNvSpPr/>
            <p:nvPr/>
          </p:nvSpPr>
          <p:spPr>
            <a:xfrm>
              <a:off x="3228925" y="2210747"/>
              <a:ext cx="9329" cy="18659"/>
            </a:xfrm>
            <a:custGeom>
              <a:avLst/>
              <a:gdLst/>
              <a:ahLst/>
              <a:cxnLst/>
              <a:rect l="0" t="0" r="0" b="0"/>
              <a:pathLst>
                <a:path w="9330" h="18660">
                  <a:moveTo>
                    <a:pt x="1048" y="17261"/>
                  </a:moveTo>
                  <a:cubicBezTo>
                    <a:pt x="1514" y="18194"/>
                    <a:pt x="2447" y="19127"/>
                    <a:pt x="3380" y="20060"/>
                  </a:cubicBezTo>
                  <a:cubicBezTo>
                    <a:pt x="4313" y="20993"/>
                    <a:pt x="6646" y="19593"/>
                    <a:pt x="8045" y="17727"/>
                  </a:cubicBezTo>
                  <a:cubicBezTo>
                    <a:pt x="12710" y="12596"/>
                    <a:pt x="12710" y="6531"/>
                    <a:pt x="11777" y="0"/>
                  </a:cubicBezTo>
                  <a:cubicBezTo>
                    <a:pt x="8512" y="0"/>
                    <a:pt x="5713" y="466"/>
                    <a:pt x="3380" y="2799"/>
                  </a:cubicBezTo>
                  <a:cubicBezTo>
                    <a:pt x="581" y="6065"/>
                    <a:pt x="-352" y="9330"/>
                    <a:pt x="115" y="13062"/>
                  </a:cubicBezTo>
                  <a:cubicBezTo>
                    <a:pt x="115" y="14462"/>
                    <a:pt x="115" y="15861"/>
                    <a:pt x="1048" y="1726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27" name="Freeform: Shape 426">
              <a:extLst>
                <a:ext uri="{FF2B5EF4-FFF2-40B4-BE49-F238E27FC236}">
                  <a16:creationId xmlns:a16="http://schemas.microsoft.com/office/drawing/2014/main" id="{FE9F887F-D216-4DE1-95A1-E29F4B1A85F8}"/>
                </a:ext>
              </a:extLst>
            </p:cNvPr>
            <p:cNvSpPr/>
            <p:nvPr/>
          </p:nvSpPr>
          <p:spPr>
            <a:xfrm>
              <a:off x="3244259" y="2143570"/>
              <a:ext cx="4665" cy="9330"/>
            </a:xfrm>
            <a:custGeom>
              <a:avLst/>
              <a:gdLst/>
              <a:ahLst/>
              <a:cxnLst/>
              <a:rect l="0" t="0" r="0" b="0"/>
              <a:pathLst>
                <a:path w="4665" h="9330">
                  <a:moveTo>
                    <a:pt x="4374" y="9330"/>
                  </a:moveTo>
                  <a:cubicBezTo>
                    <a:pt x="4840" y="9330"/>
                    <a:pt x="5773" y="9330"/>
                    <a:pt x="6239" y="8864"/>
                  </a:cubicBezTo>
                  <a:cubicBezTo>
                    <a:pt x="7639" y="7464"/>
                    <a:pt x="8106" y="5598"/>
                    <a:pt x="7172" y="3732"/>
                  </a:cubicBezTo>
                  <a:cubicBezTo>
                    <a:pt x="6239" y="2333"/>
                    <a:pt x="4840" y="1400"/>
                    <a:pt x="3907" y="0"/>
                  </a:cubicBezTo>
                  <a:cubicBezTo>
                    <a:pt x="2974" y="467"/>
                    <a:pt x="2041" y="467"/>
                    <a:pt x="1574" y="933"/>
                  </a:cubicBezTo>
                  <a:cubicBezTo>
                    <a:pt x="175" y="2333"/>
                    <a:pt x="-292" y="4199"/>
                    <a:pt x="175" y="6065"/>
                  </a:cubicBezTo>
                  <a:cubicBezTo>
                    <a:pt x="641" y="7931"/>
                    <a:pt x="2507" y="9330"/>
                    <a:pt x="4374" y="933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28" name="Freeform: Shape 427">
              <a:extLst>
                <a:ext uri="{FF2B5EF4-FFF2-40B4-BE49-F238E27FC236}">
                  <a16:creationId xmlns:a16="http://schemas.microsoft.com/office/drawing/2014/main" id="{D803EA9B-6C3C-4147-A897-BE98C1D6E730}"/>
                </a:ext>
              </a:extLst>
            </p:cNvPr>
            <p:cNvSpPr/>
            <p:nvPr/>
          </p:nvSpPr>
          <p:spPr>
            <a:xfrm>
              <a:off x="3184884" y="2269808"/>
              <a:ext cx="4665" cy="4665"/>
            </a:xfrm>
            <a:custGeom>
              <a:avLst/>
              <a:gdLst/>
              <a:ahLst/>
              <a:cxnLst/>
              <a:rect l="0" t="0" r="0" b="0"/>
              <a:pathLst>
                <a:path>
                  <a:moveTo>
                    <a:pt x="3106" y="4382"/>
                  </a:moveTo>
                  <a:cubicBezTo>
                    <a:pt x="3572" y="4382"/>
                    <a:pt x="4038" y="3916"/>
                    <a:pt x="4505" y="3449"/>
                  </a:cubicBezTo>
                  <a:cubicBezTo>
                    <a:pt x="4038" y="2516"/>
                    <a:pt x="3572" y="1117"/>
                    <a:pt x="3106" y="650"/>
                  </a:cubicBezTo>
                  <a:cubicBezTo>
                    <a:pt x="2172" y="-283"/>
                    <a:pt x="773" y="-283"/>
                    <a:pt x="306" y="1117"/>
                  </a:cubicBezTo>
                  <a:cubicBezTo>
                    <a:pt x="-160" y="2050"/>
                    <a:pt x="-160" y="3449"/>
                    <a:pt x="773" y="3916"/>
                  </a:cubicBezTo>
                  <a:cubicBezTo>
                    <a:pt x="773" y="4382"/>
                    <a:pt x="2172" y="4382"/>
                    <a:pt x="3106" y="438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29" name="Freeform: Shape 428">
              <a:extLst>
                <a:ext uri="{FF2B5EF4-FFF2-40B4-BE49-F238E27FC236}">
                  <a16:creationId xmlns:a16="http://schemas.microsoft.com/office/drawing/2014/main" id="{4AA57146-00D2-428E-BB1F-FB5C64353F9E}"/>
                </a:ext>
              </a:extLst>
            </p:cNvPr>
            <p:cNvSpPr/>
            <p:nvPr/>
          </p:nvSpPr>
          <p:spPr>
            <a:xfrm>
              <a:off x="3285938" y="2179586"/>
              <a:ext cx="4665" cy="4665"/>
            </a:xfrm>
            <a:custGeom>
              <a:avLst/>
              <a:gdLst/>
              <a:ahLst/>
              <a:cxnLst/>
              <a:rect l="0" t="0" r="0" b="0"/>
              <a:pathLst>
                <a:path w="4665" h="4665">
                  <a:moveTo>
                    <a:pt x="1866" y="5507"/>
                  </a:moveTo>
                  <a:cubicBezTo>
                    <a:pt x="3732" y="6440"/>
                    <a:pt x="5131" y="5041"/>
                    <a:pt x="6065" y="3641"/>
                  </a:cubicBezTo>
                  <a:cubicBezTo>
                    <a:pt x="6065" y="3175"/>
                    <a:pt x="6531" y="2242"/>
                    <a:pt x="6531" y="1775"/>
                  </a:cubicBezTo>
                  <a:cubicBezTo>
                    <a:pt x="6531" y="376"/>
                    <a:pt x="3732" y="-557"/>
                    <a:pt x="1866" y="376"/>
                  </a:cubicBezTo>
                  <a:cubicBezTo>
                    <a:pt x="933" y="842"/>
                    <a:pt x="0" y="2242"/>
                    <a:pt x="0" y="2708"/>
                  </a:cubicBezTo>
                  <a:cubicBezTo>
                    <a:pt x="0" y="4108"/>
                    <a:pt x="933" y="5507"/>
                    <a:pt x="1866" y="550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30" name="Freeform: Shape 429">
              <a:extLst>
                <a:ext uri="{FF2B5EF4-FFF2-40B4-BE49-F238E27FC236}">
                  <a16:creationId xmlns:a16="http://schemas.microsoft.com/office/drawing/2014/main" id="{3DABD9B5-6BBF-48B9-B603-3D8A4E84FA8C}"/>
                </a:ext>
              </a:extLst>
            </p:cNvPr>
            <p:cNvSpPr/>
            <p:nvPr/>
          </p:nvSpPr>
          <p:spPr>
            <a:xfrm>
              <a:off x="3240235" y="2209776"/>
              <a:ext cx="4665" cy="4665"/>
            </a:xfrm>
            <a:custGeom>
              <a:avLst/>
              <a:gdLst/>
              <a:ahLst/>
              <a:cxnLst/>
              <a:rect l="0" t="0" r="0" b="0"/>
              <a:pathLst>
                <a:path>
                  <a:moveTo>
                    <a:pt x="933" y="0"/>
                  </a:moveTo>
                  <a:lnTo>
                    <a:pt x="0" y="466"/>
                  </a:lnTo>
                  <a:cubicBezTo>
                    <a:pt x="0" y="466"/>
                    <a:pt x="0" y="933"/>
                    <a:pt x="0" y="933"/>
                  </a:cubicBezTo>
                  <a:cubicBezTo>
                    <a:pt x="0" y="933"/>
                    <a:pt x="467" y="933"/>
                    <a:pt x="467" y="933"/>
                  </a:cubicBezTo>
                  <a:lnTo>
                    <a:pt x="933" y="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31" name="Freeform: Shape 430">
              <a:extLst>
                <a:ext uri="{FF2B5EF4-FFF2-40B4-BE49-F238E27FC236}">
                  <a16:creationId xmlns:a16="http://schemas.microsoft.com/office/drawing/2014/main" id="{43B4E467-535C-44FD-8E75-AFBBC2C7FABC}"/>
                </a:ext>
              </a:extLst>
            </p:cNvPr>
            <p:cNvSpPr/>
            <p:nvPr/>
          </p:nvSpPr>
          <p:spPr>
            <a:xfrm>
              <a:off x="3282411" y="2202442"/>
              <a:ext cx="4665" cy="4665"/>
            </a:xfrm>
            <a:custGeom>
              <a:avLst/>
              <a:gdLst/>
              <a:ahLst/>
              <a:cxnLst/>
              <a:rect l="0" t="0" r="0" b="0"/>
              <a:pathLst>
                <a:path>
                  <a:moveTo>
                    <a:pt x="0" y="1400"/>
                  </a:moveTo>
                  <a:lnTo>
                    <a:pt x="933" y="467"/>
                  </a:lnTo>
                  <a:cubicBezTo>
                    <a:pt x="933" y="467"/>
                    <a:pt x="933" y="0"/>
                    <a:pt x="467" y="0"/>
                  </a:cubicBezTo>
                  <a:cubicBezTo>
                    <a:pt x="467" y="0"/>
                    <a:pt x="467" y="0"/>
                    <a:pt x="467" y="0"/>
                  </a:cubicBezTo>
                  <a:lnTo>
                    <a:pt x="0" y="140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grpSp>
      <p:sp>
        <p:nvSpPr>
          <p:cNvPr id="434" name="Rectangle 433">
            <a:extLst>
              <a:ext uri="{FF2B5EF4-FFF2-40B4-BE49-F238E27FC236}">
                <a16:creationId xmlns:a16="http://schemas.microsoft.com/office/drawing/2014/main" id="{86B6EC8E-D148-477E-8ED2-A58489FF6A8D}"/>
              </a:ext>
            </a:extLst>
          </p:cNvPr>
          <p:cNvSpPr/>
          <p:nvPr/>
        </p:nvSpPr>
        <p:spPr>
          <a:xfrm>
            <a:off x="3643637" y="3141778"/>
            <a:ext cx="595910" cy="226294"/>
          </a:xfrm>
          <a:prstGeom prst="rect">
            <a:avLst/>
          </a:prstGeom>
        </p:spPr>
        <p:txBody>
          <a:bodyPr wrap="none">
            <a:spAutoFit/>
          </a:bodyPr>
          <a:lstStyle/>
          <a:p>
            <a:pPr defTabSz="913927">
              <a:lnSpc>
                <a:spcPct val="90000"/>
              </a:lnSpc>
              <a:spcAft>
                <a:spcPts val="294"/>
              </a:spcAft>
              <a:defRPr/>
            </a:pPr>
            <a:r>
              <a:rPr lang="en-US" sz="980" kern="0">
                <a:latin typeface="Segoe UI Semibold" panose="020B0702040204020203" pitchFamily="34" charset="0"/>
                <a:ea typeface="Segoe UI" pitchFamily="34" charset="0"/>
                <a:cs typeface="Segoe UI Semibold" panose="020B0702040204020203" pitchFamily="34" charset="0"/>
              </a:rPr>
              <a:t>Atlanta</a:t>
            </a:r>
          </a:p>
        </p:txBody>
      </p:sp>
      <p:sp>
        <p:nvSpPr>
          <p:cNvPr id="437" name="Rectangle 436">
            <a:extLst>
              <a:ext uri="{FF2B5EF4-FFF2-40B4-BE49-F238E27FC236}">
                <a16:creationId xmlns:a16="http://schemas.microsoft.com/office/drawing/2014/main" id="{520204C1-043F-4D55-973D-88ECBDB4D442}"/>
              </a:ext>
            </a:extLst>
          </p:cNvPr>
          <p:cNvSpPr/>
          <p:nvPr/>
        </p:nvSpPr>
        <p:spPr>
          <a:xfrm>
            <a:off x="3002497" y="2428954"/>
            <a:ext cx="643031" cy="612260"/>
          </a:xfrm>
          <a:prstGeom prst="rect">
            <a:avLst/>
          </a:prstGeom>
        </p:spPr>
        <p:txBody>
          <a:bodyPr wrap="none">
            <a:spAutoFit/>
          </a:bodyPr>
          <a:lstStyle/>
          <a:p>
            <a:pPr defTabSz="913927">
              <a:lnSpc>
                <a:spcPct val="90000"/>
              </a:lnSpc>
              <a:spcAft>
                <a:spcPts val="294"/>
              </a:spcAft>
              <a:defRPr/>
            </a:pPr>
            <a:endParaRPr lang="en-US" sz="980" kern="0" dirty="0">
              <a:latin typeface="Segoe UI Semibold" panose="020B0702040204020203" pitchFamily="34" charset="0"/>
              <a:ea typeface="Segoe UI" pitchFamily="34" charset="0"/>
              <a:cs typeface="Segoe UI Semibold" panose="020B0702040204020203" pitchFamily="34" charset="0"/>
            </a:endParaRPr>
          </a:p>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Chicago</a:t>
            </a:r>
          </a:p>
          <a:p>
            <a:pPr defTabSz="913927">
              <a:lnSpc>
                <a:spcPct val="90000"/>
              </a:lnSpc>
              <a:spcAft>
                <a:spcPts val="294"/>
              </a:spcAft>
              <a:defRPr/>
            </a:pPr>
            <a:endParaRPr lang="en-US" sz="1175" kern="0" dirty="0">
              <a:latin typeface="Segoe UI Semibold" panose="020B0702040204020203" pitchFamily="34" charset="0"/>
              <a:ea typeface="Segoe UI" pitchFamily="34" charset="0"/>
              <a:cs typeface="Segoe UI Semibold" panose="020B0702040204020203" pitchFamily="34" charset="0"/>
            </a:endParaRPr>
          </a:p>
        </p:txBody>
      </p:sp>
      <p:sp>
        <p:nvSpPr>
          <p:cNvPr id="440" name="Rectangle 439">
            <a:extLst>
              <a:ext uri="{FF2B5EF4-FFF2-40B4-BE49-F238E27FC236}">
                <a16:creationId xmlns:a16="http://schemas.microsoft.com/office/drawing/2014/main" id="{64A53DC8-D3AE-455D-8D54-1F29CF432B6F}"/>
              </a:ext>
            </a:extLst>
          </p:cNvPr>
          <p:cNvSpPr/>
          <p:nvPr/>
        </p:nvSpPr>
        <p:spPr>
          <a:xfrm>
            <a:off x="1653415" y="3018395"/>
            <a:ext cx="861011" cy="230799"/>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Los Angeles</a:t>
            </a:r>
          </a:p>
        </p:txBody>
      </p:sp>
      <p:sp>
        <p:nvSpPr>
          <p:cNvPr id="443" name="Rectangle 442">
            <a:extLst>
              <a:ext uri="{FF2B5EF4-FFF2-40B4-BE49-F238E27FC236}">
                <a16:creationId xmlns:a16="http://schemas.microsoft.com/office/drawing/2014/main" id="{FFFEE994-4418-4E90-AB6B-301A7D8C3D06}"/>
              </a:ext>
            </a:extLst>
          </p:cNvPr>
          <p:cNvSpPr/>
          <p:nvPr/>
        </p:nvSpPr>
        <p:spPr>
          <a:xfrm>
            <a:off x="1885792" y="2196977"/>
            <a:ext cx="570908" cy="230800"/>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Seattle</a:t>
            </a:r>
          </a:p>
        </p:txBody>
      </p:sp>
      <p:sp>
        <p:nvSpPr>
          <p:cNvPr id="444" name="Oval 443">
            <a:extLst>
              <a:ext uri="{FF2B5EF4-FFF2-40B4-BE49-F238E27FC236}">
                <a16:creationId xmlns:a16="http://schemas.microsoft.com/office/drawing/2014/main" id="{DA193C7B-FD88-4CA2-809F-D8EC0C039CF8}"/>
              </a:ext>
            </a:extLst>
          </p:cNvPr>
          <p:cNvSpPr/>
          <p:nvPr/>
        </p:nvSpPr>
        <p:spPr bwMode="auto">
          <a:xfrm>
            <a:off x="2433054" y="2306394"/>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446" name="Rectangle 445">
            <a:extLst>
              <a:ext uri="{FF2B5EF4-FFF2-40B4-BE49-F238E27FC236}">
                <a16:creationId xmlns:a16="http://schemas.microsoft.com/office/drawing/2014/main" id="{CE6493C0-90CB-47BB-945D-91B64957C0D1}"/>
              </a:ext>
            </a:extLst>
          </p:cNvPr>
          <p:cNvSpPr/>
          <p:nvPr/>
        </p:nvSpPr>
        <p:spPr>
          <a:xfrm>
            <a:off x="1275243" y="2662051"/>
            <a:ext cx="1108843" cy="226294"/>
          </a:xfrm>
          <a:prstGeom prst="rect">
            <a:avLst/>
          </a:prstGeom>
        </p:spPr>
        <p:txBody>
          <a:bodyPr wrap="square">
            <a:spAutoFit/>
          </a:bodyPr>
          <a:lstStyle/>
          <a:p>
            <a:pPr algn="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Silicon Valley</a:t>
            </a:r>
          </a:p>
        </p:txBody>
      </p:sp>
      <p:sp>
        <p:nvSpPr>
          <p:cNvPr id="449" name="Rectangle 448">
            <a:extLst>
              <a:ext uri="{FF2B5EF4-FFF2-40B4-BE49-F238E27FC236}">
                <a16:creationId xmlns:a16="http://schemas.microsoft.com/office/drawing/2014/main" id="{32FEE9C4-CB1F-4514-B025-5733FA97EFFD}"/>
              </a:ext>
            </a:extLst>
          </p:cNvPr>
          <p:cNvSpPr/>
          <p:nvPr/>
        </p:nvSpPr>
        <p:spPr>
          <a:xfrm>
            <a:off x="3905873" y="2894308"/>
            <a:ext cx="1114408" cy="228076"/>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Washington DC </a:t>
            </a:r>
          </a:p>
        </p:txBody>
      </p:sp>
      <p:sp>
        <p:nvSpPr>
          <p:cNvPr id="452" name="Rectangle 451">
            <a:extLst>
              <a:ext uri="{FF2B5EF4-FFF2-40B4-BE49-F238E27FC236}">
                <a16:creationId xmlns:a16="http://schemas.microsoft.com/office/drawing/2014/main" id="{067ED70E-BBA9-4645-A14A-DB401FDE2440}"/>
              </a:ext>
            </a:extLst>
          </p:cNvPr>
          <p:cNvSpPr/>
          <p:nvPr/>
        </p:nvSpPr>
        <p:spPr>
          <a:xfrm>
            <a:off x="6388076" y="2299001"/>
            <a:ext cx="840175" cy="230799"/>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Amsterdam</a:t>
            </a:r>
          </a:p>
        </p:txBody>
      </p:sp>
      <p:sp>
        <p:nvSpPr>
          <p:cNvPr id="455" name="Rectangle 454">
            <a:extLst>
              <a:ext uri="{FF2B5EF4-FFF2-40B4-BE49-F238E27FC236}">
                <a16:creationId xmlns:a16="http://schemas.microsoft.com/office/drawing/2014/main" id="{0110B735-762D-4B07-A3F6-03E010594A9C}"/>
              </a:ext>
            </a:extLst>
          </p:cNvPr>
          <p:cNvSpPr/>
          <p:nvPr/>
        </p:nvSpPr>
        <p:spPr>
          <a:xfrm>
            <a:off x="5437245" y="2124275"/>
            <a:ext cx="559766" cy="226294"/>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Dublin</a:t>
            </a:r>
          </a:p>
        </p:txBody>
      </p:sp>
      <p:sp>
        <p:nvSpPr>
          <p:cNvPr id="458" name="Rectangle 457">
            <a:extLst>
              <a:ext uri="{FF2B5EF4-FFF2-40B4-BE49-F238E27FC236}">
                <a16:creationId xmlns:a16="http://schemas.microsoft.com/office/drawing/2014/main" id="{886F7C42-C089-4667-A56A-B023EA93B4F1}"/>
              </a:ext>
            </a:extLst>
          </p:cNvPr>
          <p:cNvSpPr/>
          <p:nvPr/>
        </p:nvSpPr>
        <p:spPr>
          <a:xfrm>
            <a:off x="5570460" y="2444082"/>
            <a:ext cx="615787" cy="230799"/>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London</a:t>
            </a:r>
          </a:p>
        </p:txBody>
      </p:sp>
      <p:sp>
        <p:nvSpPr>
          <p:cNvPr id="461" name="Rectangle 460">
            <a:extLst>
              <a:ext uri="{FF2B5EF4-FFF2-40B4-BE49-F238E27FC236}">
                <a16:creationId xmlns:a16="http://schemas.microsoft.com/office/drawing/2014/main" id="{D4541972-0438-4501-85FD-FE878BF21C3B}"/>
              </a:ext>
            </a:extLst>
          </p:cNvPr>
          <p:cNvSpPr/>
          <p:nvPr/>
        </p:nvSpPr>
        <p:spPr>
          <a:xfrm>
            <a:off x="4612405" y="5450084"/>
            <a:ext cx="745611" cy="230799"/>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Sao Paulo</a:t>
            </a:r>
          </a:p>
        </p:txBody>
      </p:sp>
      <p:sp>
        <p:nvSpPr>
          <p:cNvPr id="464" name="Rectangle 463">
            <a:extLst>
              <a:ext uri="{FF2B5EF4-FFF2-40B4-BE49-F238E27FC236}">
                <a16:creationId xmlns:a16="http://schemas.microsoft.com/office/drawing/2014/main" id="{80428EA2-4585-4967-AC50-FD2B5FF7C0D6}"/>
              </a:ext>
            </a:extLst>
          </p:cNvPr>
          <p:cNvSpPr/>
          <p:nvPr/>
        </p:nvSpPr>
        <p:spPr>
          <a:xfrm>
            <a:off x="8767068" y="3834385"/>
            <a:ext cx="644636" cy="230799"/>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Chennai</a:t>
            </a:r>
          </a:p>
        </p:txBody>
      </p:sp>
      <p:sp>
        <p:nvSpPr>
          <p:cNvPr id="467" name="Rectangle 466">
            <a:extLst>
              <a:ext uri="{FF2B5EF4-FFF2-40B4-BE49-F238E27FC236}">
                <a16:creationId xmlns:a16="http://schemas.microsoft.com/office/drawing/2014/main" id="{0356438E-9373-4058-A603-570EB63D6B43}"/>
              </a:ext>
            </a:extLst>
          </p:cNvPr>
          <p:cNvSpPr/>
          <p:nvPr/>
        </p:nvSpPr>
        <p:spPr>
          <a:xfrm>
            <a:off x="9769647" y="3572866"/>
            <a:ext cx="838691" cy="228076"/>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Hong Kong</a:t>
            </a:r>
          </a:p>
        </p:txBody>
      </p:sp>
      <p:sp>
        <p:nvSpPr>
          <p:cNvPr id="470" name="Rectangle 469">
            <a:extLst>
              <a:ext uri="{FF2B5EF4-FFF2-40B4-BE49-F238E27FC236}">
                <a16:creationId xmlns:a16="http://schemas.microsoft.com/office/drawing/2014/main" id="{ED7AC40E-5FB9-4415-93D0-2CA751B16D01}"/>
              </a:ext>
            </a:extLst>
          </p:cNvPr>
          <p:cNvSpPr/>
          <p:nvPr/>
        </p:nvSpPr>
        <p:spPr>
          <a:xfrm>
            <a:off x="7853295" y="3733171"/>
            <a:ext cx="657197" cy="226294"/>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Mumbai</a:t>
            </a:r>
          </a:p>
        </p:txBody>
      </p:sp>
      <p:sp>
        <p:nvSpPr>
          <p:cNvPr id="473" name="Rectangle 472">
            <a:extLst>
              <a:ext uri="{FF2B5EF4-FFF2-40B4-BE49-F238E27FC236}">
                <a16:creationId xmlns:a16="http://schemas.microsoft.com/office/drawing/2014/main" id="{51DB8B8D-7D83-472F-8D1F-C862D5762B00}"/>
              </a:ext>
            </a:extLst>
          </p:cNvPr>
          <p:cNvSpPr/>
          <p:nvPr/>
        </p:nvSpPr>
        <p:spPr>
          <a:xfrm>
            <a:off x="10721877" y="5960265"/>
            <a:ext cx="811205" cy="226294"/>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Melbourne</a:t>
            </a:r>
          </a:p>
        </p:txBody>
      </p:sp>
      <p:sp>
        <p:nvSpPr>
          <p:cNvPr id="476" name="Rectangle 475">
            <a:extLst>
              <a:ext uri="{FF2B5EF4-FFF2-40B4-BE49-F238E27FC236}">
                <a16:creationId xmlns:a16="http://schemas.microsoft.com/office/drawing/2014/main" id="{69AA7630-3C5E-4AA3-A1E7-A43254971F2B}"/>
              </a:ext>
            </a:extLst>
          </p:cNvPr>
          <p:cNvSpPr/>
          <p:nvPr/>
        </p:nvSpPr>
        <p:spPr>
          <a:xfrm>
            <a:off x="10227221" y="3119517"/>
            <a:ext cx="530839" cy="230800"/>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Osaka</a:t>
            </a:r>
          </a:p>
        </p:txBody>
      </p:sp>
      <p:sp>
        <p:nvSpPr>
          <p:cNvPr id="479" name="Rectangle 478">
            <a:extLst>
              <a:ext uri="{FF2B5EF4-FFF2-40B4-BE49-F238E27FC236}">
                <a16:creationId xmlns:a16="http://schemas.microsoft.com/office/drawing/2014/main" id="{C065F411-C673-4E89-8BB6-F3BAC2495CE3}"/>
              </a:ext>
            </a:extLst>
          </p:cNvPr>
          <p:cNvSpPr/>
          <p:nvPr/>
        </p:nvSpPr>
        <p:spPr>
          <a:xfrm>
            <a:off x="9534659" y="4316652"/>
            <a:ext cx="760036" cy="230799"/>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Singapore</a:t>
            </a:r>
          </a:p>
        </p:txBody>
      </p:sp>
      <p:sp>
        <p:nvSpPr>
          <p:cNvPr id="482" name="Rectangle 481">
            <a:extLst>
              <a:ext uri="{FF2B5EF4-FFF2-40B4-BE49-F238E27FC236}">
                <a16:creationId xmlns:a16="http://schemas.microsoft.com/office/drawing/2014/main" id="{96FA56E1-4986-4EA8-B6B7-68E164853677}"/>
              </a:ext>
            </a:extLst>
          </p:cNvPr>
          <p:cNvSpPr/>
          <p:nvPr/>
        </p:nvSpPr>
        <p:spPr>
          <a:xfrm>
            <a:off x="10898060" y="5686981"/>
            <a:ext cx="593349" cy="230800"/>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Sydney</a:t>
            </a:r>
          </a:p>
        </p:txBody>
      </p:sp>
      <p:sp>
        <p:nvSpPr>
          <p:cNvPr id="485" name="Rectangle 484">
            <a:extLst>
              <a:ext uri="{FF2B5EF4-FFF2-40B4-BE49-F238E27FC236}">
                <a16:creationId xmlns:a16="http://schemas.microsoft.com/office/drawing/2014/main" id="{F8271976-F81D-4D9F-A051-B5738361A7DD}"/>
              </a:ext>
            </a:extLst>
          </p:cNvPr>
          <p:cNvSpPr/>
          <p:nvPr/>
        </p:nvSpPr>
        <p:spPr>
          <a:xfrm>
            <a:off x="10510135" y="2850526"/>
            <a:ext cx="529237" cy="230799"/>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Tokyo</a:t>
            </a:r>
          </a:p>
        </p:txBody>
      </p:sp>
      <p:sp>
        <p:nvSpPr>
          <p:cNvPr id="487" name="TextBox 486">
            <a:extLst>
              <a:ext uri="{FF2B5EF4-FFF2-40B4-BE49-F238E27FC236}">
                <a16:creationId xmlns:a16="http://schemas.microsoft.com/office/drawing/2014/main" id="{6F8C05AE-A958-4A50-A550-013DDEFFBC14}"/>
              </a:ext>
            </a:extLst>
          </p:cNvPr>
          <p:cNvSpPr txBox="1"/>
          <p:nvPr/>
        </p:nvSpPr>
        <p:spPr>
          <a:xfrm>
            <a:off x="114922" y="3774545"/>
            <a:ext cx="3633024" cy="1447527"/>
          </a:xfrm>
          <a:prstGeom prst="rect">
            <a:avLst/>
          </a:prstGeom>
          <a:noFill/>
        </p:spPr>
        <p:txBody>
          <a:bodyPr wrap="square" lIns="277852" tIns="277852" rIns="277852" bIns="277852" rtlCol="0">
            <a:spAutoFit/>
          </a:bodyPr>
          <a:lstStyle/>
          <a:p>
            <a:pPr defTabSz="914225">
              <a:lnSpc>
                <a:spcPct val="90000"/>
              </a:lnSpc>
              <a:spcAft>
                <a:spcPts val="1175"/>
              </a:spcAft>
              <a:defRPr/>
            </a:pPr>
            <a:r>
              <a:rPr lang="en-US" sz="3200" kern="0" dirty="0">
                <a:gradFill>
                  <a:gsLst>
                    <a:gs pos="2917">
                      <a:srgbClr val="353535"/>
                    </a:gs>
                    <a:gs pos="63000">
                      <a:srgbClr val="353535"/>
                    </a:gs>
                  </a:gsLst>
                  <a:lin ang="5400000" scaled="0"/>
                </a:gradFill>
                <a:latin typeface="Nirmala UI Semilight" panose="020B0402040204020203" pitchFamily="34" charset="0"/>
                <a:cs typeface="Nirmala UI Semilight" panose="020B0402040204020203" pitchFamily="34" charset="0"/>
              </a:rPr>
              <a:t>ExpressRoute locations</a:t>
            </a:r>
          </a:p>
        </p:txBody>
      </p:sp>
      <p:sp>
        <p:nvSpPr>
          <p:cNvPr id="490" name="Rectangle 489">
            <a:extLst>
              <a:ext uri="{FF2B5EF4-FFF2-40B4-BE49-F238E27FC236}">
                <a16:creationId xmlns:a16="http://schemas.microsoft.com/office/drawing/2014/main" id="{AFF6B0DE-53D1-417C-89FD-07B364CCAC37}"/>
              </a:ext>
            </a:extLst>
          </p:cNvPr>
          <p:cNvSpPr/>
          <p:nvPr/>
        </p:nvSpPr>
        <p:spPr>
          <a:xfrm>
            <a:off x="1945947" y="2820843"/>
            <a:ext cx="738916" cy="226295"/>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Las Vegas</a:t>
            </a:r>
          </a:p>
        </p:txBody>
      </p:sp>
      <p:sp>
        <p:nvSpPr>
          <p:cNvPr id="493" name="Rectangle 492">
            <a:extLst>
              <a:ext uri="{FF2B5EF4-FFF2-40B4-BE49-F238E27FC236}">
                <a16:creationId xmlns:a16="http://schemas.microsoft.com/office/drawing/2014/main" id="{6D72C201-B0F2-4308-9F78-0B93B738F04E}"/>
              </a:ext>
            </a:extLst>
          </p:cNvPr>
          <p:cNvSpPr/>
          <p:nvPr/>
        </p:nvSpPr>
        <p:spPr>
          <a:xfrm>
            <a:off x="3107931" y="2448644"/>
            <a:ext cx="643054" cy="226294"/>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Toronto</a:t>
            </a:r>
          </a:p>
        </p:txBody>
      </p:sp>
      <p:sp>
        <p:nvSpPr>
          <p:cNvPr id="496" name="Rectangle 495">
            <a:extLst>
              <a:ext uri="{FF2B5EF4-FFF2-40B4-BE49-F238E27FC236}">
                <a16:creationId xmlns:a16="http://schemas.microsoft.com/office/drawing/2014/main" id="{74FF22B3-EF22-4E68-AADE-6BD9DA8D480B}"/>
              </a:ext>
            </a:extLst>
          </p:cNvPr>
          <p:cNvSpPr/>
          <p:nvPr/>
        </p:nvSpPr>
        <p:spPr>
          <a:xfrm>
            <a:off x="3458788" y="2325437"/>
            <a:ext cx="705914" cy="226294"/>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Montreal</a:t>
            </a:r>
          </a:p>
        </p:txBody>
      </p:sp>
      <p:sp>
        <p:nvSpPr>
          <p:cNvPr id="499" name="Rectangle 498">
            <a:extLst>
              <a:ext uri="{FF2B5EF4-FFF2-40B4-BE49-F238E27FC236}">
                <a16:creationId xmlns:a16="http://schemas.microsoft.com/office/drawing/2014/main" id="{968C2DC6-C99F-48E7-9C41-419E24B79669}"/>
              </a:ext>
            </a:extLst>
          </p:cNvPr>
          <p:cNvSpPr/>
          <p:nvPr/>
        </p:nvSpPr>
        <p:spPr>
          <a:xfrm>
            <a:off x="4195754" y="2444094"/>
            <a:ext cx="875634" cy="226294"/>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Quebec City</a:t>
            </a:r>
          </a:p>
        </p:txBody>
      </p:sp>
      <p:sp>
        <p:nvSpPr>
          <p:cNvPr id="502" name="Rectangle 501">
            <a:extLst>
              <a:ext uri="{FF2B5EF4-FFF2-40B4-BE49-F238E27FC236}">
                <a16:creationId xmlns:a16="http://schemas.microsoft.com/office/drawing/2014/main" id="{B978D3CB-DAAB-4868-A05B-5ECD1F02673F}"/>
              </a:ext>
            </a:extLst>
          </p:cNvPr>
          <p:cNvSpPr/>
          <p:nvPr/>
        </p:nvSpPr>
        <p:spPr>
          <a:xfrm>
            <a:off x="4090844" y="2727831"/>
            <a:ext cx="991924" cy="226294"/>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New York City</a:t>
            </a:r>
          </a:p>
        </p:txBody>
      </p:sp>
      <p:sp>
        <p:nvSpPr>
          <p:cNvPr id="505" name="Rectangle 504">
            <a:extLst>
              <a:ext uri="{FF2B5EF4-FFF2-40B4-BE49-F238E27FC236}">
                <a16:creationId xmlns:a16="http://schemas.microsoft.com/office/drawing/2014/main" id="{4EA0214E-9EED-438C-B6BA-1386E111D231}"/>
              </a:ext>
            </a:extLst>
          </p:cNvPr>
          <p:cNvSpPr/>
          <p:nvPr/>
        </p:nvSpPr>
        <p:spPr>
          <a:xfrm>
            <a:off x="2878856" y="2978979"/>
            <a:ext cx="522050" cy="226294"/>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Dallas</a:t>
            </a:r>
          </a:p>
        </p:txBody>
      </p:sp>
      <p:sp>
        <p:nvSpPr>
          <p:cNvPr id="508" name="Rectangle 507">
            <a:extLst>
              <a:ext uri="{FF2B5EF4-FFF2-40B4-BE49-F238E27FC236}">
                <a16:creationId xmlns:a16="http://schemas.microsoft.com/office/drawing/2014/main" id="{87DCB955-E2FD-4026-B044-2CAFDFEE5112}"/>
              </a:ext>
            </a:extLst>
          </p:cNvPr>
          <p:cNvSpPr/>
          <p:nvPr/>
        </p:nvSpPr>
        <p:spPr>
          <a:xfrm>
            <a:off x="4942204" y="2271983"/>
            <a:ext cx="1089359" cy="226294"/>
          </a:xfrm>
          <a:prstGeom prst="rect">
            <a:avLst/>
          </a:prstGeom>
        </p:spPr>
        <p:txBody>
          <a:bodyPr wrap="none">
            <a:spAutoFit/>
          </a:bodyPr>
          <a:lstStyle/>
          <a:p>
            <a:pPr defTabSz="913927">
              <a:lnSpc>
                <a:spcPct val="90000"/>
              </a:lnSpc>
              <a:spcAft>
                <a:spcPts val="294"/>
              </a:spcAft>
              <a:defRPr/>
            </a:pPr>
            <a:r>
              <a:rPr lang="en-US" sz="980" kern="0">
                <a:latin typeface="Segoe UI Semibold" panose="020B0702040204020203" pitchFamily="34" charset="0"/>
                <a:ea typeface="Segoe UI" pitchFamily="34" charset="0"/>
                <a:cs typeface="Segoe UI Semibold" panose="020B0702040204020203" pitchFamily="34" charset="0"/>
              </a:rPr>
              <a:t>Newport, Wales</a:t>
            </a:r>
          </a:p>
        </p:txBody>
      </p:sp>
      <p:sp>
        <p:nvSpPr>
          <p:cNvPr id="511" name="Rectangle 510">
            <a:extLst>
              <a:ext uri="{FF2B5EF4-FFF2-40B4-BE49-F238E27FC236}">
                <a16:creationId xmlns:a16="http://schemas.microsoft.com/office/drawing/2014/main" id="{3736546A-C11F-4FB3-8C22-C1E154D504B9}"/>
              </a:ext>
            </a:extLst>
          </p:cNvPr>
          <p:cNvSpPr/>
          <p:nvPr/>
        </p:nvSpPr>
        <p:spPr>
          <a:xfrm>
            <a:off x="6224422" y="2479638"/>
            <a:ext cx="454475" cy="226295"/>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Paris</a:t>
            </a:r>
          </a:p>
        </p:txBody>
      </p:sp>
      <p:sp>
        <p:nvSpPr>
          <p:cNvPr id="513" name="Rectangle 512">
            <a:extLst>
              <a:ext uri="{FF2B5EF4-FFF2-40B4-BE49-F238E27FC236}">
                <a16:creationId xmlns:a16="http://schemas.microsoft.com/office/drawing/2014/main" id="{679EC5B9-66C0-447E-8D85-0058C9283AAF}"/>
              </a:ext>
            </a:extLst>
          </p:cNvPr>
          <p:cNvSpPr/>
          <p:nvPr/>
        </p:nvSpPr>
        <p:spPr>
          <a:xfrm>
            <a:off x="3701612" y="3383659"/>
            <a:ext cx="540907" cy="226294"/>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Miami</a:t>
            </a:r>
          </a:p>
        </p:txBody>
      </p:sp>
      <p:sp>
        <p:nvSpPr>
          <p:cNvPr id="516" name="Rectangle 515">
            <a:extLst>
              <a:ext uri="{FF2B5EF4-FFF2-40B4-BE49-F238E27FC236}">
                <a16:creationId xmlns:a16="http://schemas.microsoft.com/office/drawing/2014/main" id="{40630924-2782-48D1-A79A-E05A07139047}"/>
              </a:ext>
            </a:extLst>
          </p:cNvPr>
          <p:cNvSpPr/>
          <p:nvPr/>
        </p:nvSpPr>
        <p:spPr>
          <a:xfrm>
            <a:off x="2599432" y="3295520"/>
            <a:ext cx="886636" cy="226294"/>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San Antonio</a:t>
            </a:r>
          </a:p>
        </p:txBody>
      </p:sp>
      <p:sp>
        <p:nvSpPr>
          <p:cNvPr id="519" name="Rectangle 518">
            <a:extLst>
              <a:ext uri="{FF2B5EF4-FFF2-40B4-BE49-F238E27FC236}">
                <a16:creationId xmlns:a16="http://schemas.microsoft.com/office/drawing/2014/main" id="{1F8E4717-A941-4937-9707-236ABB1E53F9}"/>
              </a:ext>
            </a:extLst>
          </p:cNvPr>
          <p:cNvSpPr/>
          <p:nvPr/>
        </p:nvSpPr>
        <p:spPr>
          <a:xfrm>
            <a:off x="9602533" y="3019969"/>
            <a:ext cx="523621" cy="226295"/>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Busan</a:t>
            </a:r>
          </a:p>
        </p:txBody>
      </p:sp>
      <p:sp>
        <p:nvSpPr>
          <p:cNvPr id="522" name="Rectangle 521">
            <a:extLst>
              <a:ext uri="{FF2B5EF4-FFF2-40B4-BE49-F238E27FC236}">
                <a16:creationId xmlns:a16="http://schemas.microsoft.com/office/drawing/2014/main" id="{908A053D-2779-4AC7-806C-58F0082FFB7B}"/>
              </a:ext>
            </a:extLst>
          </p:cNvPr>
          <p:cNvSpPr/>
          <p:nvPr/>
        </p:nvSpPr>
        <p:spPr>
          <a:xfrm>
            <a:off x="9481250" y="2774878"/>
            <a:ext cx="500049" cy="226295"/>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Seoul</a:t>
            </a:r>
          </a:p>
        </p:txBody>
      </p:sp>
      <p:sp>
        <p:nvSpPr>
          <p:cNvPr id="526" name="Rectangle 525">
            <a:extLst>
              <a:ext uri="{FF2B5EF4-FFF2-40B4-BE49-F238E27FC236}">
                <a16:creationId xmlns:a16="http://schemas.microsoft.com/office/drawing/2014/main" id="{220CDD85-6683-42B1-AC04-DAF574C0FE66}"/>
              </a:ext>
            </a:extLst>
          </p:cNvPr>
          <p:cNvSpPr/>
          <p:nvPr/>
        </p:nvSpPr>
        <p:spPr>
          <a:xfrm>
            <a:off x="6364803" y="2738013"/>
            <a:ext cx="698056" cy="226294"/>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Marseille</a:t>
            </a:r>
          </a:p>
        </p:txBody>
      </p:sp>
      <p:sp>
        <p:nvSpPr>
          <p:cNvPr id="529" name="Rectangle 528">
            <a:extLst>
              <a:ext uri="{FF2B5EF4-FFF2-40B4-BE49-F238E27FC236}">
                <a16:creationId xmlns:a16="http://schemas.microsoft.com/office/drawing/2014/main" id="{6B1E55BC-34C1-4B88-9B87-55F45809FC2D}"/>
              </a:ext>
            </a:extLst>
          </p:cNvPr>
          <p:cNvSpPr/>
          <p:nvPr/>
        </p:nvSpPr>
        <p:spPr>
          <a:xfrm>
            <a:off x="6700506" y="5584809"/>
            <a:ext cx="817490" cy="226294"/>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Cape Town</a:t>
            </a:r>
          </a:p>
        </p:txBody>
      </p:sp>
      <p:sp>
        <p:nvSpPr>
          <p:cNvPr id="532" name="Rectangle 531">
            <a:extLst>
              <a:ext uri="{FF2B5EF4-FFF2-40B4-BE49-F238E27FC236}">
                <a16:creationId xmlns:a16="http://schemas.microsoft.com/office/drawing/2014/main" id="{9DFBC8C7-AAF5-4524-A7B8-958A0B464463}"/>
              </a:ext>
            </a:extLst>
          </p:cNvPr>
          <p:cNvSpPr/>
          <p:nvPr/>
        </p:nvSpPr>
        <p:spPr>
          <a:xfrm>
            <a:off x="7100891" y="5290740"/>
            <a:ext cx="987211" cy="226294"/>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Johannesburg</a:t>
            </a:r>
          </a:p>
        </p:txBody>
      </p:sp>
      <p:sp>
        <p:nvSpPr>
          <p:cNvPr id="537" name="Rectangle 536">
            <a:extLst>
              <a:ext uri="{FF2B5EF4-FFF2-40B4-BE49-F238E27FC236}">
                <a16:creationId xmlns:a16="http://schemas.microsoft.com/office/drawing/2014/main" id="{1E532B78-270A-4D5F-A5CC-D31C9A7EF0B5}"/>
              </a:ext>
            </a:extLst>
          </p:cNvPr>
          <p:cNvSpPr/>
          <p:nvPr/>
        </p:nvSpPr>
        <p:spPr>
          <a:xfrm>
            <a:off x="2572963" y="2597528"/>
            <a:ext cx="591195" cy="226295"/>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Denver</a:t>
            </a:r>
          </a:p>
        </p:txBody>
      </p:sp>
      <p:sp>
        <p:nvSpPr>
          <p:cNvPr id="540" name="Oval 539">
            <a:extLst>
              <a:ext uri="{FF2B5EF4-FFF2-40B4-BE49-F238E27FC236}">
                <a16:creationId xmlns:a16="http://schemas.microsoft.com/office/drawing/2014/main" id="{AFCFDA4B-E31C-4516-AD98-E28748554A92}"/>
              </a:ext>
            </a:extLst>
          </p:cNvPr>
          <p:cNvSpPr/>
          <p:nvPr/>
        </p:nvSpPr>
        <p:spPr bwMode="auto">
          <a:xfrm>
            <a:off x="2425735" y="2745542"/>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41" name="Oval 540">
            <a:extLst>
              <a:ext uri="{FF2B5EF4-FFF2-40B4-BE49-F238E27FC236}">
                <a16:creationId xmlns:a16="http://schemas.microsoft.com/office/drawing/2014/main" id="{4B8634A6-2B0B-4C35-9AA5-3A34EF2706E4}"/>
              </a:ext>
            </a:extLst>
          </p:cNvPr>
          <p:cNvSpPr/>
          <p:nvPr/>
        </p:nvSpPr>
        <p:spPr bwMode="auto">
          <a:xfrm>
            <a:off x="2496017" y="3047140"/>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42" name="Oval 541">
            <a:extLst>
              <a:ext uri="{FF2B5EF4-FFF2-40B4-BE49-F238E27FC236}">
                <a16:creationId xmlns:a16="http://schemas.microsoft.com/office/drawing/2014/main" id="{0BA4EEA4-69C2-4F34-BA05-3FFF67FF9B46}"/>
              </a:ext>
            </a:extLst>
          </p:cNvPr>
          <p:cNvSpPr/>
          <p:nvPr/>
        </p:nvSpPr>
        <p:spPr bwMode="auto">
          <a:xfrm>
            <a:off x="2631824" y="2892605"/>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43" name="Oval 542">
            <a:extLst>
              <a:ext uri="{FF2B5EF4-FFF2-40B4-BE49-F238E27FC236}">
                <a16:creationId xmlns:a16="http://schemas.microsoft.com/office/drawing/2014/main" id="{FF539E97-6B14-4C4D-BD25-23544B2D669D}"/>
              </a:ext>
            </a:extLst>
          </p:cNvPr>
          <p:cNvSpPr/>
          <p:nvPr/>
        </p:nvSpPr>
        <p:spPr bwMode="auto">
          <a:xfrm>
            <a:off x="2833131" y="2839780"/>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44" name="Oval 543">
            <a:extLst>
              <a:ext uri="{FF2B5EF4-FFF2-40B4-BE49-F238E27FC236}">
                <a16:creationId xmlns:a16="http://schemas.microsoft.com/office/drawing/2014/main" id="{6EEB2360-5412-48CA-876D-16AEDC647E22}"/>
              </a:ext>
            </a:extLst>
          </p:cNvPr>
          <p:cNvSpPr/>
          <p:nvPr/>
        </p:nvSpPr>
        <p:spPr bwMode="auto">
          <a:xfrm>
            <a:off x="3652548" y="3403971"/>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45" name="Oval 544">
            <a:extLst>
              <a:ext uri="{FF2B5EF4-FFF2-40B4-BE49-F238E27FC236}">
                <a16:creationId xmlns:a16="http://schemas.microsoft.com/office/drawing/2014/main" id="{70FD9FE9-77F0-4F4C-A14D-1C09FBCF5827}"/>
              </a:ext>
            </a:extLst>
          </p:cNvPr>
          <p:cNvSpPr/>
          <p:nvPr/>
        </p:nvSpPr>
        <p:spPr bwMode="auto">
          <a:xfrm>
            <a:off x="3136699" y="3254929"/>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46" name="Oval 545">
            <a:extLst>
              <a:ext uri="{FF2B5EF4-FFF2-40B4-BE49-F238E27FC236}">
                <a16:creationId xmlns:a16="http://schemas.microsoft.com/office/drawing/2014/main" id="{718A7190-7177-48CD-BFEC-0D2BD4587300}"/>
              </a:ext>
            </a:extLst>
          </p:cNvPr>
          <p:cNvSpPr/>
          <p:nvPr/>
        </p:nvSpPr>
        <p:spPr bwMode="auto">
          <a:xfrm>
            <a:off x="3291816" y="2978977"/>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47" name="Oval 546">
            <a:extLst>
              <a:ext uri="{FF2B5EF4-FFF2-40B4-BE49-F238E27FC236}">
                <a16:creationId xmlns:a16="http://schemas.microsoft.com/office/drawing/2014/main" id="{10FBDC07-82F5-45F9-94E4-752F48056A5B}"/>
              </a:ext>
            </a:extLst>
          </p:cNvPr>
          <p:cNvSpPr/>
          <p:nvPr/>
        </p:nvSpPr>
        <p:spPr bwMode="auto">
          <a:xfrm>
            <a:off x="3631062" y="3130143"/>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48" name="Oval 547">
            <a:extLst>
              <a:ext uri="{FF2B5EF4-FFF2-40B4-BE49-F238E27FC236}">
                <a16:creationId xmlns:a16="http://schemas.microsoft.com/office/drawing/2014/main" id="{583F7D94-528D-427D-BC60-1096B68C6AB1}"/>
              </a:ext>
            </a:extLst>
          </p:cNvPr>
          <p:cNvSpPr/>
          <p:nvPr/>
        </p:nvSpPr>
        <p:spPr bwMode="auto">
          <a:xfrm>
            <a:off x="3471238" y="2789610"/>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50" name="Oval 549">
            <a:extLst>
              <a:ext uri="{FF2B5EF4-FFF2-40B4-BE49-F238E27FC236}">
                <a16:creationId xmlns:a16="http://schemas.microsoft.com/office/drawing/2014/main" id="{2EAF5161-5A92-4011-9B2F-4642045954F1}"/>
              </a:ext>
            </a:extLst>
          </p:cNvPr>
          <p:cNvSpPr/>
          <p:nvPr/>
        </p:nvSpPr>
        <p:spPr bwMode="auto">
          <a:xfrm>
            <a:off x="3689359" y="2574922"/>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51" name="Oval 550">
            <a:extLst>
              <a:ext uri="{FF2B5EF4-FFF2-40B4-BE49-F238E27FC236}">
                <a16:creationId xmlns:a16="http://schemas.microsoft.com/office/drawing/2014/main" id="{619193B9-A075-40DD-9AF7-768C81A415FB}"/>
              </a:ext>
            </a:extLst>
          </p:cNvPr>
          <p:cNvSpPr/>
          <p:nvPr/>
        </p:nvSpPr>
        <p:spPr bwMode="auto">
          <a:xfrm>
            <a:off x="4149172" y="2485279"/>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52" name="Oval 551">
            <a:extLst>
              <a:ext uri="{FF2B5EF4-FFF2-40B4-BE49-F238E27FC236}">
                <a16:creationId xmlns:a16="http://schemas.microsoft.com/office/drawing/2014/main" id="{517392FB-4BAB-4875-9DA1-82069D785AE9}"/>
              </a:ext>
            </a:extLst>
          </p:cNvPr>
          <p:cNvSpPr/>
          <p:nvPr/>
        </p:nvSpPr>
        <p:spPr bwMode="auto">
          <a:xfrm>
            <a:off x="3975390" y="2549294"/>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53" name="Oval 552">
            <a:extLst>
              <a:ext uri="{FF2B5EF4-FFF2-40B4-BE49-F238E27FC236}">
                <a16:creationId xmlns:a16="http://schemas.microsoft.com/office/drawing/2014/main" id="{AE3943E8-9F2C-4C9E-938A-B408FA100A0E}"/>
              </a:ext>
            </a:extLst>
          </p:cNvPr>
          <p:cNvSpPr/>
          <p:nvPr/>
        </p:nvSpPr>
        <p:spPr bwMode="auto">
          <a:xfrm>
            <a:off x="4033054" y="2799421"/>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54" name="Oval 553">
            <a:extLst>
              <a:ext uri="{FF2B5EF4-FFF2-40B4-BE49-F238E27FC236}">
                <a16:creationId xmlns:a16="http://schemas.microsoft.com/office/drawing/2014/main" id="{AAEEF34A-18FD-4440-9532-92C867CFC56F}"/>
              </a:ext>
            </a:extLst>
          </p:cNvPr>
          <p:cNvSpPr/>
          <p:nvPr/>
        </p:nvSpPr>
        <p:spPr bwMode="auto">
          <a:xfrm>
            <a:off x="3858861" y="2915160"/>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55" name="Oval 554">
            <a:extLst>
              <a:ext uri="{FF2B5EF4-FFF2-40B4-BE49-F238E27FC236}">
                <a16:creationId xmlns:a16="http://schemas.microsoft.com/office/drawing/2014/main" id="{8D6AC6B3-7D7F-4666-A88E-91464D05298C}"/>
              </a:ext>
            </a:extLst>
          </p:cNvPr>
          <p:cNvSpPr/>
          <p:nvPr/>
        </p:nvSpPr>
        <p:spPr bwMode="auto">
          <a:xfrm>
            <a:off x="4533602" y="5493297"/>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56" name="Oval 555">
            <a:extLst>
              <a:ext uri="{FF2B5EF4-FFF2-40B4-BE49-F238E27FC236}">
                <a16:creationId xmlns:a16="http://schemas.microsoft.com/office/drawing/2014/main" id="{D7506C06-C543-443A-8AFA-6E6533384D53}"/>
              </a:ext>
            </a:extLst>
          </p:cNvPr>
          <p:cNvSpPr/>
          <p:nvPr/>
        </p:nvSpPr>
        <p:spPr bwMode="auto">
          <a:xfrm>
            <a:off x="6134269" y="2470436"/>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57" name="Oval 556">
            <a:extLst>
              <a:ext uri="{FF2B5EF4-FFF2-40B4-BE49-F238E27FC236}">
                <a16:creationId xmlns:a16="http://schemas.microsoft.com/office/drawing/2014/main" id="{A2128AE6-496D-4E4C-981A-95700353C84B}"/>
              </a:ext>
            </a:extLst>
          </p:cNvPr>
          <p:cNvSpPr/>
          <p:nvPr/>
        </p:nvSpPr>
        <p:spPr bwMode="auto">
          <a:xfrm>
            <a:off x="6000708" y="2419393"/>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58" name="Oval 557">
            <a:extLst>
              <a:ext uri="{FF2B5EF4-FFF2-40B4-BE49-F238E27FC236}">
                <a16:creationId xmlns:a16="http://schemas.microsoft.com/office/drawing/2014/main" id="{D57C6661-0ABF-430D-83D7-14DBBF565F7C}"/>
              </a:ext>
            </a:extLst>
          </p:cNvPr>
          <p:cNvSpPr/>
          <p:nvPr/>
        </p:nvSpPr>
        <p:spPr bwMode="auto">
          <a:xfrm>
            <a:off x="5934257" y="2290690"/>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59" name="Oval 558">
            <a:extLst>
              <a:ext uri="{FF2B5EF4-FFF2-40B4-BE49-F238E27FC236}">
                <a16:creationId xmlns:a16="http://schemas.microsoft.com/office/drawing/2014/main" id="{E2D45AE5-B432-4482-8BE1-156A1E459B99}"/>
              </a:ext>
            </a:extLst>
          </p:cNvPr>
          <p:cNvSpPr/>
          <p:nvPr/>
        </p:nvSpPr>
        <p:spPr bwMode="auto">
          <a:xfrm>
            <a:off x="6200823" y="2560637"/>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60" name="Oval 559">
            <a:extLst>
              <a:ext uri="{FF2B5EF4-FFF2-40B4-BE49-F238E27FC236}">
                <a16:creationId xmlns:a16="http://schemas.microsoft.com/office/drawing/2014/main" id="{B26488A2-175A-4461-A728-9A2C6A91A0F1}"/>
              </a:ext>
            </a:extLst>
          </p:cNvPr>
          <p:cNvSpPr/>
          <p:nvPr/>
        </p:nvSpPr>
        <p:spPr bwMode="auto">
          <a:xfrm>
            <a:off x="6333684" y="2369175"/>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61" name="Oval 560">
            <a:extLst>
              <a:ext uri="{FF2B5EF4-FFF2-40B4-BE49-F238E27FC236}">
                <a16:creationId xmlns:a16="http://schemas.microsoft.com/office/drawing/2014/main" id="{984D51AE-02B9-4820-948D-B6304A512DFB}"/>
              </a:ext>
            </a:extLst>
          </p:cNvPr>
          <p:cNvSpPr/>
          <p:nvPr/>
        </p:nvSpPr>
        <p:spPr bwMode="auto">
          <a:xfrm>
            <a:off x="8432927" y="3683361"/>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62" name="Oval 561">
            <a:extLst>
              <a:ext uri="{FF2B5EF4-FFF2-40B4-BE49-F238E27FC236}">
                <a16:creationId xmlns:a16="http://schemas.microsoft.com/office/drawing/2014/main" id="{E8D227CC-9715-40EF-9893-04D1E9F69F5E}"/>
              </a:ext>
            </a:extLst>
          </p:cNvPr>
          <p:cNvSpPr/>
          <p:nvPr/>
        </p:nvSpPr>
        <p:spPr bwMode="auto">
          <a:xfrm>
            <a:off x="8701992" y="3910421"/>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63" name="Oval 562">
            <a:extLst>
              <a:ext uri="{FF2B5EF4-FFF2-40B4-BE49-F238E27FC236}">
                <a16:creationId xmlns:a16="http://schemas.microsoft.com/office/drawing/2014/main" id="{6CD3F277-FACD-4722-B1BB-A82D8F01835E}"/>
              </a:ext>
            </a:extLst>
          </p:cNvPr>
          <p:cNvSpPr/>
          <p:nvPr/>
        </p:nvSpPr>
        <p:spPr bwMode="auto">
          <a:xfrm>
            <a:off x="9477294" y="4356710"/>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64" name="Oval 563">
            <a:extLst>
              <a:ext uri="{FF2B5EF4-FFF2-40B4-BE49-F238E27FC236}">
                <a16:creationId xmlns:a16="http://schemas.microsoft.com/office/drawing/2014/main" id="{A6194D36-3583-462E-A8CB-6998E47006D4}"/>
              </a:ext>
            </a:extLst>
          </p:cNvPr>
          <p:cNvSpPr/>
          <p:nvPr/>
        </p:nvSpPr>
        <p:spPr bwMode="auto">
          <a:xfrm>
            <a:off x="9716890" y="3587451"/>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65" name="Oval 564">
            <a:extLst>
              <a:ext uri="{FF2B5EF4-FFF2-40B4-BE49-F238E27FC236}">
                <a16:creationId xmlns:a16="http://schemas.microsoft.com/office/drawing/2014/main" id="{CAE1108C-4E25-4A13-9F15-DE11B5026F75}"/>
              </a:ext>
            </a:extLst>
          </p:cNvPr>
          <p:cNvSpPr/>
          <p:nvPr/>
        </p:nvSpPr>
        <p:spPr bwMode="auto">
          <a:xfrm>
            <a:off x="9960258" y="2868744"/>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66" name="Oval 565">
            <a:extLst>
              <a:ext uri="{FF2B5EF4-FFF2-40B4-BE49-F238E27FC236}">
                <a16:creationId xmlns:a16="http://schemas.microsoft.com/office/drawing/2014/main" id="{F62127C8-4810-4519-89AC-4DCE969CD22F}"/>
              </a:ext>
            </a:extLst>
          </p:cNvPr>
          <p:cNvSpPr/>
          <p:nvPr/>
        </p:nvSpPr>
        <p:spPr bwMode="auto">
          <a:xfrm>
            <a:off x="10048392" y="2972495"/>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67" name="Oval 566">
            <a:extLst>
              <a:ext uri="{FF2B5EF4-FFF2-40B4-BE49-F238E27FC236}">
                <a16:creationId xmlns:a16="http://schemas.microsoft.com/office/drawing/2014/main" id="{7E48F74E-F216-4BA3-A059-932085DCA2B1}"/>
              </a:ext>
            </a:extLst>
          </p:cNvPr>
          <p:cNvSpPr/>
          <p:nvPr/>
        </p:nvSpPr>
        <p:spPr bwMode="auto">
          <a:xfrm>
            <a:off x="10293439" y="3026797"/>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68" name="Oval 567">
            <a:extLst>
              <a:ext uri="{FF2B5EF4-FFF2-40B4-BE49-F238E27FC236}">
                <a16:creationId xmlns:a16="http://schemas.microsoft.com/office/drawing/2014/main" id="{D4D6914B-ACD7-4BD1-BE06-28E17B365D20}"/>
              </a:ext>
            </a:extLst>
          </p:cNvPr>
          <p:cNvSpPr/>
          <p:nvPr/>
        </p:nvSpPr>
        <p:spPr bwMode="auto">
          <a:xfrm>
            <a:off x="10447756" y="2905394"/>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69" name="Oval 568">
            <a:extLst>
              <a:ext uri="{FF2B5EF4-FFF2-40B4-BE49-F238E27FC236}">
                <a16:creationId xmlns:a16="http://schemas.microsoft.com/office/drawing/2014/main" id="{B0CC891E-71F3-4B26-8926-E35BA76E0F92}"/>
              </a:ext>
            </a:extLst>
          </p:cNvPr>
          <p:cNvSpPr/>
          <p:nvPr/>
        </p:nvSpPr>
        <p:spPr bwMode="auto">
          <a:xfrm>
            <a:off x="10836026" y="5722058"/>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70" name="Oval 569">
            <a:extLst>
              <a:ext uri="{FF2B5EF4-FFF2-40B4-BE49-F238E27FC236}">
                <a16:creationId xmlns:a16="http://schemas.microsoft.com/office/drawing/2014/main" id="{92560673-EE0D-4509-A049-31E2A521111F}"/>
              </a:ext>
            </a:extLst>
          </p:cNvPr>
          <p:cNvSpPr/>
          <p:nvPr/>
        </p:nvSpPr>
        <p:spPr bwMode="auto">
          <a:xfrm>
            <a:off x="10669129" y="5948342"/>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71" name="Oval 570">
            <a:extLst>
              <a:ext uri="{FF2B5EF4-FFF2-40B4-BE49-F238E27FC236}">
                <a16:creationId xmlns:a16="http://schemas.microsoft.com/office/drawing/2014/main" id="{4C1D4A74-A916-4341-9533-91F28E7DFDC5}"/>
              </a:ext>
            </a:extLst>
          </p:cNvPr>
          <p:cNvSpPr/>
          <p:nvPr/>
        </p:nvSpPr>
        <p:spPr bwMode="auto">
          <a:xfrm>
            <a:off x="6316441" y="2763690"/>
            <a:ext cx="81372" cy="89045"/>
          </a:xfrm>
          <a:prstGeom prst="ellipse">
            <a:avLst/>
          </a:prstGeom>
          <a:solidFill>
            <a:srgbClr val="00B050"/>
          </a:solidFill>
          <a:ln w="114300">
            <a:solidFill>
              <a:srgbClr val="00B0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72" name="Oval 571">
            <a:extLst>
              <a:ext uri="{FF2B5EF4-FFF2-40B4-BE49-F238E27FC236}">
                <a16:creationId xmlns:a16="http://schemas.microsoft.com/office/drawing/2014/main" id="{8823672E-224A-4E4F-B418-1FE78C3B9773}"/>
              </a:ext>
            </a:extLst>
          </p:cNvPr>
          <p:cNvSpPr/>
          <p:nvPr/>
        </p:nvSpPr>
        <p:spPr bwMode="auto">
          <a:xfrm>
            <a:off x="6674970" y="5553981"/>
            <a:ext cx="81372" cy="89045"/>
          </a:xfrm>
          <a:prstGeom prst="ellipse">
            <a:avLst/>
          </a:prstGeom>
          <a:solidFill>
            <a:srgbClr val="00B050"/>
          </a:solidFill>
          <a:ln w="114300">
            <a:solidFill>
              <a:srgbClr val="00B0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73" name="Oval 572">
            <a:extLst>
              <a:ext uri="{FF2B5EF4-FFF2-40B4-BE49-F238E27FC236}">
                <a16:creationId xmlns:a16="http://schemas.microsoft.com/office/drawing/2014/main" id="{BC91EBF3-158D-4517-AC6D-CD9F50B31847}"/>
              </a:ext>
            </a:extLst>
          </p:cNvPr>
          <p:cNvSpPr/>
          <p:nvPr/>
        </p:nvSpPr>
        <p:spPr bwMode="auto">
          <a:xfrm>
            <a:off x="7015365" y="5348185"/>
            <a:ext cx="81372" cy="89045"/>
          </a:xfrm>
          <a:prstGeom prst="ellipse">
            <a:avLst/>
          </a:prstGeom>
          <a:solidFill>
            <a:srgbClr val="00B050"/>
          </a:solidFill>
          <a:ln w="114300">
            <a:solidFill>
              <a:srgbClr val="00B0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74" name="Oval 573">
            <a:extLst>
              <a:ext uri="{FF2B5EF4-FFF2-40B4-BE49-F238E27FC236}">
                <a16:creationId xmlns:a16="http://schemas.microsoft.com/office/drawing/2014/main" id="{3C6605CE-99FD-4DDF-B08C-F49E665E5573}"/>
              </a:ext>
            </a:extLst>
          </p:cNvPr>
          <p:cNvSpPr/>
          <p:nvPr/>
        </p:nvSpPr>
        <p:spPr bwMode="auto">
          <a:xfrm>
            <a:off x="9485908" y="4458474"/>
            <a:ext cx="81372" cy="89045"/>
          </a:xfrm>
          <a:prstGeom prst="ellipse">
            <a:avLst/>
          </a:prstGeom>
          <a:solidFill>
            <a:srgbClr val="00B050"/>
          </a:solidFill>
          <a:ln w="114300">
            <a:solidFill>
              <a:srgbClr val="00B0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75" name="Oval 574">
            <a:extLst>
              <a:ext uri="{FF2B5EF4-FFF2-40B4-BE49-F238E27FC236}">
                <a16:creationId xmlns:a16="http://schemas.microsoft.com/office/drawing/2014/main" id="{ACAE6D1D-170A-465C-9637-03F776095D4F}"/>
              </a:ext>
            </a:extLst>
          </p:cNvPr>
          <p:cNvSpPr/>
          <p:nvPr/>
        </p:nvSpPr>
        <p:spPr bwMode="auto">
          <a:xfrm>
            <a:off x="9314354" y="4210158"/>
            <a:ext cx="81372" cy="89045"/>
          </a:xfrm>
          <a:prstGeom prst="ellipse">
            <a:avLst/>
          </a:prstGeom>
          <a:solidFill>
            <a:srgbClr val="00B050"/>
          </a:solidFill>
          <a:ln w="114300">
            <a:solidFill>
              <a:srgbClr val="00B0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76" name="Rectangle 575">
            <a:extLst>
              <a:ext uri="{FF2B5EF4-FFF2-40B4-BE49-F238E27FC236}">
                <a16:creationId xmlns:a16="http://schemas.microsoft.com/office/drawing/2014/main" id="{1F1A1777-8012-4943-8493-726E7DCDC2D0}"/>
              </a:ext>
            </a:extLst>
          </p:cNvPr>
          <p:cNvSpPr/>
          <p:nvPr/>
        </p:nvSpPr>
        <p:spPr>
          <a:xfrm>
            <a:off x="8357763" y="4187592"/>
            <a:ext cx="974947" cy="228076"/>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Kuala Lumpur</a:t>
            </a:r>
          </a:p>
        </p:txBody>
      </p:sp>
      <p:sp>
        <p:nvSpPr>
          <p:cNvPr id="577" name="Rectangle 576">
            <a:extLst>
              <a:ext uri="{FF2B5EF4-FFF2-40B4-BE49-F238E27FC236}">
                <a16:creationId xmlns:a16="http://schemas.microsoft.com/office/drawing/2014/main" id="{CCF3ADB0-BF50-4D4E-93F4-A49F3EDDC5B3}"/>
              </a:ext>
            </a:extLst>
          </p:cNvPr>
          <p:cNvSpPr/>
          <p:nvPr/>
        </p:nvSpPr>
        <p:spPr>
          <a:xfrm>
            <a:off x="9517689" y="4522280"/>
            <a:ext cx="835485" cy="228076"/>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Singapore2</a:t>
            </a:r>
          </a:p>
        </p:txBody>
      </p:sp>
      <p:sp>
        <p:nvSpPr>
          <p:cNvPr id="579" name="Oval 578">
            <a:extLst>
              <a:ext uri="{FF2B5EF4-FFF2-40B4-BE49-F238E27FC236}">
                <a16:creationId xmlns:a16="http://schemas.microsoft.com/office/drawing/2014/main" id="{2478518C-4291-43F7-86FB-04FB96318C29}"/>
              </a:ext>
            </a:extLst>
          </p:cNvPr>
          <p:cNvSpPr/>
          <p:nvPr/>
        </p:nvSpPr>
        <p:spPr bwMode="auto">
          <a:xfrm>
            <a:off x="6361381" y="2306394"/>
            <a:ext cx="81372" cy="89045"/>
          </a:xfrm>
          <a:prstGeom prst="ellipse">
            <a:avLst/>
          </a:prstGeom>
          <a:solidFill>
            <a:srgbClr val="00B050"/>
          </a:solidFill>
          <a:ln w="114300">
            <a:solidFill>
              <a:srgbClr val="00B0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80" name="Rectangle 579">
            <a:extLst>
              <a:ext uri="{FF2B5EF4-FFF2-40B4-BE49-F238E27FC236}">
                <a16:creationId xmlns:a16="http://schemas.microsoft.com/office/drawing/2014/main" id="{67C2209D-8BF2-4A5B-AA2D-A112DCFC0262}"/>
              </a:ext>
            </a:extLst>
          </p:cNvPr>
          <p:cNvSpPr/>
          <p:nvPr/>
        </p:nvSpPr>
        <p:spPr>
          <a:xfrm>
            <a:off x="6384025" y="2166324"/>
            <a:ext cx="915635" cy="228076"/>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Amsterdam2</a:t>
            </a:r>
          </a:p>
        </p:txBody>
      </p:sp>
      <p:sp>
        <p:nvSpPr>
          <p:cNvPr id="581" name="Oval 580">
            <a:extLst>
              <a:ext uri="{FF2B5EF4-FFF2-40B4-BE49-F238E27FC236}">
                <a16:creationId xmlns:a16="http://schemas.microsoft.com/office/drawing/2014/main" id="{D5E4DD5B-2728-4ED8-B279-E589347D187C}"/>
              </a:ext>
            </a:extLst>
          </p:cNvPr>
          <p:cNvSpPr/>
          <p:nvPr/>
        </p:nvSpPr>
        <p:spPr bwMode="auto">
          <a:xfrm>
            <a:off x="2402894" y="2669221"/>
            <a:ext cx="81372" cy="89045"/>
          </a:xfrm>
          <a:prstGeom prst="ellipse">
            <a:avLst/>
          </a:prstGeom>
          <a:solidFill>
            <a:schemeClr val="tx1"/>
          </a:solidFill>
          <a:ln w="114300">
            <a:solidFill>
              <a:srgbClr val="7030A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82" name="Rectangle 581">
            <a:extLst>
              <a:ext uri="{FF2B5EF4-FFF2-40B4-BE49-F238E27FC236}">
                <a16:creationId xmlns:a16="http://schemas.microsoft.com/office/drawing/2014/main" id="{DCE25310-A02C-4962-B656-6726BB63CC2A}"/>
              </a:ext>
            </a:extLst>
          </p:cNvPr>
          <p:cNvSpPr/>
          <p:nvPr/>
        </p:nvSpPr>
        <p:spPr>
          <a:xfrm>
            <a:off x="1315499" y="2522459"/>
            <a:ext cx="1108843" cy="226294"/>
          </a:xfrm>
          <a:prstGeom prst="rect">
            <a:avLst/>
          </a:prstGeom>
        </p:spPr>
        <p:txBody>
          <a:bodyPr wrap="square">
            <a:spAutoFit/>
          </a:bodyPr>
          <a:lstStyle/>
          <a:p>
            <a:pPr algn="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Silicon Valley2</a:t>
            </a:r>
          </a:p>
        </p:txBody>
      </p:sp>
      <p:sp>
        <p:nvSpPr>
          <p:cNvPr id="583" name="Oval 582">
            <a:extLst>
              <a:ext uri="{FF2B5EF4-FFF2-40B4-BE49-F238E27FC236}">
                <a16:creationId xmlns:a16="http://schemas.microsoft.com/office/drawing/2014/main" id="{6E9F78B7-DEC3-4CB8-A223-CA9325D50145}"/>
              </a:ext>
            </a:extLst>
          </p:cNvPr>
          <p:cNvSpPr/>
          <p:nvPr/>
        </p:nvSpPr>
        <p:spPr bwMode="auto">
          <a:xfrm>
            <a:off x="3878813" y="2967941"/>
            <a:ext cx="81372" cy="89045"/>
          </a:xfrm>
          <a:prstGeom prst="ellipse">
            <a:avLst/>
          </a:prstGeom>
          <a:solidFill>
            <a:srgbClr val="7030A0"/>
          </a:solidFill>
          <a:ln w="114300">
            <a:solidFill>
              <a:srgbClr val="7030A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84" name="Rectangle 583">
            <a:extLst>
              <a:ext uri="{FF2B5EF4-FFF2-40B4-BE49-F238E27FC236}">
                <a16:creationId xmlns:a16="http://schemas.microsoft.com/office/drawing/2014/main" id="{70D511AA-1662-4F12-8642-8430490FAF56}"/>
              </a:ext>
            </a:extLst>
          </p:cNvPr>
          <p:cNvSpPr/>
          <p:nvPr/>
        </p:nvSpPr>
        <p:spPr>
          <a:xfrm>
            <a:off x="3897924" y="2999034"/>
            <a:ext cx="1192528" cy="228076"/>
          </a:xfrm>
          <a:prstGeom prst="rect">
            <a:avLst/>
          </a:prstGeom>
        </p:spPr>
        <p:txBody>
          <a:bodyPr wrap="squar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Washington DC2</a:t>
            </a:r>
          </a:p>
        </p:txBody>
      </p:sp>
      <p:sp>
        <p:nvSpPr>
          <p:cNvPr id="585" name="Oval 584">
            <a:extLst>
              <a:ext uri="{FF2B5EF4-FFF2-40B4-BE49-F238E27FC236}">
                <a16:creationId xmlns:a16="http://schemas.microsoft.com/office/drawing/2014/main" id="{7A00B8DD-B1FB-483B-AF5B-47BA9DDE456E}"/>
              </a:ext>
            </a:extLst>
          </p:cNvPr>
          <p:cNvSpPr/>
          <p:nvPr/>
        </p:nvSpPr>
        <p:spPr bwMode="auto">
          <a:xfrm>
            <a:off x="6082640" y="2540855"/>
            <a:ext cx="81372" cy="89045"/>
          </a:xfrm>
          <a:prstGeom prst="ellipse">
            <a:avLst/>
          </a:prstGeom>
          <a:solidFill>
            <a:srgbClr val="7030A0"/>
          </a:solidFill>
          <a:ln w="114300">
            <a:solidFill>
              <a:srgbClr val="7030A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86" name="Rectangle 585">
            <a:extLst>
              <a:ext uri="{FF2B5EF4-FFF2-40B4-BE49-F238E27FC236}">
                <a16:creationId xmlns:a16="http://schemas.microsoft.com/office/drawing/2014/main" id="{40A44958-A17C-4CAE-A3A4-B55330AB026D}"/>
              </a:ext>
            </a:extLst>
          </p:cNvPr>
          <p:cNvSpPr/>
          <p:nvPr/>
        </p:nvSpPr>
        <p:spPr>
          <a:xfrm>
            <a:off x="5498023" y="2619735"/>
            <a:ext cx="702709" cy="228076"/>
          </a:xfrm>
          <a:prstGeom prst="rect">
            <a:avLst/>
          </a:prstGeom>
        </p:spPr>
        <p:txBody>
          <a:bodyPr wrap="squar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London2</a:t>
            </a:r>
          </a:p>
        </p:txBody>
      </p:sp>
      <p:sp>
        <p:nvSpPr>
          <p:cNvPr id="587" name="Rectangle 586">
            <a:extLst>
              <a:ext uri="{FF2B5EF4-FFF2-40B4-BE49-F238E27FC236}">
                <a16:creationId xmlns:a16="http://schemas.microsoft.com/office/drawing/2014/main" id="{6803F7FE-987B-42E2-AF7F-E1BD84070C97}"/>
              </a:ext>
            </a:extLst>
          </p:cNvPr>
          <p:cNvSpPr/>
          <p:nvPr/>
        </p:nvSpPr>
        <p:spPr>
          <a:xfrm>
            <a:off x="9395726" y="5703174"/>
            <a:ext cx="505670" cy="228076"/>
          </a:xfrm>
          <a:prstGeom prst="rect">
            <a:avLst/>
          </a:prstGeom>
        </p:spPr>
        <p:txBody>
          <a:bodyPr wrap="squar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Perth</a:t>
            </a:r>
          </a:p>
        </p:txBody>
      </p:sp>
      <p:sp>
        <p:nvSpPr>
          <p:cNvPr id="588" name="Oval 587">
            <a:extLst>
              <a:ext uri="{FF2B5EF4-FFF2-40B4-BE49-F238E27FC236}">
                <a16:creationId xmlns:a16="http://schemas.microsoft.com/office/drawing/2014/main" id="{E58E7146-5F4C-41B1-A1A1-9814D8D105E2}"/>
              </a:ext>
            </a:extLst>
          </p:cNvPr>
          <p:cNvSpPr/>
          <p:nvPr/>
        </p:nvSpPr>
        <p:spPr bwMode="auto">
          <a:xfrm>
            <a:off x="9733543" y="5639766"/>
            <a:ext cx="81372" cy="89045"/>
          </a:xfrm>
          <a:prstGeom prst="ellipse">
            <a:avLst/>
          </a:prstGeom>
          <a:solidFill>
            <a:srgbClr val="7030A0"/>
          </a:solidFill>
          <a:ln w="114300">
            <a:solidFill>
              <a:srgbClr val="7030A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89" name="Oval 588">
            <a:extLst>
              <a:ext uri="{FF2B5EF4-FFF2-40B4-BE49-F238E27FC236}">
                <a16:creationId xmlns:a16="http://schemas.microsoft.com/office/drawing/2014/main" id="{284FCAC4-831F-4489-994E-2E5BAC31992B}"/>
              </a:ext>
            </a:extLst>
          </p:cNvPr>
          <p:cNvSpPr/>
          <p:nvPr/>
        </p:nvSpPr>
        <p:spPr bwMode="auto">
          <a:xfrm>
            <a:off x="11525870" y="6007825"/>
            <a:ext cx="81372" cy="89045"/>
          </a:xfrm>
          <a:prstGeom prst="ellipse">
            <a:avLst/>
          </a:prstGeom>
          <a:solidFill>
            <a:srgbClr val="7030A0"/>
          </a:solidFill>
          <a:ln w="114300">
            <a:solidFill>
              <a:srgbClr val="7030A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90" name="Rectangle 589">
            <a:extLst>
              <a:ext uri="{FF2B5EF4-FFF2-40B4-BE49-F238E27FC236}">
                <a16:creationId xmlns:a16="http://schemas.microsoft.com/office/drawing/2014/main" id="{38031BE3-E53D-42E1-A0C8-E502830563DE}"/>
              </a:ext>
            </a:extLst>
          </p:cNvPr>
          <p:cNvSpPr/>
          <p:nvPr/>
        </p:nvSpPr>
        <p:spPr>
          <a:xfrm>
            <a:off x="11414644" y="5744978"/>
            <a:ext cx="724876" cy="228076"/>
          </a:xfrm>
          <a:prstGeom prst="rect">
            <a:avLst/>
          </a:prstGeom>
        </p:spPr>
        <p:txBody>
          <a:bodyPr wrap="squar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Auckland</a:t>
            </a:r>
          </a:p>
        </p:txBody>
      </p:sp>
      <p:sp>
        <p:nvSpPr>
          <p:cNvPr id="591" name="Rectangle 590">
            <a:extLst>
              <a:ext uri="{FF2B5EF4-FFF2-40B4-BE49-F238E27FC236}">
                <a16:creationId xmlns:a16="http://schemas.microsoft.com/office/drawing/2014/main" id="{1A8E2959-8A6D-442D-BD55-CE940772C111}"/>
              </a:ext>
            </a:extLst>
          </p:cNvPr>
          <p:cNvSpPr/>
          <p:nvPr/>
        </p:nvSpPr>
        <p:spPr>
          <a:xfrm>
            <a:off x="9933392" y="3448855"/>
            <a:ext cx="572046" cy="228076"/>
          </a:xfrm>
          <a:prstGeom prst="rect">
            <a:avLst/>
          </a:prstGeom>
        </p:spPr>
        <p:txBody>
          <a:bodyPr wrap="squar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Taipei</a:t>
            </a:r>
          </a:p>
        </p:txBody>
      </p:sp>
      <p:sp>
        <p:nvSpPr>
          <p:cNvPr id="592" name="Oval 591">
            <a:extLst>
              <a:ext uri="{FF2B5EF4-FFF2-40B4-BE49-F238E27FC236}">
                <a16:creationId xmlns:a16="http://schemas.microsoft.com/office/drawing/2014/main" id="{71166CC2-27BB-4450-8805-B7557D5CFB88}"/>
              </a:ext>
            </a:extLst>
          </p:cNvPr>
          <p:cNvSpPr/>
          <p:nvPr/>
        </p:nvSpPr>
        <p:spPr bwMode="auto">
          <a:xfrm>
            <a:off x="9919572" y="3493772"/>
            <a:ext cx="81372" cy="89045"/>
          </a:xfrm>
          <a:prstGeom prst="ellipse">
            <a:avLst/>
          </a:prstGeom>
          <a:solidFill>
            <a:srgbClr val="7030A0"/>
          </a:solidFill>
          <a:ln w="114300">
            <a:solidFill>
              <a:srgbClr val="7030A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96" name="Oval 595">
            <a:extLst>
              <a:ext uri="{FF2B5EF4-FFF2-40B4-BE49-F238E27FC236}">
                <a16:creationId xmlns:a16="http://schemas.microsoft.com/office/drawing/2014/main" id="{430683DA-1ED1-47A0-B6FB-2A6217C9F873}"/>
              </a:ext>
            </a:extLst>
          </p:cNvPr>
          <p:cNvSpPr/>
          <p:nvPr/>
        </p:nvSpPr>
        <p:spPr bwMode="auto">
          <a:xfrm>
            <a:off x="10719804" y="5745628"/>
            <a:ext cx="81372" cy="89045"/>
          </a:xfrm>
          <a:prstGeom prst="ellipse">
            <a:avLst/>
          </a:prstGeom>
          <a:solidFill>
            <a:srgbClr val="00B050"/>
          </a:solidFill>
          <a:ln w="114300">
            <a:solidFill>
              <a:srgbClr val="00B0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97" name="Oval 596">
            <a:extLst>
              <a:ext uri="{FF2B5EF4-FFF2-40B4-BE49-F238E27FC236}">
                <a16:creationId xmlns:a16="http://schemas.microsoft.com/office/drawing/2014/main" id="{EC521D1A-B922-4EDD-9ACD-7DF406B524FF}"/>
              </a:ext>
            </a:extLst>
          </p:cNvPr>
          <p:cNvSpPr/>
          <p:nvPr/>
        </p:nvSpPr>
        <p:spPr bwMode="auto">
          <a:xfrm>
            <a:off x="10701727" y="5814823"/>
            <a:ext cx="81372" cy="89045"/>
          </a:xfrm>
          <a:prstGeom prst="ellipse">
            <a:avLst/>
          </a:prstGeom>
          <a:solidFill>
            <a:srgbClr val="00B050"/>
          </a:solidFill>
          <a:ln w="114300">
            <a:solidFill>
              <a:srgbClr val="00B0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598" name="Rectangle 597">
            <a:extLst>
              <a:ext uri="{FF2B5EF4-FFF2-40B4-BE49-F238E27FC236}">
                <a16:creationId xmlns:a16="http://schemas.microsoft.com/office/drawing/2014/main" id="{E73742E7-B971-4778-A453-D03898FF6F8F}"/>
              </a:ext>
            </a:extLst>
          </p:cNvPr>
          <p:cNvSpPr/>
          <p:nvPr/>
        </p:nvSpPr>
        <p:spPr>
          <a:xfrm>
            <a:off x="10081152" y="5551069"/>
            <a:ext cx="704039" cy="228076"/>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Canberra</a:t>
            </a:r>
          </a:p>
        </p:txBody>
      </p:sp>
      <p:sp>
        <p:nvSpPr>
          <p:cNvPr id="599" name="Rectangle 598">
            <a:extLst>
              <a:ext uri="{FF2B5EF4-FFF2-40B4-BE49-F238E27FC236}">
                <a16:creationId xmlns:a16="http://schemas.microsoft.com/office/drawing/2014/main" id="{B589CCD9-48D7-4509-831E-09D4154575B2}"/>
              </a:ext>
            </a:extLst>
          </p:cNvPr>
          <p:cNvSpPr/>
          <p:nvPr/>
        </p:nvSpPr>
        <p:spPr>
          <a:xfrm>
            <a:off x="9973323" y="5720266"/>
            <a:ext cx="774571" cy="228076"/>
          </a:xfrm>
          <a:prstGeom prst="rect">
            <a:avLst/>
          </a:prstGeom>
        </p:spPr>
        <p:txBody>
          <a:bodyPr wrap="non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Canberra2</a:t>
            </a:r>
          </a:p>
        </p:txBody>
      </p:sp>
      <p:sp>
        <p:nvSpPr>
          <p:cNvPr id="600" name="Oval 599">
            <a:extLst>
              <a:ext uri="{FF2B5EF4-FFF2-40B4-BE49-F238E27FC236}">
                <a16:creationId xmlns:a16="http://schemas.microsoft.com/office/drawing/2014/main" id="{81985156-52CB-42B2-B7CD-5F1FF243D753}"/>
              </a:ext>
            </a:extLst>
          </p:cNvPr>
          <p:cNvSpPr/>
          <p:nvPr/>
        </p:nvSpPr>
        <p:spPr bwMode="auto">
          <a:xfrm>
            <a:off x="7881339" y="3495197"/>
            <a:ext cx="81372" cy="89045"/>
          </a:xfrm>
          <a:prstGeom prst="ellipse">
            <a:avLst/>
          </a:prstGeom>
          <a:solidFill>
            <a:srgbClr val="7030A0"/>
          </a:solidFill>
          <a:ln w="114300">
            <a:solidFill>
              <a:srgbClr val="7030A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601" name="Oval 600">
            <a:extLst>
              <a:ext uri="{FF2B5EF4-FFF2-40B4-BE49-F238E27FC236}">
                <a16:creationId xmlns:a16="http://schemas.microsoft.com/office/drawing/2014/main" id="{920A7E3E-5877-4D86-B69A-26B27798CF25}"/>
              </a:ext>
            </a:extLst>
          </p:cNvPr>
          <p:cNvSpPr/>
          <p:nvPr/>
        </p:nvSpPr>
        <p:spPr bwMode="auto">
          <a:xfrm>
            <a:off x="7876511" y="3568819"/>
            <a:ext cx="81372" cy="89045"/>
          </a:xfrm>
          <a:prstGeom prst="ellipse">
            <a:avLst/>
          </a:prstGeom>
          <a:solidFill>
            <a:srgbClr val="7030A0"/>
          </a:solidFill>
          <a:ln w="114300">
            <a:solidFill>
              <a:srgbClr val="7030A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602" name="Rectangle 601">
            <a:extLst>
              <a:ext uri="{FF2B5EF4-FFF2-40B4-BE49-F238E27FC236}">
                <a16:creationId xmlns:a16="http://schemas.microsoft.com/office/drawing/2014/main" id="{C97BB6EB-480B-475E-AB0E-9FDE49C5EBC7}"/>
              </a:ext>
            </a:extLst>
          </p:cNvPr>
          <p:cNvSpPr/>
          <p:nvPr/>
        </p:nvSpPr>
        <p:spPr>
          <a:xfrm>
            <a:off x="7393257" y="3401873"/>
            <a:ext cx="572046" cy="228076"/>
          </a:xfrm>
          <a:prstGeom prst="rect">
            <a:avLst/>
          </a:prstGeom>
        </p:spPr>
        <p:txBody>
          <a:bodyPr wrap="squar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Dubai</a:t>
            </a:r>
          </a:p>
        </p:txBody>
      </p:sp>
      <p:sp>
        <p:nvSpPr>
          <p:cNvPr id="603" name="Rectangle 602">
            <a:extLst>
              <a:ext uri="{FF2B5EF4-FFF2-40B4-BE49-F238E27FC236}">
                <a16:creationId xmlns:a16="http://schemas.microsoft.com/office/drawing/2014/main" id="{E10D5E3D-0978-4A3E-94CB-A02F18691F63}"/>
              </a:ext>
            </a:extLst>
          </p:cNvPr>
          <p:cNvSpPr/>
          <p:nvPr/>
        </p:nvSpPr>
        <p:spPr>
          <a:xfrm>
            <a:off x="7319575" y="3558643"/>
            <a:ext cx="612607" cy="228076"/>
          </a:xfrm>
          <a:prstGeom prst="rect">
            <a:avLst/>
          </a:prstGeom>
        </p:spPr>
        <p:txBody>
          <a:bodyPr wrap="square">
            <a:spAutoFit/>
          </a:bodyPr>
          <a:lstStyle/>
          <a:p>
            <a:pPr defTabSz="913927">
              <a:lnSpc>
                <a:spcPct val="90000"/>
              </a:lnSpc>
              <a:spcAft>
                <a:spcPts val="294"/>
              </a:spcAft>
              <a:defRPr/>
            </a:pPr>
            <a:r>
              <a:rPr lang="en-US" sz="980" kern="0" dirty="0">
                <a:latin typeface="Segoe UI Semibold" panose="020B0702040204020203" pitchFamily="34" charset="0"/>
                <a:ea typeface="Segoe UI" pitchFamily="34" charset="0"/>
                <a:cs typeface="Segoe UI Semibold" panose="020B0702040204020203" pitchFamily="34" charset="0"/>
              </a:rPr>
              <a:t>Dubai2</a:t>
            </a:r>
          </a:p>
        </p:txBody>
      </p:sp>
    </p:spTree>
    <p:extLst>
      <p:ext uri="{BB962C8B-B14F-4D97-AF65-F5344CB8AC3E}">
        <p14:creationId xmlns:p14="http://schemas.microsoft.com/office/powerpoint/2010/main" val="1793649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1D5DC-B220-4DE3-94E2-1715AA14020A}"/>
              </a:ext>
            </a:extLst>
          </p:cNvPr>
          <p:cNvSpPr>
            <a:spLocks noGrp="1"/>
          </p:cNvSpPr>
          <p:nvPr>
            <p:ph type="title"/>
          </p:nvPr>
        </p:nvSpPr>
        <p:spPr/>
        <p:txBody>
          <a:bodyPr/>
          <a:lstStyle/>
          <a:p>
            <a:r>
              <a:rPr lang="en-US" dirty="0"/>
              <a:t>Migration &amp; BCDR</a:t>
            </a:r>
          </a:p>
        </p:txBody>
      </p:sp>
      <p:sp>
        <p:nvSpPr>
          <p:cNvPr id="3" name="Text Placeholder 2">
            <a:extLst>
              <a:ext uri="{FF2B5EF4-FFF2-40B4-BE49-F238E27FC236}">
                <a16:creationId xmlns:a16="http://schemas.microsoft.com/office/drawing/2014/main" id="{DFFC3B67-A405-429E-8D15-1BD02C17AC4B}"/>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4143838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D4734-7FC3-41B4-9539-8CA246EB5328}"/>
              </a:ext>
            </a:extLst>
          </p:cNvPr>
          <p:cNvSpPr>
            <a:spLocks noGrp="1"/>
          </p:cNvSpPr>
          <p:nvPr>
            <p:ph type="title"/>
          </p:nvPr>
        </p:nvSpPr>
        <p:spPr/>
        <p:txBody>
          <a:bodyPr/>
          <a:lstStyle/>
          <a:p>
            <a:r>
              <a:rPr lang="en-US" dirty="0"/>
              <a:t>Azure Migration Options</a:t>
            </a:r>
          </a:p>
        </p:txBody>
      </p:sp>
      <p:cxnSp>
        <p:nvCxnSpPr>
          <p:cNvPr id="4" name="Straight Connector 3">
            <a:extLst>
              <a:ext uri="{FF2B5EF4-FFF2-40B4-BE49-F238E27FC236}">
                <a16:creationId xmlns:a16="http://schemas.microsoft.com/office/drawing/2014/main" id="{AB7726DF-493B-441D-9614-0B737C346923}"/>
              </a:ext>
            </a:extLst>
          </p:cNvPr>
          <p:cNvCxnSpPr>
            <a:cxnSpLocks/>
          </p:cNvCxnSpPr>
          <p:nvPr/>
        </p:nvCxnSpPr>
        <p:spPr>
          <a:xfrm>
            <a:off x="2675265" y="1717798"/>
            <a:ext cx="0" cy="4469642"/>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 name="Straight Connector 4">
            <a:extLst>
              <a:ext uri="{FF2B5EF4-FFF2-40B4-BE49-F238E27FC236}">
                <a16:creationId xmlns:a16="http://schemas.microsoft.com/office/drawing/2014/main" id="{EE207755-5C9D-4945-89F3-0BCBAB03DFD1}"/>
              </a:ext>
            </a:extLst>
          </p:cNvPr>
          <p:cNvCxnSpPr>
            <a:cxnSpLocks/>
          </p:cNvCxnSpPr>
          <p:nvPr/>
        </p:nvCxnSpPr>
        <p:spPr>
          <a:xfrm>
            <a:off x="7220770" y="3273163"/>
            <a:ext cx="0" cy="2914277"/>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 name="Straight Connector 5">
            <a:extLst>
              <a:ext uri="{FF2B5EF4-FFF2-40B4-BE49-F238E27FC236}">
                <a16:creationId xmlns:a16="http://schemas.microsoft.com/office/drawing/2014/main" id="{71A0BD86-2302-4DD0-9E1A-6961440105A2}"/>
              </a:ext>
            </a:extLst>
          </p:cNvPr>
          <p:cNvCxnSpPr>
            <a:cxnSpLocks/>
          </p:cNvCxnSpPr>
          <p:nvPr/>
        </p:nvCxnSpPr>
        <p:spPr>
          <a:xfrm flipH="1" flipV="1">
            <a:off x="2675265" y="1717798"/>
            <a:ext cx="9118979" cy="34204"/>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TextBox 10">
            <a:extLst>
              <a:ext uri="{FF2B5EF4-FFF2-40B4-BE49-F238E27FC236}">
                <a16:creationId xmlns:a16="http://schemas.microsoft.com/office/drawing/2014/main" id="{CBEAB17B-BC0B-49D5-AF55-8063743479EE}"/>
              </a:ext>
            </a:extLst>
          </p:cNvPr>
          <p:cNvSpPr txBox="1"/>
          <p:nvPr/>
        </p:nvSpPr>
        <p:spPr>
          <a:xfrm>
            <a:off x="2967970" y="2279698"/>
            <a:ext cx="4052006" cy="923330"/>
          </a:xfrm>
          <a:prstGeom prst="rect">
            <a:avLst/>
          </a:prstGeom>
          <a:noFill/>
        </p:spPr>
        <p:txBody>
          <a:bodyPr wrap="square" lIns="0" tIns="0" rIns="0" bIns="0" rtlCol="0">
            <a:spAutoFit/>
          </a:bodyPr>
          <a:lstStyle/>
          <a:p>
            <a:r>
              <a:rPr lang="en-US" sz="2000" dirty="0"/>
              <a:t>Move VMs to Azure IaaS and make almost no changes to the applications &amp; databases</a:t>
            </a:r>
          </a:p>
        </p:txBody>
      </p:sp>
      <p:sp>
        <p:nvSpPr>
          <p:cNvPr id="12" name="TextBox 11">
            <a:extLst>
              <a:ext uri="{FF2B5EF4-FFF2-40B4-BE49-F238E27FC236}">
                <a16:creationId xmlns:a16="http://schemas.microsoft.com/office/drawing/2014/main" id="{99FD4937-0731-4AA6-ACD3-4CD11B30F520}"/>
              </a:ext>
            </a:extLst>
          </p:cNvPr>
          <p:cNvSpPr txBox="1"/>
          <p:nvPr/>
        </p:nvSpPr>
        <p:spPr>
          <a:xfrm>
            <a:off x="7611772" y="1840996"/>
            <a:ext cx="4219334" cy="369332"/>
          </a:xfrm>
          <a:prstGeom prst="rect">
            <a:avLst/>
          </a:prstGeom>
          <a:noFill/>
        </p:spPr>
        <p:txBody>
          <a:bodyPr wrap="square" lIns="0" tIns="0" rIns="0" bIns="0" rtlCol="0">
            <a:spAutoFit/>
          </a:bodyPr>
          <a:lstStyle/>
          <a:p>
            <a:pPr algn="ctr"/>
            <a:r>
              <a:rPr lang="en-US" sz="2400" dirty="0">
                <a:solidFill>
                  <a:schemeClr val="tx2"/>
                </a:solidFill>
              </a:rPr>
              <a:t>Modernize</a:t>
            </a:r>
          </a:p>
        </p:txBody>
      </p:sp>
      <p:sp>
        <p:nvSpPr>
          <p:cNvPr id="13" name="TextBox 12">
            <a:extLst>
              <a:ext uri="{FF2B5EF4-FFF2-40B4-BE49-F238E27FC236}">
                <a16:creationId xmlns:a16="http://schemas.microsoft.com/office/drawing/2014/main" id="{4BFB5B18-1948-4433-8A42-072BDC14DBB0}"/>
              </a:ext>
            </a:extLst>
          </p:cNvPr>
          <p:cNvSpPr txBox="1"/>
          <p:nvPr/>
        </p:nvSpPr>
        <p:spPr>
          <a:xfrm>
            <a:off x="3505419" y="1830316"/>
            <a:ext cx="3136710" cy="369332"/>
          </a:xfrm>
          <a:prstGeom prst="rect">
            <a:avLst/>
          </a:prstGeom>
          <a:noFill/>
        </p:spPr>
        <p:txBody>
          <a:bodyPr wrap="square" lIns="0" tIns="0" rIns="0" bIns="0" rtlCol="0">
            <a:spAutoFit/>
          </a:bodyPr>
          <a:lstStyle/>
          <a:p>
            <a:pPr algn="ctr"/>
            <a:r>
              <a:rPr lang="en-US" sz="2400" dirty="0">
                <a:solidFill>
                  <a:schemeClr val="tx2"/>
                </a:solidFill>
              </a:rPr>
              <a:t>Migrate</a:t>
            </a:r>
          </a:p>
        </p:txBody>
      </p:sp>
      <p:sp>
        <p:nvSpPr>
          <p:cNvPr id="14" name="TextBox 13">
            <a:extLst>
              <a:ext uri="{FF2B5EF4-FFF2-40B4-BE49-F238E27FC236}">
                <a16:creationId xmlns:a16="http://schemas.microsoft.com/office/drawing/2014/main" id="{42631A63-74A9-4965-BA6F-7134CB3141A5}"/>
              </a:ext>
            </a:extLst>
          </p:cNvPr>
          <p:cNvSpPr txBox="1"/>
          <p:nvPr/>
        </p:nvSpPr>
        <p:spPr>
          <a:xfrm>
            <a:off x="7611772" y="2375208"/>
            <a:ext cx="4219335" cy="923330"/>
          </a:xfrm>
          <a:prstGeom prst="rect">
            <a:avLst/>
          </a:prstGeom>
          <a:noFill/>
        </p:spPr>
        <p:txBody>
          <a:bodyPr wrap="square" lIns="0" tIns="0" rIns="0" bIns="0" rtlCol="0">
            <a:spAutoFit/>
          </a:bodyPr>
          <a:lstStyle/>
          <a:p>
            <a:r>
              <a:rPr lang="en-US" sz="2000" dirty="0"/>
              <a:t>Innovate cloud native technologies, containers, microservices &amp; serverless</a:t>
            </a:r>
          </a:p>
        </p:txBody>
      </p:sp>
      <p:sp>
        <p:nvSpPr>
          <p:cNvPr id="15" name="TextBox 14">
            <a:extLst>
              <a:ext uri="{FF2B5EF4-FFF2-40B4-BE49-F238E27FC236}">
                <a16:creationId xmlns:a16="http://schemas.microsoft.com/office/drawing/2014/main" id="{CFDD6E8C-2742-4E3D-8DD6-5FA389B25FAE}"/>
              </a:ext>
            </a:extLst>
          </p:cNvPr>
          <p:cNvSpPr txBox="1"/>
          <p:nvPr/>
        </p:nvSpPr>
        <p:spPr>
          <a:xfrm>
            <a:off x="-454118" y="3779639"/>
            <a:ext cx="3862317" cy="369332"/>
          </a:xfrm>
          <a:prstGeom prst="rect">
            <a:avLst/>
          </a:prstGeom>
          <a:noFill/>
        </p:spPr>
        <p:txBody>
          <a:bodyPr wrap="square" lIns="0" tIns="0" rIns="0" bIns="0" rtlCol="0">
            <a:spAutoFit/>
          </a:bodyPr>
          <a:lstStyle/>
          <a:p>
            <a:pPr algn="ctr"/>
            <a:r>
              <a:rPr lang="en-US" sz="2400" dirty="0">
                <a:solidFill>
                  <a:schemeClr val="tx2"/>
                </a:solidFill>
              </a:rPr>
              <a:t>Triggers</a:t>
            </a:r>
          </a:p>
        </p:txBody>
      </p:sp>
      <p:sp>
        <p:nvSpPr>
          <p:cNvPr id="16" name="TextBox 15">
            <a:extLst>
              <a:ext uri="{FF2B5EF4-FFF2-40B4-BE49-F238E27FC236}">
                <a16:creationId xmlns:a16="http://schemas.microsoft.com/office/drawing/2014/main" id="{D80511DA-E44E-457D-BE58-D19B2FC19A6E}"/>
              </a:ext>
            </a:extLst>
          </p:cNvPr>
          <p:cNvSpPr txBox="1"/>
          <p:nvPr/>
        </p:nvSpPr>
        <p:spPr>
          <a:xfrm>
            <a:off x="-454118" y="4949256"/>
            <a:ext cx="3862317" cy="369332"/>
          </a:xfrm>
          <a:prstGeom prst="rect">
            <a:avLst/>
          </a:prstGeom>
          <a:noFill/>
        </p:spPr>
        <p:txBody>
          <a:bodyPr wrap="square" lIns="0" tIns="0" rIns="0" bIns="0" rtlCol="0">
            <a:spAutoFit/>
          </a:bodyPr>
          <a:lstStyle/>
          <a:p>
            <a:pPr algn="ctr"/>
            <a:r>
              <a:rPr lang="en-US" sz="2400" dirty="0">
                <a:solidFill>
                  <a:schemeClr val="tx2"/>
                </a:solidFill>
              </a:rPr>
              <a:t>Benefits</a:t>
            </a:r>
          </a:p>
        </p:txBody>
      </p:sp>
      <p:cxnSp>
        <p:nvCxnSpPr>
          <p:cNvPr id="18" name="Straight Connector 17">
            <a:extLst>
              <a:ext uri="{FF2B5EF4-FFF2-40B4-BE49-F238E27FC236}">
                <a16:creationId xmlns:a16="http://schemas.microsoft.com/office/drawing/2014/main" id="{05F0E0CD-620A-43DB-A342-113ED935831D}"/>
              </a:ext>
            </a:extLst>
          </p:cNvPr>
          <p:cNvCxnSpPr>
            <a:cxnSpLocks/>
          </p:cNvCxnSpPr>
          <p:nvPr/>
        </p:nvCxnSpPr>
        <p:spPr>
          <a:xfrm>
            <a:off x="678232" y="3273163"/>
            <a:ext cx="11152875" cy="0"/>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E176597D-B2A0-403C-B942-05252E402345}"/>
              </a:ext>
            </a:extLst>
          </p:cNvPr>
          <p:cNvCxnSpPr>
            <a:cxnSpLocks/>
          </p:cNvCxnSpPr>
          <p:nvPr/>
        </p:nvCxnSpPr>
        <p:spPr>
          <a:xfrm>
            <a:off x="678232" y="4529241"/>
            <a:ext cx="11152875" cy="0"/>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4" name="Rectangle 33">
            <a:extLst>
              <a:ext uri="{FF2B5EF4-FFF2-40B4-BE49-F238E27FC236}">
                <a16:creationId xmlns:a16="http://schemas.microsoft.com/office/drawing/2014/main" id="{86DEF728-AF52-4EA5-BF03-63B3AC49B8C1}"/>
              </a:ext>
            </a:extLst>
          </p:cNvPr>
          <p:cNvSpPr/>
          <p:nvPr/>
        </p:nvSpPr>
        <p:spPr>
          <a:xfrm>
            <a:off x="2927259" y="3475628"/>
            <a:ext cx="3721547" cy="1015663"/>
          </a:xfrm>
          <a:prstGeom prst="rect">
            <a:avLst/>
          </a:prstGeom>
        </p:spPr>
        <p:txBody>
          <a:bodyPr wrap="square">
            <a:spAutoFit/>
          </a:bodyPr>
          <a:lstStyle/>
          <a:p>
            <a:r>
              <a:rPr lang="en-US" sz="2000" dirty="0"/>
              <a:t>Timeline Driven IT oriented migration, Data center moves </a:t>
            </a:r>
          </a:p>
          <a:p>
            <a:r>
              <a:rPr lang="en-US" sz="2000" dirty="0"/>
              <a:t>Lack of Support &amp; Compliance</a:t>
            </a:r>
          </a:p>
        </p:txBody>
      </p:sp>
      <p:sp>
        <p:nvSpPr>
          <p:cNvPr id="35" name="Rectangle 34">
            <a:extLst>
              <a:ext uri="{FF2B5EF4-FFF2-40B4-BE49-F238E27FC236}">
                <a16:creationId xmlns:a16="http://schemas.microsoft.com/office/drawing/2014/main" id="{E61172DE-7AD9-4755-B254-661C921423B8}"/>
              </a:ext>
            </a:extLst>
          </p:cNvPr>
          <p:cNvSpPr/>
          <p:nvPr/>
        </p:nvSpPr>
        <p:spPr>
          <a:xfrm>
            <a:off x="2967970" y="4676656"/>
            <a:ext cx="4121371" cy="1323439"/>
          </a:xfrm>
          <a:prstGeom prst="rect">
            <a:avLst/>
          </a:prstGeom>
        </p:spPr>
        <p:txBody>
          <a:bodyPr wrap="square">
            <a:spAutoFit/>
          </a:bodyPr>
          <a:lstStyle/>
          <a:p>
            <a:r>
              <a:rPr lang="en-US" sz="2000" dirty="0"/>
              <a:t>Fastest way to the cloud, Extended Support &amp; Compliance, Agility, Leverage your investment in Windows</a:t>
            </a:r>
          </a:p>
        </p:txBody>
      </p:sp>
      <p:sp>
        <p:nvSpPr>
          <p:cNvPr id="37" name="Rectangle 36">
            <a:extLst>
              <a:ext uri="{FF2B5EF4-FFF2-40B4-BE49-F238E27FC236}">
                <a16:creationId xmlns:a16="http://schemas.microsoft.com/office/drawing/2014/main" id="{41BC4E44-E0CB-4E1E-942F-1DBFE326E31C}"/>
              </a:ext>
            </a:extLst>
          </p:cNvPr>
          <p:cNvSpPr/>
          <p:nvPr/>
        </p:nvSpPr>
        <p:spPr>
          <a:xfrm>
            <a:off x="7472282" y="3392059"/>
            <a:ext cx="4219331" cy="1015663"/>
          </a:xfrm>
          <a:prstGeom prst="rect">
            <a:avLst/>
          </a:prstGeom>
        </p:spPr>
        <p:txBody>
          <a:bodyPr wrap="square">
            <a:spAutoFit/>
          </a:bodyPr>
          <a:lstStyle/>
          <a:p>
            <a:r>
              <a:rPr lang="en-US" sz="2000" dirty="0"/>
              <a:t>Business priority driven</a:t>
            </a:r>
          </a:p>
          <a:p>
            <a:r>
              <a:rPr lang="en-US" sz="2000" dirty="0"/>
              <a:t>App oriented migration triggers, Innovation and DevOps based </a:t>
            </a:r>
          </a:p>
        </p:txBody>
      </p:sp>
      <p:sp>
        <p:nvSpPr>
          <p:cNvPr id="38" name="Rectangle 37">
            <a:extLst>
              <a:ext uri="{FF2B5EF4-FFF2-40B4-BE49-F238E27FC236}">
                <a16:creationId xmlns:a16="http://schemas.microsoft.com/office/drawing/2014/main" id="{FC111CF0-A72F-4F19-B67F-971C384CB880}"/>
              </a:ext>
            </a:extLst>
          </p:cNvPr>
          <p:cNvSpPr/>
          <p:nvPr/>
        </p:nvSpPr>
        <p:spPr>
          <a:xfrm>
            <a:off x="7472282" y="4574473"/>
            <a:ext cx="4219331" cy="1631216"/>
          </a:xfrm>
          <a:prstGeom prst="rect">
            <a:avLst/>
          </a:prstGeom>
        </p:spPr>
        <p:txBody>
          <a:bodyPr wrap="square">
            <a:spAutoFit/>
          </a:bodyPr>
          <a:lstStyle/>
          <a:p>
            <a:r>
              <a:rPr lang="en-US" sz="2000" dirty="0"/>
              <a:t>Reborn in the Cloud apps, can be managed with DevOps and extended with new capabilities such as AI, Machine Learning and Cloud scale</a:t>
            </a:r>
          </a:p>
        </p:txBody>
      </p:sp>
      <p:sp>
        <p:nvSpPr>
          <p:cNvPr id="44" name="arrow" title="Icon of an arrow">
            <a:extLst>
              <a:ext uri="{FF2B5EF4-FFF2-40B4-BE49-F238E27FC236}">
                <a16:creationId xmlns:a16="http://schemas.microsoft.com/office/drawing/2014/main" id="{A8BA6982-24C2-4718-BFC3-E7E659C33833}"/>
              </a:ext>
            </a:extLst>
          </p:cNvPr>
          <p:cNvSpPr>
            <a:spLocks noChangeAspect="1" noEditPoints="1"/>
          </p:cNvSpPr>
          <p:nvPr/>
        </p:nvSpPr>
        <p:spPr bwMode="auto">
          <a:xfrm>
            <a:off x="6900799" y="2031748"/>
            <a:ext cx="452302" cy="417367"/>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grpSp>
        <p:nvGrpSpPr>
          <p:cNvPr id="46" name="Group 45">
            <a:extLst>
              <a:ext uri="{FF2B5EF4-FFF2-40B4-BE49-F238E27FC236}">
                <a16:creationId xmlns:a16="http://schemas.microsoft.com/office/drawing/2014/main" id="{2323FF9F-5055-40EE-8622-32D523E3C0B4}"/>
              </a:ext>
            </a:extLst>
          </p:cNvPr>
          <p:cNvGrpSpPr/>
          <p:nvPr/>
        </p:nvGrpSpPr>
        <p:grpSpPr>
          <a:xfrm>
            <a:off x="162021" y="1711428"/>
            <a:ext cx="2373755" cy="1064577"/>
            <a:chOff x="9002813" y="227604"/>
            <a:chExt cx="2558270" cy="1137414"/>
          </a:xfrm>
        </p:grpSpPr>
        <p:sp>
          <p:nvSpPr>
            <p:cNvPr id="47" name="Freeform: Shape 46">
              <a:extLst>
                <a:ext uri="{FF2B5EF4-FFF2-40B4-BE49-F238E27FC236}">
                  <a16:creationId xmlns:a16="http://schemas.microsoft.com/office/drawing/2014/main" id="{9B66A21F-EE66-4239-A7EA-7962B521394F}"/>
                </a:ext>
              </a:extLst>
            </p:cNvPr>
            <p:cNvSpPr/>
            <p:nvPr/>
          </p:nvSpPr>
          <p:spPr bwMode="auto">
            <a:xfrm>
              <a:off x="9002813" y="227604"/>
              <a:ext cx="2558270" cy="1137414"/>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kern="0">
                <a:gradFill>
                  <a:gsLst>
                    <a:gs pos="0">
                      <a:srgbClr val="FFFFFF"/>
                    </a:gs>
                    <a:gs pos="100000">
                      <a:srgbClr val="FFFFFF"/>
                    </a:gs>
                  </a:gsLst>
                  <a:lin ang="5400000" scaled="0"/>
                </a:gradFill>
                <a:latin typeface="Segoe UI Semilight"/>
              </a:endParaRPr>
            </a:p>
          </p:txBody>
        </p:sp>
        <p:pic>
          <p:nvPicPr>
            <p:cNvPr id="49" name="Graphic 48">
              <a:extLst>
                <a:ext uri="{FF2B5EF4-FFF2-40B4-BE49-F238E27FC236}">
                  <a16:creationId xmlns:a16="http://schemas.microsoft.com/office/drawing/2014/main" id="{0E7B222C-BB0C-4E71-863C-7915F82B6D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04948" y="624981"/>
              <a:ext cx="553998" cy="553998"/>
            </a:xfrm>
            <a:prstGeom prst="rect">
              <a:avLst/>
            </a:prstGeom>
          </p:spPr>
        </p:pic>
      </p:grpSp>
    </p:spTree>
    <p:extLst>
      <p:ext uri="{BB962C8B-B14F-4D97-AF65-F5344CB8AC3E}">
        <p14:creationId xmlns:p14="http://schemas.microsoft.com/office/powerpoint/2010/main" val="234096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par>
                          <p:cTn id="38" fill="hold">
                            <p:stCondLst>
                              <p:cond delay="1000"/>
                            </p:stCondLst>
                            <p:childTnLst>
                              <p:par>
                                <p:cTn id="39" presetID="22" presetClass="entr" presetSubtype="8" fill="hold" grpId="0" nodeType="after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wipe(left)">
                                      <p:cBhvr>
                                        <p:cTn id="41" dur="500"/>
                                        <p:tgtEl>
                                          <p:spTgt spid="34"/>
                                        </p:tgtEl>
                                      </p:cBhvr>
                                    </p:animEffect>
                                  </p:childTnLst>
                                </p:cTn>
                              </p:par>
                            </p:childTnLst>
                          </p:cTn>
                        </p:par>
                        <p:par>
                          <p:cTn id="42" fill="hold">
                            <p:stCondLst>
                              <p:cond delay="1500"/>
                            </p:stCondLst>
                            <p:childTnLst>
                              <p:par>
                                <p:cTn id="43" presetID="22" presetClass="entr" presetSubtype="8"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wipe(left)">
                                      <p:cBhvr>
                                        <p:cTn id="45" dur="500"/>
                                        <p:tgtEl>
                                          <p:spTgt spid="3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wipe(left)">
                                      <p:cBhvr>
                                        <p:cTn id="50" dur="500"/>
                                        <p:tgtEl>
                                          <p:spTgt spid="44"/>
                                        </p:tgtEl>
                                      </p:cBhvr>
                                    </p:animEffect>
                                  </p:childTnLst>
                                </p:cTn>
                              </p:par>
                            </p:childTnLst>
                          </p:cTn>
                        </p:par>
                        <p:par>
                          <p:cTn id="51" fill="hold">
                            <p:stCondLst>
                              <p:cond delay="500"/>
                            </p:stCondLst>
                            <p:childTnLst>
                              <p:par>
                                <p:cTn id="52" presetID="22" presetClass="entr" presetSubtype="8" fill="hold" grpId="0" nodeType="after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wipe(left)">
                                      <p:cBhvr>
                                        <p:cTn id="54" dur="500"/>
                                        <p:tgtEl>
                                          <p:spTgt spid="12"/>
                                        </p:tgtEl>
                                      </p:cBhvr>
                                    </p:animEffect>
                                  </p:childTnLst>
                                </p:cTn>
                              </p:par>
                            </p:childTnLst>
                          </p:cTn>
                        </p:par>
                        <p:par>
                          <p:cTn id="55" fill="hold">
                            <p:stCondLst>
                              <p:cond delay="1000"/>
                            </p:stCondLst>
                            <p:childTnLst>
                              <p:par>
                                <p:cTn id="56" presetID="22" presetClass="entr" presetSubtype="8" fill="hold" grpId="0" nodeType="after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left)">
                                      <p:cBhvr>
                                        <p:cTn id="58" dur="500"/>
                                        <p:tgtEl>
                                          <p:spTgt spid="14"/>
                                        </p:tgtEl>
                                      </p:cBhvr>
                                    </p:animEffect>
                                  </p:childTnLst>
                                </p:cTn>
                              </p:par>
                            </p:childTnLst>
                          </p:cTn>
                        </p:par>
                        <p:par>
                          <p:cTn id="59" fill="hold">
                            <p:stCondLst>
                              <p:cond delay="1500"/>
                            </p:stCondLst>
                            <p:childTnLst>
                              <p:par>
                                <p:cTn id="60" presetID="22" presetClass="entr" presetSubtype="8" fill="hold" grpId="0" nodeType="after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wipe(left)">
                                      <p:cBhvr>
                                        <p:cTn id="62" dur="500"/>
                                        <p:tgtEl>
                                          <p:spTgt spid="37"/>
                                        </p:tgtEl>
                                      </p:cBhvr>
                                    </p:animEffect>
                                  </p:childTnLst>
                                </p:cTn>
                              </p:par>
                            </p:childTnLst>
                          </p:cTn>
                        </p:par>
                        <p:par>
                          <p:cTn id="63" fill="hold">
                            <p:stCondLst>
                              <p:cond delay="2000"/>
                            </p:stCondLst>
                            <p:childTnLst>
                              <p:par>
                                <p:cTn id="64" presetID="22" presetClass="entr" presetSubtype="8" fill="hold" grpId="0" nodeType="after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wipe(left)">
                                      <p:cBhvr>
                                        <p:cTn id="6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P spid="34" grpId="0"/>
      <p:bldP spid="35" grpId="0"/>
      <p:bldP spid="37" grpId="0"/>
      <p:bldP spid="38" grpId="0"/>
      <p:bldP spid="4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E8656-8EEC-49DC-8AF4-A156D92A3318}"/>
              </a:ext>
            </a:extLst>
          </p:cNvPr>
          <p:cNvSpPr>
            <a:spLocks noGrp="1"/>
          </p:cNvSpPr>
          <p:nvPr>
            <p:ph type="title"/>
          </p:nvPr>
        </p:nvSpPr>
        <p:spPr>
          <a:xfrm>
            <a:off x="455995" y="620428"/>
            <a:ext cx="7627395" cy="403137"/>
          </a:xfrm>
        </p:spPr>
        <p:txBody>
          <a:bodyPr/>
          <a:lstStyle/>
          <a:p>
            <a:r>
              <a:rPr lang="en-US" sz="3200" dirty="0"/>
              <a:t>Cloud Journey</a:t>
            </a:r>
          </a:p>
        </p:txBody>
      </p:sp>
      <p:sp>
        <p:nvSpPr>
          <p:cNvPr id="36" name="TextBox 35">
            <a:extLst>
              <a:ext uri="{FF2B5EF4-FFF2-40B4-BE49-F238E27FC236}">
                <a16:creationId xmlns:a16="http://schemas.microsoft.com/office/drawing/2014/main" id="{FF321079-F7F0-416A-A7C2-D7262E29B5E6}"/>
              </a:ext>
            </a:extLst>
          </p:cNvPr>
          <p:cNvSpPr txBox="1"/>
          <p:nvPr/>
        </p:nvSpPr>
        <p:spPr>
          <a:xfrm>
            <a:off x="401046" y="4826455"/>
            <a:ext cx="3789954" cy="1411311"/>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0000"/>
                </a:solidFill>
                <a:effectLst/>
                <a:uLnTx/>
                <a:uFillTx/>
                <a:latin typeface="Segoe UI"/>
                <a:ea typeface="+mn-ea"/>
                <a:cs typeface="+mn-cs"/>
              </a:rPr>
              <a:t>Migrate</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730" b="0" i="0" u="none" strike="noStrike" kern="1200" cap="none" spc="0" normalizeH="0" baseline="0" noProof="0" dirty="0">
                <a:ln>
                  <a:noFill/>
                </a:ln>
                <a:solidFill>
                  <a:srgbClr val="0078D7"/>
                </a:solidFill>
                <a:effectLst/>
                <a:uLnTx/>
                <a:uFillTx/>
                <a:latin typeface="Segoe UI"/>
                <a:ea typeface="+mn-ea"/>
                <a:cs typeface="+mn-cs"/>
              </a:rPr>
              <a:t>Lift &amp; Shift applications to Azure and Leverage SQL Managed Instances</a:t>
            </a:r>
          </a:p>
        </p:txBody>
      </p:sp>
      <p:sp>
        <p:nvSpPr>
          <p:cNvPr id="42" name="Arrow: Chevron 41">
            <a:extLst>
              <a:ext uri="{FF2B5EF4-FFF2-40B4-BE49-F238E27FC236}">
                <a16:creationId xmlns:a16="http://schemas.microsoft.com/office/drawing/2014/main" id="{1A44DD7E-8A7A-426D-A9D9-EF5DF0E20D7B}"/>
              </a:ext>
            </a:extLst>
          </p:cNvPr>
          <p:cNvSpPr/>
          <p:nvPr/>
        </p:nvSpPr>
        <p:spPr bwMode="auto">
          <a:xfrm>
            <a:off x="4085624" y="2838866"/>
            <a:ext cx="286363" cy="439807"/>
          </a:xfrm>
          <a:prstGeom prst="chevron">
            <a:avLst>
              <a:gd name="adj" fmla="val 62983"/>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3" name="Arrow: Chevron 42">
            <a:extLst>
              <a:ext uri="{FF2B5EF4-FFF2-40B4-BE49-F238E27FC236}">
                <a16:creationId xmlns:a16="http://schemas.microsoft.com/office/drawing/2014/main" id="{C9C07017-8365-45D9-9B2E-48F334033706}"/>
              </a:ext>
            </a:extLst>
          </p:cNvPr>
          <p:cNvSpPr/>
          <p:nvPr/>
        </p:nvSpPr>
        <p:spPr bwMode="auto">
          <a:xfrm>
            <a:off x="8184558" y="2818705"/>
            <a:ext cx="286363" cy="439807"/>
          </a:xfrm>
          <a:prstGeom prst="chevron">
            <a:avLst>
              <a:gd name="adj" fmla="val 62983"/>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3" name="Picture 2">
            <a:extLst>
              <a:ext uri="{FF2B5EF4-FFF2-40B4-BE49-F238E27FC236}">
                <a16:creationId xmlns:a16="http://schemas.microsoft.com/office/drawing/2014/main" id="{16C1E205-CFD1-4EFF-A23F-1092391F4458}"/>
              </a:ext>
            </a:extLst>
          </p:cNvPr>
          <p:cNvPicPr>
            <a:picLocks noChangeAspect="1"/>
          </p:cNvPicPr>
          <p:nvPr/>
        </p:nvPicPr>
        <p:blipFill>
          <a:blip r:embed="rId3"/>
          <a:stretch>
            <a:fillRect/>
          </a:stretch>
        </p:blipFill>
        <p:spPr>
          <a:xfrm>
            <a:off x="295751" y="1756817"/>
            <a:ext cx="3544861" cy="2563584"/>
          </a:xfrm>
          <a:prstGeom prst="rect">
            <a:avLst/>
          </a:prstGeom>
          <a:effectLst>
            <a:outerShdw blurRad="292100" dist="101600" dir="2700000" algn="ctr" rotWithShape="0">
              <a:srgbClr val="000000">
                <a:alpha val="70000"/>
              </a:srgbClr>
            </a:outerShdw>
          </a:effectLst>
        </p:spPr>
      </p:pic>
      <p:pic>
        <p:nvPicPr>
          <p:cNvPr id="5" name="Picture 4">
            <a:extLst>
              <a:ext uri="{FF2B5EF4-FFF2-40B4-BE49-F238E27FC236}">
                <a16:creationId xmlns:a16="http://schemas.microsoft.com/office/drawing/2014/main" id="{BD1F44F4-16F7-42FB-AD77-F618E87481DD}"/>
              </a:ext>
            </a:extLst>
          </p:cNvPr>
          <p:cNvPicPr>
            <a:picLocks noChangeAspect="1"/>
          </p:cNvPicPr>
          <p:nvPr/>
        </p:nvPicPr>
        <p:blipFill>
          <a:blip r:embed="rId4"/>
          <a:stretch>
            <a:fillRect/>
          </a:stretch>
        </p:blipFill>
        <p:spPr>
          <a:xfrm>
            <a:off x="4593350" y="1776978"/>
            <a:ext cx="3244366" cy="2543423"/>
          </a:xfrm>
          <a:prstGeom prst="rect">
            <a:avLst/>
          </a:prstGeom>
          <a:effectLst>
            <a:outerShdw blurRad="292100" dist="101600" dir="2700000" algn="ctr" rotWithShape="0">
              <a:srgbClr val="000000">
                <a:alpha val="70000"/>
              </a:srgbClr>
            </a:outerShdw>
          </a:effectLst>
        </p:spPr>
      </p:pic>
      <p:sp>
        <p:nvSpPr>
          <p:cNvPr id="13" name="TextBox 12">
            <a:extLst>
              <a:ext uri="{FF2B5EF4-FFF2-40B4-BE49-F238E27FC236}">
                <a16:creationId xmlns:a16="http://schemas.microsoft.com/office/drawing/2014/main" id="{7BC0DB6F-5A83-413B-94EF-A9CB5182A9BE}"/>
              </a:ext>
            </a:extLst>
          </p:cNvPr>
          <p:cNvSpPr txBox="1"/>
          <p:nvPr/>
        </p:nvSpPr>
        <p:spPr>
          <a:xfrm>
            <a:off x="4680967" y="4826454"/>
            <a:ext cx="3789954" cy="1411311"/>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0000"/>
                </a:solidFill>
                <a:effectLst/>
                <a:uLnTx/>
                <a:uFillTx/>
                <a:latin typeface="Segoe UI"/>
                <a:ea typeface="+mn-ea"/>
                <a:cs typeface="+mn-cs"/>
              </a:rPr>
              <a:t>Modernize</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730" b="0" i="0" u="none" strike="noStrike" kern="1200" cap="none" spc="0" normalizeH="0" baseline="0" noProof="0" dirty="0">
                <a:ln>
                  <a:noFill/>
                </a:ln>
                <a:solidFill>
                  <a:srgbClr val="0078D7"/>
                </a:solidFill>
                <a:effectLst/>
                <a:uLnTx/>
                <a:uFillTx/>
                <a:latin typeface="Segoe UI"/>
                <a:ea typeface="+mn-ea"/>
                <a:cs typeface="+mn-cs"/>
              </a:rPr>
              <a:t>With Azure Web Applications and Azure SQL Database along with Front Door</a:t>
            </a:r>
          </a:p>
        </p:txBody>
      </p:sp>
      <p:sp>
        <p:nvSpPr>
          <p:cNvPr id="14" name="TextBox 13">
            <a:extLst>
              <a:ext uri="{FF2B5EF4-FFF2-40B4-BE49-F238E27FC236}">
                <a16:creationId xmlns:a16="http://schemas.microsoft.com/office/drawing/2014/main" id="{E4F33284-9D34-438B-A494-0AED3B96EA09}"/>
              </a:ext>
            </a:extLst>
          </p:cNvPr>
          <p:cNvSpPr txBox="1"/>
          <p:nvPr/>
        </p:nvSpPr>
        <p:spPr>
          <a:xfrm>
            <a:off x="8614103" y="4826453"/>
            <a:ext cx="3433105" cy="1411311"/>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0000"/>
                </a:solidFill>
                <a:effectLst/>
                <a:uLnTx/>
                <a:uFillTx/>
                <a:latin typeface="Segoe UI"/>
                <a:ea typeface="+mn-ea"/>
                <a:cs typeface="+mn-cs"/>
              </a:rPr>
              <a:t>Microservices</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730" b="0" i="0" u="none" strike="noStrike" kern="1200" cap="none" spc="0" normalizeH="0" baseline="0" noProof="0" dirty="0">
                <a:ln>
                  <a:noFill/>
                </a:ln>
                <a:solidFill>
                  <a:srgbClr val="0078D7"/>
                </a:solidFill>
                <a:effectLst/>
                <a:uLnTx/>
                <a:uFillTx/>
                <a:latin typeface="Segoe UI"/>
                <a:ea typeface="+mn-ea"/>
                <a:cs typeface="+mn-cs"/>
              </a:rPr>
              <a:t>Build Cloud native services using Windows Containers and Azure Services</a:t>
            </a:r>
          </a:p>
        </p:txBody>
      </p:sp>
      <p:pic>
        <p:nvPicPr>
          <p:cNvPr id="8" name="Picture 7">
            <a:extLst>
              <a:ext uri="{FF2B5EF4-FFF2-40B4-BE49-F238E27FC236}">
                <a16:creationId xmlns:a16="http://schemas.microsoft.com/office/drawing/2014/main" id="{F5832AF1-CE4E-4F6A-9B82-4042CEAD1C32}"/>
              </a:ext>
            </a:extLst>
          </p:cNvPr>
          <p:cNvPicPr>
            <a:picLocks noChangeAspect="1"/>
          </p:cNvPicPr>
          <p:nvPr/>
        </p:nvPicPr>
        <p:blipFill>
          <a:blip r:embed="rId5"/>
          <a:stretch>
            <a:fillRect/>
          </a:stretch>
        </p:blipFill>
        <p:spPr>
          <a:xfrm>
            <a:off x="8817763" y="1775898"/>
            <a:ext cx="2938808" cy="2704805"/>
          </a:xfrm>
          <a:prstGeom prst="rect">
            <a:avLst/>
          </a:prstGeom>
          <a:effectLst>
            <a:outerShdw blurRad="292100" dist="101600" dir="2700000" algn="ctr" rotWithShape="0">
              <a:srgbClr val="000000">
                <a:alpha val="70000"/>
              </a:srgbClr>
            </a:outerShdw>
          </a:effectLst>
        </p:spPr>
      </p:pic>
    </p:spTree>
    <p:extLst>
      <p:ext uri="{BB962C8B-B14F-4D97-AF65-F5344CB8AC3E}">
        <p14:creationId xmlns:p14="http://schemas.microsoft.com/office/powerpoint/2010/main" val="3271632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wipe(left)">
                                      <p:cBhvr>
                                        <p:cTn id="15" dur="500"/>
                                        <p:tgtEl>
                                          <p:spTgt spid="42"/>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wipe(left)">
                                      <p:cBhvr>
                                        <p:cTn id="28" dur="500"/>
                                        <p:tgtEl>
                                          <p:spTgt spid="43"/>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par>
                          <p:cTn id="33" fill="hold">
                            <p:stCondLst>
                              <p:cond delay="1000"/>
                            </p:stCondLst>
                            <p:childTnLst>
                              <p:par>
                                <p:cTn id="34" presetID="22" presetClass="entr" presetSubtype="8"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2" grpId="0" animBg="1"/>
      <p:bldP spid="43" grpId="0" animBg="1"/>
      <p:bldP spid="13" grpId="0"/>
      <p:bldP spid="1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36065151-951C-470E-8B0D-99EFDA7AACDC}"/>
              </a:ext>
            </a:extLst>
          </p:cNvPr>
          <p:cNvSpPr/>
          <p:nvPr/>
        </p:nvSpPr>
        <p:spPr bwMode="auto">
          <a:xfrm>
            <a:off x="0" y="1672351"/>
            <a:ext cx="12192000" cy="2438543"/>
          </a:xfrm>
          <a:prstGeom prst="rect">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000" kern="0">
              <a:solidFill>
                <a:schemeClr val="tx2"/>
              </a:solidFill>
              <a:latin typeface="Segoe UI Semibold" panose="020B0702040204020203" pitchFamily="34" charset="0"/>
              <a:cs typeface="Segoe UI Semibold" panose="020B0702040204020203" pitchFamily="34" charset="0"/>
            </a:endParaRPr>
          </a:p>
        </p:txBody>
      </p:sp>
      <p:sp>
        <p:nvSpPr>
          <p:cNvPr id="7" name="Text Placeholder 6">
            <a:extLst>
              <a:ext uri="{FF2B5EF4-FFF2-40B4-BE49-F238E27FC236}">
                <a16:creationId xmlns:a16="http://schemas.microsoft.com/office/drawing/2014/main" id="{D0A9EC36-AA91-4C29-A419-2075DA97AD4B}"/>
              </a:ext>
            </a:extLst>
          </p:cNvPr>
          <p:cNvSpPr>
            <a:spLocks noGrp="1"/>
          </p:cNvSpPr>
          <p:nvPr>
            <p:ph type="body" sz="quarter" idx="10"/>
          </p:nvPr>
        </p:nvSpPr>
        <p:spPr>
          <a:xfrm>
            <a:off x="426424" y="1031383"/>
            <a:ext cx="11338166" cy="271613"/>
          </a:xfrm>
        </p:spPr>
        <p:txBody>
          <a:bodyPr/>
          <a:lstStyle/>
          <a:p>
            <a:r>
              <a:rPr lang="en-US" dirty="0">
                <a:solidFill>
                  <a:schemeClr val="tx2"/>
                </a:solidFill>
              </a:rPr>
              <a:t>Build an inventory, and then migrate servers &amp; data</a:t>
            </a:r>
          </a:p>
        </p:txBody>
      </p:sp>
      <p:sp>
        <p:nvSpPr>
          <p:cNvPr id="6" name="Title 5">
            <a:extLst>
              <a:ext uri="{FF2B5EF4-FFF2-40B4-BE49-F238E27FC236}">
                <a16:creationId xmlns:a16="http://schemas.microsoft.com/office/drawing/2014/main" id="{47D51737-462B-4A8B-A92B-2CDB4020FFC7}"/>
              </a:ext>
            </a:extLst>
          </p:cNvPr>
          <p:cNvSpPr>
            <a:spLocks noGrp="1"/>
          </p:cNvSpPr>
          <p:nvPr>
            <p:ph type="title"/>
          </p:nvPr>
        </p:nvSpPr>
        <p:spPr/>
        <p:txBody>
          <a:bodyPr/>
          <a:lstStyle/>
          <a:p>
            <a:r>
              <a:rPr lang="en-US" spc="-98" dirty="0">
                <a:solidFill>
                  <a:schemeClr val="tx1"/>
                </a:solidFill>
              </a:rPr>
              <a:t>VM &amp; SQL Migration Tools</a:t>
            </a:r>
          </a:p>
        </p:txBody>
      </p:sp>
      <p:sp>
        <p:nvSpPr>
          <p:cNvPr id="12" name="Title 3">
            <a:extLst>
              <a:ext uri="{FF2B5EF4-FFF2-40B4-BE49-F238E27FC236}">
                <a16:creationId xmlns:a16="http://schemas.microsoft.com/office/drawing/2014/main" id="{11482F7B-658B-47E4-8048-2A5A199955D0}"/>
              </a:ext>
            </a:extLst>
          </p:cNvPr>
          <p:cNvSpPr txBox="1">
            <a:spLocks/>
          </p:cNvSpPr>
          <p:nvPr/>
        </p:nvSpPr>
        <p:spPr bwMode="auto">
          <a:xfrm>
            <a:off x="534308" y="4339112"/>
            <a:ext cx="3459915" cy="2215991"/>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r>
              <a:rPr lang="en-US" sz="2000" dirty="0">
                <a:solidFill>
                  <a:schemeClr val="tx2"/>
                </a:solidFill>
              </a:rPr>
              <a:t>Discover on-premises VMs and app dependencies</a:t>
            </a:r>
          </a:p>
          <a:p>
            <a:endParaRPr lang="en-US" sz="2000" dirty="0">
              <a:solidFill>
                <a:schemeClr val="tx2"/>
              </a:solidFill>
            </a:endParaRPr>
          </a:p>
          <a:p>
            <a:r>
              <a:rPr lang="en-US" sz="2000" dirty="0">
                <a:solidFill>
                  <a:schemeClr val="tx2"/>
                </a:solidFill>
              </a:rPr>
              <a:t>Mitigate VM migration issues with built-in guidance</a:t>
            </a:r>
          </a:p>
          <a:p>
            <a:endParaRPr lang="en-US" sz="2000" dirty="0">
              <a:solidFill>
                <a:schemeClr val="tx2"/>
              </a:solidFill>
            </a:endParaRPr>
          </a:p>
          <a:p>
            <a:r>
              <a:rPr lang="en-US" sz="2000" dirty="0">
                <a:solidFill>
                  <a:schemeClr val="tx2"/>
                </a:solidFill>
              </a:rPr>
              <a:t>Adjust and optimize cloud resources based on utilization</a:t>
            </a:r>
          </a:p>
        </p:txBody>
      </p:sp>
      <p:sp>
        <p:nvSpPr>
          <p:cNvPr id="13" name="Title 3">
            <a:extLst>
              <a:ext uri="{FF2B5EF4-FFF2-40B4-BE49-F238E27FC236}">
                <a16:creationId xmlns:a16="http://schemas.microsoft.com/office/drawing/2014/main" id="{05102A37-253E-41DF-8896-152660888B8F}"/>
              </a:ext>
            </a:extLst>
          </p:cNvPr>
          <p:cNvSpPr txBox="1">
            <a:spLocks/>
          </p:cNvSpPr>
          <p:nvPr/>
        </p:nvSpPr>
        <p:spPr bwMode="auto">
          <a:xfrm>
            <a:off x="951522" y="3513322"/>
            <a:ext cx="2625486" cy="36208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13841">
              <a:lnSpc>
                <a:spcPct val="100000"/>
              </a:lnSpc>
              <a:spcBef>
                <a:spcPts val="784"/>
              </a:spcBef>
              <a:defRPr/>
            </a:pPr>
            <a:r>
              <a:rPr lang="en-US" sz="2353" b="1" spc="10" dirty="0">
                <a:solidFill>
                  <a:schemeClr val="tx1"/>
                </a:solidFill>
                <a:latin typeface="Segoe UI Semilight" panose="020B0402040204020203" pitchFamily="34" charset="0"/>
                <a:cs typeface="Segoe UI Semilight" panose="020B0402040204020203" pitchFamily="34" charset="0"/>
              </a:rPr>
              <a:t>Azure Migrate</a:t>
            </a:r>
          </a:p>
        </p:txBody>
      </p:sp>
      <p:sp>
        <p:nvSpPr>
          <p:cNvPr id="33" name="Title 3">
            <a:extLst>
              <a:ext uri="{FF2B5EF4-FFF2-40B4-BE49-F238E27FC236}">
                <a16:creationId xmlns:a16="http://schemas.microsoft.com/office/drawing/2014/main" id="{5C6D33C0-B39B-4792-BBA8-9EE3F008E466}"/>
              </a:ext>
            </a:extLst>
          </p:cNvPr>
          <p:cNvSpPr txBox="1">
            <a:spLocks/>
          </p:cNvSpPr>
          <p:nvPr/>
        </p:nvSpPr>
        <p:spPr bwMode="auto">
          <a:xfrm>
            <a:off x="4442267" y="4268553"/>
            <a:ext cx="3459915" cy="2215991"/>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r>
              <a:rPr lang="en-US" sz="2000" dirty="0">
                <a:solidFill>
                  <a:schemeClr val="tx2"/>
                </a:solidFill>
              </a:rPr>
              <a:t>Free One Way migrations to Azure</a:t>
            </a:r>
          </a:p>
          <a:p>
            <a:endParaRPr lang="en-US" sz="2000" dirty="0">
              <a:solidFill>
                <a:schemeClr val="tx2"/>
              </a:solidFill>
            </a:endParaRPr>
          </a:p>
          <a:p>
            <a:r>
              <a:rPr lang="en-US" sz="2000" dirty="0">
                <a:solidFill>
                  <a:schemeClr val="tx2"/>
                </a:solidFill>
              </a:rPr>
              <a:t>Minimal downtime during migrations</a:t>
            </a:r>
          </a:p>
          <a:p>
            <a:endParaRPr lang="en-US" sz="2000" dirty="0">
              <a:solidFill>
                <a:schemeClr val="tx2"/>
              </a:solidFill>
            </a:endParaRPr>
          </a:p>
          <a:p>
            <a:r>
              <a:rPr lang="en-US" sz="2000" dirty="0">
                <a:solidFill>
                  <a:schemeClr val="tx2"/>
                </a:solidFill>
              </a:rPr>
              <a:t>Zero risk backout procedure if the migration is unsuccessful</a:t>
            </a:r>
          </a:p>
        </p:txBody>
      </p:sp>
      <p:sp>
        <p:nvSpPr>
          <p:cNvPr id="34" name="Title 3">
            <a:extLst>
              <a:ext uri="{FF2B5EF4-FFF2-40B4-BE49-F238E27FC236}">
                <a16:creationId xmlns:a16="http://schemas.microsoft.com/office/drawing/2014/main" id="{21E0D8D1-8C4E-497B-8329-D4D92F727C15}"/>
              </a:ext>
            </a:extLst>
          </p:cNvPr>
          <p:cNvSpPr txBox="1">
            <a:spLocks/>
          </p:cNvSpPr>
          <p:nvPr/>
        </p:nvSpPr>
        <p:spPr bwMode="auto">
          <a:xfrm>
            <a:off x="4735918" y="3511250"/>
            <a:ext cx="2625486" cy="36208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13841">
              <a:lnSpc>
                <a:spcPct val="100000"/>
              </a:lnSpc>
              <a:spcBef>
                <a:spcPts val="784"/>
              </a:spcBef>
              <a:defRPr/>
            </a:pPr>
            <a:r>
              <a:rPr lang="en-US" sz="2353" b="1" spc="10" dirty="0">
                <a:solidFill>
                  <a:schemeClr val="tx1"/>
                </a:solidFill>
                <a:latin typeface="Segoe UI Semilight" panose="020B0402040204020203" pitchFamily="34" charset="0"/>
                <a:cs typeface="Segoe UI Semilight" panose="020B0402040204020203" pitchFamily="34" charset="0"/>
              </a:rPr>
              <a:t>Azure Site Recovery</a:t>
            </a:r>
          </a:p>
        </p:txBody>
      </p:sp>
      <p:sp>
        <p:nvSpPr>
          <p:cNvPr id="40" name="Title 3">
            <a:extLst>
              <a:ext uri="{FF2B5EF4-FFF2-40B4-BE49-F238E27FC236}">
                <a16:creationId xmlns:a16="http://schemas.microsoft.com/office/drawing/2014/main" id="{6A1BAB0D-C342-4583-9F33-4460466086ED}"/>
              </a:ext>
            </a:extLst>
          </p:cNvPr>
          <p:cNvSpPr txBox="1">
            <a:spLocks/>
          </p:cNvSpPr>
          <p:nvPr/>
        </p:nvSpPr>
        <p:spPr bwMode="auto">
          <a:xfrm>
            <a:off x="8185266" y="4339110"/>
            <a:ext cx="3459915" cy="2215991"/>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r>
              <a:rPr lang="en-US" sz="2000" dirty="0">
                <a:solidFill>
                  <a:schemeClr val="tx2"/>
                </a:solidFill>
              </a:rPr>
              <a:t>Use a simple, self-guided migration process</a:t>
            </a:r>
          </a:p>
          <a:p>
            <a:endParaRPr lang="en-US" sz="2000" dirty="0">
              <a:solidFill>
                <a:schemeClr val="tx2"/>
              </a:solidFill>
            </a:endParaRPr>
          </a:p>
          <a:p>
            <a:r>
              <a:rPr lang="en-US" sz="2000" dirty="0">
                <a:solidFill>
                  <a:schemeClr val="tx2"/>
                </a:solidFill>
              </a:rPr>
              <a:t>Get comprehensive assessments detailing pre-migration steps</a:t>
            </a:r>
          </a:p>
          <a:p>
            <a:endParaRPr lang="en-US" sz="2000" dirty="0">
              <a:solidFill>
                <a:schemeClr val="tx2"/>
              </a:solidFill>
            </a:endParaRPr>
          </a:p>
          <a:p>
            <a:r>
              <a:rPr lang="en-US" sz="2000" dirty="0">
                <a:solidFill>
                  <a:schemeClr val="tx2"/>
                </a:solidFill>
              </a:rPr>
              <a:t>Migrate at scale from multiple sources to your target database</a:t>
            </a:r>
          </a:p>
        </p:txBody>
      </p:sp>
      <p:sp>
        <p:nvSpPr>
          <p:cNvPr id="41" name="Title 3">
            <a:extLst>
              <a:ext uri="{FF2B5EF4-FFF2-40B4-BE49-F238E27FC236}">
                <a16:creationId xmlns:a16="http://schemas.microsoft.com/office/drawing/2014/main" id="{A1664B49-5FB0-4219-8293-071BDCD064B1}"/>
              </a:ext>
            </a:extLst>
          </p:cNvPr>
          <p:cNvSpPr txBox="1">
            <a:spLocks/>
          </p:cNvSpPr>
          <p:nvPr/>
        </p:nvSpPr>
        <p:spPr bwMode="auto">
          <a:xfrm>
            <a:off x="8530900" y="3563147"/>
            <a:ext cx="3114281" cy="36208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13841">
              <a:lnSpc>
                <a:spcPct val="100000"/>
              </a:lnSpc>
              <a:spcBef>
                <a:spcPts val="784"/>
              </a:spcBef>
              <a:defRPr/>
            </a:pPr>
            <a:r>
              <a:rPr lang="en-US" sz="2353" b="1" spc="10" dirty="0">
                <a:solidFill>
                  <a:schemeClr val="tx1"/>
                </a:solidFill>
                <a:latin typeface="Segoe UI Semilight" panose="020B0402040204020203" pitchFamily="34" charset="0"/>
                <a:cs typeface="Segoe UI Semilight" panose="020B0402040204020203" pitchFamily="34" charset="0"/>
              </a:rPr>
              <a:t>Data Migration Service</a:t>
            </a:r>
          </a:p>
        </p:txBody>
      </p:sp>
      <p:pic>
        <p:nvPicPr>
          <p:cNvPr id="3" name="Graphic 2">
            <a:extLst>
              <a:ext uri="{FF2B5EF4-FFF2-40B4-BE49-F238E27FC236}">
                <a16:creationId xmlns:a16="http://schemas.microsoft.com/office/drawing/2014/main" id="{09FAF3C7-8EFB-470B-A337-AB1FFBB4C6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91043" y="1929127"/>
            <a:ext cx="1448360" cy="1448360"/>
          </a:xfrm>
          <a:prstGeom prst="rect">
            <a:avLst/>
          </a:prstGeom>
        </p:spPr>
      </p:pic>
      <p:pic>
        <p:nvPicPr>
          <p:cNvPr id="5" name="Graphic 4">
            <a:extLst>
              <a:ext uri="{FF2B5EF4-FFF2-40B4-BE49-F238E27FC236}">
                <a16:creationId xmlns:a16="http://schemas.microsoft.com/office/drawing/2014/main" id="{92E0D6BB-BCA1-433B-B6B3-CEDBF47B78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96532" y="1877614"/>
            <a:ext cx="1551386" cy="1551386"/>
          </a:xfrm>
          <a:prstGeom prst="rect">
            <a:avLst/>
          </a:prstGeom>
        </p:spPr>
      </p:pic>
      <p:pic>
        <p:nvPicPr>
          <p:cNvPr id="9" name="Graphic 8">
            <a:extLst>
              <a:ext uri="{FF2B5EF4-FFF2-40B4-BE49-F238E27FC236}">
                <a16:creationId xmlns:a16="http://schemas.microsoft.com/office/drawing/2014/main" id="{236ECA1E-D7F6-48F9-97CE-FE2F213DF4E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15166" y="1758285"/>
            <a:ext cx="1755037" cy="1755037"/>
          </a:xfrm>
          <a:prstGeom prst="rect">
            <a:avLst/>
          </a:prstGeom>
        </p:spPr>
      </p:pic>
    </p:spTree>
    <p:extLst>
      <p:ext uri="{BB962C8B-B14F-4D97-AF65-F5344CB8AC3E}">
        <p14:creationId xmlns:p14="http://schemas.microsoft.com/office/powerpoint/2010/main" val="2743535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C8FF42-A40F-4047-8C9D-489C052591E9}"/>
              </a:ext>
            </a:extLst>
          </p:cNvPr>
          <p:cNvSpPr>
            <a:spLocks noGrp="1"/>
          </p:cNvSpPr>
          <p:nvPr>
            <p:ph type="title"/>
          </p:nvPr>
        </p:nvSpPr>
        <p:spPr/>
        <p:txBody>
          <a:bodyPr/>
          <a:lstStyle/>
          <a:p>
            <a:r>
              <a:rPr lang="en-US" dirty="0"/>
              <a:t>Cloud Concepts</a:t>
            </a:r>
          </a:p>
        </p:txBody>
      </p:sp>
      <p:sp>
        <p:nvSpPr>
          <p:cNvPr id="4" name="Text Placeholder 3">
            <a:extLst>
              <a:ext uri="{FF2B5EF4-FFF2-40B4-BE49-F238E27FC236}">
                <a16:creationId xmlns:a16="http://schemas.microsoft.com/office/drawing/2014/main" id="{BA55367F-39BC-4055-A819-04398E6FA142}"/>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08389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EE04D2B-8D2A-4231-8A38-1F1162B5AA3C}"/>
              </a:ext>
            </a:extLst>
          </p:cNvPr>
          <p:cNvSpPr/>
          <p:nvPr/>
        </p:nvSpPr>
        <p:spPr>
          <a:xfrm>
            <a:off x="176909" y="960881"/>
            <a:ext cx="11807903" cy="1734718"/>
          </a:xfrm>
          <a:prstGeom prst="rect">
            <a:avLst/>
          </a:prstGeom>
          <a:ln>
            <a:solidFill>
              <a:srgbClr val="000000">
                <a:alpha val="90000"/>
              </a:srgbClr>
            </a:solidFill>
          </a:ln>
        </p:spPr>
        <p:style>
          <a:lnRef idx="2">
            <a:scrgbClr r="0" g="0" b="0"/>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sp>
      <p:sp>
        <p:nvSpPr>
          <p:cNvPr id="2" name="Title 1">
            <a:extLst>
              <a:ext uri="{FF2B5EF4-FFF2-40B4-BE49-F238E27FC236}">
                <a16:creationId xmlns:a16="http://schemas.microsoft.com/office/drawing/2014/main" id="{F1D2E656-C883-4439-AFBA-D51F69B98D94}"/>
              </a:ext>
            </a:extLst>
          </p:cNvPr>
          <p:cNvSpPr>
            <a:spLocks noGrp="1"/>
          </p:cNvSpPr>
          <p:nvPr>
            <p:ph type="title"/>
          </p:nvPr>
        </p:nvSpPr>
        <p:spPr>
          <a:xfrm>
            <a:off x="176909" y="116236"/>
            <a:ext cx="11018520" cy="553998"/>
          </a:xfrm>
        </p:spPr>
        <p:txBody>
          <a:bodyPr>
            <a:noAutofit/>
          </a:bodyPr>
          <a:lstStyle/>
          <a:p>
            <a:r>
              <a:rPr lang="en-US" sz="4400" spc="-100">
                <a:solidFill>
                  <a:schemeClr val="tx1"/>
                </a:solidFill>
              </a:rPr>
              <a:t>Azure Data Box Family</a:t>
            </a:r>
          </a:p>
        </p:txBody>
      </p:sp>
      <p:sp>
        <p:nvSpPr>
          <p:cNvPr id="14" name="Rectangle: Rounded Corners 13">
            <a:extLst>
              <a:ext uri="{FF2B5EF4-FFF2-40B4-BE49-F238E27FC236}">
                <a16:creationId xmlns:a16="http://schemas.microsoft.com/office/drawing/2014/main" id="{64CBC3E8-B7CE-4C9E-B308-16A9DE1A7F4A}"/>
              </a:ext>
            </a:extLst>
          </p:cNvPr>
          <p:cNvSpPr/>
          <p:nvPr/>
        </p:nvSpPr>
        <p:spPr bwMode="auto">
          <a:xfrm>
            <a:off x="207190" y="1097733"/>
            <a:ext cx="6776413" cy="31096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a:solidFill>
                  <a:srgbClr val="FFFFFF"/>
                </a:solidFill>
                <a:latin typeface="Segoe UI"/>
                <a:ea typeface="Segoe UI" pitchFamily="34" charset="0"/>
                <a:cs typeface="Segoe UI" pitchFamily="34" charset="0"/>
              </a:rPr>
              <a:t>Offline Data Transfer</a:t>
            </a:r>
          </a:p>
        </p:txBody>
      </p:sp>
      <p:sp>
        <p:nvSpPr>
          <p:cNvPr id="15" name="Rectangle: Rounded Corners 14">
            <a:extLst>
              <a:ext uri="{FF2B5EF4-FFF2-40B4-BE49-F238E27FC236}">
                <a16:creationId xmlns:a16="http://schemas.microsoft.com/office/drawing/2014/main" id="{8F7FEE89-1669-4866-AF2F-B4D2AE0E5194}"/>
              </a:ext>
            </a:extLst>
          </p:cNvPr>
          <p:cNvSpPr/>
          <p:nvPr/>
        </p:nvSpPr>
        <p:spPr bwMode="auto">
          <a:xfrm>
            <a:off x="7504736" y="1097733"/>
            <a:ext cx="4381571" cy="31096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a:solidFill>
                  <a:srgbClr val="FFFFFF"/>
                </a:solidFill>
                <a:latin typeface="Segoe UI"/>
                <a:ea typeface="Segoe UI" pitchFamily="34" charset="0"/>
                <a:cs typeface="Segoe UI" pitchFamily="34" charset="0"/>
              </a:rPr>
              <a:t>Online Data Transfer</a:t>
            </a:r>
          </a:p>
        </p:txBody>
      </p:sp>
      <p:grpSp>
        <p:nvGrpSpPr>
          <p:cNvPr id="8" name="Group 7">
            <a:extLst>
              <a:ext uri="{FF2B5EF4-FFF2-40B4-BE49-F238E27FC236}">
                <a16:creationId xmlns:a16="http://schemas.microsoft.com/office/drawing/2014/main" id="{A3DF87BE-EE08-480B-B182-375AE7EF1C07}"/>
              </a:ext>
            </a:extLst>
          </p:cNvPr>
          <p:cNvGrpSpPr/>
          <p:nvPr/>
        </p:nvGrpSpPr>
        <p:grpSpPr>
          <a:xfrm>
            <a:off x="176909" y="2693591"/>
            <a:ext cx="2228885" cy="2087439"/>
            <a:chOff x="-21368" y="2545398"/>
            <a:chExt cx="2472439" cy="3111042"/>
          </a:xfrm>
        </p:grpSpPr>
        <p:sp>
          <p:nvSpPr>
            <p:cNvPr id="9" name="Rectangle: Top Corners Rounded 8">
              <a:extLst>
                <a:ext uri="{FF2B5EF4-FFF2-40B4-BE49-F238E27FC236}">
                  <a16:creationId xmlns:a16="http://schemas.microsoft.com/office/drawing/2014/main" id="{CCEC752F-A1AD-43AE-8752-402297E2B054}"/>
                </a:ext>
              </a:extLst>
            </p:cNvPr>
            <p:cNvSpPr/>
            <p:nvPr/>
          </p:nvSpPr>
          <p:spPr>
            <a:xfrm rot="10800000">
              <a:off x="-21368" y="2545398"/>
              <a:ext cx="2472439" cy="3111042"/>
            </a:xfrm>
            <a:prstGeom prst="round2SameRect">
              <a:avLst>
                <a:gd name="adj1" fmla="val 10500"/>
                <a:gd name="adj2" fmla="val 0"/>
              </a:avLst>
            </a:prstGeom>
            <a:ln>
              <a:solidFill>
                <a:srgbClr val="000000"/>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1" name="Rectangle: Top Corners Rounded 4">
              <a:extLst>
                <a:ext uri="{FF2B5EF4-FFF2-40B4-BE49-F238E27FC236}">
                  <a16:creationId xmlns:a16="http://schemas.microsoft.com/office/drawing/2014/main" id="{FFF41C56-B37E-464D-83FF-F18F5A13A1AF}"/>
                </a:ext>
              </a:extLst>
            </p:cNvPr>
            <p:cNvSpPr txBox="1"/>
            <p:nvPr/>
          </p:nvSpPr>
          <p:spPr>
            <a:xfrm>
              <a:off x="54668" y="2545398"/>
              <a:ext cx="2320367" cy="303500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97611" rIns="0" bIns="97611" numCol="1" spcCol="1270" anchor="t" anchorCtr="0">
              <a:noAutofit/>
            </a:bodyPr>
            <a:lstStyle/>
            <a:p>
              <a:pPr defTabSz="610041">
                <a:lnSpc>
                  <a:spcPct val="90000"/>
                </a:lnSpc>
                <a:spcBef>
                  <a:spcPct val="0"/>
                </a:spcBef>
                <a:spcAft>
                  <a:spcPct val="35000"/>
                </a:spcAft>
              </a:pPr>
              <a:endParaRPr lang="en-US" sz="1176">
                <a:solidFill>
                  <a:srgbClr val="000000">
                    <a:hueOff val="0"/>
                    <a:satOff val="0"/>
                    <a:lumOff val="0"/>
                    <a:alphaOff val="0"/>
                  </a:srgbClr>
                </a:solidFill>
                <a:latin typeface="Calibri" panose="020F0502020204030204" pitchFamily="34" charset="0"/>
                <a:cs typeface="Calibri" panose="020F0502020204030204" pitchFamily="34" charset="0"/>
              </a:endParaRPr>
            </a:p>
          </p:txBody>
        </p:sp>
      </p:grpSp>
      <p:grpSp>
        <p:nvGrpSpPr>
          <p:cNvPr id="12" name="Group 11">
            <a:extLst>
              <a:ext uri="{FF2B5EF4-FFF2-40B4-BE49-F238E27FC236}">
                <a16:creationId xmlns:a16="http://schemas.microsoft.com/office/drawing/2014/main" id="{7EF5677E-9F08-48BF-8FBD-B7A12887D000}"/>
              </a:ext>
            </a:extLst>
          </p:cNvPr>
          <p:cNvGrpSpPr/>
          <p:nvPr/>
        </p:nvGrpSpPr>
        <p:grpSpPr>
          <a:xfrm>
            <a:off x="2481121" y="2693591"/>
            <a:ext cx="2228885" cy="2087439"/>
            <a:chOff x="2383992" y="2545398"/>
            <a:chExt cx="2472439" cy="3111042"/>
          </a:xfrm>
        </p:grpSpPr>
        <p:sp>
          <p:nvSpPr>
            <p:cNvPr id="13" name="Rectangle: Top Corners Rounded 12">
              <a:extLst>
                <a:ext uri="{FF2B5EF4-FFF2-40B4-BE49-F238E27FC236}">
                  <a16:creationId xmlns:a16="http://schemas.microsoft.com/office/drawing/2014/main" id="{98E2F28C-B3AF-468C-A4E2-2252FAB4C3E3}"/>
                </a:ext>
              </a:extLst>
            </p:cNvPr>
            <p:cNvSpPr/>
            <p:nvPr/>
          </p:nvSpPr>
          <p:spPr>
            <a:xfrm rot="10800000">
              <a:off x="2383992" y="2545398"/>
              <a:ext cx="2472439" cy="3111042"/>
            </a:xfrm>
            <a:prstGeom prst="round2SameRect">
              <a:avLst>
                <a:gd name="adj1" fmla="val 10500"/>
                <a:gd name="adj2" fmla="val 0"/>
              </a:avLst>
            </a:prstGeom>
            <a:ln>
              <a:solidFill>
                <a:srgbClr val="000000"/>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6" name="Rectangle: Top Corners Rounded 4">
              <a:extLst>
                <a:ext uri="{FF2B5EF4-FFF2-40B4-BE49-F238E27FC236}">
                  <a16:creationId xmlns:a16="http://schemas.microsoft.com/office/drawing/2014/main" id="{EA6A55C5-000F-444A-820D-9E4DF28CBFF0}"/>
                </a:ext>
              </a:extLst>
            </p:cNvPr>
            <p:cNvSpPr txBox="1"/>
            <p:nvPr/>
          </p:nvSpPr>
          <p:spPr>
            <a:xfrm>
              <a:off x="2460028" y="2545398"/>
              <a:ext cx="2320367" cy="303500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98607" rIns="0" bIns="97611" numCol="1" spcCol="1270" anchor="t" anchorCtr="0">
              <a:noAutofit/>
            </a:bodyPr>
            <a:lstStyle/>
            <a:p>
              <a:pPr defTabSz="610041">
                <a:lnSpc>
                  <a:spcPct val="90000"/>
                </a:lnSpc>
                <a:spcBef>
                  <a:spcPct val="0"/>
                </a:spcBef>
                <a:spcAft>
                  <a:spcPct val="35000"/>
                </a:spcAft>
              </a:pPr>
              <a:endParaRPr lang="en-US" sz="1568">
                <a:solidFill>
                  <a:srgbClr val="0078D7"/>
                </a:solidFill>
                <a:latin typeface="Segoe UI Semibold"/>
              </a:endParaRPr>
            </a:p>
          </p:txBody>
        </p:sp>
      </p:grpSp>
      <p:grpSp>
        <p:nvGrpSpPr>
          <p:cNvPr id="17" name="Group 16">
            <a:extLst>
              <a:ext uri="{FF2B5EF4-FFF2-40B4-BE49-F238E27FC236}">
                <a16:creationId xmlns:a16="http://schemas.microsoft.com/office/drawing/2014/main" id="{6BDC6673-A0E7-4B5B-87F8-4ABA91F2B7DE}"/>
              </a:ext>
            </a:extLst>
          </p:cNvPr>
          <p:cNvGrpSpPr/>
          <p:nvPr/>
        </p:nvGrpSpPr>
        <p:grpSpPr>
          <a:xfrm>
            <a:off x="4775493" y="2695507"/>
            <a:ext cx="2228885" cy="2085523"/>
            <a:chOff x="5142796" y="2545398"/>
            <a:chExt cx="2472439" cy="3111042"/>
          </a:xfrm>
        </p:grpSpPr>
        <p:sp>
          <p:nvSpPr>
            <p:cNvPr id="18" name="Rectangle: Top Corners Rounded 17">
              <a:extLst>
                <a:ext uri="{FF2B5EF4-FFF2-40B4-BE49-F238E27FC236}">
                  <a16:creationId xmlns:a16="http://schemas.microsoft.com/office/drawing/2014/main" id="{D6CA2E78-D247-469B-96EE-F01BDDFA2E2A}"/>
                </a:ext>
              </a:extLst>
            </p:cNvPr>
            <p:cNvSpPr/>
            <p:nvPr/>
          </p:nvSpPr>
          <p:spPr>
            <a:xfrm rot="10800000">
              <a:off x="5142796" y="2545398"/>
              <a:ext cx="2472439" cy="3111042"/>
            </a:xfrm>
            <a:prstGeom prst="round2SameRect">
              <a:avLst>
                <a:gd name="adj1" fmla="val 10500"/>
                <a:gd name="adj2" fmla="val 0"/>
              </a:avLst>
            </a:prstGeom>
            <a:ln>
              <a:solidFill>
                <a:srgbClr val="000000"/>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9" name="Rectangle: Top Corners Rounded 4">
              <a:extLst>
                <a:ext uri="{FF2B5EF4-FFF2-40B4-BE49-F238E27FC236}">
                  <a16:creationId xmlns:a16="http://schemas.microsoft.com/office/drawing/2014/main" id="{6053495B-2C7E-42CA-885D-BAD4C21CC6C0}"/>
                </a:ext>
              </a:extLst>
            </p:cNvPr>
            <p:cNvSpPr txBox="1"/>
            <p:nvPr/>
          </p:nvSpPr>
          <p:spPr>
            <a:xfrm>
              <a:off x="5218832" y="2545398"/>
              <a:ext cx="2320367" cy="303500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97611" rIns="0" bIns="97611" numCol="1" spcCol="1270" anchor="t" anchorCtr="0">
              <a:noAutofit/>
            </a:bodyPr>
            <a:lstStyle/>
            <a:p>
              <a:pPr algn="ctr" defTabSz="610041">
                <a:lnSpc>
                  <a:spcPct val="90000"/>
                </a:lnSpc>
                <a:spcBef>
                  <a:spcPct val="0"/>
                </a:spcBef>
                <a:spcAft>
                  <a:spcPct val="35000"/>
                </a:spcAft>
              </a:pPr>
              <a:r>
                <a:rPr lang="en-US" sz="1568">
                  <a:solidFill>
                    <a:srgbClr val="0078D7"/>
                  </a:solidFill>
                </a:rPr>
                <a:t>Data Box Heavy</a:t>
              </a:r>
            </a:p>
            <a:p>
              <a:pPr marL="168072"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Capacity: 1 PB </a:t>
              </a:r>
            </a:p>
            <a:p>
              <a:pPr marL="168072"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Weight 500+ lbs</a:t>
              </a:r>
            </a:p>
            <a:p>
              <a:pPr marL="168072"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Secure, ruggedized appliance </a:t>
              </a:r>
            </a:p>
            <a:p>
              <a:pPr marL="168072"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Preview September 2018</a:t>
              </a:r>
            </a:p>
            <a:p>
              <a:pPr marL="168072" indent="-168072" defTabSz="914314">
                <a:buFont typeface="Arial" panose="020B0604020202020204" pitchFamily="34" charset="0"/>
                <a:buChar char="•"/>
              </a:pPr>
              <a:endParaRPr lang="en-US" sz="1176">
                <a:solidFill>
                  <a:srgbClr val="000000">
                    <a:hueOff val="0"/>
                    <a:satOff val="0"/>
                    <a:lumOff val="0"/>
                    <a:alphaOff val="0"/>
                  </a:srgbClr>
                </a:solidFill>
                <a:cs typeface="Calibri" panose="020F0502020204030204" pitchFamily="34" charset="0"/>
              </a:endParaRPr>
            </a:p>
            <a:p>
              <a:pPr marL="168072"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Same service as Data Box, but targeted to petabyte-sized datasets. </a:t>
              </a:r>
            </a:p>
          </p:txBody>
        </p:sp>
      </p:grpSp>
      <p:grpSp>
        <p:nvGrpSpPr>
          <p:cNvPr id="20" name="Group 19">
            <a:extLst>
              <a:ext uri="{FF2B5EF4-FFF2-40B4-BE49-F238E27FC236}">
                <a16:creationId xmlns:a16="http://schemas.microsoft.com/office/drawing/2014/main" id="{14FE8EBB-35CF-4000-898C-8AAEF9485B5A}"/>
              </a:ext>
            </a:extLst>
          </p:cNvPr>
          <p:cNvGrpSpPr/>
          <p:nvPr/>
        </p:nvGrpSpPr>
        <p:grpSpPr>
          <a:xfrm>
            <a:off x="7468642" y="2697322"/>
            <a:ext cx="2228885" cy="2083708"/>
            <a:chOff x="9291780" y="2562678"/>
            <a:chExt cx="2472439" cy="3111042"/>
          </a:xfrm>
        </p:grpSpPr>
        <p:sp>
          <p:nvSpPr>
            <p:cNvPr id="21" name="Rectangle: Top Corners Rounded 20">
              <a:extLst>
                <a:ext uri="{FF2B5EF4-FFF2-40B4-BE49-F238E27FC236}">
                  <a16:creationId xmlns:a16="http://schemas.microsoft.com/office/drawing/2014/main" id="{D081F116-A399-4738-B331-9D8C4338011F}"/>
                </a:ext>
              </a:extLst>
            </p:cNvPr>
            <p:cNvSpPr/>
            <p:nvPr/>
          </p:nvSpPr>
          <p:spPr>
            <a:xfrm rot="10800000">
              <a:off x="9291780" y="2562678"/>
              <a:ext cx="2472439" cy="3111042"/>
            </a:xfrm>
            <a:prstGeom prst="round2SameRect">
              <a:avLst>
                <a:gd name="adj1" fmla="val 10500"/>
                <a:gd name="adj2" fmla="val 0"/>
              </a:avLst>
            </a:prstGeom>
            <a:noFill/>
            <a:ln>
              <a:solidFill>
                <a:schemeClr val="tx1"/>
              </a:solidFill>
            </a:ln>
          </p:spPr>
          <p:style>
            <a:lnRef idx="1">
              <a:schemeClr val="accent5"/>
            </a:lnRef>
            <a:fillRef idx="2">
              <a:schemeClr val="accent5"/>
            </a:fillRef>
            <a:effectRef idx="1">
              <a:schemeClr val="accent5"/>
            </a:effectRef>
            <a:fontRef idx="minor">
              <a:schemeClr val="dk1"/>
            </a:fontRef>
          </p:style>
        </p:sp>
        <p:sp>
          <p:nvSpPr>
            <p:cNvPr id="22" name="Rectangle: Top Corners Rounded 4">
              <a:extLst>
                <a:ext uri="{FF2B5EF4-FFF2-40B4-BE49-F238E27FC236}">
                  <a16:creationId xmlns:a16="http://schemas.microsoft.com/office/drawing/2014/main" id="{FEC470BD-9A8D-4F65-A9DF-7D2DD82B9D4D}"/>
                </a:ext>
              </a:extLst>
            </p:cNvPr>
            <p:cNvSpPr txBox="1"/>
            <p:nvPr/>
          </p:nvSpPr>
          <p:spPr>
            <a:xfrm>
              <a:off x="9332304" y="2562678"/>
              <a:ext cx="2320367" cy="277900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spcFirstLastPara="0" vert="horz" wrap="square" lIns="0" tIns="97611" rIns="0" bIns="97611" numCol="1" spcCol="1270" anchor="t" anchorCtr="0">
              <a:noAutofit/>
            </a:bodyPr>
            <a:lstStyle/>
            <a:p>
              <a:pPr algn="ctr" defTabSz="610041">
                <a:lnSpc>
                  <a:spcPct val="90000"/>
                </a:lnSpc>
                <a:spcBef>
                  <a:spcPct val="0"/>
                </a:spcBef>
                <a:spcAft>
                  <a:spcPct val="35000"/>
                </a:spcAft>
              </a:pPr>
              <a:r>
                <a:rPr lang="en-US" sz="1568">
                  <a:solidFill>
                    <a:srgbClr val="0078D7"/>
                  </a:solidFill>
                </a:rPr>
                <a:t>Data Box Gateway</a:t>
              </a:r>
            </a:p>
            <a:p>
              <a:pPr marL="168072" indent="-168072" defTabSz="914314">
                <a:buFont typeface="Arial" panose="020B0604020202020204" pitchFamily="34" charset="0"/>
                <a:buChar char="•"/>
              </a:pPr>
              <a:r>
                <a:rPr lang="en-US" sz="1176">
                  <a:solidFill>
                    <a:srgbClr val="000000"/>
                  </a:solidFill>
                  <a:cs typeface="Calibri" panose="020F0502020204030204" pitchFamily="34" charset="0"/>
                </a:rPr>
                <a:t>Virtual device provisioned in your hypervisor</a:t>
              </a:r>
            </a:p>
            <a:p>
              <a:pPr marL="168072" indent="-168072" defTabSz="914314">
                <a:buFont typeface="Arial" panose="020B0604020202020204" pitchFamily="34" charset="0"/>
                <a:buChar char="•"/>
              </a:pPr>
              <a:r>
                <a:rPr lang="en-US" sz="1176">
                  <a:solidFill>
                    <a:srgbClr val="000000"/>
                  </a:solidFill>
                  <a:cs typeface="Calibri" panose="020F0502020204030204" pitchFamily="34" charset="0"/>
                </a:rPr>
                <a:t>Supports storage gateway, SMB, NFS, Azure blob, files</a:t>
              </a:r>
            </a:p>
            <a:p>
              <a:pPr marL="168072" indent="-168072" defTabSz="914314">
                <a:buFont typeface="Arial" panose="020B0604020202020204" pitchFamily="34" charset="0"/>
                <a:buChar char="•"/>
              </a:pPr>
              <a:r>
                <a:rPr lang="en-US" sz="1176">
                  <a:solidFill>
                    <a:srgbClr val="000000"/>
                  </a:solidFill>
                  <a:cs typeface="Calibri" panose="020F0502020204030204" pitchFamily="34" charset="0"/>
                </a:rPr>
                <a:t>Preview: September 2018 </a:t>
              </a:r>
            </a:p>
            <a:p>
              <a:pPr marL="168072" indent="-168072" defTabSz="914314">
                <a:buFont typeface="Arial" panose="020B0604020202020204" pitchFamily="34" charset="0"/>
                <a:buChar char="•"/>
              </a:pPr>
              <a:endParaRPr lang="en-US" sz="1176">
                <a:solidFill>
                  <a:srgbClr val="000000"/>
                </a:solidFill>
                <a:cs typeface="Calibri" panose="020F0502020204030204" pitchFamily="34" charset="0"/>
              </a:endParaRPr>
            </a:p>
            <a:p>
              <a:pPr marL="168072" indent="-168072" defTabSz="914314">
                <a:buFont typeface="Arial" panose="020B0604020202020204" pitchFamily="34" charset="0"/>
                <a:buChar char="•"/>
              </a:pPr>
              <a:r>
                <a:rPr lang="en-US" sz="1176">
                  <a:solidFill>
                    <a:srgbClr val="000000"/>
                  </a:solidFill>
                  <a:cs typeface="Calibri" panose="020F0502020204030204" pitchFamily="34" charset="0"/>
                </a:rPr>
                <a:t>Virtual network transfer appliance (VM), runs on your choice of hardware.</a:t>
              </a:r>
              <a:endParaRPr lang="en-US" sz="1176">
                <a:gradFill>
                  <a:gsLst>
                    <a:gs pos="2917">
                      <a:srgbClr val="000000"/>
                    </a:gs>
                    <a:gs pos="30000">
                      <a:srgbClr val="000000"/>
                    </a:gs>
                  </a:gsLst>
                  <a:lin ang="5400000" scaled="0"/>
                </a:gradFill>
              </a:endParaRPr>
            </a:p>
          </p:txBody>
        </p:sp>
      </p:grpSp>
      <p:grpSp>
        <p:nvGrpSpPr>
          <p:cNvPr id="24" name="Group 23">
            <a:extLst>
              <a:ext uri="{FF2B5EF4-FFF2-40B4-BE49-F238E27FC236}">
                <a16:creationId xmlns:a16="http://schemas.microsoft.com/office/drawing/2014/main" id="{3A815A01-77E7-4FF2-B6A0-A9CB37F94C45}"/>
              </a:ext>
            </a:extLst>
          </p:cNvPr>
          <p:cNvGrpSpPr/>
          <p:nvPr/>
        </p:nvGrpSpPr>
        <p:grpSpPr>
          <a:xfrm>
            <a:off x="9756726" y="2693679"/>
            <a:ext cx="2228885" cy="2078451"/>
            <a:chOff x="9291780" y="2545398"/>
            <a:chExt cx="2472439" cy="3111042"/>
          </a:xfrm>
        </p:grpSpPr>
        <p:sp>
          <p:nvSpPr>
            <p:cNvPr id="25" name="Rectangle: Top Corners Rounded 24">
              <a:extLst>
                <a:ext uri="{FF2B5EF4-FFF2-40B4-BE49-F238E27FC236}">
                  <a16:creationId xmlns:a16="http://schemas.microsoft.com/office/drawing/2014/main" id="{664EF676-451E-49C5-80C2-95081CBBD7F1}"/>
                </a:ext>
              </a:extLst>
            </p:cNvPr>
            <p:cNvSpPr/>
            <p:nvPr/>
          </p:nvSpPr>
          <p:spPr>
            <a:xfrm rot="10800000">
              <a:off x="9291780" y="2545398"/>
              <a:ext cx="2472439" cy="3111042"/>
            </a:xfrm>
            <a:prstGeom prst="round2SameRect">
              <a:avLst>
                <a:gd name="adj1" fmla="val 10500"/>
                <a:gd name="adj2" fmla="val 0"/>
              </a:avLst>
            </a:prstGeom>
            <a:ln>
              <a:solidFill>
                <a:srgbClr val="000000"/>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7" name="Rectangle: Top Corners Rounded 4">
              <a:extLst>
                <a:ext uri="{FF2B5EF4-FFF2-40B4-BE49-F238E27FC236}">
                  <a16:creationId xmlns:a16="http://schemas.microsoft.com/office/drawing/2014/main" id="{1E54E00C-800C-474E-BA61-C1248CAC3CF0}"/>
                </a:ext>
              </a:extLst>
            </p:cNvPr>
            <p:cNvSpPr txBox="1"/>
            <p:nvPr/>
          </p:nvSpPr>
          <p:spPr>
            <a:xfrm>
              <a:off x="9332305" y="2545398"/>
              <a:ext cx="2321306" cy="303500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97611" rIns="0" bIns="97611" numCol="1" spcCol="1270" anchor="t" anchorCtr="0">
              <a:noAutofit/>
            </a:bodyPr>
            <a:lstStyle/>
            <a:p>
              <a:pPr algn="ctr" defTabSz="610041">
                <a:lnSpc>
                  <a:spcPct val="90000"/>
                </a:lnSpc>
                <a:spcBef>
                  <a:spcPct val="0"/>
                </a:spcBef>
                <a:spcAft>
                  <a:spcPct val="35000"/>
                </a:spcAft>
              </a:pPr>
              <a:r>
                <a:rPr lang="en-US" sz="1568">
                  <a:solidFill>
                    <a:srgbClr val="0078D7"/>
                  </a:solidFill>
                </a:rPr>
                <a:t>Data Box Edge</a:t>
              </a:r>
            </a:p>
            <a:p>
              <a:pPr marL="168072"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Local Cache Capacity: ~12 TB</a:t>
              </a:r>
            </a:p>
            <a:p>
              <a:pPr marL="168072"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Includes Data Box Gateway and Azure IoT Edge.</a:t>
              </a:r>
            </a:p>
            <a:p>
              <a:pPr marL="168072"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Preview: September 2018</a:t>
              </a:r>
            </a:p>
            <a:p>
              <a:pPr defTabSz="914314"/>
              <a:endParaRPr lang="en-US" sz="1176">
                <a:solidFill>
                  <a:srgbClr val="000000">
                    <a:hueOff val="0"/>
                    <a:satOff val="0"/>
                    <a:lumOff val="0"/>
                    <a:alphaOff val="0"/>
                  </a:srgbClr>
                </a:solidFill>
                <a:cs typeface="Calibri" panose="020F0502020204030204" pitchFamily="34" charset="0"/>
              </a:endParaRPr>
            </a:p>
            <a:p>
              <a:pPr marL="168072"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Data Box Edge manages  uploads to Azure and can  pre-process data prior to  upload.  </a:t>
              </a:r>
            </a:p>
          </p:txBody>
        </p:sp>
      </p:grpSp>
      <p:sp>
        <p:nvSpPr>
          <p:cNvPr id="4" name="Rectangle 3">
            <a:extLst>
              <a:ext uri="{FF2B5EF4-FFF2-40B4-BE49-F238E27FC236}">
                <a16:creationId xmlns:a16="http://schemas.microsoft.com/office/drawing/2014/main" id="{C7084609-0E02-4A8A-B1CD-F061F2A25C00}"/>
              </a:ext>
            </a:extLst>
          </p:cNvPr>
          <p:cNvSpPr/>
          <p:nvPr/>
        </p:nvSpPr>
        <p:spPr>
          <a:xfrm>
            <a:off x="245455" y="2758553"/>
            <a:ext cx="2006850" cy="2022477"/>
          </a:xfrm>
          <a:prstGeom prst="rect">
            <a:avLst/>
          </a:prstGeom>
        </p:spPr>
        <p:txBody>
          <a:bodyPr wrap="square">
            <a:spAutoFit/>
          </a:bodyPr>
          <a:lstStyle/>
          <a:p>
            <a:pPr lvl="0" algn="ctr" defTabSz="610041">
              <a:lnSpc>
                <a:spcPct val="90000"/>
              </a:lnSpc>
              <a:spcBef>
                <a:spcPct val="0"/>
              </a:spcBef>
              <a:spcAft>
                <a:spcPct val="35000"/>
              </a:spcAft>
            </a:pPr>
            <a:r>
              <a:rPr lang="en-US" sz="1568">
                <a:solidFill>
                  <a:srgbClr val="0078D7"/>
                </a:solidFill>
              </a:rPr>
              <a:t>Data Box</a:t>
            </a:r>
          </a:p>
          <a:p>
            <a:pPr marL="168072" lvl="0"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Capacity: 100 TB </a:t>
            </a:r>
          </a:p>
          <a:p>
            <a:pPr marL="168072" lvl="0"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Weight:  ~50 lbs</a:t>
            </a:r>
          </a:p>
          <a:p>
            <a:pPr marL="168072" lvl="0"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Secure, ruggedized appliance </a:t>
            </a:r>
          </a:p>
          <a:p>
            <a:pPr marL="168072"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GA September 2018</a:t>
            </a:r>
          </a:p>
          <a:p>
            <a:pPr marL="168072" lvl="0" indent="-168072" defTabSz="914314">
              <a:buFont typeface="Arial" panose="020B0604020202020204" pitchFamily="34" charset="0"/>
              <a:buChar char="•"/>
            </a:pPr>
            <a:endParaRPr lang="en-US" sz="1176">
              <a:solidFill>
                <a:srgbClr val="000000">
                  <a:hueOff val="0"/>
                  <a:satOff val="0"/>
                  <a:lumOff val="0"/>
                  <a:alphaOff val="0"/>
                </a:srgbClr>
              </a:solidFill>
              <a:cs typeface="Calibri" panose="020F0502020204030204" pitchFamily="34" charset="0"/>
            </a:endParaRPr>
          </a:p>
          <a:p>
            <a:pPr marL="168072" lvl="0"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Data Box enables bulk migration to Azure when network isn’t an option.</a:t>
            </a:r>
          </a:p>
        </p:txBody>
      </p:sp>
      <p:sp>
        <p:nvSpPr>
          <p:cNvPr id="7" name="Rectangle 6">
            <a:extLst>
              <a:ext uri="{FF2B5EF4-FFF2-40B4-BE49-F238E27FC236}">
                <a16:creationId xmlns:a16="http://schemas.microsoft.com/office/drawing/2014/main" id="{40CA8F0B-DAEE-45BB-86A7-D5365A237169}"/>
              </a:ext>
            </a:extLst>
          </p:cNvPr>
          <p:cNvSpPr/>
          <p:nvPr/>
        </p:nvSpPr>
        <p:spPr>
          <a:xfrm>
            <a:off x="2464993" y="2749653"/>
            <a:ext cx="2274613" cy="2022477"/>
          </a:xfrm>
          <a:prstGeom prst="rect">
            <a:avLst/>
          </a:prstGeom>
        </p:spPr>
        <p:txBody>
          <a:bodyPr wrap="square">
            <a:spAutoFit/>
          </a:bodyPr>
          <a:lstStyle/>
          <a:p>
            <a:pPr algn="ctr" defTabSz="610041">
              <a:lnSpc>
                <a:spcPct val="90000"/>
              </a:lnSpc>
              <a:spcBef>
                <a:spcPct val="0"/>
              </a:spcBef>
              <a:spcAft>
                <a:spcPct val="35000"/>
              </a:spcAft>
            </a:pPr>
            <a:r>
              <a:rPr lang="en-US" sz="1568">
                <a:solidFill>
                  <a:srgbClr val="0078D7"/>
                </a:solidFill>
              </a:rPr>
              <a:t>Data Box Disk</a:t>
            </a:r>
          </a:p>
          <a:p>
            <a:pPr marL="168072" lvl="0"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Capacity: 8TB ea.; 40TB/order</a:t>
            </a:r>
          </a:p>
          <a:p>
            <a:pPr marL="168072" lvl="0"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Secure, ruggedized USB drives orderable in packs of 5 (up to 40TB). </a:t>
            </a:r>
          </a:p>
          <a:p>
            <a:pPr marL="168072"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Currently in Preview</a:t>
            </a:r>
          </a:p>
          <a:p>
            <a:pPr marL="168072" lvl="0" indent="-168072" defTabSz="914314">
              <a:buFont typeface="Arial" panose="020B0604020202020204" pitchFamily="34" charset="0"/>
              <a:buChar char="•"/>
            </a:pPr>
            <a:endParaRPr lang="en-US" sz="1176">
              <a:solidFill>
                <a:srgbClr val="000000">
                  <a:hueOff val="0"/>
                  <a:satOff val="0"/>
                  <a:lumOff val="0"/>
                  <a:alphaOff val="0"/>
                </a:srgbClr>
              </a:solidFill>
              <a:cs typeface="Calibri" panose="020F0502020204030204" pitchFamily="34" charset="0"/>
            </a:endParaRPr>
          </a:p>
          <a:p>
            <a:pPr marL="168072" lvl="0"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Perfect for projects that require a smaller form factor, e.g., autonomous vehicles. </a:t>
            </a:r>
          </a:p>
        </p:txBody>
      </p:sp>
      <p:pic>
        <p:nvPicPr>
          <p:cNvPr id="37" name="Picture 36" descr="Data Box">
            <a:extLst>
              <a:ext uri="{FF2B5EF4-FFF2-40B4-BE49-F238E27FC236}">
                <a16:creationId xmlns:a16="http://schemas.microsoft.com/office/drawing/2014/main" id="{BF4088E4-999D-4ABB-B292-83D219C3BD08}"/>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80014" y="1473528"/>
            <a:ext cx="1181643" cy="1063027"/>
          </a:xfrm>
          <a:prstGeom prst="rect">
            <a:avLst/>
          </a:prstGeom>
        </p:spPr>
      </p:pic>
      <p:pic>
        <p:nvPicPr>
          <p:cNvPr id="10" name="Picture 9" descr="Data Box Gateway">
            <a:extLst>
              <a:ext uri="{FF2B5EF4-FFF2-40B4-BE49-F238E27FC236}">
                <a16:creationId xmlns:a16="http://schemas.microsoft.com/office/drawing/2014/main" id="{BA4C012A-D7BA-4485-A2BF-249F5EC7013A}"/>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027388" y="1772685"/>
            <a:ext cx="1084239" cy="697232"/>
          </a:xfrm>
          <a:prstGeom prst="rect">
            <a:avLst/>
          </a:prstGeom>
        </p:spPr>
      </p:pic>
      <p:sp>
        <p:nvSpPr>
          <p:cNvPr id="5" name="Text Box 10">
            <a:extLst>
              <a:ext uri="{FF2B5EF4-FFF2-40B4-BE49-F238E27FC236}">
                <a16:creationId xmlns:a16="http://schemas.microsoft.com/office/drawing/2014/main" id="{BC984938-24B1-4787-8F4B-EAE8F2C8C03F}"/>
              </a:ext>
            </a:extLst>
          </p:cNvPr>
          <p:cNvSpPr txBox="1">
            <a:spLocks noChangeArrowheads="1"/>
          </p:cNvSpPr>
          <p:nvPr/>
        </p:nvSpPr>
        <p:spPr bwMode="auto">
          <a:xfrm>
            <a:off x="546280" y="6114502"/>
            <a:ext cx="1054100"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2"/>
                </a:solidFill>
                <a:effectLst/>
                <a:latin typeface="Segoe UI" panose="020B0502040204020203" pitchFamily="34" charset="0"/>
              </a:rPr>
              <a:t>Order</a:t>
            </a:r>
            <a:endParaRPr kumimoji="0" lang="en-US" altLang="en-US" sz="1100" b="0" i="0" u="none" strike="noStrike" cap="none" normalizeH="0" baseline="0">
              <a:ln>
                <a:noFill/>
              </a:ln>
              <a:solidFill>
                <a:schemeClr val="tx2"/>
              </a:solidFill>
              <a:effectLst/>
              <a:latin typeface="Arial" panose="020B0604020202020204" pitchFamily="34" charset="0"/>
            </a:endParaRPr>
          </a:p>
        </p:txBody>
      </p:sp>
      <p:sp>
        <p:nvSpPr>
          <p:cNvPr id="26" name="Text Box 11">
            <a:extLst>
              <a:ext uri="{FF2B5EF4-FFF2-40B4-BE49-F238E27FC236}">
                <a16:creationId xmlns:a16="http://schemas.microsoft.com/office/drawing/2014/main" id="{BB6BDCC1-5891-4BF3-B4C9-46A692154126}"/>
              </a:ext>
            </a:extLst>
          </p:cNvPr>
          <p:cNvSpPr txBox="1">
            <a:spLocks noChangeArrowheads="1"/>
          </p:cNvSpPr>
          <p:nvPr/>
        </p:nvSpPr>
        <p:spPr bwMode="auto">
          <a:xfrm>
            <a:off x="3190126" y="6116939"/>
            <a:ext cx="460375" cy="195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2"/>
                </a:solidFill>
                <a:effectLst/>
                <a:latin typeface="Segoe UI" panose="020B0502040204020203" pitchFamily="34" charset="0"/>
              </a:rPr>
              <a:t>Fill</a:t>
            </a:r>
            <a:endParaRPr kumimoji="0" lang="en-US" altLang="en-US" sz="1100" b="0" i="0" u="none" strike="noStrike" cap="none" normalizeH="0" baseline="0">
              <a:ln>
                <a:noFill/>
              </a:ln>
              <a:solidFill>
                <a:schemeClr val="tx2"/>
              </a:solidFill>
              <a:effectLst/>
              <a:latin typeface="Arial" panose="020B0604020202020204" pitchFamily="34" charset="0"/>
            </a:endParaRPr>
          </a:p>
        </p:txBody>
      </p:sp>
      <p:sp>
        <p:nvSpPr>
          <p:cNvPr id="28" name="Text Box 12">
            <a:extLst>
              <a:ext uri="{FF2B5EF4-FFF2-40B4-BE49-F238E27FC236}">
                <a16:creationId xmlns:a16="http://schemas.microsoft.com/office/drawing/2014/main" id="{ECDDBA34-6350-4026-AC62-E5BD2D70E5EC}"/>
              </a:ext>
            </a:extLst>
          </p:cNvPr>
          <p:cNvSpPr txBox="1">
            <a:spLocks noChangeArrowheads="1"/>
          </p:cNvSpPr>
          <p:nvPr/>
        </p:nvSpPr>
        <p:spPr bwMode="auto">
          <a:xfrm>
            <a:off x="5514975" y="6114979"/>
            <a:ext cx="581025" cy="225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2"/>
                </a:solidFill>
                <a:effectLst/>
                <a:latin typeface="Segoe UI" panose="020B0502040204020203" pitchFamily="34" charset="0"/>
              </a:rPr>
              <a:t>Upload</a:t>
            </a:r>
            <a:endParaRPr kumimoji="0" lang="en-US" altLang="en-US" sz="1100" b="0" i="0" u="none" strike="noStrike" cap="none" normalizeH="0" baseline="0">
              <a:ln>
                <a:noFill/>
              </a:ln>
              <a:solidFill>
                <a:schemeClr val="tx2"/>
              </a:solidFill>
              <a:effectLst/>
              <a:latin typeface="Arial" panose="020B0604020202020204" pitchFamily="34" charset="0"/>
            </a:endParaRPr>
          </a:p>
        </p:txBody>
      </p:sp>
      <p:sp>
        <p:nvSpPr>
          <p:cNvPr id="31" name="Text Box 15">
            <a:extLst>
              <a:ext uri="{FF2B5EF4-FFF2-40B4-BE49-F238E27FC236}">
                <a16:creationId xmlns:a16="http://schemas.microsoft.com/office/drawing/2014/main" id="{6754D892-58B7-4706-88F9-D87A4565CA9C}"/>
              </a:ext>
            </a:extLst>
          </p:cNvPr>
          <p:cNvSpPr txBox="1">
            <a:spLocks noChangeArrowheads="1"/>
          </p:cNvSpPr>
          <p:nvPr/>
        </p:nvSpPr>
        <p:spPr bwMode="auto">
          <a:xfrm>
            <a:off x="2038363" y="6102078"/>
            <a:ext cx="460375"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2"/>
                </a:solidFill>
                <a:effectLst/>
                <a:latin typeface="Segoe UI" panose="020B0502040204020203" pitchFamily="34" charset="0"/>
              </a:rPr>
              <a:t>Send</a:t>
            </a:r>
            <a:r>
              <a:rPr kumimoji="0" lang="en-US" altLang="en-US" sz="1200" b="0" i="0" u="none" strike="noStrike" cap="none" normalizeH="0" baseline="0">
                <a:ln>
                  <a:noFill/>
                </a:ln>
                <a:solidFill>
                  <a:srgbClr val="000000"/>
                </a:solidFill>
                <a:effectLst/>
                <a:latin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 name="Text Box 16">
            <a:extLst>
              <a:ext uri="{FF2B5EF4-FFF2-40B4-BE49-F238E27FC236}">
                <a16:creationId xmlns:a16="http://schemas.microsoft.com/office/drawing/2014/main" id="{A6199016-DE3F-44E6-87AD-AC2087A00B12}"/>
              </a:ext>
            </a:extLst>
          </p:cNvPr>
          <p:cNvSpPr txBox="1">
            <a:spLocks noChangeArrowheads="1"/>
          </p:cNvSpPr>
          <p:nvPr/>
        </p:nvSpPr>
        <p:spPr bwMode="auto">
          <a:xfrm>
            <a:off x="4373172" y="6110016"/>
            <a:ext cx="536575" cy="260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2"/>
                </a:solidFill>
                <a:effectLst/>
                <a:latin typeface="Segoe UI" panose="020B0502040204020203" pitchFamily="34" charset="0"/>
              </a:rPr>
              <a:t>Return</a:t>
            </a:r>
            <a:endParaRPr kumimoji="0" lang="en-US" altLang="en-US" sz="1100" b="0" i="0" u="none" strike="noStrike" cap="none" normalizeH="0" baseline="0">
              <a:ln>
                <a:noFill/>
              </a:ln>
              <a:solidFill>
                <a:schemeClr val="tx2"/>
              </a:solidFill>
              <a:effectLst/>
              <a:latin typeface="Arial" panose="020B0604020202020204" pitchFamily="34" charset="0"/>
            </a:endParaRPr>
          </a:p>
        </p:txBody>
      </p:sp>
      <p:sp>
        <p:nvSpPr>
          <p:cNvPr id="59" name="Text Box 10">
            <a:extLst>
              <a:ext uri="{FF2B5EF4-FFF2-40B4-BE49-F238E27FC236}">
                <a16:creationId xmlns:a16="http://schemas.microsoft.com/office/drawing/2014/main" id="{BC0BD126-3A7A-4B6A-90B1-E520C35E52D6}"/>
              </a:ext>
            </a:extLst>
          </p:cNvPr>
          <p:cNvSpPr txBox="1">
            <a:spLocks noChangeArrowheads="1"/>
          </p:cNvSpPr>
          <p:nvPr/>
        </p:nvSpPr>
        <p:spPr bwMode="auto">
          <a:xfrm>
            <a:off x="7574989" y="6089191"/>
            <a:ext cx="1054100" cy="277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algn="ctr" defTabSz="914400" eaLnBrk="0" fontAlgn="base" hangingPunct="0">
              <a:spcBef>
                <a:spcPct val="0"/>
              </a:spcBef>
              <a:spcAft>
                <a:spcPct val="0"/>
              </a:spcAft>
            </a:pPr>
            <a:r>
              <a:rPr lang="en-US" altLang="en-US" sz="1100">
                <a:solidFill>
                  <a:schemeClr val="tx2"/>
                </a:solidFill>
                <a:latin typeface="Segoe UI" panose="020B0502040204020203" pitchFamily="34" charset="0"/>
              </a:rPr>
              <a:t>Cloud to Edge</a:t>
            </a:r>
          </a:p>
        </p:txBody>
      </p:sp>
      <p:pic>
        <p:nvPicPr>
          <p:cNvPr id="41" name="Picture 40" descr="Data Box Heavy">
            <a:extLst>
              <a:ext uri="{FF2B5EF4-FFF2-40B4-BE49-F238E27FC236}">
                <a16:creationId xmlns:a16="http://schemas.microsoft.com/office/drawing/2014/main" id="{4B7269BE-155A-4154-BE04-7312A3159AA4}"/>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5033109" y="1387220"/>
            <a:ext cx="1632876" cy="1293636"/>
          </a:xfrm>
          <a:prstGeom prst="rect">
            <a:avLst/>
          </a:prstGeom>
        </p:spPr>
      </p:pic>
      <p:sp>
        <p:nvSpPr>
          <p:cNvPr id="34" name="Arrow: Chevron 33">
            <a:extLst>
              <a:ext uri="{FF2B5EF4-FFF2-40B4-BE49-F238E27FC236}">
                <a16:creationId xmlns:a16="http://schemas.microsoft.com/office/drawing/2014/main" id="{A623C783-18A8-45BB-8E66-2A7A24501F8E}"/>
              </a:ext>
            </a:extLst>
          </p:cNvPr>
          <p:cNvSpPr/>
          <p:nvPr/>
        </p:nvSpPr>
        <p:spPr bwMode="auto">
          <a:xfrm>
            <a:off x="1595488" y="5588486"/>
            <a:ext cx="183069" cy="344487"/>
          </a:xfrm>
          <a:prstGeom prst="chevron">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0070C0"/>
              </a:solidFill>
              <a:ea typeface="Segoe UI" pitchFamily="34" charset="0"/>
              <a:cs typeface="Segoe UI" pitchFamily="34" charset="0"/>
            </a:endParaRPr>
          </a:p>
        </p:txBody>
      </p:sp>
      <p:sp>
        <p:nvSpPr>
          <p:cNvPr id="63" name="Arrow: Chevron 62">
            <a:extLst>
              <a:ext uri="{FF2B5EF4-FFF2-40B4-BE49-F238E27FC236}">
                <a16:creationId xmlns:a16="http://schemas.microsoft.com/office/drawing/2014/main" id="{6DF17AC9-F3F9-4ED6-ACDB-F33DF5D4E123}"/>
              </a:ext>
            </a:extLst>
          </p:cNvPr>
          <p:cNvSpPr/>
          <p:nvPr/>
        </p:nvSpPr>
        <p:spPr bwMode="auto">
          <a:xfrm>
            <a:off x="2752126" y="5569968"/>
            <a:ext cx="183069" cy="344487"/>
          </a:xfrm>
          <a:prstGeom prst="chevron">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0070C0"/>
              </a:solidFill>
              <a:cs typeface="Segoe UI" pitchFamily="34" charset="0"/>
            </a:endParaRPr>
          </a:p>
        </p:txBody>
      </p:sp>
      <p:sp>
        <p:nvSpPr>
          <p:cNvPr id="64" name="Arrow: Chevron 63">
            <a:extLst>
              <a:ext uri="{FF2B5EF4-FFF2-40B4-BE49-F238E27FC236}">
                <a16:creationId xmlns:a16="http://schemas.microsoft.com/office/drawing/2014/main" id="{119EFA29-1551-48E8-A3C5-40A2CD445049}"/>
              </a:ext>
            </a:extLst>
          </p:cNvPr>
          <p:cNvSpPr/>
          <p:nvPr/>
        </p:nvSpPr>
        <p:spPr bwMode="auto">
          <a:xfrm>
            <a:off x="3938491" y="5552632"/>
            <a:ext cx="183069" cy="344487"/>
          </a:xfrm>
          <a:prstGeom prst="chevron">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0070C0"/>
              </a:solidFill>
              <a:cs typeface="Segoe UI" pitchFamily="34" charset="0"/>
            </a:endParaRPr>
          </a:p>
        </p:txBody>
      </p:sp>
      <p:sp>
        <p:nvSpPr>
          <p:cNvPr id="65" name="Arrow: Chevron 64">
            <a:extLst>
              <a:ext uri="{FF2B5EF4-FFF2-40B4-BE49-F238E27FC236}">
                <a16:creationId xmlns:a16="http://schemas.microsoft.com/office/drawing/2014/main" id="{37DB8103-6BF4-4B9F-95DF-46F1AD2E37D5}"/>
              </a:ext>
            </a:extLst>
          </p:cNvPr>
          <p:cNvSpPr/>
          <p:nvPr/>
        </p:nvSpPr>
        <p:spPr bwMode="auto">
          <a:xfrm>
            <a:off x="5123412" y="5567191"/>
            <a:ext cx="183069" cy="344487"/>
          </a:xfrm>
          <a:prstGeom prst="chevron">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0070C0"/>
              </a:solidFill>
              <a:ea typeface="Segoe UI" pitchFamily="34" charset="0"/>
              <a:cs typeface="Segoe UI" pitchFamily="34" charset="0"/>
            </a:endParaRPr>
          </a:p>
        </p:txBody>
      </p:sp>
      <p:sp>
        <p:nvSpPr>
          <p:cNvPr id="57" name="Oval 56">
            <a:extLst>
              <a:ext uri="{FF2B5EF4-FFF2-40B4-BE49-F238E27FC236}">
                <a16:creationId xmlns:a16="http://schemas.microsoft.com/office/drawing/2014/main" id="{EF0EA725-BF45-4BB4-8232-A11D2D2F6C97}"/>
              </a:ext>
            </a:extLst>
          </p:cNvPr>
          <p:cNvSpPr/>
          <p:nvPr/>
        </p:nvSpPr>
        <p:spPr>
          <a:xfrm>
            <a:off x="748871" y="5389334"/>
            <a:ext cx="727353" cy="733582"/>
          </a:xfrm>
          <a:prstGeom prst="ellipse">
            <a:avLst/>
          </a:prstGeom>
          <a:solidFill>
            <a:srgbClr val="4472C4"/>
          </a:solidFill>
          <a:ln w="12700"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6" name="Oval 65">
            <a:extLst>
              <a:ext uri="{FF2B5EF4-FFF2-40B4-BE49-F238E27FC236}">
                <a16:creationId xmlns:a16="http://schemas.microsoft.com/office/drawing/2014/main" id="{42447AF4-F540-43F2-8B10-E40E59A25F8D}"/>
              </a:ext>
            </a:extLst>
          </p:cNvPr>
          <p:cNvSpPr/>
          <p:nvPr/>
        </p:nvSpPr>
        <p:spPr>
          <a:xfrm>
            <a:off x="1904498" y="5389334"/>
            <a:ext cx="727353" cy="733582"/>
          </a:xfrm>
          <a:prstGeom prst="ellipse">
            <a:avLst/>
          </a:prstGeom>
          <a:solidFill>
            <a:srgbClr val="4472C4"/>
          </a:solidFill>
          <a:ln w="12700"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Oval 66">
            <a:extLst>
              <a:ext uri="{FF2B5EF4-FFF2-40B4-BE49-F238E27FC236}">
                <a16:creationId xmlns:a16="http://schemas.microsoft.com/office/drawing/2014/main" id="{F49889C8-DFD4-4ADA-855D-947F718D6513}"/>
              </a:ext>
            </a:extLst>
          </p:cNvPr>
          <p:cNvSpPr/>
          <p:nvPr/>
        </p:nvSpPr>
        <p:spPr>
          <a:xfrm>
            <a:off x="3056638" y="5378864"/>
            <a:ext cx="727353" cy="733582"/>
          </a:xfrm>
          <a:prstGeom prst="ellipse">
            <a:avLst/>
          </a:prstGeom>
          <a:solidFill>
            <a:srgbClr val="4472C4"/>
          </a:solidFill>
          <a:ln w="12700"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Oval 67">
            <a:extLst>
              <a:ext uri="{FF2B5EF4-FFF2-40B4-BE49-F238E27FC236}">
                <a16:creationId xmlns:a16="http://schemas.microsoft.com/office/drawing/2014/main" id="{698C761B-73BA-4F3D-8E4E-598134675F16}"/>
              </a:ext>
            </a:extLst>
          </p:cNvPr>
          <p:cNvSpPr/>
          <p:nvPr/>
        </p:nvSpPr>
        <p:spPr>
          <a:xfrm>
            <a:off x="4270163" y="5378776"/>
            <a:ext cx="727353" cy="733582"/>
          </a:xfrm>
          <a:prstGeom prst="ellipse">
            <a:avLst/>
          </a:prstGeom>
          <a:solidFill>
            <a:srgbClr val="4472C4"/>
          </a:solidFill>
          <a:ln w="12700"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Oval 68">
            <a:extLst>
              <a:ext uri="{FF2B5EF4-FFF2-40B4-BE49-F238E27FC236}">
                <a16:creationId xmlns:a16="http://schemas.microsoft.com/office/drawing/2014/main" id="{EB0F5D13-936A-454B-B8F5-65A47BDF9DCC}"/>
              </a:ext>
            </a:extLst>
          </p:cNvPr>
          <p:cNvSpPr/>
          <p:nvPr/>
        </p:nvSpPr>
        <p:spPr>
          <a:xfrm>
            <a:off x="5435499" y="5372643"/>
            <a:ext cx="727353" cy="733582"/>
          </a:xfrm>
          <a:prstGeom prst="ellipse">
            <a:avLst/>
          </a:prstGeom>
          <a:solidFill>
            <a:srgbClr val="4472C4"/>
          </a:solidFill>
          <a:ln w="12700"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Oval 69">
            <a:extLst>
              <a:ext uri="{FF2B5EF4-FFF2-40B4-BE49-F238E27FC236}">
                <a16:creationId xmlns:a16="http://schemas.microsoft.com/office/drawing/2014/main" id="{35656DCB-6103-4E27-A1E5-2722A277BC98}"/>
              </a:ext>
            </a:extLst>
          </p:cNvPr>
          <p:cNvSpPr/>
          <p:nvPr/>
        </p:nvSpPr>
        <p:spPr>
          <a:xfrm>
            <a:off x="7685342" y="5333399"/>
            <a:ext cx="727353" cy="733582"/>
          </a:xfrm>
          <a:prstGeom prst="ellipse">
            <a:avLst/>
          </a:prstGeom>
          <a:solidFill>
            <a:schemeClr val="tx2">
              <a:lumMod val="40000"/>
              <a:lumOff val="60000"/>
            </a:schemeClr>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Oval 70">
            <a:extLst>
              <a:ext uri="{FF2B5EF4-FFF2-40B4-BE49-F238E27FC236}">
                <a16:creationId xmlns:a16="http://schemas.microsoft.com/office/drawing/2014/main" id="{145BF826-165E-431C-BEF4-0AD50DC423B6}"/>
              </a:ext>
            </a:extLst>
          </p:cNvPr>
          <p:cNvSpPr/>
          <p:nvPr/>
        </p:nvSpPr>
        <p:spPr>
          <a:xfrm>
            <a:off x="8813834" y="5330726"/>
            <a:ext cx="727353" cy="733582"/>
          </a:xfrm>
          <a:prstGeom prst="ellipse">
            <a:avLst/>
          </a:prstGeom>
          <a:solidFill>
            <a:schemeClr val="tx2">
              <a:lumMod val="40000"/>
              <a:lumOff val="60000"/>
            </a:schemeClr>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 name="Oval 71">
            <a:extLst>
              <a:ext uri="{FF2B5EF4-FFF2-40B4-BE49-F238E27FC236}">
                <a16:creationId xmlns:a16="http://schemas.microsoft.com/office/drawing/2014/main" id="{85E4C64F-818F-455F-B478-D0F90601BE6E}"/>
              </a:ext>
            </a:extLst>
          </p:cNvPr>
          <p:cNvSpPr/>
          <p:nvPr/>
        </p:nvSpPr>
        <p:spPr>
          <a:xfrm>
            <a:off x="10093762" y="5325592"/>
            <a:ext cx="727353" cy="733582"/>
          </a:xfrm>
          <a:prstGeom prst="ellipse">
            <a:avLst/>
          </a:prstGeom>
          <a:solidFill>
            <a:schemeClr val="tx2">
              <a:lumMod val="40000"/>
              <a:lumOff val="60000"/>
            </a:schemeClr>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Oval 72">
            <a:extLst>
              <a:ext uri="{FF2B5EF4-FFF2-40B4-BE49-F238E27FC236}">
                <a16:creationId xmlns:a16="http://schemas.microsoft.com/office/drawing/2014/main" id="{19D774FD-9650-4B9E-AD8F-BF2CF295267A}"/>
              </a:ext>
            </a:extLst>
          </p:cNvPr>
          <p:cNvSpPr/>
          <p:nvPr/>
        </p:nvSpPr>
        <p:spPr>
          <a:xfrm>
            <a:off x="11259085" y="5333399"/>
            <a:ext cx="727353" cy="733582"/>
          </a:xfrm>
          <a:prstGeom prst="ellipse">
            <a:avLst/>
          </a:prstGeom>
          <a:solidFill>
            <a:schemeClr val="tx2">
              <a:lumMod val="40000"/>
              <a:lumOff val="60000"/>
            </a:schemeClr>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arrow_3" title="Icon of an arrow pointing down at a line">
            <a:extLst>
              <a:ext uri="{FF2B5EF4-FFF2-40B4-BE49-F238E27FC236}">
                <a16:creationId xmlns:a16="http://schemas.microsoft.com/office/drawing/2014/main" id="{0A37A490-781F-4770-AB7D-8BCD6D4F0872}"/>
              </a:ext>
            </a:extLst>
          </p:cNvPr>
          <p:cNvSpPr>
            <a:spLocks noChangeAspect="1" noEditPoints="1"/>
          </p:cNvSpPr>
          <p:nvPr/>
        </p:nvSpPr>
        <p:spPr bwMode="auto">
          <a:xfrm>
            <a:off x="7942831" y="5509503"/>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75" name="arrow_3" title="Icon of an arrow pointing down at a line">
            <a:extLst>
              <a:ext uri="{FF2B5EF4-FFF2-40B4-BE49-F238E27FC236}">
                <a16:creationId xmlns:a16="http://schemas.microsoft.com/office/drawing/2014/main" id="{DE851AE3-75F1-4936-AD6F-8E070C40923C}"/>
              </a:ext>
            </a:extLst>
          </p:cNvPr>
          <p:cNvSpPr>
            <a:spLocks noChangeAspect="1" noEditPoints="1"/>
          </p:cNvSpPr>
          <p:nvPr/>
        </p:nvSpPr>
        <p:spPr bwMode="auto">
          <a:xfrm rot="10800000">
            <a:off x="9056719" y="5517310"/>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76" name="brain_2" title="Icon of a brain with circles and connection lines inside">
            <a:extLst>
              <a:ext uri="{FF2B5EF4-FFF2-40B4-BE49-F238E27FC236}">
                <a16:creationId xmlns:a16="http://schemas.microsoft.com/office/drawing/2014/main" id="{D5D2C91E-8E55-48EE-966B-648E7B7295B8}"/>
              </a:ext>
            </a:extLst>
          </p:cNvPr>
          <p:cNvSpPr>
            <a:spLocks noChangeAspect="1" noEditPoints="1"/>
          </p:cNvSpPr>
          <p:nvPr/>
        </p:nvSpPr>
        <p:spPr bwMode="auto">
          <a:xfrm>
            <a:off x="11334686" y="5509503"/>
            <a:ext cx="545479" cy="365760"/>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7" name="Processing_E9F5" title="Icon of two interlocked gears">
            <a:extLst>
              <a:ext uri="{FF2B5EF4-FFF2-40B4-BE49-F238E27FC236}">
                <a16:creationId xmlns:a16="http://schemas.microsoft.com/office/drawing/2014/main" id="{A990380F-481A-4855-BDA6-7F270D908C3B}"/>
              </a:ext>
            </a:extLst>
          </p:cNvPr>
          <p:cNvSpPr>
            <a:spLocks noChangeAspect="1" noEditPoints="1"/>
          </p:cNvSpPr>
          <p:nvPr/>
        </p:nvSpPr>
        <p:spPr bwMode="auto">
          <a:xfrm>
            <a:off x="10247456" y="5519034"/>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Text Box 10">
            <a:extLst>
              <a:ext uri="{FF2B5EF4-FFF2-40B4-BE49-F238E27FC236}">
                <a16:creationId xmlns:a16="http://schemas.microsoft.com/office/drawing/2014/main" id="{C79B6BF8-62AF-4BAB-844B-E3E7F184CAD6}"/>
              </a:ext>
            </a:extLst>
          </p:cNvPr>
          <p:cNvSpPr txBox="1">
            <a:spLocks noChangeArrowheads="1"/>
          </p:cNvSpPr>
          <p:nvPr/>
        </p:nvSpPr>
        <p:spPr bwMode="auto">
          <a:xfrm>
            <a:off x="8662991" y="6095212"/>
            <a:ext cx="1054100" cy="2899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R="0" lvl="0" indent="0" algn="ctr" defTabSz="914400" eaLnBrk="0" fontAlgn="base" hangingPunct="0">
              <a:lnSpc>
                <a:spcPct val="100000"/>
              </a:lnSpc>
              <a:spcBef>
                <a:spcPct val="0"/>
              </a:spcBef>
              <a:spcAft>
                <a:spcPct val="0"/>
              </a:spcAft>
              <a:buClrTx/>
              <a:buSzTx/>
              <a:buFontTx/>
              <a:buNone/>
              <a:tabLst/>
            </a:pPr>
            <a:r>
              <a:rPr lang="en-US" altLang="en-US" sz="1100">
                <a:solidFill>
                  <a:schemeClr val="tx2"/>
                </a:solidFill>
                <a:latin typeface="Segoe UI" panose="020B0502040204020203" pitchFamily="34" charset="0"/>
              </a:rPr>
              <a:t>Edge to Cloud</a:t>
            </a:r>
          </a:p>
        </p:txBody>
      </p:sp>
      <p:sp>
        <p:nvSpPr>
          <p:cNvPr id="79" name="Text Box 10">
            <a:extLst>
              <a:ext uri="{FF2B5EF4-FFF2-40B4-BE49-F238E27FC236}">
                <a16:creationId xmlns:a16="http://schemas.microsoft.com/office/drawing/2014/main" id="{4D4B9C0F-3B40-49C4-BB0C-45D59F169A81}"/>
              </a:ext>
            </a:extLst>
          </p:cNvPr>
          <p:cNvSpPr txBox="1">
            <a:spLocks noChangeArrowheads="1"/>
          </p:cNvSpPr>
          <p:nvPr/>
        </p:nvSpPr>
        <p:spPr bwMode="auto">
          <a:xfrm>
            <a:off x="9963270" y="6080372"/>
            <a:ext cx="1112385" cy="344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100">
                <a:solidFill>
                  <a:schemeClr val="tx2"/>
                </a:solidFill>
                <a:latin typeface="Segoe UI" panose="020B0502040204020203" pitchFamily="34" charset="0"/>
              </a:rPr>
              <a:t>Pre-processing</a:t>
            </a:r>
          </a:p>
        </p:txBody>
      </p:sp>
      <p:sp>
        <p:nvSpPr>
          <p:cNvPr id="80" name="Text Box 10">
            <a:extLst>
              <a:ext uri="{FF2B5EF4-FFF2-40B4-BE49-F238E27FC236}">
                <a16:creationId xmlns:a16="http://schemas.microsoft.com/office/drawing/2014/main" id="{ADB29001-8786-4989-BB83-BAAC4DD88099}"/>
              </a:ext>
            </a:extLst>
          </p:cNvPr>
          <p:cNvSpPr txBox="1">
            <a:spLocks noChangeArrowheads="1"/>
          </p:cNvSpPr>
          <p:nvPr/>
        </p:nvSpPr>
        <p:spPr bwMode="auto">
          <a:xfrm>
            <a:off x="11051272" y="6066981"/>
            <a:ext cx="1054100" cy="295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algn="ctr" defTabSz="914400" eaLnBrk="0" fontAlgn="base" hangingPunct="0">
              <a:spcBef>
                <a:spcPct val="0"/>
              </a:spcBef>
              <a:spcAft>
                <a:spcPct val="0"/>
              </a:spcAft>
            </a:pPr>
            <a:r>
              <a:rPr lang="en-US" altLang="en-US" sz="1100">
                <a:solidFill>
                  <a:schemeClr val="tx2"/>
                </a:solidFill>
                <a:latin typeface="Segoe UI" panose="020B0502040204020203" pitchFamily="34" charset="0"/>
              </a:rPr>
              <a:t>ML Inferencing</a:t>
            </a:r>
          </a:p>
        </p:txBody>
      </p:sp>
      <p:pic>
        <p:nvPicPr>
          <p:cNvPr id="47" name="Graphic 46" descr="Order">
            <a:extLst>
              <a:ext uri="{FF2B5EF4-FFF2-40B4-BE49-F238E27FC236}">
                <a16:creationId xmlns:a16="http://schemas.microsoft.com/office/drawing/2014/main" id="{D3B4B8B4-7731-48B8-880A-B007226D7CF0}"/>
              </a:ext>
            </a:extLst>
          </p:cNvPr>
          <p:cNvPicPr>
            <a:picLocks noChangeAspect="1"/>
          </p:cNvPicPr>
          <p:nvPr/>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26738" t="30746" r="27157" b="26715"/>
          <a:stretch/>
        </p:blipFill>
        <p:spPr>
          <a:xfrm>
            <a:off x="915241" y="5589898"/>
            <a:ext cx="396421" cy="365760"/>
          </a:xfrm>
          <a:prstGeom prst="rect">
            <a:avLst/>
          </a:prstGeom>
        </p:spPr>
      </p:pic>
      <p:pic>
        <p:nvPicPr>
          <p:cNvPr id="49" name="Graphic 48" descr="Send">
            <a:extLst>
              <a:ext uri="{FF2B5EF4-FFF2-40B4-BE49-F238E27FC236}">
                <a16:creationId xmlns:a16="http://schemas.microsoft.com/office/drawing/2014/main" id="{5B613FFF-88BE-47D6-9C1B-29637554C2D7}"/>
              </a:ext>
            </a:extLst>
          </p:cNvPr>
          <p:cNvPicPr>
            <a:picLocks noChangeAspect="1"/>
          </p:cNvPicPr>
          <p:nvPr/>
        </p:nvPicPr>
        <p:blipFill rotWithShape="1">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rcRect l="17179" t="28734" r="15707" b="30700"/>
          <a:stretch/>
        </p:blipFill>
        <p:spPr>
          <a:xfrm>
            <a:off x="1974114" y="5589898"/>
            <a:ext cx="605129" cy="365760"/>
          </a:xfrm>
          <a:prstGeom prst="rect">
            <a:avLst/>
          </a:prstGeom>
        </p:spPr>
      </p:pic>
      <p:pic>
        <p:nvPicPr>
          <p:cNvPr id="68608" name="Graphic 68607" descr="Fill">
            <a:extLst>
              <a:ext uri="{FF2B5EF4-FFF2-40B4-BE49-F238E27FC236}">
                <a16:creationId xmlns:a16="http://schemas.microsoft.com/office/drawing/2014/main" id="{96074791-F58A-41B3-9D0C-D8C762845C87}"/>
              </a:ext>
            </a:extLst>
          </p:cNvPr>
          <p:cNvPicPr>
            <a:picLocks noChangeAspect="1"/>
          </p:cNvPicPr>
          <p:nvPr/>
        </p:nvPicPr>
        <p:blipFill rotWithShape="1">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rcRect l="22370" t="29123" r="21999" b="30700"/>
          <a:stretch/>
        </p:blipFill>
        <p:spPr>
          <a:xfrm>
            <a:off x="3173240" y="5552838"/>
            <a:ext cx="506454" cy="365760"/>
          </a:xfrm>
          <a:prstGeom prst="rect">
            <a:avLst/>
          </a:prstGeom>
        </p:spPr>
      </p:pic>
      <p:pic>
        <p:nvPicPr>
          <p:cNvPr id="87" name="Graphic 86" descr="Return">
            <a:extLst>
              <a:ext uri="{FF2B5EF4-FFF2-40B4-BE49-F238E27FC236}">
                <a16:creationId xmlns:a16="http://schemas.microsoft.com/office/drawing/2014/main" id="{BC0F1733-97E9-49EE-88A1-4D77482A4F65}"/>
              </a:ext>
            </a:extLst>
          </p:cNvPr>
          <p:cNvPicPr>
            <a:picLocks noChangeAspect="1"/>
          </p:cNvPicPr>
          <p:nvPr/>
        </p:nvPicPr>
        <p:blipFill rotWithShape="1">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rcRect l="17179" t="28734" r="15707" b="30700"/>
          <a:stretch/>
        </p:blipFill>
        <p:spPr>
          <a:xfrm>
            <a:off x="4334537" y="5560365"/>
            <a:ext cx="605129" cy="365760"/>
          </a:xfrm>
          <a:prstGeom prst="rect">
            <a:avLst/>
          </a:prstGeom>
        </p:spPr>
      </p:pic>
      <p:pic>
        <p:nvPicPr>
          <p:cNvPr id="68619" name="Graphic 68618" descr="Upload">
            <a:extLst>
              <a:ext uri="{FF2B5EF4-FFF2-40B4-BE49-F238E27FC236}">
                <a16:creationId xmlns:a16="http://schemas.microsoft.com/office/drawing/2014/main" id="{15FA87D6-9E2D-4235-9547-B7B8C4A4DED3}"/>
              </a:ext>
            </a:extLst>
          </p:cNvPr>
          <p:cNvPicPr>
            <a:picLocks noChangeAspect="1"/>
          </p:cNvPicPr>
          <p:nvPr/>
        </p:nvPicPr>
        <p:blipFill rotWithShape="1">
          <a:blip r:embed="rId14" cstate="hqprint">
            <a:extLst>
              <a:ext uri="{28A0092B-C50C-407E-A947-70E740481C1C}">
                <a14:useLocalDpi xmlns:a14="http://schemas.microsoft.com/office/drawing/2010/main"/>
              </a:ext>
              <a:ext uri="{96DAC541-7B7A-43D3-8B79-37D633B846F1}">
                <asvg:svgBlip xmlns:asvg="http://schemas.microsoft.com/office/drawing/2016/SVG/main" r:embed="rId15"/>
              </a:ext>
            </a:extLst>
          </a:blip>
          <a:srcRect l="22370" t="27746" r="24081" b="28243"/>
          <a:stretch/>
        </p:blipFill>
        <p:spPr>
          <a:xfrm>
            <a:off x="5580602" y="5549922"/>
            <a:ext cx="445016" cy="365760"/>
          </a:xfrm>
          <a:prstGeom prst="rect">
            <a:avLst/>
          </a:prstGeom>
        </p:spPr>
      </p:pic>
      <p:sp>
        <p:nvSpPr>
          <p:cNvPr id="68620" name="Rectangle 68619">
            <a:extLst>
              <a:ext uri="{FF2B5EF4-FFF2-40B4-BE49-F238E27FC236}">
                <a16:creationId xmlns:a16="http://schemas.microsoft.com/office/drawing/2014/main" id="{581F226F-8B98-4F58-A234-BDF84680CFE6}"/>
              </a:ext>
            </a:extLst>
          </p:cNvPr>
          <p:cNvSpPr/>
          <p:nvPr/>
        </p:nvSpPr>
        <p:spPr>
          <a:xfrm>
            <a:off x="7730973" y="5008435"/>
            <a:ext cx="1755289" cy="276999"/>
          </a:xfrm>
          <a:prstGeom prst="rect">
            <a:avLst/>
          </a:prstGeom>
        </p:spPr>
        <p:txBody>
          <a:bodyPr wrap="none">
            <a:spAutoFit/>
          </a:bodyPr>
          <a:lstStyle/>
          <a:p>
            <a:r>
              <a:rPr lang="en-US" sz="1200">
                <a:latin typeface="Segoe UI Semibold" panose="020B0702040204020203" pitchFamily="34" charset="0"/>
                <a:ea typeface="Calibri" panose="020F0502020204030204" pitchFamily="34" charset="0"/>
              </a:rPr>
              <a:t>Network Data Transfer</a:t>
            </a:r>
            <a:endParaRPr lang="en-US" sz="1200"/>
          </a:p>
        </p:txBody>
      </p:sp>
      <p:sp>
        <p:nvSpPr>
          <p:cNvPr id="68623" name="Rectangle 68622">
            <a:extLst>
              <a:ext uri="{FF2B5EF4-FFF2-40B4-BE49-F238E27FC236}">
                <a16:creationId xmlns:a16="http://schemas.microsoft.com/office/drawing/2014/main" id="{2575AE2F-F8C3-44F0-9908-9D4867B701D6}"/>
              </a:ext>
            </a:extLst>
          </p:cNvPr>
          <p:cNvSpPr/>
          <p:nvPr/>
        </p:nvSpPr>
        <p:spPr>
          <a:xfrm>
            <a:off x="10423918" y="5005601"/>
            <a:ext cx="1217706" cy="276999"/>
          </a:xfrm>
          <a:prstGeom prst="rect">
            <a:avLst/>
          </a:prstGeom>
        </p:spPr>
        <p:txBody>
          <a:bodyPr wrap="none">
            <a:spAutoFit/>
          </a:bodyPr>
          <a:lstStyle/>
          <a:p>
            <a:r>
              <a:rPr lang="en-US" sz="1200">
                <a:latin typeface="Segoe UI Semibold" panose="020B0702040204020203" pitchFamily="34" charset="0"/>
                <a:ea typeface="Calibri" panose="020F0502020204030204" pitchFamily="34" charset="0"/>
              </a:rPr>
              <a:t>Edge Compute</a:t>
            </a:r>
            <a:endParaRPr lang="en-US" sz="1200"/>
          </a:p>
        </p:txBody>
      </p:sp>
      <p:pic>
        <p:nvPicPr>
          <p:cNvPr id="35" name="Picture 34" descr="Data Box Disk">
            <a:extLst>
              <a:ext uri="{FF2B5EF4-FFF2-40B4-BE49-F238E27FC236}">
                <a16:creationId xmlns:a16="http://schemas.microsoft.com/office/drawing/2014/main" id="{7CA30024-49BA-41FA-A656-BD1F3411480F}"/>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3243847" y="1711773"/>
            <a:ext cx="813308" cy="747027"/>
          </a:xfrm>
          <a:prstGeom prst="rect">
            <a:avLst/>
          </a:prstGeom>
        </p:spPr>
      </p:pic>
      <p:pic>
        <p:nvPicPr>
          <p:cNvPr id="36" name="Picture 35" descr="Data Box Edge">
            <a:extLst>
              <a:ext uri="{FF2B5EF4-FFF2-40B4-BE49-F238E27FC236}">
                <a16:creationId xmlns:a16="http://schemas.microsoft.com/office/drawing/2014/main" id="{E2FF5639-B1BD-4AFC-8E1D-5453D0B347EF}"/>
              </a:ext>
            </a:extLst>
          </p:cNvPr>
          <p:cNvPicPr>
            <a:picLocks noChangeAspect="1"/>
          </p:cNvPicPr>
          <p:nvPr/>
        </p:nvPicPr>
        <p:blipFill>
          <a:blip r:embed="rId17"/>
          <a:stretch>
            <a:fillRect/>
          </a:stretch>
        </p:blipFill>
        <p:spPr>
          <a:xfrm>
            <a:off x="9769464" y="1554888"/>
            <a:ext cx="2103302" cy="1060796"/>
          </a:xfrm>
          <a:prstGeom prst="rect">
            <a:avLst/>
          </a:prstGeom>
        </p:spPr>
      </p:pic>
    </p:spTree>
    <p:extLst>
      <p:ext uri="{BB962C8B-B14F-4D97-AF65-F5344CB8AC3E}">
        <p14:creationId xmlns:p14="http://schemas.microsoft.com/office/powerpoint/2010/main" val="173401521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 name="Picture 137">
            <a:extLst>
              <a:ext uri="{FF2B5EF4-FFF2-40B4-BE49-F238E27FC236}">
                <a16:creationId xmlns:a16="http://schemas.microsoft.com/office/drawing/2014/main" id="{B5077B1C-743B-4C80-8BDF-B98285D69A21}"/>
              </a:ext>
            </a:extLst>
          </p:cNvPr>
          <p:cNvPicPr>
            <a:picLocks noChangeAspect="1"/>
          </p:cNvPicPr>
          <p:nvPr/>
        </p:nvPicPr>
        <p:blipFill>
          <a:blip r:embed="rId2"/>
          <a:stretch>
            <a:fillRect/>
          </a:stretch>
        </p:blipFill>
        <p:spPr>
          <a:xfrm>
            <a:off x="0" y="139000"/>
            <a:ext cx="12192000" cy="1322832"/>
          </a:xfrm>
          <a:prstGeom prst="rect">
            <a:avLst/>
          </a:prstGeom>
        </p:spPr>
      </p:pic>
      <p:sp>
        <p:nvSpPr>
          <p:cNvPr id="2" name="Title 1">
            <a:extLst>
              <a:ext uri="{FF2B5EF4-FFF2-40B4-BE49-F238E27FC236}">
                <a16:creationId xmlns:a16="http://schemas.microsoft.com/office/drawing/2014/main" id="{28393ABF-1BB9-423D-9ED2-BA4B61D6E103}"/>
              </a:ext>
            </a:extLst>
          </p:cNvPr>
          <p:cNvSpPr>
            <a:spLocks noGrp="1"/>
          </p:cNvSpPr>
          <p:nvPr>
            <p:ph type="title"/>
          </p:nvPr>
        </p:nvSpPr>
        <p:spPr>
          <a:xfrm>
            <a:off x="838200" y="273938"/>
            <a:ext cx="10515600" cy="1325563"/>
          </a:xfrm>
        </p:spPr>
        <p:txBody>
          <a:bodyPr/>
          <a:lstStyle/>
          <a:p>
            <a:r>
              <a:rPr lang="en-US" dirty="0">
                <a:solidFill>
                  <a:schemeClr val="bg1"/>
                </a:solidFill>
              </a:rPr>
              <a:t>Disaster Recovery to/for the Cloud</a:t>
            </a:r>
          </a:p>
        </p:txBody>
      </p:sp>
      <p:sp>
        <p:nvSpPr>
          <p:cNvPr id="5" name="Rectangle 4">
            <a:extLst>
              <a:ext uri="{FF2B5EF4-FFF2-40B4-BE49-F238E27FC236}">
                <a16:creationId xmlns:a16="http://schemas.microsoft.com/office/drawing/2014/main" id="{E5301561-1C77-4219-B812-4152A19DC2B1}"/>
              </a:ext>
            </a:extLst>
          </p:cNvPr>
          <p:cNvSpPr/>
          <p:nvPr/>
        </p:nvSpPr>
        <p:spPr bwMode="auto">
          <a:xfrm>
            <a:off x="169864" y="1530220"/>
            <a:ext cx="5791198" cy="532778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TextBox 5">
            <a:extLst>
              <a:ext uri="{FF2B5EF4-FFF2-40B4-BE49-F238E27FC236}">
                <a16:creationId xmlns:a16="http://schemas.microsoft.com/office/drawing/2014/main" id="{2389FE2A-8408-439E-B9B2-265598A025E7}"/>
              </a:ext>
            </a:extLst>
          </p:cNvPr>
          <p:cNvSpPr txBox="1"/>
          <p:nvPr/>
        </p:nvSpPr>
        <p:spPr>
          <a:xfrm>
            <a:off x="484391" y="5502842"/>
            <a:ext cx="1752377" cy="627782"/>
          </a:xfrm>
          <a:prstGeom prst="rect">
            <a:avLst/>
          </a:prstGeom>
          <a:noFill/>
        </p:spPr>
        <p:txBody>
          <a:bodyPr wrap="square" lIns="182856" tIns="146284" rIns="182856" bIns="146284" rtlCol="0">
            <a:spAutoFit/>
          </a:bodyPr>
          <a:lstStyle/>
          <a:p>
            <a:pPr marL="0" marR="0" lvl="0" indent="0" algn="l" defTabSz="932742" rtl="0" eaLnBrk="1" fontAlgn="auto" latinLnBrk="0" hangingPunct="1">
              <a:lnSpc>
                <a:spcPct val="90000"/>
              </a:lnSpc>
              <a:spcBef>
                <a:spcPts val="0"/>
              </a:spcBef>
              <a:spcAft>
                <a:spcPts val="599"/>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VMware</a:t>
            </a:r>
          </a:p>
        </p:txBody>
      </p:sp>
      <p:sp>
        <p:nvSpPr>
          <p:cNvPr id="7" name="TextBox 6">
            <a:extLst>
              <a:ext uri="{FF2B5EF4-FFF2-40B4-BE49-F238E27FC236}">
                <a16:creationId xmlns:a16="http://schemas.microsoft.com/office/drawing/2014/main" id="{A7D290CA-7FE7-452A-9CA8-7525D671611D}"/>
              </a:ext>
            </a:extLst>
          </p:cNvPr>
          <p:cNvSpPr txBox="1"/>
          <p:nvPr/>
        </p:nvSpPr>
        <p:spPr>
          <a:xfrm>
            <a:off x="2198429" y="5502842"/>
            <a:ext cx="1752377" cy="627782"/>
          </a:xfrm>
          <a:prstGeom prst="rect">
            <a:avLst/>
          </a:prstGeom>
          <a:noFill/>
        </p:spPr>
        <p:txBody>
          <a:bodyPr wrap="square" lIns="182856" tIns="146284" rIns="182856" bIns="146284" rtlCol="0">
            <a:spAutoFit/>
          </a:bodyPr>
          <a:lstStyle/>
          <a:p>
            <a:pPr marL="0" marR="0" lvl="0" indent="0" algn="l" defTabSz="932742" rtl="0" eaLnBrk="1" fontAlgn="auto" latinLnBrk="0" hangingPunct="1">
              <a:lnSpc>
                <a:spcPct val="90000"/>
              </a:lnSpc>
              <a:spcBef>
                <a:spcPts val="0"/>
              </a:spcBef>
              <a:spcAft>
                <a:spcPts val="599"/>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Hyper-V</a:t>
            </a:r>
          </a:p>
        </p:txBody>
      </p:sp>
      <p:sp>
        <p:nvSpPr>
          <p:cNvPr id="8" name="TextBox 7">
            <a:extLst>
              <a:ext uri="{FF2B5EF4-FFF2-40B4-BE49-F238E27FC236}">
                <a16:creationId xmlns:a16="http://schemas.microsoft.com/office/drawing/2014/main" id="{C0CD938B-889A-43BD-AFF9-0942ABC0F73E}"/>
              </a:ext>
            </a:extLst>
          </p:cNvPr>
          <p:cNvSpPr txBox="1"/>
          <p:nvPr/>
        </p:nvSpPr>
        <p:spPr>
          <a:xfrm>
            <a:off x="3954045" y="5498515"/>
            <a:ext cx="1752377" cy="627782"/>
          </a:xfrm>
          <a:prstGeom prst="rect">
            <a:avLst/>
          </a:prstGeom>
          <a:noFill/>
        </p:spPr>
        <p:txBody>
          <a:bodyPr wrap="square" lIns="182856" tIns="146284" rIns="182856" bIns="146284" rtlCol="0">
            <a:spAutoFit/>
          </a:bodyPr>
          <a:lstStyle/>
          <a:p>
            <a:pPr marL="0" marR="0" lvl="0" indent="0" algn="l" defTabSz="932742" rtl="0" eaLnBrk="1" fontAlgn="auto" latinLnBrk="0" hangingPunct="1">
              <a:lnSpc>
                <a:spcPct val="90000"/>
              </a:lnSpc>
              <a:spcBef>
                <a:spcPts val="0"/>
              </a:spcBef>
              <a:spcAft>
                <a:spcPts val="599"/>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Physical</a:t>
            </a:r>
          </a:p>
        </p:txBody>
      </p:sp>
      <p:sp>
        <p:nvSpPr>
          <p:cNvPr id="9" name="Right Brace 8">
            <a:extLst>
              <a:ext uri="{FF2B5EF4-FFF2-40B4-BE49-F238E27FC236}">
                <a16:creationId xmlns:a16="http://schemas.microsoft.com/office/drawing/2014/main" id="{E578FFCE-F2D8-4AEE-83E1-4FBC2A312097}"/>
              </a:ext>
            </a:extLst>
          </p:cNvPr>
          <p:cNvSpPr/>
          <p:nvPr/>
        </p:nvSpPr>
        <p:spPr>
          <a:xfrm rot="16200000">
            <a:off x="2695569" y="1809084"/>
            <a:ext cx="496759" cy="4004829"/>
          </a:xfrm>
          <a:prstGeom prst="rightBrac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 name="Up-Down Arrow 22">
            <a:extLst>
              <a:ext uri="{FF2B5EF4-FFF2-40B4-BE49-F238E27FC236}">
                <a16:creationId xmlns:a16="http://schemas.microsoft.com/office/drawing/2014/main" id="{C405EE3E-BDB9-4266-A0B9-86B344A93D5D}"/>
              </a:ext>
            </a:extLst>
          </p:cNvPr>
          <p:cNvSpPr/>
          <p:nvPr/>
        </p:nvSpPr>
        <p:spPr bwMode="auto">
          <a:xfrm>
            <a:off x="2820042" y="2884522"/>
            <a:ext cx="245421" cy="609002"/>
          </a:xfrm>
          <a:prstGeom prst="upDownArrow">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9" tIns="91429" rIns="34291" bIns="34291" rtlCol="0" anchor="b" anchorCtr="0"/>
          <a:lstStyle/>
          <a:p>
            <a:pPr marL="0" marR="0" lvl="0" indent="0" algn="ctr" defTabSz="93226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descr="VMWare virtual machines">
            <a:extLst>
              <a:ext uri="{FF2B5EF4-FFF2-40B4-BE49-F238E27FC236}">
                <a16:creationId xmlns:a16="http://schemas.microsoft.com/office/drawing/2014/main" id="{6B1F4F4F-1C5C-457E-B9C2-5BF3FC1CB3E9}"/>
              </a:ext>
            </a:extLst>
          </p:cNvPr>
          <p:cNvPicPr>
            <a:picLocks noChangeAspect="1"/>
          </p:cNvPicPr>
          <p:nvPr/>
        </p:nvPicPr>
        <p:blipFill>
          <a:blip r:embed="rId3"/>
          <a:stretch>
            <a:fillRect/>
          </a:stretch>
        </p:blipFill>
        <p:spPr>
          <a:xfrm>
            <a:off x="387639" y="4163288"/>
            <a:ext cx="1278225" cy="1411200"/>
          </a:xfrm>
          <a:prstGeom prst="rect">
            <a:avLst/>
          </a:prstGeom>
        </p:spPr>
      </p:pic>
      <p:pic>
        <p:nvPicPr>
          <p:cNvPr id="12" name="Picture 11" descr="Hyper-V virtual machines">
            <a:extLst>
              <a:ext uri="{FF2B5EF4-FFF2-40B4-BE49-F238E27FC236}">
                <a16:creationId xmlns:a16="http://schemas.microsoft.com/office/drawing/2014/main" id="{570AA49C-7C85-46E1-945B-31F5DC37E84C}"/>
              </a:ext>
            </a:extLst>
          </p:cNvPr>
          <p:cNvPicPr>
            <a:picLocks noChangeAspect="1"/>
          </p:cNvPicPr>
          <p:nvPr/>
        </p:nvPicPr>
        <p:blipFill>
          <a:blip r:embed="rId4"/>
          <a:stretch>
            <a:fillRect/>
          </a:stretch>
        </p:blipFill>
        <p:spPr>
          <a:xfrm>
            <a:off x="2379662" y="4191000"/>
            <a:ext cx="1193911" cy="1299778"/>
          </a:xfrm>
          <a:prstGeom prst="rect">
            <a:avLst/>
          </a:prstGeom>
        </p:spPr>
      </p:pic>
      <p:grpSp>
        <p:nvGrpSpPr>
          <p:cNvPr id="13" name="Group 12">
            <a:extLst>
              <a:ext uri="{FF2B5EF4-FFF2-40B4-BE49-F238E27FC236}">
                <a16:creationId xmlns:a16="http://schemas.microsoft.com/office/drawing/2014/main" id="{AE3CC191-F42B-43B4-9DA6-10F819B72DDF}"/>
              </a:ext>
            </a:extLst>
          </p:cNvPr>
          <p:cNvGrpSpPr/>
          <p:nvPr/>
        </p:nvGrpSpPr>
        <p:grpSpPr>
          <a:xfrm>
            <a:off x="4220256" y="4289135"/>
            <a:ext cx="1419227" cy="1282581"/>
            <a:chOff x="4696181" y="4081055"/>
            <a:chExt cx="1419227" cy="1282581"/>
          </a:xfrm>
        </p:grpSpPr>
        <p:pic>
          <p:nvPicPr>
            <p:cNvPr id="14" name="Picture 13" descr="Windows server">
              <a:extLst>
                <a:ext uri="{FF2B5EF4-FFF2-40B4-BE49-F238E27FC236}">
                  <a16:creationId xmlns:a16="http://schemas.microsoft.com/office/drawing/2014/main" id="{47E033DB-053D-4BD9-B57D-E8722D60E191}"/>
                </a:ext>
              </a:extLst>
            </p:cNvPr>
            <p:cNvPicPr>
              <a:picLocks noChangeAspect="1"/>
            </p:cNvPicPr>
            <p:nvPr/>
          </p:nvPicPr>
          <p:blipFill>
            <a:blip r:embed="rId5"/>
            <a:stretch>
              <a:fillRect/>
            </a:stretch>
          </p:blipFill>
          <p:spPr>
            <a:xfrm>
              <a:off x="4696181" y="4635636"/>
              <a:ext cx="672750" cy="728000"/>
            </a:xfrm>
            <a:prstGeom prst="rect">
              <a:avLst/>
            </a:prstGeom>
          </p:spPr>
        </p:pic>
        <p:pic>
          <p:nvPicPr>
            <p:cNvPr id="15" name="Picture 14">
              <a:extLst>
                <a:ext uri="{FF2B5EF4-FFF2-40B4-BE49-F238E27FC236}">
                  <a16:creationId xmlns:a16="http://schemas.microsoft.com/office/drawing/2014/main" id="{6941327C-3B33-4D83-B9DA-C4448B925D89}"/>
                </a:ext>
              </a:extLst>
            </p:cNvPr>
            <p:cNvPicPr>
              <a:picLocks noChangeAspect="1"/>
            </p:cNvPicPr>
            <p:nvPr/>
          </p:nvPicPr>
          <p:blipFill>
            <a:blip r:embed="rId6"/>
            <a:stretch>
              <a:fillRect/>
            </a:stretch>
          </p:blipFill>
          <p:spPr>
            <a:xfrm>
              <a:off x="5277037" y="4084608"/>
              <a:ext cx="672750" cy="728000"/>
            </a:xfrm>
            <a:prstGeom prst="rect">
              <a:avLst/>
            </a:prstGeom>
          </p:spPr>
        </p:pic>
        <p:pic>
          <p:nvPicPr>
            <p:cNvPr id="16" name="Picture 15" descr="Linux server">
              <a:extLst>
                <a:ext uri="{FF2B5EF4-FFF2-40B4-BE49-F238E27FC236}">
                  <a16:creationId xmlns:a16="http://schemas.microsoft.com/office/drawing/2014/main" id="{274CFEB9-A57C-497D-B435-D164BCD15282}"/>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328478" y="4081055"/>
              <a:ext cx="786930" cy="784482"/>
            </a:xfrm>
            <a:prstGeom prst="rect">
              <a:avLst/>
            </a:prstGeom>
          </p:spPr>
        </p:pic>
      </p:grpSp>
      <p:grpSp>
        <p:nvGrpSpPr>
          <p:cNvPr id="18" name="Group 17" descr="Virtual Machine">
            <a:extLst>
              <a:ext uri="{FF2B5EF4-FFF2-40B4-BE49-F238E27FC236}">
                <a16:creationId xmlns:a16="http://schemas.microsoft.com/office/drawing/2014/main" id="{26684F8A-BD8C-4380-868A-E761D45C8351}"/>
              </a:ext>
            </a:extLst>
          </p:cNvPr>
          <p:cNvGrpSpPr/>
          <p:nvPr/>
        </p:nvGrpSpPr>
        <p:grpSpPr>
          <a:xfrm>
            <a:off x="582506" y="1967834"/>
            <a:ext cx="574111" cy="440034"/>
            <a:chOff x="2101632" y="5151658"/>
            <a:chExt cx="1186803" cy="1094514"/>
          </a:xfrm>
        </p:grpSpPr>
        <p:sp>
          <p:nvSpPr>
            <p:cNvPr id="19" name="Freeform 31">
              <a:extLst>
                <a:ext uri="{FF2B5EF4-FFF2-40B4-BE49-F238E27FC236}">
                  <a16:creationId xmlns:a16="http://schemas.microsoft.com/office/drawing/2014/main" id="{9244B04A-B2B2-46B8-94C0-43397C5F863B}"/>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0" name="Freeform 32">
              <a:extLst>
                <a:ext uri="{FF2B5EF4-FFF2-40B4-BE49-F238E27FC236}">
                  <a16:creationId xmlns:a16="http://schemas.microsoft.com/office/drawing/2014/main" id="{0DEE3281-53A2-4340-9770-1D368E5F4F31}"/>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1" name="Freeform 33">
              <a:extLst>
                <a:ext uri="{FF2B5EF4-FFF2-40B4-BE49-F238E27FC236}">
                  <a16:creationId xmlns:a16="http://schemas.microsoft.com/office/drawing/2014/main" id="{780B5CC6-AE5C-4E86-A04A-58B077A520BC}"/>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2" name="Freeform 34">
              <a:extLst>
                <a:ext uri="{FF2B5EF4-FFF2-40B4-BE49-F238E27FC236}">
                  <a16:creationId xmlns:a16="http://schemas.microsoft.com/office/drawing/2014/main" id="{2258A9A2-4D1B-4930-8C21-55BD1F404889}"/>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3" name="Freeform 35">
              <a:extLst>
                <a:ext uri="{FF2B5EF4-FFF2-40B4-BE49-F238E27FC236}">
                  <a16:creationId xmlns:a16="http://schemas.microsoft.com/office/drawing/2014/main" id="{08838318-E800-4267-A60C-FCB7408F0089}"/>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4" name="Freeform 36">
              <a:extLst>
                <a:ext uri="{FF2B5EF4-FFF2-40B4-BE49-F238E27FC236}">
                  <a16:creationId xmlns:a16="http://schemas.microsoft.com/office/drawing/2014/main" id="{E87EED04-A85C-42FA-A867-2E417AA89820}"/>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5" name="Rectangle 24">
              <a:extLst>
                <a:ext uri="{FF2B5EF4-FFF2-40B4-BE49-F238E27FC236}">
                  <a16:creationId xmlns:a16="http://schemas.microsoft.com/office/drawing/2014/main" id="{C8C916F6-E553-450B-8406-A0D09AFBD298}"/>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6" name="Oval 25">
              <a:extLst>
                <a:ext uri="{FF2B5EF4-FFF2-40B4-BE49-F238E27FC236}">
                  <a16:creationId xmlns:a16="http://schemas.microsoft.com/office/drawing/2014/main" id="{21BF679E-A5CD-4CE9-8C1C-10C752F66F86}"/>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7" name="Freeform 39">
              <a:extLst>
                <a:ext uri="{FF2B5EF4-FFF2-40B4-BE49-F238E27FC236}">
                  <a16:creationId xmlns:a16="http://schemas.microsoft.com/office/drawing/2014/main" id="{66F087AA-E9BE-4EEC-9EAD-C41EEEB18268}"/>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8" name="Freeform 40">
              <a:extLst>
                <a:ext uri="{FF2B5EF4-FFF2-40B4-BE49-F238E27FC236}">
                  <a16:creationId xmlns:a16="http://schemas.microsoft.com/office/drawing/2014/main" id="{DC8FF16D-67F7-4230-B308-FCAEBC230430}"/>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9" name="Freeform 41">
              <a:extLst>
                <a:ext uri="{FF2B5EF4-FFF2-40B4-BE49-F238E27FC236}">
                  <a16:creationId xmlns:a16="http://schemas.microsoft.com/office/drawing/2014/main" id="{8ABFCC90-897C-4B0A-879A-ED9FDD5EEC3E}"/>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grpSp>
      <p:sp>
        <p:nvSpPr>
          <p:cNvPr id="30" name="Rectangle 29">
            <a:extLst>
              <a:ext uri="{FF2B5EF4-FFF2-40B4-BE49-F238E27FC236}">
                <a16:creationId xmlns:a16="http://schemas.microsoft.com/office/drawing/2014/main" id="{4DCBC35A-61FC-411D-8F8B-7CA80D3D780B}"/>
              </a:ext>
            </a:extLst>
          </p:cNvPr>
          <p:cNvSpPr/>
          <p:nvPr/>
        </p:nvSpPr>
        <p:spPr bwMode="auto">
          <a:xfrm>
            <a:off x="484391" y="1628731"/>
            <a:ext cx="2307915" cy="1122563"/>
          </a:xfrm>
          <a:prstGeom prst="rect">
            <a:avLst/>
          </a:prstGeom>
          <a:noFill/>
          <a:ln w="28575">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31" name="Group 30" descr="Virtual Machine">
            <a:extLst>
              <a:ext uri="{FF2B5EF4-FFF2-40B4-BE49-F238E27FC236}">
                <a16:creationId xmlns:a16="http://schemas.microsoft.com/office/drawing/2014/main" id="{73D3B43A-339F-4FBE-AE5D-1E7ED7B52881}"/>
              </a:ext>
            </a:extLst>
          </p:cNvPr>
          <p:cNvGrpSpPr/>
          <p:nvPr/>
        </p:nvGrpSpPr>
        <p:grpSpPr>
          <a:xfrm>
            <a:off x="1326146" y="1971945"/>
            <a:ext cx="574111" cy="440034"/>
            <a:chOff x="2101632" y="5151658"/>
            <a:chExt cx="1186803" cy="1094514"/>
          </a:xfrm>
        </p:grpSpPr>
        <p:sp>
          <p:nvSpPr>
            <p:cNvPr id="32" name="Freeform 31">
              <a:extLst>
                <a:ext uri="{FF2B5EF4-FFF2-40B4-BE49-F238E27FC236}">
                  <a16:creationId xmlns:a16="http://schemas.microsoft.com/office/drawing/2014/main" id="{84FB80EF-9AFF-40D6-8F05-0A4DB5F9FCDF}"/>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3" name="Freeform 32">
              <a:extLst>
                <a:ext uri="{FF2B5EF4-FFF2-40B4-BE49-F238E27FC236}">
                  <a16:creationId xmlns:a16="http://schemas.microsoft.com/office/drawing/2014/main" id="{D670333E-C189-46E4-8AB1-757867F281F0}"/>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4" name="Freeform 33">
              <a:extLst>
                <a:ext uri="{FF2B5EF4-FFF2-40B4-BE49-F238E27FC236}">
                  <a16:creationId xmlns:a16="http://schemas.microsoft.com/office/drawing/2014/main" id="{5E1BD8F0-A1EA-4221-95C5-B2D9A18D22DD}"/>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5" name="Freeform 34">
              <a:extLst>
                <a:ext uri="{FF2B5EF4-FFF2-40B4-BE49-F238E27FC236}">
                  <a16:creationId xmlns:a16="http://schemas.microsoft.com/office/drawing/2014/main" id="{10C1291F-F484-423B-B441-C9F9FAD25BC5}"/>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6" name="Freeform 35">
              <a:extLst>
                <a:ext uri="{FF2B5EF4-FFF2-40B4-BE49-F238E27FC236}">
                  <a16:creationId xmlns:a16="http://schemas.microsoft.com/office/drawing/2014/main" id="{7506DA4B-B481-4498-A9FB-20BB0121D2F7}"/>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7" name="Freeform 36">
              <a:extLst>
                <a:ext uri="{FF2B5EF4-FFF2-40B4-BE49-F238E27FC236}">
                  <a16:creationId xmlns:a16="http://schemas.microsoft.com/office/drawing/2014/main" id="{2C4CE551-A614-4F9A-B2BA-CE3DD0FB07B0}"/>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8" name="Rectangle 37">
              <a:extLst>
                <a:ext uri="{FF2B5EF4-FFF2-40B4-BE49-F238E27FC236}">
                  <a16:creationId xmlns:a16="http://schemas.microsoft.com/office/drawing/2014/main" id="{5A153C9B-8BBB-4585-A6D5-EEEDEA5AEADF}"/>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9" name="Oval 38">
              <a:extLst>
                <a:ext uri="{FF2B5EF4-FFF2-40B4-BE49-F238E27FC236}">
                  <a16:creationId xmlns:a16="http://schemas.microsoft.com/office/drawing/2014/main" id="{22D2C1BA-0254-4615-B20C-6897A82ABED9}"/>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0" name="Freeform 39">
              <a:extLst>
                <a:ext uri="{FF2B5EF4-FFF2-40B4-BE49-F238E27FC236}">
                  <a16:creationId xmlns:a16="http://schemas.microsoft.com/office/drawing/2014/main" id="{1C07A876-935E-4DF4-B6BB-088849097687}"/>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1" name="Freeform 40">
              <a:extLst>
                <a:ext uri="{FF2B5EF4-FFF2-40B4-BE49-F238E27FC236}">
                  <a16:creationId xmlns:a16="http://schemas.microsoft.com/office/drawing/2014/main" id="{969AA204-7C49-47B0-BE61-0E6D77E805AA}"/>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2" name="Freeform 41">
              <a:extLst>
                <a:ext uri="{FF2B5EF4-FFF2-40B4-BE49-F238E27FC236}">
                  <a16:creationId xmlns:a16="http://schemas.microsoft.com/office/drawing/2014/main" id="{0EB95826-AC91-45DA-A0FF-8188C8B82762}"/>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grpSp>
      <p:grpSp>
        <p:nvGrpSpPr>
          <p:cNvPr id="43" name="Group 42" descr="Virtual Machine">
            <a:extLst>
              <a:ext uri="{FF2B5EF4-FFF2-40B4-BE49-F238E27FC236}">
                <a16:creationId xmlns:a16="http://schemas.microsoft.com/office/drawing/2014/main" id="{16D15169-EEC0-4D3A-B80B-0FAA19E2B410}"/>
              </a:ext>
            </a:extLst>
          </p:cNvPr>
          <p:cNvGrpSpPr/>
          <p:nvPr/>
        </p:nvGrpSpPr>
        <p:grpSpPr>
          <a:xfrm>
            <a:off x="2075292" y="1970002"/>
            <a:ext cx="574111" cy="440034"/>
            <a:chOff x="2101632" y="5151658"/>
            <a:chExt cx="1186803" cy="1094514"/>
          </a:xfrm>
        </p:grpSpPr>
        <p:sp>
          <p:nvSpPr>
            <p:cNvPr id="44" name="Freeform 31">
              <a:extLst>
                <a:ext uri="{FF2B5EF4-FFF2-40B4-BE49-F238E27FC236}">
                  <a16:creationId xmlns:a16="http://schemas.microsoft.com/office/drawing/2014/main" id="{7664B9A1-4B3B-47D5-9FDF-1410636E1FD2}"/>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5" name="Freeform 32">
              <a:extLst>
                <a:ext uri="{FF2B5EF4-FFF2-40B4-BE49-F238E27FC236}">
                  <a16:creationId xmlns:a16="http://schemas.microsoft.com/office/drawing/2014/main" id="{86397895-53EA-4002-A40E-C8EE87940094}"/>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6" name="Freeform 33">
              <a:extLst>
                <a:ext uri="{FF2B5EF4-FFF2-40B4-BE49-F238E27FC236}">
                  <a16:creationId xmlns:a16="http://schemas.microsoft.com/office/drawing/2014/main" id="{D383815C-3BA2-4F99-A225-2671CBF48A90}"/>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7" name="Freeform 34">
              <a:extLst>
                <a:ext uri="{FF2B5EF4-FFF2-40B4-BE49-F238E27FC236}">
                  <a16:creationId xmlns:a16="http://schemas.microsoft.com/office/drawing/2014/main" id="{14FAB8E1-BFAA-410A-A397-097C25BFE1C7}"/>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8" name="Freeform 35">
              <a:extLst>
                <a:ext uri="{FF2B5EF4-FFF2-40B4-BE49-F238E27FC236}">
                  <a16:creationId xmlns:a16="http://schemas.microsoft.com/office/drawing/2014/main" id="{C88B0E49-8250-4515-851A-498112B26D14}"/>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9" name="Freeform 36">
              <a:extLst>
                <a:ext uri="{FF2B5EF4-FFF2-40B4-BE49-F238E27FC236}">
                  <a16:creationId xmlns:a16="http://schemas.microsoft.com/office/drawing/2014/main" id="{BB4899B8-6E51-4098-86B9-E2F557435D16}"/>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0" name="Rectangle 49">
              <a:extLst>
                <a:ext uri="{FF2B5EF4-FFF2-40B4-BE49-F238E27FC236}">
                  <a16:creationId xmlns:a16="http://schemas.microsoft.com/office/drawing/2014/main" id="{2C6573D5-FF57-4211-9639-3C9A7EB184E7}"/>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1" name="Oval 50">
              <a:extLst>
                <a:ext uri="{FF2B5EF4-FFF2-40B4-BE49-F238E27FC236}">
                  <a16:creationId xmlns:a16="http://schemas.microsoft.com/office/drawing/2014/main" id="{DEFBF9FE-797A-4226-A1A4-1651A658D8E3}"/>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2" name="Freeform 39">
              <a:extLst>
                <a:ext uri="{FF2B5EF4-FFF2-40B4-BE49-F238E27FC236}">
                  <a16:creationId xmlns:a16="http://schemas.microsoft.com/office/drawing/2014/main" id="{D6FE74D2-3549-4DE1-A841-A11E0E0442A2}"/>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3" name="Freeform 40">
              <a:extLst>
                <a:ext uri="{FF2B5EF4-FFF2-40B4-BE49-F238E27FC236}">
                  <a16:creationId xmlns:a16="http://schemas.microsoft.com/office/drawing/2014/main" id="{130C9BD1-4F0F-4185-B67E-7E3883C9FAB5}"/>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4" name="Freeform 41">
              <a:extLst>
                <a:ext uri="{FF2B5EF4-FFF2-40B4-BE49-F238E27FC236}">
                  <a16:creationId xmlns:a16="http://schemas.microsoft.com/office/drawing/2014/main" id="{2E549A15-B83D-4063-9887-25478BDA42BE}"/>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grpSp>
      <p:sp>
        <p:nvSpPr>
          <p:cNvPr id="55" name="Rectangle 54">
            <a:extLst>
              <a:ext uri="{FF2B5EF4-FFF2-40B4-BE49-F238E27FC236}">
                <a16:creationId xmlns:a16="http://schemas.microsoft.com/office/drawing/2014/main" id="{D92F2FD5-F759-493B-B9C2-4AC7E2617887}"/>
              </a:ext>
            </a:extLst>
          </p:cNvPr>
          <p:cNvSpPr/>
          <p:nvPr/>
        </p:nvSpPr>
        <p:spPr bwMode="auto">
          <a:xfrm>
            <a:off x="6287278" y="1530220"/>
            <a:ext cx="5791198" cy="532552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56" name="Up-Down Arrow 22">
            <a:extLst>
              <a:ext uri="{FF2B5EF4-FFF2-40B4-BE49-F238E27FC236}">
                <a16:creationId xmlns:a16="http://schemas.microsoft.com/office/drawing/2014/main" id="{7C6B6F47-5238-4128-B792-DFEA5044336F}"/>
              </a:ext>
            </a:extLst>
          </p:cNvPr>
          <p:cNvSpPr/>
          <p:nvPr/>
        </p:nvSpPr>
        <p:spPr bwMode="auto">
          <a:xfrm>
            <a:off x="9381974" y="3744186"/>
            <a:ext cx="245421" cy="609002"/>
          </a:xfrm>
          <a:prstGeom prst="upDownArrow">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9" tIns="91429" rIns="34291" bIns="34291" rtlCol="0" anchor="b" anchorCtr="0"/>
          <a:lstStyle/>
          <a:p>
            <a:pPr marL="0" marR="0" lvl="0" indent="0" algn="ctr" defTabSz="93226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8" name="Group 57" descr="Virtual Machine">
            <a:extLst>
              <a:ext uri="{FF2B5EF4-FFF2-40B4-BE49-F238E27FC236}">
                <a16:creationId xmlns:a16="http://schemas.microsoft.com/office/drawing/2014/main" id="{00D2E9BF-B1F1-484D-A710-8FAFD50925A2}"/>
              </a:ext>
            </a:extLst>
          </p:cNvPr>
          <p:cNvGrpSpPr/>
          <p:nvPr/>
        </p:nvGrpSpPr>
        <p:grpSpPr>
          <a:xfrm>
            <a:off x="7135040" y="2691107"/>
            <a:ext cx="574111" cy="440034"/>
            <a:chOff x="2101632" y="5151658"/>
            <a:chExt cx="1186803" cy="1094514"/>
          </a:xfrm>
        </p:grpSpPr>
        <p:sp>
          <p:nvSpPr>
            <p:cNvPr id="59" name="Freeform 31">
              <a:extLst>
                <a:ext uri="{FF2B5EF4-FFF2-40B4-BE49-F238E27FC236}">
                  <a16:creationId xmlns:a16="http://schemas.microsoft.com/office/drawing/2014/main" id="{890D4C41-CC79-4206-B429-A76F0F2EE539}"/>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0" name="Freeform 32">
              <a:extLst>
                <a:ext uri="{FF2B5EF4-FFF2-40B4-BE49-F238E27FC236}">
                  <a16:creationId xmlns:a16="http://schemas.microsoft.com/office/drawing/2014/main" id="{9336BA9A-F4A5-4525-80A5-B71F659A4B0B}"/>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1" name="Freeform 33">
              <a:extLst>
                <a:ext uri="{FF2B5EF4-FFF2-40B4-BE49-F238E27FC236}">
                  <a16:creationId xmlns:a16="http://schemas.microsoft.com/office/drawing/2014/main" id="{2D75D4A7-078E-4C89-9F2E-90ECD2F2C168}"/>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2" name="Freeform 34">
              <a:extLst>
                <a:ext uri="{FF2B5EF4-FFF2-40B4-BE49-F238E27FC236}">
                  <a16:creationId xmlns:a16="http://schemas.microsoft.com/office/drawing/2014/main" id="{D5112FBD-68E4-4941-A844-B188DB5AE030}"/>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3" name="Freeform 35">
              <a:extLst>
                <a:ext uri="{FF2B5EF4-FFF2-40B4-BE49-F238E27FC236}">
                  <a16:creationId xmlns:a16="http://schemas.microsoft.com/office/drawing/2014/main" id="{21038412-CD1B-4CE8-956A-480F6B122902}"/>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4" name="Freeform 36">
              <a:extLst>
                <a:ext uri="{FF2B5EF4-FFF2-40B4-BE49-F238E27FC236}">
                  <a16:creationId xmlns:a16="http://schemas.microsoft.com/office/drawing/2014/main" id="{D54F0CCE-C9E8-4D9F-957B-8ED476960B15}"/>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5" name="Rectangle 64">
              <a:extLst>
                <a:ext uri="{FF2B5EF4-FFF2-40B4-BE49-F238E27FC236}">
                  <a16:creationId xmlns:a16="http://schemas.microsoft.com/office/drawing/2014/main" id="{EA33AFE1-84D9-473D-871F-C808B63F468A}"/>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6" name="Oval 65">
              <a:extLst>
                <a:ext uri="{FF2B5EF4-FFF2-40B4-BE49-F238E27FC236}">
                  <a16:creationId xmlns:a16="http://schemas.microsoft.com/office/drawing/2014/main" id="{BE6DB68A-44F2-4C1F-B35E-7DDD82B0289F}"/>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7" name="Freeform 39">
              <a:extLst>
                <a:ext uri="{FF2B5EF4-FFF2-40B4-BE49-F238E27FC236}">
                  <a16:creationId xmlns:a16="http://schemas.microsoft.com/office/drawing/2014/main" id="{8D76DFB3-39ED-4CA3-AFB9-DC793DFD9657}"/>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8" name="Freeform 40">
              <a:extLst>
                <a:ext uri="{FF2B5EF4-FFF2-40B4-BE49-F238E27FC236}">
                  <a16:creationId xmlns:a16="http://schemas.microsoft.com/office/drawing/2014/main" id="{A77DE18E-E846-4253-B063-A9F554BD296E}"/>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9" name="Freeform 41">
              <a:extLst>
                <a:ext uri="{FF2B5EF4-FFF2-40B4-BE49-F238E27FC236}">
                  <a16:creationId xmlns:a16="http://schemas.microsoft.com/office/drawing/2014/main" id="{63FE0F04-7744-406C-BBE9-0691DA53BC11}"/>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grpSp>
      <p:sp>
        <p:nvSpPr>
          <p:cNvPr id="70" name="Rectangle 69">
            <a:extLst>
              <a:ext uri="{FF2B5EF4-FFF2-40B4-BE49-F238E27FC236}">
                <a16:creationId xmlns:a16="http://schemas.microsoft.com/office/drawing/2014/main" id="{6219D990-97DC-4E68-B679-E6145369DE53}"/>
              </a:ext>
            </a:extLst>
          </p:cNvPr>
          <p:cNvSpPr/>
          <p:nvPr/>
        </p:nvSpPr>
        <p:spPr bwMode="auto">
          <a:xfrm>
            <a:off x="7036925" y="2352004"/>
            <a:ext cx="2307915" cy="1122563"/>
          </a:xfrm>
          <a:prstGeom prst="rect">
            <a:avLst/>
          </a:prstGeom>
          <a:noFill/>
          <a:ln w="28575">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71" name="Group 70" descr="Virtual Machine">
            <a:extLst>
              <a:ext uri="{FF2B5EF4-FFF2-40B4-BE49-F238E27FC236}">
                <a16:creationId xmlns:a16="http://schemas.microsoft.com/office/drawing/2014/main" id="{AF7497F1-026D-4FC0-9D10-45E22049B56B}"/>
              </a:ext>
            </a:extLst>
          </p:cNvPr>
          <p:cNvGrpSpPr/>
          <p:nvPr/>
        </p:nvGrpSpPr>
        <p:grpSpPr>
          <a:xfrm>
            <a:off x="7878680" y="2695218"/>
            <a:ext cx="574111" cy="440034"/>
            <a:chOff x="2101632" y="5151658"/>
            <a:chExt cx="1186803" cy="1094514"/>
          </a:xfrm>
        </p:grpSpPr>
        <p:sp>
          <p:nvSpPr>
            <p:cNvPr id="72" name="Freeform 31">
              <a:extLst>
                <a:ext uri="{FF2B5EF4-FFF2-40B4-BE49-F238E27FC236}">
                  <a16:creationId xmlns:a16="http://schemas.microsoft.com/office/drawing/2014/main" id="{AB8D6F77-D140-4CAD-B52E-5D203801B6B9}"/>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3" name="Freeform 32">
              <a:extLst>
                <a:ext uri="{FF2B5EF4-FFF2-40B4-BE49-F238E27FC236}">
                  <a16:creationId xmlns:a16="http://schemas.microsoft.com/office/drawing/2014/main" id="{64B20DD6-B5C3-4102-B58C-B8672A41A25E}"/>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4" name="Freeform 33">
              <a:extLst>
                <a:ext uri="{FF2B5EF4-FFF2-40B4-BE49-F238E27FC236}">
                  <a16:creationId xmlns:a16="http://schemas.microsoft.com/office/drawing/2014/main" id="{72C7C23B-F5BE-4564-8AED-B06624D6CFDF}"/>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5" name="Freeform 34">
              <a:extLst>
                <a:ext uri="{FF2B5EF4-FFF2-40B4-BE49-F238E27FC236}">
                  <a16:creationId xmlns:a16="http://schemas.microsoft.com/office/drawing/2014/main" id="{A41CB35F-BF04-433F-BF0F-2AF029FC151B}"/>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6" name="Freeform 35">
              <a:extLst>
                <a:ext uri="{FF2B5EF4-FFF2-40B4-BE49-F238E27FC236}">
                  <a16:creationId xmlns:a16="http://schemas.microsoft.com/office/drawing/2014/main" id="{BB18E3C0-0897-4A04-B6C7-04BCCB96EF44}"/>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7" name="Freeform 36">
              <a:extLst>
                <a:ext uri="{FF2B5EF4-FFF2-40B4-BE49-F238E27FC236}">
                  <a16:creationId xmlns:a16="http://schemas.microsoft.com/office/drawing/2014/main" id="{9EEA339C-5713-4C1E-9E4C-53C4B540BF55}"/>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8" name="Rectangle 77">
              <a:extLst>
                <a:ext uri="{FF2B5EF4-FFF2-40B4-BE49-F238E27FC236}">
                  <a16:creationId xmlns:a16="http://schemas.microsoft.com/office/drawing/2014/main" id="{091735A1-FCFB-485F-B973-87EB93837D34}"/>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9" name="Oval 78">
              <a:extLst>
                <a:ext uri="{FF2B5EF4-FFF2-40B4-BE49-F238E27FC236}">
                  <a16:creationId xmlns:a16="http://schemas.microsoft.com/office/drawing/2014/main" id="{655A8AA8-22E2-44EB-9824-07FE126676DA}"/>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0" name="Freeform 39">
              <a:extLst>
                <a:ext uri="{FF2B5EF4-FFF2-40B4-BE49-F238E27FC236}">
                  <a16:creationId xmlns:a16="http://schemas.microsoft.com/office/drawing/2014/main" id="{D2FE825E-8256-4F75-8525-FCD605874E63}"/>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1" name="Freeform 40">
              <a:extLst>
                <a:ext uri="{FF2B5EF4-FFF2-40B4-BE49-F238E27FC236}">
                  <a16:creationId xmlns:a16="http://schemas.microsoft.com/office/drawing/2014/main" id="{41F531CD-5798-4D0A-B014-B3F7B02DF912}"/>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2" name="Freeform 41">
              <a:extLst>
                <a:ext uri="{FF2B5EF4-FFF2-40B4-BE49-F238E27FC236}">
                  <a16:creationId xmlns:a16="http://schemas.microsoft.com/office/drawing/2014/main" id="{B4B35944-98F8-45EE-86A2-4A370CE1B07C}"/>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grpSp>
      <p:grpSp>
        <p:nvGrpSpPr>
          <p:cNvPr id="83" name="Group 82" descr="Virtual Machine">
            <a:extLst>
              <a:ext uri="{FF2B5EF4-FFF2-40B4-BE49-F238E27FC236}">
                <a16:creationId xmlns:a16="http://schemas.microsoft.com/office/drawing/2014/main" id="{3DD62E8F-A9B4-4C46-A7C7-6ED056EF92EC}"/>
              </a:ext>
            </a:extLst>
          </p:cNvPr>
          <p:cNvGrpSpPr/>
          <p:nvPr/>
        </p:nvGrpSpPr>
        <p:grpSpPr>
          <a:xfrm>
            <a:off x="8627826" y="2693275"/>
            <a:ext cx="574111" cy="440034"/>
            <a:chOff x="2101632" y="5151658"/>
            <a:chExt cx="1186803" cy="1094514"/>
          </a:xfrm>
        </p:grpSpPr>
        <p:sp>
          <p:nvSpPr>
            <p:cNvPr id="84" name="Freeform 31">
              <a:extLst>
                <a:ext uri="{FF2B5EF4-FFF2-40B4-BE49-F238E27FC236}">
                  <a16:creationId xmlns:a16="http://schemas.microsoft.com/office/drawing/2014/main" id="{2C9415FD-0051-4551-8223-E195C876470F}"/>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5" name="Freeform 32">
              <a:extLst>
                <a:ext uri="{FF2B5EF4-FFF2-40B4-BE49-F238E27FC236}">
                  <a16:creationId xmlns:a16="http://schemas.microsoft.com/office/drawing/2014/main" id="{EBEBC42A-6D03-4968-9F14-0F1CCD7D2C2D}"/>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6" name="Freeform 33">
              <a:extLst>
                <a:ext uri="{FF2B5EF4-FFF2-40B4-BE49-F238E27FC236}">
                  <a16:creationId xmlns:a16="http://schemas.microsoft.com/office/drawing/2014/main" id="{EF83D885-27F0-4C1D-86B0-D9ECC1AD53B0}"/>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7" name="Freeform 34">
              <a:extLst>
                <a:ext uri="{FF2B5EF4-FFF2-40B4-BE49-F238E27FC236}">
                  <a16:creationId xmlns:a16="http://schemas.microsoft.com/office/drawing/2014/main" id="{4C3D23CC-50C8-46C4-B2B1-62CDFE646197}"/>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8" name="Freeform 35">
              <a:extLst>
                <a:ext uri="{FF2B5EF4-FFF2-40B4-BE49-F238E27FC236}">
                  <a16:creationId xmlns:a16="http://schemas.microsoft.com/office/drawing/2014/main" id="{D9A032D8-CCE3-4BA5-8804-161B9F01B4CF}"/>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9" name="Freeform 36">
              <a:extLst>
                <a:ext uri="{FF2B5EF4-FFF2-40B4-BE49-F238E27FC236}">
                  <a16:creationId xmlns:a16="http://schemas.microsoft.com/office/drawing/2014/main" id="{86D0FF22-9FE2-48C5-9173-DBE6734392C8}"/>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0" name="Rectangle 89">
              <a:extLst>
                <a:ext uri="{FF2B5EF4-FFF2-40B4-BE49-F238E27FC236}">
                  <a16:creationId xmlns:a16="http://schemas.microsoft.com/office/drawing/2014/main" id="{BEA3DDF3-166A-498E-8651-86B301785B30}"/>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1" name="Oval 90">
              <a:extLst>
                <a:ext uri="{FF2B5EF4-FFF2-40B4-BE49-F238E27FC236}">
                  <a16:creationId xmlns:a16="http://schemas.microsoft.com/office/drawing/2014/main" id="{7D9C74F2-E467-42D9-9F10-F7D6054DF45B}"/>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2" name="Freeform 39">
              <a:extLst>
                <a:ext uri="{FF2B5EF4-FFF2-40B4-BE49-F238E27FC236}">
                  <a16:creationId xmlns:a16="http://schemas.microsoft.com/office/drawing/2014/main" id="{102A5600-32B4-4035-ADA3-AAE852291FBE}"/>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3" name="Freeform 40">
              <a:extLst>
                <a:ext uri="{FF2B5EF4-FFF2-40B4-BE49-F238E27FC236}">
                  <a16:creationId xmlns:a16="http://schemas.microsoft.com/office/drawing/2014/main" id="{A22312BC-49EF-4192-8512-71C33BE4250B}"/>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4" name="Freeform 41">
              <a:extLst>
                <a:ext uri="{FF2B5EF4-FFF2-40B4-BE49-F238E27FC236}">
                  <a16:creationId xmlns:a16="http://schemas.microsoft.com/office/drawing/2014/main" id="{8C80F67A-73D2-42E8-AC87-672C0D67D5A9}"/>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grpSp>
      <p:grpSp>
        <p:nvGrpSpPr>
          <p:cNvPr id="95" name="Group 94" descr="Virtual Machine">
            <a:extLst>
              <a:ext uri="{FF2B5EF4-FFF2-40B4-BE49-F238E27FC236}">
                <a16:creationId xmlns:a16="http://schemas.microsoft.com/office/drawing/2014/main" id="{038F1F2C-A829-447F-BAE1-82D428641173}"/>
              </a:ext>
            </a:extLst>
          </p:cNvPr>
          <p:cNvGrpSpPr/>
          <p:nvPr/>
        </p:nvGrpSpPr>
        <p:grpSpPr>
          <a:xfrm>
            <a:off x="7135040" y="4942976"/>
            <a:ext cx="574111" cy="440034"/>
            <a:chOff x="2101632" y="5151658"/>
            <a:chExt cx="1186803" cy="1094514"/>
          </a:xfrm>
        </p:grpSpPr>
        <p:sp>
          <p:nvSpPr>
            <p:cNvPr id="96" name="Freeform 31">
              <a:extLst>
                <a:ext uri="{FF2B5EF4-FFF2-40B4-BE49-F238E27FC236}">
                  <a16:creationId xmlns:a16="http://schemas.microsoft.com/office/drawing/2014/main" id="{B2073315-DEB3-4B30-9872-76833BB74555}"/>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7" name="Freeform 32">
              <a:extLst>
                <a:ext uri="{FF2B5EF4-FFF2-40B4-BE49-F238E27FC236}">
                  <a16:creationId xmlns:a16="http://schemas.microsoft.com/office/drawing/2014/main" id="{9C305406-D591-41ED-AD84-3372E78D0A34}"/>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8" name="Freeform 33">
              <a:extLst>
                <a:ext uri="{FF2B5EF4-FFF2-40B4-BE49-F238E27FC236}">
                  <a16:creationId xmlns:a16="http://schemas.microsoft.com/office/drawing/2014/main" id="{62A44279-5B3E-413C-B31C-C77A7A419F8C}"/>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9" name="Freeform 34">
              <a:extLst>
                <a:ext uri="{FF2B5EF4-FFF2-40B4-BE49-F238E27FC236}">
                  <a16:creationId xmlns:a16="http://schemas.microsoft.com/office/drawing/2014/main" id="{FDF11301-755A-4863-94AD-E2D2A7D803D9}"/>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0" name="Freeform 35">
              <a:extLst>
                <a:ext uri="{FF2B5EF4-FFF2-40B4-BE49-F238E27FC236}">
                  <a16:creationId xmlns:a16="http://schemas.microsoft.com/office/drawing/2014/main" id="{6961D57B-587E-489A-B03F-8937EA4EC839}"/>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1" name="Freeform 36">
              <a:extLst>
                <a:ext uri="{FF2B5EF4-FFF2-40B4-BE49-F238E27FC236}">
                  <a16:creationId xmlns:a16="http://schemas.microsoft.com/office/drawing/2014/main" id="{31CFBBF5-B461-48F7-AB1F-2936BD99420B}"/>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2" name="Rectangle 101">
              <a:extLst>
                <a:ext uri="{FF2B5EF4-FFF2-40B4-BE49-F238E27FC236}">
                  <a16:creationId xmlns:a16="http://schemas.microsoft.com/office/drawing/2014/main" id="{7D4F7A9E-D646-4811-BD10-B7391CC1A9AB}"/>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3" name="Oval 102">
              <a:extLst>
                <a:ext uri="{FF2B5EF4-FFF2-40B4-BE49-F238E27FC236}">
                  <a16:creationId xmlns:a16="http://schemas.microsoft.com/office/drawing/2014/main" id="{6AFCAB77-159D-4DFF-927A-E265AC4475FA}"/>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4" name="Freeform 39">
              <a:extLst>
                <a:ext uri="{FF2B5EF4-FFF2-40B4-BE49-F238E27FC236}">
                  <a16:creationId xmlns:a16="http://schemas.microsoft.com/office/drawing/2014/main" id="{9A7E6D01-4B22-4421-93CE-0FE09E624FFB}"/>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5" name="Freeform 40">
              <a:extLst>
                <a:ext uri="{FF2B5EF4-FFF2-40B4-BE49-F238E27FC236}">
                  <a16:creationId xmlns:a16="http://schemas.microsoft.com/office/drawing/2014/main" id="{CB8CBE54-EC11-4483-9A0E-4A19867C7F9E}"/>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6" name="Freeform 41">
              <a:extLst>
                <a:ext uri="{FF2B5EF4-FFF2-40B4-BE49-F238E27FC236}">
                  <a16:creationId xmlns:a16="http://schemas.microsoft.com/office/drawing/2014/main" id="{20C4007C-C4CF-42D6-9491-018E1539134B}"/>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grpSp>
      <p:sp>
        <p:nvSpPr>
          <p:cNvPr id="107" name="Rectangle 106">
            <a:extLst>
              <a:ext uri="{FF2B5EF4-FFF2-40B4-BE49-F238E27FC236}">
                <a16:creationId xmlns:a16="http://schemas.microsoft.com/office/drawing/2014/main" id="{6ACE1B55-6D81-4144-BE03-E0E38DDFC95B}"/>
              </a:ext>
            </a:extLst>
          </p:cNvPr>
          <p:cNvSpPr/>
          <p:nvPr/>
        </p:nvSpPr>
        <p:spPr bwMode="auto">
          <a:xfrm>
            <a:off x="7036925" y="4603873"/>
            <a:ext cx="2307915" cy="1122563"/>
          </a:xfrm>
          <a:prstGeom prst="rect">
            <a:avLst/>
          </a:prstGeom>
          <a:noFill/>
          <a:ln w="28575">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108" name="Group 107" descr="Virtual Machine">
            <a:extLst>
              <a:ext uri="{FF2B5EF4-FFF2-40B4-BE49-F238E27FC236}">
                <a16:creationId xmlns:a16="http://schemas.microsoft.com/office/drawing/2014/main" id="{8A5AEA95-2131-45DA-822E-2BCD09512D99}"/>
              </a:ext>
            </a:extLst>
          </p:cNvPr>
          <p:cNvGrpSpPr/>
          <p:nvPr/>
        </p:nvGrpSpPr>
        <p:grpSpPr>
          <a:xfrm>
            <a:off x="7878680" y="4947087"/>
            <a:ext cx="574111" cy="440034"/>
            <a:chOff x="2101632" y="5151658"/>
            <a:chExt cx="1186803" cy="1094514"/>
          </a:xfrm>
        </p:grpSpPr>
        <p:sp>
          <p:nvSpPr>
            <p:cNvPr id="109" name="Freeform 31">
              <a:extLst>
                <a:ext uri="{FF2B5EF4-FFF2-40B4-BE49-F238E27FC236}">
                  <a16:creationId xmlns:a16="http://schemas.microsoft.com/office/drawing/2014/main" id="{490A68B0-C906-42EE-96A2-18333420116C}"/>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10" name="Freeform 32">
              <a:extLst>
                <a:ext uri="{FF2B5EF4-FFF2-40B4-BE49-F238E27FC236}">
                  <a16:creationId xmlns:a16="http://schemas.microsoft.com/office/drawing/2014/main" id="{88C25197-A0B2-47D2-8AC5-EB3F2EA19E30}"/>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11" name="Freeform 33">
              <a:extLst>
                <a:ext uri="{FF2B5EF4-FFF2-40B4-BE49-F238E27FC236}">
                  <a16:creationId xmlns:a16="http://schemas.microsoft.com/office/drawing/2014/main" id="{9288C694-2AE3-461E-8634-41FE2CA3BBDF}"/>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12" name="Freeform 34">
              <a:extLst>
                <a:ext uri="{FF2B5EF4-FFF2-40B4-BE49-F238E27FC236}">
                  <a16:creationId xmlns:a16="http://schemas.microsoft.com/office/drawing/2014/main" id="{B5F354F6-5ACF-4B99-A113-12A8C4008A6C}"/>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13" name="Freeform 35">
              <a:extLst>
                <a:ext uri="{FF2B5EF4-FFF2-40B4-BE49-F238E27FC236}">
                  <a16:creationId xmlns:a16="http://schemas.microsoft.com/office/drawing/2014/main" id="{094FDB79-B7EB-4F26-A648-8D91C7860BC9}"/>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14" name="Freeform 36">
              <a:extLst>
                <a:ext uri="{FF2B5EF4-FFF2-40B4-BE49-F238E27FC236}">
                  <a16:creationId xmlns:a16="http://schemas.microsoft.com/office/drawing/2014/main" id="{1BC60A6A-F247-482C-8AC4-387F5A8A3514}"/>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15" name="Rectangle 114">
              <a:extLst>
                <a:ext uri="{FF2B5EF4-FFF2-40B4-BE49-F238E27FC236}">
                  <a16:creationId xmlns:a16="http://schemas.microsoft.com/office/drawing/2014/main" id="{FDDB391E-B8FE-4981-AA38-B87EE88E8D41}"/>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16" name="Oval 115">
              <a:extLst>
                <a:ext uri="{FF2B5EF4-FFF2-40B4-BE49-F238E27FC236}">
                  <a16:creationId xmlns:a16="http://schemas.microsoft.com/office/drawing/2014/main" id="{AA3E59E2-FAD5-4B08-AFA4-25F22C43E9B2}"/>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17" name="Freeform 39">
              <a:extLst>
                <a:ext uri="{FF2B5EF4-FFF2-40B4-BE49-F238E27FC236}">
                  <a16:creationId xmlns:a16="http://schemas.microsoft.com/office/drawing/2014/main" id="{18D16098-CFF3-41B1-BD03-F3BEC60528C6}"/>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18" name="Freeform 40">
              <a:extLst>
                <a:ext uri="{FF2B5EF4-FFF2-40B4-BE49-F238E27FC236}">
                  <a16:creationId xmlns:a16="http://schemas.microsoft.com/office/drawing/2014/main" id="{5B1A255D-E5CE-4049-B23B-2589D27BEA0D}"/>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19" name="Freeform 41">
              <a:extLst>
                <a:ext uri="{FF2B5EF4-FFF2-40B4-BE49-F238E27FC236}">
                  <a16:creationId xmlns:a16="http://schemas.microsoft.com/office/drawing/2014/main" id="{F438E8E3-F771-4E8F-BAFC-F43C9EF10772}"/>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grpSp>
      <p:grpSp>
        <p:nvGrpSpPr>
          <p:cNvPr id="120" name="Group 119" descr="Virtual Machine">
            <a:extLst>
              <a:ext uri="{FF2B5EF4-FFF2-40B4-BE49-F238E27FC236}">
                <a16:creationId xmlns:a16="http://schemas.microsoft.com/office/drawing/2014/main" id="{A73ACE23-2F76-44A1-8FA3-744B0D846B27}"/>
              </a:ext>
            </a:extLst>
          </p:cNvPr>
          <p:cNvGrpSpPr/>
          <p:nvPr/>
        </p:nvGrpSpPr>
        <p:grpSpPr>
          <a:xfrm>
            <a:off x="8627826" y="4945144"/>
            <a:ext cx="574111" cy="440034"/>
            <a:chOff x="2101632" y="5151658"/>
            <a:chExt cx="1186803" cy="1094514"/>
          </a:xfrm>
        </p:grpSpPr>
        <p:sp>
          <p:nvSpPr>
            <p:cNvPr id="121" name="Freeform 31">
              <a:extLst>
                <a:ext uri="{FF2B5EF4-FFF2-40B4-BE49-F238E27FC236}">
                  <a16:creationId xmlns:a16="http://schemas.microsoft.com/office/drawing/2014/main" id="{9BBAC906-F80F-4999-9811-DECB06B53685}"/>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22" name="Freeform 32">
              <a:extLst>
                <a:ext uri="{FF2B5EF4-FFF2-40B4-BE49-F238E27FC236}">
                  <a16:creationId xmlns:a16="http://schemas.microsoft.com/office/drawing/2014/main" id="{AFF60430-F398-4023-AB6E-A5CB36B78ECA}"/>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23" name="Freeform 33">
              <a:extLst>
                <a:ext uri="{FF2B5EF4-FFF2-40B4-BE49-F238E27FC236}">
                  <a16:creationId xmlns:a16="http://schemas.microsoft.com/office/drawing/2014/main" id="{5999936F-8C8F-4F77-988F-4B8A11300770}"/>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24" name="Freeform 34">
              <a:extLst>
                <a:ext uri="{FF2B5EF4-FFF2-40B4-BE49-F238E27FC236}">
                  <a16:creationId xmlns:a16="http://schemas.microsoft.com/office/drawing/2014/main" id="{FDEC5C2E-8D78-47DD-A80E-D60B9A5C7067}"/>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25" name="Freeform 35">
              <a:extLst>
                <a:ext uri="{FF2B5EF4-FFF2-40B4-BE49-F238E27FC236}">
                  <a16:creationId xmlns:a16="http://schemas.microsoft.com/office/drawing/2014/main" id="{403778EB-BD2F-4CFE-BE18-A446490DD0AA}"/>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26" name="Freeform 36">
              <a:extLst>
                <a:ext uri="{FF2B5EF4-FFF2-40B4-BE49-F238E27FC236}">
                  <a16:creationId xmlns:a16="http://schemas.microsoft.com/office/drawing/2014/main" id="{7F7A0D83-4928-488E-A67C-C288F27A1230}"/>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27" name="Rectangle 126">
              <a:extLst>
                <a:ext uri="{FF2B5EF4-FFF2-40B4-BE49-F238E27FC236}">
                  <a16:creationId xmlns:a16="http://schemas.microsoft.com/office/drawing/2014/main" id="{9A16F8A1-6AF5-4B83-BD2B-23F935006149}"/>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28" name="Oval 127">
              <a:extLst>
                <a:ext uri="{FF2B5EF4-FFF2-40B4-BE49-F238E27FC236}">
                  <a16:creationId xmlns:a16="http://schemas.microsoft.com/office/drawing/2014/main" id="{995FB774-E9E2-47CC-9099-CAD709D0D423}"/>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29" name="Freeform 39">
              <a:extLst>
                <a:ext uri="{FF2B5EF4-FFF2-40B4-BE49-F238E27FC236}">
                  <a16:creationId xmlns:a16="http://schemas.microsoft.com/office/drawing/2014/main" id="{76D63480-C79E-4CD9-A5A3-E3C5B1E77FFD}"/>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30" name="Freeform 40">
              <a:extLst>
                <a:ext uri="{FF2B5EF4-FFF2-40B4-BE49-F238E27FC236}">
                  <a16:creationId xmlns:a16="http://schemas.microsoft.com/office/drawing/2014/main" id="{B41BC98A-6F58-4629-B869-A95B3AE6B549}"/>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31" name="Freeform 41">
              <a:extLst>
                <a:ext uri="{FF2B5EF4-FFF2-40B4-BE49-F238E27FC236}">
                  <a16:creationId xmlns:a16="http://schemas.microsoft.com/office/drawing/2014/main" id="{96D48A79-F420-4613-8ED4-29D642E2C9C4}"/>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grpSp>
      <p:sp>
        <p:nvSpPr>
          <p:cNvPr id="133" name="Rectangle 132">
            <a:extLst>
              <a:ext uri="{FF2B5EF4-FFF2-40B4-BE49-F238E27FC236}">
                <a16:creationId xmlns:a16="http://schemas.microsoft.com/office/drawing/2014/main" id="{55A284DA-B7DB-4722-8157-70CDA96F4807}"/>
              </a:ext>
            </a:extLst>
          </p:cNvPr>
          <p:cNvSpPr/>
          <p:nvPr/>
        </p:nvSpPr>
        <p:spPr bwMode="auto">
          <a:xfrm>
            <a:off x="169864" y="6226515"/>
            <a:ext cx="5791198" cy="62922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Failover from your data center</a:t>
            </a:r>
          </a:p>
        </p:txBody>
      </p:sp>
      <p:sp>
        <p:nvSpPr>
          <p:cNvPr id="134" name="Rectangle 133">
            <a:extLst>
              <a:ext uri="{FF2B5EF4-FFF2-40B4-BE49-F238E27FC236}">
                <a16:creationId xmlns:a16="http://schemas.microsoft.com/office/drawing/2014/main" id="{7F66446F-0FDC-4CE8-AB75-03850BEC80B9}"/>
              </a:ext>
            </a:extLst>
          </p:cNvPr>
          <p:cNvSpPr/>
          <p:nvPr/>
        </p:nvSpPr>
        <p:spPr bwMode="auto">
          <a:xfrm>
            <a:off x="6306338" y="6220269"/>
            <a:ext cx="5791198" cy="62922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Failover between regions in Azure</a:t>
            </a:r>
          </a:p>
        </p:txBody>
      </p:sp>
      <p:pic>
        <p:nvPicPr>
          <p:cNvPr id="135" name="Picture 134" descr="Azure">
            <a:extLst>
              <a:ext uri="{FF2B5EF4-FFF2-40B4-BE49-F238E27FC236}">
                <a16:creationId xmlns:a16="http://schemas.microsoft.com/office/drawing/2014/main" id="{9B7FB3A1-E56D-4FE2-8DA3-1E44D3DCE283}"/>
              </a:ext>
            </a:extLst>
          </p:cNvPr>
          <p:cNvPicPr>
            <a:picLocks noChangeAspect="1"/>
          </p:cNvPicPr>
          <p:nvPr/>
        </p:nvPicPr>
        <p:blipFill>
          <a:blip r:embed="rId8"/>
          <a:stretch>
            <a:fillRect/>
          </a:stretch>
        </p:blipFill>
        <p:spPr>
          <a:xfrm>
            <a:off x="3194027" y="1919714"/>
            <a:ext cx="1513558" cy="391744"/>
          </a:xfrm>
          <a:prstGeom prst="rect">
            <a:avLst/>
          </a:prstGeom>
        </p:spPr>
      </p:pic>
      <p:pic>
        <p:nvPicPr>
          <p:cNvPr id="136" name="Picture 135" descr="Azure">
            <a:extLst>
              <a:ext uri="{FF2B5EF4-FFF2-40B4-BE49-F238E27FC236}">
                <a16:creationId xmlns:a16="http://schemas.microsoft.com/office/drawing/2014/main" id="{6747CA43-8FA3-4C67-A091-98CF8E867FE0}"/>
              </a:ext>
            </a:extLst>
          </p:cNvPr>
          <p:cNvPicPr>
            <a:picLocks noChangeAspect="1"/>
          </p:cNvPicPr>
          <p:nvPr/>
        </p:nvPicPr>
        <p:blipFill>
          <a:blip r:embed="rId8"/>
          <a:stretch>
            <a:fillRect/>
          </a:stretch>
        </p:blipFill>
        <p:spPr>
          <a:xfrm>
            <a:off x="9671056" y="2614031"/>
            <a:ext cx="1513558" cy="391744"/>
          </a:xfrm>
          <a:prstGeom prst="rect">
            <a:avLst/>
          </a:prstGeom>
        </p:spPr>
      </p:pic>
      <p:pic>
        <p:nvPicPr>
          <p:cNvPr id="137" name="Picture 136" descr="Azure">
            <a:extLst>
              <a:ext uri="{FF2B5EF4-FFF2-40B4-BE49-F238E27FC236}">
                <a16:creationId xmlns:a16="http://schemas.microsoft.com/office/drawing/2014/main" id="{9F732BA6-DA7C-4F18-A06B-0434083E030C}"/>
              </a:ext>
            </a:extLst>
          </p:cNvPr>
          <p:cNvPicPr>
            <a:picLocks noChangeAspect="1"/>
          </p:cNvPicPr>
          <p:nvPr/>
        </p:nvPicPr>
        <p:blipFill>
          <a:blip r:embed="rId8"/>
          <a:stretch>
            <a:fillRect/>
          </a:stretch>
        </p:blipFill>
        <p:spPr>
          <a:xfrm>
            <a:off x="9671056" y="4940783"/>
            <a:ext cx="1513558" cy="391744"/>
          </a:xfrm>
          <a:prstGeom prst="rect">
            <a:avLst/>
          </a:prstGeom>
        </p:spPr>
      </p:pic>
    </p:spTree>
    <p:extLst>
      <p:ext uri="{BB962C8B-B14F-4D97-AF65-F5344CB8AC3E}">
        <p14:creationId xmlns:p14="http://schemas.microsoft.com/office/powerpoint/2010/main" val="1150033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87EBFA-1D6E-4B7D-A139-71CEB1A0DF1F}"/>
              </a:ext>
            </a:extLst>
          </p:cNvPr>
          <p:cNvSpPr>
            <a:spLocks noGrp="1"/>
          </p:cNvSpPr>
          <p:nvPr>
            <p:ph type="title"/>
          </p:nvPr>
        </p:nvSpPr>
        <p:spPr/>
        <p:txBody>
          <a:bodyPr/>
          <a:lstStyle/>
          <a:p>
            <a:r>
              <a:rPr lang="en-US" dirty="0">
                <a:solidFill>
                  <a:schemeClr val="bg1"/>
                </a:solidFill>
              </a:rPr>
              <a:t>Azure Backup</a:t>
            </a:r>
          </a:p>
        </p:txBody>
      </p:sp>
      <p:pic>
        <p:nvPicPr>
          <p:cNvPr id="5" name="Picture 4">
            <a:extLst>
              <a:ext uri="{FF2B5EF4-FFF2-40B4-BE49-F238E27FC236}">
                <a16:creationId xmlns:a16="http://schemas.microsoft.com/office/drawing/2014/main" id="{5D800348-AF9A-44EC-A7B4-D7CF3F354D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7898" r="47794" b="34718"/>
          <a:stretch/>
        </p:blipFill>
        <p:spPr>
          <a:xfrm>
            <a:off x="2513821" y="6434870"/>
            <a:ext cx="2046216" cy="425757"/>
          </a:xfrm>
          <a:prstGeom prst="rect">
            <a:avLst/>
          </a:prstGeom>
        </p:spPr>
      </p:pic>
      <p:pic>
        <p:nvPicPr>
          <p:cNvPr id="6" name="Picture 5">
            <a:extLst>
              <a:ext uri="{FF2B5EF4-FFF2-40B4-BE49-F238E27FC236}">
                <a16:creationId xmlns:a16="http://schemas.microsoft.com/office/drawing/2014/main" id="{928531B3-9006-4B47-8873-883515F78E3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l="7898" r="47794"/>
          <a:stretch/>
        </p:blipFill>
        <p:spPr>
          <a:xfrm>
            <a:off x="4535450" y="5956234"/>
            <a:ext cx="2944929" cy="938625"/>
          </a:xfrm>
          <a:prstGeom prst="rect">
            <a:avLst/>
          </a:prstGeom>
        </p:spPr>
      </p:pic>
      <p:pic>
        <p:nvPicPr>
          <p:cNvPr id="7" name="Picture 6">
            <a:extLst>
              <a:ext uri="{FF2B5EF4-FFF2-40B4-BE49-F238E27FC236}">
                <a16:creationId xmlns:a16="http://schemas.microsoft.com/office/drawing/2014/main" id="{9AEB0DE5-BB1B-4C7D-BF3B-B552A01C92B7}"/>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r="47794"/>
          <a:stretch/>
        </p:blipFill>
        <p:spPr>
          <a:xfrm>
            <a:off x="5828768" y="4805619"/>
            <a:ext cx="6364909" cy="1721771"/>
          </a:xfrm>
          <a:prstGeom prst="rect">
            <a:avLst/>
          </a:prstGeom>
        </p:spPr>
      </p:pic>
      <p:sp>
        <p:nvSpPr>
          <p:cNvPr id="8" name="Freeform 30">
            <a:extLst>
              <a:ext uri="{FF2B5EF4-FFF2-40B4-BE49-F238E27FC236}">
                <a16:creationId xmlns:a16="http://schemas.microsoft.com/office/drawing/2014/main" id="{85CF326B-0C99-44FD-A75B-40C86147B4AF}"/>
              </a:ext>
            </a:extLst>
          </p:cNvPr>
          <p:cNvSpPr>
            <a:spLocks/>
          </p:cNvSpPr>
          <p:nvPr/>
        </p:nvSpPr>
        <p:spPr bwMode="auto">
          <a:xfrm>
            <a:off x="4755935" y="6096893"/>
            <a:ext cx="4289279" cy="767727"/>
          </a:xfrm>
          <a:custGeom>
            <a:avLst/>
            <a:gdLst>
              <a:gd name="T0" fmla="*/ 343 w 555"/>
              <a:gd name="T1" fmla="*/ 21 h 131"/>
              <a:gd name="T2" fmla="*/ 343 w 555"/>
              <a:gd name="T3" fmla="*/ 21 h 131"/>
              <a:gd name="T4" fmla="*/ 0 w 555"/>
              <a:gd name="T5" fmla="*/ 131 h 131"/>
              <a:gd name="T6" fmla="*/ 197 w 555"/>
              <a:gd name="T7" fmla="*/ 131 h 131"/>
              <a:gd name="T8" fmla="*/ 555 w 555"/>
              <a:gd name="T9" fmla="*/ 131 h 131"/>
              <a:gd name="T10" fmla="*/ 343 w 555"/>
              <a:gd name="T11" fmla="*/ 21 h 131"/>
            </a:gdLst>
            <a:ahLst/>
            <a:cxnLst>
              <a:cxn ang="0">
                <a:pos x="T0" y="T1"/>
              </a:cxn>
              <a:cxn ang="0">
                <a:pos x="T2" y="T3"/>
              </a:cxn>
              <a:cxn ang="0">
                <a:pos x="T4" y="T5"/>
              </a:cxn>
              <a:cxn ang="0">
                <a:pos x="T6" y="T7"/>
              </a:cxn>
              <a:cxn ang="0">
                <a:pos x="T8" y="T9"/>
              </a:cxn>
              <a:cxn ang="0">
                <a:pos x="T10" y="T11"/>
              </a:cxn>
            </a:cxnLst>
            <a:rect l="0" t="0" r="r" b="b"/>
            <a:pathLst>
              <a:path w="555" h="131">
                <a:moveTo>
                  <a:pt x="343" y="21"/>
                </a:moveTo>
                <a:cubicBezTo>
                  <a:pt x="343" y="21"/>
                  <a:pt x="343" y="21"/>
                  <a:pt x="343" y="21"/>
                </a:cubicBezTo>
                <a:cubicBezTo>
                  <a:pt x="222" y="0"/>
                  <a:pt x="93" y="37"/>
                  <a:pt x="0" y="131"/>
                </a:cubicBezTo>
                <a:cubicBezTo>
                  <a:pt x="197" y="131"/>
                  <a:pt x="197" y="131"/>
                  <a:pt x="197" y="131"/>
                </a:cubicBezTo>
                <a:cubicBezTo>
                  <a:pt x="555" y="131"/>
                  <a:pt x="555" y="131"/>
                  <a:pt x="555" y="131"/>
                </a:cubicBezTo>
                <a:cubicBezTo>
                  <a:pt x="496" y="70"/>
                  <a:pt x="421" y="34"/>
                  <a:pt x="343"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9" name="Freeform 19">
            <a:extLst>
              <a:ext uri="{FF2B5EF4-FFF2-40B4-BE49-F238E27FC236}">
                <a16:creationId xmlns:a16="http://schemas.microsoft.com/office/drawing/2014/main" id="{7558A6BF-F2AF-44ED-ADC6-1222A8CF4E0B}"/>
              </a:ext>
            </a:extLst>
          </p:cNvPr>
          <p:cNvSpPr>
            <a:spLocks/>
          </p:cNvSpPr>
          <p:nvPr/>
        </p:nvSpPr>
        <p:spPr bwMode="auto">
          <a:xfrm>
            <a:off x="6379939" y="5559934"/>
            <a:ext cx="5810562" cy="1304687"/>
          </a:xfrm>
          <a:custGeom>
            <a:avLst/>
            <a:gdLst>
              <a:gd name="T0" fmla="*/ 0 w 1013"/>
              <a:gd name="T1" fmla="*/ 297 h 297"/>
              <a:gd name="T2" fmla="*/ 0 w 1013"/>
              <a:gd name="T3" fmla="*/ 297 h 297"/>
              <a:gd name="T4" fmla="*/ 1013 w 1013"/>
              <a:gd name="T5" fmla="*/ 297 h 297"/>
              <a:gd name="T6" fmla="*/ 1013 w 1013"/>
              <a:gd name="T7" fmla="*/ 239 h 297"/>
              <a:gd name="T8" fmla="*/ 0 w 1013"/>
              <a:gd name="T9" fmla="*/ 297 h 297"/>
            </a:gdLst>
            <a:ahLst/>
            <a:cxnLst>
              <a:cxn ang="0">
                <a:pos x="T0" y="T1"/>
              </a:cxn>
              <a:cxn ang="0">
                <a:pos x="T2" y="T3"/>
              </a:cxn>
              <a:cxn ang="0">
                <a:pos x="T4" y="T5"/>
              </a:cxn>
              <a:cxn ang="0">
                <a:pos x="T6" y="T7"/>
              </a:cxn>
              <a:cxn ang="0">
                <a:pos x="T8" y="T9"/>
              </a:cxn>
            </a:cxnLst>
            <a:rect l="0" t="0" r="r" b="b"/>
            <a:pathLst>
              <a:path w="1013" h="297">
                <a:moveTo>
                  <a:pt x="0" y="297"/>
                </a:moveTo>
                <a:cubicBezTo>
                  <a:pt x="0" y="297"/>
                  <a:pt x="0" y="297"/>
                  <a:pt x="0" y="297"/>
                </a:cubicBezTo>
                <a:cubicBezTo>
                  <a:pt x="1013" y="297"/>
                  <a:pt x="1013" y="297"/>
                  <a:pt x="1013" y="297"/>
                </a:cubicBezTo>
                <a:cubicBezTo>
                  <a:pt x="1013" y="239"/>
                  <a:pt x="1013" y="239"/>
                  <a:pt x="1013" y="239"/>
                </a:cubicBezTo>
                <a:cubicBezTo>
                  <a:pt x="714" y="0"/>
                  <a:pt x="277" y="19"/>
                  <a:pt x="0" y="29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10" name="Freeform 34">
            <a:extLst>
              <a:ext uri="{FF2B5EF4-FFF2-40B4-BE49-F238E27FC236}">
                <a16:creationId xmlns:a16="http://schemas.microsoft.com/office/drawing/2014/main" id="{971485A4-EB29-4237-B46C-9EAFC19AD35B}"/>
              </a:ext>
            </a:extLst>
          </p:cNvPr>
          <p:cNvSpPr>
            <a:spLocks/>
          </p:cNvSpPr>
          <p:nvPr/>
        </p:nvSpPr>
        <p:spPr bwMode="auto">
          <a:xfrm>
            <a:off x="10841833" y="967104"/>
            <a:ext cx="1030414" cy="669238"/>
          </a:xfrm>
          <a:custGeom>
            <a:avLst/>
            <a:gdLst>
              <a:gd name="T0" fmla="*/ 58 w 69"/>
              <a:gd name="T1" fmla="*/ 20 h 45"/>
              <a:gd name="T2" fmla="*/ 58 w 69"/>
              <a:gd name="T3" fmla="*/ 19 h 45"/>
              <a:gd name="T4" fmla="*/ 39 w 69"/>
              <a:gd name="T5" fmla="*/ 0 h 45"/>
              <a:gd name="T6" fmla="*/ 23 w 69"/>
              <a:gd name="T7" fmla="*/ 9 h 45"/>
              <a:gd name="T8" fmla="*/ 18 w 69"/>
              <a:gd name="T9" fmla="*/ 7 h 45"/>
              <a:gd name="T10" fmla="*/ 12 w 69"/>
              <a:gd name="T11" fmla="*/ 9 h 45"/>
              <a:gd name="T12" fmla="*/ 7 w 69"/>
              <a:gd name="T13" fmla="*/ 18 h 45"/>
              <a:gd name="T14" fmla="*/ 0 w 69"/>
              <a:gd name="T15" fmla="*/ 30 h 45"/>
              <a:gd name="T16" fmla="*/ 13 w 69"/>
              <a:gd name="T17" fmla="*/ 45 h 45"/>
              <a:gd name="T18" fmla="*/ 15 w 69"/>
              <a:gd name="T19" fmla="*/ 45 h 45"/>
              <a:gd name="T20" fmla="*/ 16 w 69"/>
              <a:gd name="T21" fmla="*/ 45 h 45"/>
              <a:gd name="T22" fmla="*/ 47 w 69"/>
              <a:gd name="T23" fmla="*/ 45 h 45"/>
              <a:gd name="T24" fmla="*/ 48 w 69"/>
              <a:gd name="T25" fmla="*/ 45 h 45"/>
              <a:gd name="T26" fmla="*/ 49 w 69"/>
              <a:gd name="T27" fmla="*/ 45 h 45"/>
              <a:gd name="T28" fmla="*/ 51 w 69"/>
              <a:gd name="T29" fmla="*/ 45 h 45"/>
              <a:gd name="T30" fmla="*/ 56 w 69"/>
              <a:gd name="T31" fmla="*/ 45 h 45"/>
              <a:gd name="T32" fmla="*/ 69 w 69"/>
              <a:gd name="T33" fmla="*/ 33 h 45"/>
              <a:gd name="T34" fmla="*/ 58 w 69"/>
              <a:gd name="T35" fmla="*/ 2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8" y="20"/>
                </a:moveTo>
                <a:cubicBezTo>
                  <a:pt x="58" y="20"/>
                  <a:pt x="58" y="19"/>
                  <a:pt x="58" y="19"/>
                </a:cubicBezTo>
                <a:cubicBezTo>
                  <a:pt x="58" y="9"/>
                  <a:pt x="49" y="0"/>
                  <a:pt x="39" y="0"/>
                </a:cubicBezTo>
                <a:cubicBezTo>
                  <a:pt x="32" y="0"/>
                  <a:pt x="26" y="3"/>
                  <a:pt x="23" y="9"/>
                </a:cubicBezTo>
                <a:cubicBezTo>
                  <a:pt x="21" y="8"/>
                  <a:pt x="20" y="7"/>
                  <a:pt x="18" y="7"/>
                </a:cubicBezTo>
                <a:cubicBezTo>
                  <a:pt x="15" y="7"/>
                  <a:pt x="13" y="8"/>
                  <a:pt x="12" y="9"/>
                </a:cubicBezTo>
                <a:cubicBezTo>
                  <a:pt x="9" y="11"/>
                  <a:pt x="7" y="14"/>
                  <a:pt x="7" y="18"/>
                </a:cubicBezTo>
                <a:cubicBezTo>
                  <a:pt x="3" y="21"/>
                  <a:pt x="0" y="25"/>
                  <a:pt x="0" y="30"/>
                </a:cubicBezTo>
                <a:cubicBezTo>
                  <a:pt x="0" y="38"/>
                  <a:pt x="6" y="45"/>
                  <a:pt x="13" y="45"/>
                </a:cubicBezTo>
                <a:cubicBezTo>
                  <a:pt x="14" y="45"/>
                  <a:pt x="14" y="45"/>
                  <a:pt x="15" y="45"/>
                </a:cubicBezTo>
                <a:cubicBezTo>
                  <a:pt x="15" y="45"/>
                  <a:pt x="16" y="45"/>
                  <a:pt x="16" y="45"/>
                </a:cubicBezTo>
                <a:cubicBezTo>
                  <a:pt x="23" y="45"/>
                  <a:pt x="40" y="45"/>
                  <a:pt x="47" y="45"/>
                </a:cubicBezTo>
                <a:cubicBezTo>
                  <a:pt x="48" y="45"/>
                  <a:pt x="48" y="45"/>
                  <a:pt x="48" y="45"/>
                </a:cubicBezTo>
                <a:cubicBezTo>
                  <a:pt x="49" y="45"/>
                  <a:pt x="49" y="45"/>
                  <a:pt x="49" y="45"/>
                </a:cubicBezTo>
                <a:cubicBezTo>
                  <a:pt x="49" y="45"/>
                  <a:pt x="50" y="45"/>
                  <a:pt x="51" y="45"/>
                </a:cubicBezTo>
                <a:cubicBezTo>
                  <a:pt x="56" y="45"/>
                  <a:pt x="56" y="45"/>
                  <a:pt x="56" y="45"/>
                </a:cubicBezTo>
                <a:cubicBezTo>
                  <a:pt x="63" y="45"/>
                  <a:pt x="69" y="40"/>
                  <a:pt x="69" y="33"/>
                </a:cubicBezTo>
                <a:cubicBezTo>
                  <a:pt x="69" y="26"/>
                  <a:pt x="64" y="21"/>
                  <a:pt x="58" y="2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11" name="Rectangle 35">
            <a:extLst>
              <a:ext uri="{FF2B5EF4-FFF2-40B4-BE49-F238E27FC236}">
                <a16:creationId xmlns:a16="http://schemas.microsoft.com/office/drawing/2014/main" id="{93BE58B0-0C67-4E57-9B97-B9EBFC3C5F8C}"/>
              </a:ext>
            </a:extLst>
          </p:cNvPr>
          <p:cNvSpPr>
            <a:spLocks noChangeArrowheads="1"/>
          </p:cNvSpPr>
          <p:nvPr/>
        </p:nvSpPr>
        <p:spPr bwMode="auto">
          <a:xfrm>
            <a:off x="7780752" y="6360506"/>
            <a:ext cx="55977" cy="20058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12" name="Oval 36">
            <a:extLst>
              <a:ext uri="{FF2B5EF4-FFF2-40B4-BE49-F238E27FC236}">
                <a16:creationId xmlns:a16="http://schemas.microsoft.com/office/drawing/2014/main" id="{0297820A-86B5-441F-B21C-12294CEEEB6B}"/>
              </a:ext>
            </a:extLst>
          </p:cNvPr>
          <p:cNvSpPr>
            <a:spLocks noChangeArrowheads="1"/>
          </p:cNvSpPr>
          <p:nvPr/>
        </p:nvSpPr>
        <p:spPr bwMode="auto">
          <a:xfrm>
            <a:off x="7673466" y="6183248"/>
            <a:ext cx="270552" cy="270552"/>
          </a:xfrm>
          <a:prstGeom prst="ellipse">
            <a:avLst/>
          </a:prstGeom>
          <a:solidFill>
            <a:srgbClr val="BAD80A"/>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13" name="Oval 37">
            <a:extLst>
              <a:ext uri="{FF2B5EF4-FFF2-40B4-BE49-F238E27FC236}">
                <a16:creationId xmlns:a16="http://schemas.microsoft.com/office/drawing/2014/main" id="{C77A1254-404A-475F-B1F4-82391260E624}"/>
              </a:ext>
            </a:extLst>
          </p:cNvPr>
          <p:cNvSpPr>
            <a:spLocks noChangeArrowheads="1"/>
          </p:cNvSpPr>
          <p:nvPr/>
        </p:nvSpPr>
        <p:spPr bwMode="auto">
          <a:xfrm>
            <a:off x="7706118" y="6047971"/>
            <a:ext cx="195916" cy="195916"/>
          </a:xfrm>
          <a:prstGeom prst="ellipse">
            <a:avLst/>
          </a:prstGeom>
          <a:solidFill>
            <a:srgbClr val="BAD80A"/>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14" name="Rectangle 41">
            <a:extLst>
              <a:ext uri="{FF2B5EF4-FFF2-40B4-BE49-F238E27FC236}">
                <a16:creationId xmlns:a16="http://schemas.microsoft.com/office/drawing/2014/main" id="{E5FAECAC-211B-465B-B0C2-D14B124A8626}"/>
              </a:ext>
            </a:extLst>
          </p:cNvPr>
          <p:cNvSpPr>
            <a:spLocks noChangeArrowheads="1"/>
          </p:cNvSpPr>
          <p:nvPr/>
        </p:nvSpPr>
        <p:spPr bwMode="auto">
          <a:xfrm>
            <a:off x="11375178" y="6402487"/>
            <a:ext cx="60642" cy="20058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15" name="Oval 42">
            <a:extLst>
              <a:ext uri="{FF2B5EF4-FFF2-40B4-BE49-F238E27FC236}">
                <a16:creationId xmlns:a16="http://schemas.microsoft.com/office/drawing/2014/main" id="{944693A1-F3AE-4B43-883A-0482D9AB12C6}"/>
              </a:ext>
            </a:extLst>
          </p:cNvPr>
          <p:cNvSpPr>
            <a:spLocks noChangeArrowheads="1"/>
          </p:cNvSpPr>
          <p:nvPr/>
        </p:nvSpPr>
        <p:spPr bwMode="auto">
          <a:xfrm>
            <a:off x="11267893" y="6225229"/>
            <a:ext cx="270552" cy="270552"/>
          </a:xfrm>
          <a:prstGeom prst="ellipse">
            <a:avLst/>
          </a:prstGeom>
          <a:solidFill>
            <a:srgbClr val="BAD80A"/>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16" name="Oval 43">
            <a:extLst>
              <a:ext uri="{FF2B5EF4-FFF2-40B4-BE49-F238E27FC236}">
                <a16:creationId xmlns:a16="http://schemas.microsoft.com/office/drawing/2014/main" id="{32D1C9A5-6B6A-43B2-86B9-4160E27FA6B5}"/>
              </a:ext>
            </a:extLst>
          </p:cNvPr>
          <p:cNvSpPr>
            <a:spLocks noChangeArrowheads="1"/>
          </p:cNvSpPr>
          <p:nvPr/>
        </p:nvSpPr>
        <p:spPr bwMode="auto">
          <a:xfrm>
            <a:off x="11305211" y="6089952"/>
            <a:ext cx="195916" cy="195916"/>
          </a:xfrm>
          <a:prstGeom prst="ellipse">
            <a:avLst/>
          </a:prstGeom>
          <a:solidFill>
            <a:srgbClr val="BAD80A"/>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pic>
        <p:nvPicPr>
          <p:cNvPr id="17" name="Picture 16" descr="Visualization of On-Prem server syncing to the cloud">
            <a:extLst>
              <a:ext uri="{FF2B5EF4-FFF2-40B4-BE49-F238E27FC236}">
                <a16:creationId xmlns:a16="http://schemas.microsoft.com/office/drawing/2014/main" id="{34471BE5-D62E-4B2B-8AFF-8ABB76536ED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004435" y="808347"/>
            <a:ext cx="2757322" cy="5552158"/>
          </a:xfrm>
          <a:prstGeom prst="rect">
            <a:avLst/>
          </a:prstGeom>
        </p:spPr>
      </p:pic>
      <p:grpSp>
        <p:nvGrpSpPr>
          <p:cNvPr id="18" name="Group 17">
            <a:extLst>
              <a:ext uri="{FF2B5EF4-FFF2-40B4-BE49-F238E27FC236}">
                <a16:creationId xmlns:a16="http://schemas.microsoft.com/office/drawing/2014/main" id="{1AE5EF8C-6E6E-46F8-892B-3184C092701E}"/>
              </a:ext>
            </a:extLst>
          </p:cNvPr>
          <p:cNvGrpSpPr/>
          <p:nvPr/>
        </p:nvGrpSpPr>
        <p:grpSpPr>
          <a:xfrm>
            <a:off x="9707556" y="5403662"/>
            <a:ext cx="962027" cy="1138847"/>
            <a:chOff x="13393674" y="5069631"/>
            <a:chExt cx="981318" cy="1161683"/>
          </a:xfrm>
        </p:grpSpPr>
        <p:sp>
          <p:nvSpPr>
            <p:cNvPr id="19" name="Freeform 113">
              <a:extLst>
                <a:ext uri="{FF2B5EF4-FFF2-40B4-BE49-F238E27FC236}">
                  <a16:creationId xmlns:a16="http://schemas.microsoft.com/office/drawing/2014/main" id="{55931A2E-C090-4C6E-816A-3E5E79414FA0}"/>
                </a:ext>
              </a:extLst>
            </p:cNvPr>
            <p:cNvSpPr>
              <a:spLocks/>
            </p:cNvSpPr>
            <p:nvPr/>
          </p:nvSpPr>
          <p:spPr bwMode="auto">
            <a:xfrm>
              <a:off x="13393674" y="5069631"/>
              <a:ext cx="981318" cy="1161683"/>
            </a:xfrm>
            <a:custGeom>
              <a:avLst/>
              <a:gdLst>
                <a:gd name="T0" fmla="*/ 184 w 185"/>
                <a:gd name="T1" fmla="*/ 22 h 231"/>
                <a:gd name="T2" fmla="*/ 184 w 185"/>
                <a:gd name="T3" fmla="*/ 23 h 231"/>
                <a:gd name="T4" fmla="*/ 92 w 185"/>
                <a:gd name="T5" fmla="*/ 0 h 231"/>
                <a:gd name="T6" fmla="*/ 1 w 185"/>
                <a:gd name="T7" fmla="*/ 23 h 231"/>
                <a:gd name="T8" fmla="*/ 0 w 185"/>
                <a:gd name="T9" fmla="*/ 22 h 231"/>
                <a:gd name="T10" fmla="*/ 0 w 185"/>
                <a:gd name="T11" fmla="*/ 36 h 231"/>
                <a:gd name="T12" fmla="*/ 0 w 185"/>
                <a:gd name="T13" fmla="*/ 69 h 231"/>
                <a:gd name="T14" fmla="*/ 0 w 185"/>
                <a:gd name="T15" fmla="*/ 77 h 231"/>
                <a:gd name="T16" fmla="*/ 0 w 185"/>
                <a:gd name="T17" fmla="*/ 131 h 231"/>
                <a:gd name="T18" fmla="*/ 0 w 185"/>
                <a:gd name="T19" fmla="*/ 140 h 231"/>
                <a:gd name="T20" fmla="*/ 0 w 185"/>
                <a:gd name="T21" fmla="*/ 202 h 231"/>
                <a:gd name="T22" fmla="*/ 92 w 185"/>
                <a:gd name="T23" fmla="*/ 231 h 231"/>
                <a:gd name="T24" fmla="*/ 185 w 185"/>
                <a:gd name="T25" fmla="*/ 202 h 231"/>
                <a:gd name="T26" fmla="*/ 185 w 185"/>
                <a:gd name="T27" fmla="*/ 140 h 231"/>
                <a:gd name="T28" fmla="*/ 185 w 185"/>
                <a:gd name="T29" fmla="*/ 131 h 231"/>
                <a:gd name="T30" fmla="*/ 185 w 185"/>
                <a:gd name="T31" fmla="*/ 77 h 231"/>
                <a:gd name="T32" fmla="*/ 185 w 185"/>
                <a:gd name="T33" fmla="*/ 69 h 231"/>
                <a:gd name="T34" fmla="*/ 185 w 185"/>
                <a:gd name="T35" fmla="*/ 36 h 231"/>
                <a:gd name="T36" fmla="*/ 184 w 185"/>
                <a:gd name="T37" fmla="*/ 22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5" h="231">
                  <a:moveTo>
                    <a:pt x="184" y="22"/>
                  </a:moveTo>
                  <a:cubicBezTo>
                    <a:pt x="184" y="23"/>
                    <a:pt x="184" y="23"/>
                    <a:pt x="184" y="23"/>
                  </a:cubicBezTo>
                  <a:cubicBezTo>
                    <a:pt x="181" y="10"/>
                    <a:pt x="141" y="0"/>
                    <a:pt x="92" y="0"/>
                  </a:cubicBezTo>
                  <a:cubicBezTo>
                    <a:pt x="44" y="0"/>
                    <a:pt x="4" y="10"/>
                    <a:pt x="1" y="23"/>
                  </a:cubicBezTo>
                  <a:cubicBezTo>
                    <a:pt x="0" y="22"/>
                    <a:pt x="0" y="22"/>
                    <a:pt x="0" y="22"/>
                  </a:cubicBezTo>
                  <a:cubicBezTo>
                    <a:pt x="0" y="23"/>
                    <a:pt x="0" y="35"/>
                    <a:pt x="0" y="36"/>
                  </a:cubicBezTo>
                  <a:cubicBezTo>
                    <a:pt x="0" y="69"/>
                    <a:pt x="0" y="69"/>
                    <a:pt x="0" y="69"/>
                  </a:cubicBezTo>
                  <a:cubicBezTo>
                    <a:pt x="0" y="77"/>
                    <a:pt x="0" y="77"/>
                    <a:pt x="0" y="77"/>
                  </a:cubicBezTo>
                  <a:cubicBezTo>
                    <a:pt x="0" y="131"/>
                    <a:pt x="0" y="131"/>
                    <a:pt x="0" y="131"/>
                  </a:cubicBezTo>
                  <a:cubicBezTo>
                    <a:pt x="0" y="140"/>
                    <a:pt x="0" y="140"/>
                    <a:pt x="0" y="140"/>
                  </a:cubicBezTo>
                  <a:cubicBezTo>
                    <a:pt x="0" y="202"/>
                    <a:pt x="0" y="202"/>
                    <a:pt x="0" y="202"/>
                  </a:cubicBezTo>
                  <a:cubicBezTo>
                    <a:pt x="0" y="218"/>
                    <a:pt x="41" y="231"/>
                    <a:pt x="92" y="231"/>
                  </a:cubicBezTo>
                  <a:cubicBezTo>
                    <a:pt x="144" y="231"/>
                    <a:pt x="185" y="218"/>
                    <a:pt x="185" y="202"/>
                  </a:cubicBezTo>
                  <a:cubicBezTo>
                    <a:pt x="185" y="140"/>
                    <a:pt x="185" y="140"/>
                    <a:pt x="185" y="140"/>
                  </a:cubicBezTo>
                  <a:cubicBezTo>
                    <a:pt x="185" y="131"/>
                    <a:pt x="185" y="131"/>
                    <a:pt x="185" y="131"/>
                  </a:cubicBezTo>
                  <a:cubicBezTo>
                    <a:pt x="185" y="77"/>
                    <a:pt x="185" y="77"/>
                    <a:pt x="185" y="77"/>
                  </a:cubicBezTo>
                  <a:cubicBezTo>
                    <a:pt x="185" y="69"/>
                    <a:pt x="185" y="69"/>
                    <a:pt x="185" y="69"/>
                  </a:cubicBezTo>
                  <a:cubicBezTo>
                    <a:pt x="185" y="36"/>
                    <a:pt x="185" y="36"/>
                    <a:pt x="185" y="36"/>
                  </a:cubicBezTo>
                  <a:cubicBezTo>
                    <a:pt x="185" y="35"/>
                    <a:pt x="185" y="23"/>
                    <a:pt x="184" y="22"/>
                  </a:cubicBezTo>
                  <a:close/>
                </a:path>
              </a:pathLst>
            </a:custGeom>
            <a:solidFill>
              <a:srgbClr val="FFFFFF"/>
            </a:solidFill>
            <a:ln w="38100">
              <a:solidFill>
                <a:schemeClr val="bg1"/>
              </a:solidFill>
              <a:round/>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0" name="Freeform 115">
              <a:extLst>
                <a:ext uri="{FF2B5EF4-FFF2-40B4-BE49-F238E27FC236}">
                  <a16:creationId xmlns:a16="http://schemas.microsoft.com/office/drawing/2014/main" id="{B320038C-5D70-49E8-8C17-2D9E4CB759C7}"/>
                </a:ext>
              </a:extLst>
            </p:cNvPr>
            <p:cNvSpPr>
              <a:spLocks/>
            </p:cNvSpPr>
            <p:nvPr/>
          </p:nvSpPr>
          <p:spPr bwMode="auto">
            <a:xfrm>
              <a:off x="13423547" y="5251448"/>
              <a:ext cx="922960" cy="351141"/>
            </a:xfrm>
            <a:custGeom>
              <a:avLst/>
              <a:gdLst>
                <a:gd name="T0" fmla="*/ 91 w 183"/>
                <a:gd name="T1" fmla="*/ 24 h 70"/>
                <a:gd name="T2" fmla="*/ 1 w 183"/>
                <a:gd name="T3" fmla="*/ 0 h 70"/>
                <a:gd name="T4" fmla="*/ 0 w 183"/>
                <a:gd name="T5" fmla="*/ 4 h 70"/>
                <a:gd name="T6" fmla="*/ 0 w 183"/>
                <a:gd name="T7" fmla="*/ 42 h 70"/>
                <a:gd name="T8" fmla="*/ 91 w 183"/>
                <a:gd name="T9" fmla="*/ 70 h 70"/>
                <a:gd name="T10" fmla="*/ 183 w 183"/>
                <a:gd name="T11" fmla="*/ 42 h 70"/>
                <a:gd name="T12" fmla="*/ 183 w 183"/>
                <a:gd name="T13" fmla="*/ 4 h 70"/>
                <a:gd name="T14" fmla="*/ 182 w 183"/>
                <a:gd name="T15" fmla="*/ 0 h 70"/>
                <a:gd name="T16" fmla="*/ 91 w 183"/>
                <a:gd name="T17" fmla="*/ 2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70">
                  <a:moveTo>
                    <a:pt x="91" y="24"/>
                  </a:moveTo>
                  <a:cubicBezTo>
                    <a:pt x="45" y="24"/>
                    <a:pt x="7" y="13"/>
                    <a:pt x="1" y="0"/>
                  </a:cubicBezTo>
                  <a:cubicBezTo>
                    <a:pt x="1" y="1"/>
                    <a:pt x="0" y="2"/>
                    <a:pt x="0" y="4"/>
                  </a:cubicBezTo>
                  <a:cubicBezTo>
                    <a:pt x="0" y="42"/>
                    <a:pt x="0" y="42"/>
                    <a:pt x="0" y="42"/>
                  </a:cubicBezTo>
                  <a:cubicBezTo>
                    <a:pt x="0" y="58"/>
                    <a:pt x="41" y="70"/>
                    <a:pt x="91" y="70"/>
                  </a:cubicBezTo>
                  <a:cubicBezTo>
                    <a:pt x="142" y="70"/>
                    <a:pt x="183" y="58"/>
                    <a:pt x="183" y="42"/>
                  </a:cubicBezTo>
                  <a:cubicBezTo>
                    <a:pt x="183" y="4"/>
                    <a:pt x="183" y="4"/>
                    <a:pt x="183" y="4"/>
                  </a:cubicBezTo>
                  <a:cubicBezTo>
                    <a:pt x="183" y="2"/>
                    <a:pt x="182" y="1"/>
                    <a:pt x="182" y="0"/>
                  </a:cubicBezTo>
                  <a:cubicBezTo>
                    <a:pt x="176" y="13"/>
                    <a:pt x="138" y="24"/>
                    <a:pt x="91" y="24"/>
                  </a:cubicBezTo>
                  <a:close/>
                </a:path>
              </a:pathLst>
            </a:custGeom>
            <a:solidFill>
              <a:srgbClr val="028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1" name="Oval 116">
              <a:extLst>
                <a:ext uri="{FF2B5EF4-FFF2-40B4-BE49-F238E27FC236}">
                  <a16:creationId xmlns:a16="http://schemas.microsoft.com/office/drawing/2014/main" id="{D08F3508-4592-47D2-919D-339D4862504A}"/>
                </a:ext>
              </a:extLst>
            </p:cNvPr>
            <p:cNvSpPr>
              <a:spLocks noChangeArrowheads="1"/>
            </p:cNvSpPr>
            <p:nvPr/>
          </p:nvSpPr>
          <p:spPr bwMode="auto">
            <a:xfrm>
              <a:off x="13458244" y="5090450"/>
              <a:ext cx="852177" cy="210963"/>
            </a:xfrm>
            <a:prstGeom prst="ellipse">
              <a:avLst/>
            </a:prstGeom>
            <a:solidFill>
              <a:srgbClr val="028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2" name="Freeform 117">
              <a:extLst>
                <a:ext uri="{FF2B5EF4-FFF2-40B4-BE49-F238E27FC236}">
                  <a16:creationId xmlns:a16="http://schemas.microsoft.com/office/drawing/2014/main" id="{416F30DA-B3A1-4001-B92D-43AE6D24B6B3}"/>
                </a:ext>
              </a:extLst>
            </p:cNvPr>
            <p:cNvSpPr>
              <a:spLocks/>
            </p:cNvSpPr>
            <p:nvPr/>
          </p:nvSpPr>
          <p:spPr bwMode="auto">
            <a:xfrm>
              <a:off x="13423547" y="5552625"/>
              <a:ext cx="922960" cy="352530"/>
            </a:xfrm>
            <a:custGeom>
              <a:avLst/>
              <a:gdLst>
                <a:gd name="T0" fmla="*/ 91 w 183"/>
                <a:gd name="T1" fmla="*/ 24 h 70"/>
                <a:gd name="T2" fmla="*/ 1 w 183"/>
                <a:gd name="T3" fmla="*/ 0 h 70"/>
                <a:gd name="T4" fmla="*/ 0 w 183"/>
                <a:gd name="T5" fmla="*/ 4 h 70"/>
                <a:gd name="T6" fmla="*/ 0 w 183"/>
                <a:gd name="T7" fmla="*/ 43 h 70"/>
                <a:gd name="T8" fmla="*/ 91 w 183"/>
                <a:gd name="T9" fmla="*/ 70 h 70"/>
                <a:gd name="T10" fmla="*/ 183 w 183"/>
                <a:gd name="T11" fmla="*/ 43 h 70"/>
                <a:gd name="T12" fmla="*/ 183 w 183"/>
                <a:gd name="T13" fmla="*/ 4 h 70"/>
                <a:gd name="T14" fmla="*/ 182 w 183"/>
                <a:gd name="T15" fmla="*/ 0 h 70"/>
                <a:gd name="T16" fmla="*/ 91 w 183"/>
                <a:gd name="T17" fmla="*/ 2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70">
                  <a:moveTo>
                    <a:pt x="91" y="24"/>
                  </a:moveTo>
                  <a:cubicBezTo>
                    <a:pt x="45" y="24"/>
                    <a:pt x="7" y="13"/>
                    <a:pt x="1" y="0"/>
                  </a:cubicBezTo>
                  <a:cubicBezTo>
                    <a:pt x="1" y="1"/>
                    <a:pt x="0" y="3"/>
                    <a:pt x="0" y="4"/>
                  </a:cubicBezTo>
                  <a:cubicBezTo>
                    <a:pt x="0" y="43"/>
                    <a:pt x="0" y="43"/>
                    <a:pt x="0" y="43"/>
                  </a:cubicBezTo>
                  <a:cubicBezTo>
                    <a:pt x="0" y="58"/>
                    <a:pt x="41" y="70"/>
                    <a:pt x="91" y="70"/>
                  </a:cubicBezTo>
                  <a:cubicBezTo>
                    <a:pt x="142" y="70"/>
                    <a:pt x="183" y="58"/>
                    <a:pt x="183" y="43"/>
                  </a:cubicBezTo>
                  <a:cubicBezTo>
                    <a:pt x="183" y="4"/>
                    <a:pt x="183" y="4"/>
                    <a:pt x="183" y="4"/>
                  </a:cubicBezTo>
                  <a:cubicBezTo>
                    <a:pt x="183" y="3"/>
                    <a:pt x="182" y="1"/>
                    <a:pt x="182" y="0"/>
                  </a:cubicBezTo>
                  <a:cubicBezTo>
                    <a:pt x="176" y="13"/>
                    <a:pt x="138" y="24"/>
                    <a:pt x="91" y="24"/>
                  </a:cubicBezTo>
                  <a:close/>
                </a:path>
              </a:pathLst>
            </a:custGeom>
            <a:solidFill>
              <a:srgbClr val="028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3" name="Freeform 118">
              <a:extLst>
                <a:ext uri="{FF2B5EF4-FFF2-40B4-BE49-F238E27FC236}">
                  <a16:creationId xmlns:a16="http://schemas.microsoft.com/office/drawing/2014/main" id="{CD5A595F-32E9-4D2B-9FAA-6CA1C69EB499}"/>
                </a:ext>
              </a:extLst>
            </p:cNvPr>
            <p:cNvSpPr>
              <a:spLocks/>
            </p:cNvSpPr>
            <p:nvPr/>
          </p:nvSpPr>
          <p:spPr bwMode="auto">
            <a:xfrm>
              <a:off x="13423547" y="5855189"/>
              <a:ext cx="922960" cy="351141"/>
            </a:xfrm>
            <a:custGeom>
              <a:avLst/>
              <a:gdLst>
                <a:gd name="T0" fmla="*/ 91 w 183"/>
                <a:gd name="T1" fmla="*/ 24 h 70"/>
                <a:gd name="T2" fmla="*/ 1 w 183"/>
                <a:gd name="T3" fmla="*/ 0 h 70"/>
                <a:gd name="T4" fmla="*/ 0 w 183"/>
                <a:gd name="T5" fmla="*/ 4 h 70"/>
                <a:gd name="T6" fmla="*/ 0 w 183"/>
                <a:gd name="T7" fmla="*/ 43 h 70"/>
                <a:gd name="T8" fmla="*/ 91 w 183"/>
                <a:gd name="T9" fmla="*/ 70 h 70"/>
                <a:gd name="T10" fmla="*/ 183 w 183"/>
                <a:gd name="T11" fmla="*/ 43 h 70"/>
                <a:gd name="T12" fmla="*/ 183 w 183"/>
                <a:gd name="T13" fmla="*/ 4 h 70"/>
                <a:gd name="T14" fmla="*/ 182 w 183"/>
                <a:gd name="T15" fmla="*/ 0 h 70"/>
                <a:gd name="T16" fmla="*/ 91 w 183"/>
                <a:gd name="T17" fmla="*/ 2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70">
                  <a:moveTo>
                    <a:pt x="91" y="24"/>
                  </a:moveTo>
                  <a:cubicBezTo>
                    <a:pt x="45" y="24"/>
                    <a:pt x="7" y="14"/>
                    <a:pt x="1" y="0"/>
                  </a:cubicBezTo>
                  <a:cubicBezTo>
                    <a:pt x="1" y="1"/>
                    <a:pt x="0" y="3"/>
                    <a:pt x="0" y="4"/>
                  </a:cubicBezTo>
                  <a:cubicBezTo>
                    <a:pt x="0" y="43"/>
                    <a:pt x="0" y="43"/>
                    <a:pt x="0" y="43"/>
                  </a:cubicBezTo>
                  <a:cubicBezTo>
                    <a:pt x="0" y="58"/>
                    <a:pt x="41" y="70"/>
                    <a:pt x="91" y="70"/>
                  </a:cubicBezTo>
                  <a:cubicBezTo>
                    <a:pt x="142" y="70"/>
                    <a:pt x="183" y="58"/>
                    <a:pt x="183" y="43"/>
                  </a:cubicBezTo>
                  <a:cubicBezTo>
                    <a:pt x="183" y="4"/>
                    <a:pt x="183" y="4"/>
                    <a:pt x="183" y="4"/>
                  </a:cubicBezTo>
                  <a:cubicBezTo>
                    <a:pt x="183" y="3"/>
                    <a:pt x="182" y="1"/>
                    <a:pt x="182" y="0"/>
                  </a:cubicBezTo>
                  <a:cubicBezTo>
                    <a:pt x="176" y="14"/>
                    <a:pt x="138" y="24"/>
                    <a:pt x="91" y="24"/>
                  </a:cubicBezTo>
                  <a:close/>
                </a:path>
              </a:pathLst>
            </a:custGeom>
            <a:solidFill>
              <a:srgbClr val="028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grpSp>
      <p:sp>
        <p:nvSpPr>
          <p:cNvPr id="24" name="TextBox 23">
            <a:extLst>
              <a:ext uri="{FF2B5EF4-FFF2-40B4-BE49-F238E27FC236}">
                <a16:creationId xmlns:a16="http://schemas.microsoft.com/office/drawing/2014/main" id="{7EAB7FB4-C380-48A2-B6AE-5495E788E766}"/>
              </a:ext>
            </a:extLst>
          </p:cNvPr>
          <p:cNvSpPr txBox="1"/>
          <p:nvPr/>
        </p:nvSpPr>
        <p:spPr>
          <a:xfrm>
            <a:off x="1029750" y="2179092"/>
            <a:ext cx="5396299" cy="3742910"/>
          </a:xfrm>
          <a:prstGeom prst="rect">
            <a:avLst/>
          </a:prstGeom>
          <a:noFill/>
        </p:spPr>
        <p:txBody>
          <a:bodyPr wrap="square" lIns="179285" tIns="143428" rIns="179285" bIns="143428" rtlCol="0">
            <a:spAutoFit/>
          </a:bodyPr>
          <a:lstStyle/>
          <a:p>
            <a:pPr defTabSz="914367">
              <a:lnSpc>
                <a:spcPct val="90000"/>
              </a:lnSpc>
              <a:spcAft>
                <a:spcPts val="588"/>
              </a:spcAft>
            </a:pPr>
            <a:r>
              <a:rPr lang="en-US" dirty="0">
                <a:solidFill>
                  <a:srgbClr val="CECECE"/>
                </a:solidFill>
              </a:rPr>
              <a:t>Decrease reliance on tape backup to save money and increase agility</a:t>
            </a:r>
          </a:p>
          <a:p>
            <a:pPr defTabSz="914367">
              <a:lnSpc>
                <a:spcPct val="90000"/>
              </a:lnSpc>
              <a:spcAft>
                <a:spcPts val="588"/>
              </a:spcAft>
            </a:pPr>
            <a:endParaRPr lang="en-US" dirty="0">
              <a:solidFill>
                <a:srgbClr val="CECECE"/>
              </a:solidFill>
            </a:endParaRPr>
          </a:p>
          <a:p>
            <a:pPr defTabSz="914367">
              <a:lnSpc>
                <a:spcPct val="90000"/>
              </a:lnSpc>
              <a:spcAft>
                <a:spcPts val="588"/>
              </a:spcAft>
            </a:pPr>
            <a:r>
              <a:rPr lang="en-US" dirty="0">
                <a:solidFill>
                  <a:srgbClr val="CECECE"/>
                </a:solidFill>
              </a:rPr>
              <a:t>Azure Backup integrated with SCDPM protects enterprise workloads including SharePoint, Exchange, SQL Server, and Hyper-V VMs, </a:t>
            </a:r>
          </a:p>
          <a:p>
            <a:pPr defTabSz="914367">
              <a:lnSpc>
                <a:spcPct val="90000"/>
              </a:lnSpc>
              <a:spcAft>
                <a:spcPts val="588"/>
              </a:spcAft>
            </a:pPr>
            <a:endParaRPr lang="en-US" dirty="0">
              <a:solidFill>
                <a:srgbClr val="CECECE"/>
              </a:solidFill>
            </a:endParaRPr>
          </a:p>
          <a:p>
            <a:pPr defTabSz="914367">
              <a:lnSpc>
                <a:spcPct val="90000"/>
              </a:lnSpc>
              <a:spcAft>
                <a:spcPts val="588"/>
              </a:spcAft>
            </a:pPr>
            <a:r>
              <a:rPr lang="en-US" dirty="0">
                <a:solidFill>
                  <a:srgbClr val="CECECE"/>
                </a:solidFill>
              </a:rPr>
              <a:t>Lowers the management costs of backing up remote/branch offices</a:t>
            </a:r>
          </a:p>
          <a:p>
            <a:pPr defTabSz="914367">
              <a:lnSpc>
                <a:spcPct val="90000"/>
              </a:lnSpc>
              <a:spcAft>
                <a:spcPts val="588"/>
              </a:spcAft>
            </a:pPr>
            <a:endParaRPr lang="en-US" dirty="0">
              <a:solidFill>
                <a:srgbClr val="CECECE"/>
              </a:solidFill>
            </a:endParaRPr>
          </a:p>
          <a:p>
            <a:pPr defTabSz="914367">
              <a:lnSpc>
                <a:spcPct val="90000"/>
              </a:lnSpc>
              <a:spcAft>
                <a:spcPts val="588"/>
              </a:spcAft>
            </a:pPr>
            <a:r>
              <a:rPr lang="en-US" dirty="0">
                <a:solidFill>
                  <a:srgbClr val="CECECE"/>
                </a:solidFill>
              </a:rPr>
              <a:t>Reduce the dependence on offsite tape backup to accelerate recovery time</a:t>
            </a:r>
          </a:p>
        </p:txBody>
      </p:sp>
      <p:sp>
        <p:nvSpPr>
          <p:cNvPr id="25" name="Freeform 9">
            <a:extLst>
              <a:ext uri="{FF2B5EF4-FFF2-40B4-BE49-F238E27FC236}">
                <a16:creationId xmlns:a16="http://schemas.microsoft.com/office/drawing/2014/main" id="{9CEFA734-6271-4D61-85DB-DDAAE68E1A4A}"/>
              </a:ext>
            </a:extLst>
          </p:cNvPr>
          <p:cNvSpPr>
            <a:spLocks noEditPoints="1"/>
          </p:cNvSpPr>
          <p:nvPr/>
        </p:nvSpPr>
        <p:spPr bwMode="black">
          <a:xfrm>
            <a:off x="469443" y="2332718"/>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B0F0"/>
          </a:solidFill>
          <a:ln>
            <a:noFill/>
          </a:ln>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endParaRPr>
          </a:p>
        </p:txBody>
      </p:sp>
      <p:sp>
        <p:nvSpPr>
          <p:cNvPr id="26" name="Freeform 9">
            <a:extLst>
              <a:ext uri="{FF2B5EF4-FFF2-40B4-BE49-F238E27FC236}">
                <a16:creationId xmlns:a16="http://schemas.microsoft.com/office/drawing/2014/main" id="{D7AD0927-E3F9-445D-A23B-30B1DD273CED}"/>
              </a:ext>
            </a:extLst>
          </p:cNvPr>
          <p:cNvSpPr>
            <a:spLocks noEditPoints="1"/>
          </p:cNvSpPr>
          <p:nvPr/>
        </p:nvSpPr>
        <p:spPr bwMode="black">
          <a:xfrm>
            <a:off x="469443" y="4350428"/>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B0F0"/>
          </a:solidFill>
          <a:ln>
            <a:noFill/>
          </a:ln>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endParaRPr>
          </a:p>
        </p:txBody>
      </p:sp>
      <p:sp>
        <p:nvSpPr>
          <p:cNvPr id="27" name="Freeform 9">
            <a:extLst>
              <a:ext uri="{FF2B5EF4-FFF2-40B4-BE49-F238E27FC236}">
                <a16:creationId xmlns:a16="http://schemas.microsoft.com/office/drawing/2014/main" id="{57111607-A92C-4C00-B118-B638FF94EB29}"/>
              </a:ext>
            </a:extLst>
          </p:cNvPr>
          <p:cNvSpPr>
            <a:spLocks noEditPoints="1"/>
          </p:cNvSpPr>
          <p:nvPr/>
        </p:nvSpPr>
        <p:spPr bwMode="black">
          <a:xfrm>
            <a:off x="469443" y="5175697"/>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B0F0"/>
          </a:solidFill>
          <a:ln>
            <a:noFill/>
          </a:ln>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endParaRPr>
          </a:p>
        </p:txBody>
      </p:sp>
      <p:sp>
        <p:nvSpPr>
          <p:cNvPr id="28" name="Freeform 9">
            <a:extLst>
              <a:ext uri="{FF2B5EF4-FFF2-40B4-BE49-F238E27FC236}">
                <a16:creationId xmlns:a16="http://schemas.microsoft.com/office/drawing/2014/main" id="{353B324F-27D7-4ED4-B537-60DAA7D3FAE9}"/>
              </a:ext>
            </a:extLst>
          </p:cNvPr>
          <p:cNvSpPr>
            <a:spLocks noEditPoints="1"/>
          </p:cNvSpPr>
          <p:nvPr/>
        </p:nvSpPr>
        <p:spPr bwMode="black">
          <a:xfrm>
            <a:off x="469443" y="3213230"/>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B0F0"/>
          </a:solidFill>
          <a:ln>
            <a:noFill/>
          </a:ln>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endParaRPr>
          </a:p>
        </p:txBody>
      </p:sp>
    </p:spTree>
    <p:extLst>
      <p:ext uri="{BB962C8B-B14F-4D97-AF65-F5344CB8AC3E}">
        <p14:creationId xmlns:p14="http://schemas.microsoft.com/office/powerpoint/2010/main" val="2336058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63C26-7BDB-4E4C-9EAF-CBE549B2E72C}"/>
              </a:ext>
            </a:extLst>
          </p:cNvPr>
          <p:cNvSpPr>
            <a:spLocks noGrp="1"/>
          </p:cNvSpPr>
          <p:nvPr>
            <p:ph type="title"/>
          </p:nvPr>
        </p:nvSpPr>
        <p:spPr>
          <a:xfrm>
            <a:off x="584200" y="3587714"/>
            <a:ext cx="5671457" cy="1320361"/>
          </a:xfrm>
        </p:spPr>
        <p:txBody>
          <a:bodyPr/>
          <a:lstStyle/>
          <a:p>
            <a:r>
              <a:rPr lang="en-GB" dirty="0"/>
              <a:t>Security, Identity &amp; Compliance</a:t>
            </a:r>
            <a:endParaRPr lang="en-US" dirty="0"/>
          </a:p>
        </p:txBody>
      </p:sp>
      <p:sp>
        <p:nvSpPr>
          <p:cNvPr id="3" name="Text Placeholder 2">
            <a:extLst>
              <a:ext uri="{FF2B5EF4-FFF2-40B4-BE49-F238E27FC236}">
                <a16:creationId xmlns:a16="http://schemas.microsoft.com/office/drawing/2014/main" id="{C042F72C-E62A-48BA-BE58-2358A2690B46}"/>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536103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8CA2A89E-5448-4074-8EAF-31057F5EC967}"/>
              </a:ext>
            </a:extLst>
          </p:cNvPr>
          <p:cNvSpPr/>
          <p:nvPr/>
        </p:nvSpPr>
        <p:spPr>
          <a:xfrm>
            <a:off x="6790911" y="1509536"/>
            <a:ext cx="1430548" cy="573280"/>
          </a:xfrm>
          <a:prstGeom prst="rect">
            <a:avLst/>
          </a:prstGeom>
        </p:spPr>
        <p:txBody>
          <a:bodyPr wrap="square">
            <a:spAutoFit/>
          </a:bodyPr>
          <a:lstStyle/>
          <a:p>
            <a:pPr algn="ctr">
              <a:spcBef>
                <a:spcPct val="0"/>
              </a:spcBef>
            </a:pPr>
            <a:r>
              <a:rPr lang="en-US" sz="1568">
                <a:ln w="3175">
                  <a:noFill/>
                </a:ln>
                <a:solidFill>
                  <a:srgbClr val="FFFFFF"/>
                </a:solidFill>
                <a:latin typeface="Segoe UI Semibold"/>
                <a:cs typeface="Segoe UI Semilight" panose="020B0402040204020203" pitchFamily="34" charset="0"/>
              </a:rPr>
              <a:t>Information protection</a:t>
            </a:r>
          </a:p>
        </p:txBody>
      </p:sp>
      <p:sp>
        <p:nvSpPr>
          <p:cNvPr id="140" name="Rectangle 139">
            <a:extLst>
              <a:ext uri="{FF2B5EF4-FFF2-40B4-BE49-F238E27FC236}">
                <a16:creationId xmlns:a16="http://schemas.microsoft.com/office/drawing/2014/main" id="{875266A5-7F6D-47B1-8AF6-0A7698CC9258}"/>
              </a:ext>
            </a:extLst>
          </p:cNvPr>
          <p:cNvSpPr/>
          <p:nvPr/>
        </p:nvSpPr>
        <p:spPr>
          <a:xfrm>
            <a:off x="9459064" y="1509535"/>
            <a:ext cx="1801953" cy="573280"/>
          </a:xfrm>
          <a:prstGeom prst="rect">
            <a:avLst/>
          </a:prstGeom>
        </p:spPr>
        <p:txBody>
          <a:bodyPr wrap="square">
            <a:spAutoFit/>
          </a:bodyPr>
          <a:lstStyle/>
          <a:p>
            <a:pPr algn="ctr">
              <a:spcBef>
                <a:spcPct val="0"/>
              </a:spcBef>
            </a:pPr>
            <a:r>
              <a:rPr lang="en-US" sz="1568">
                <a:ln w="3175">
                  <a:noFill/>
                </a:ln>
                <a:solidFill>
                  <a:srgbClr val="FFFFFF"/>
                </a:solidFill>
                <a:latin typeface="Segoe UI Semibold"/>
                <a:cs typeface="Segoe UI Semilight" panose="020B0402040204020203" pitchFamily="34" charset="0"/>
              </a:rPr>
              <a:t>Security management</a:t>
            </a:r>
          </a:p>
        </p:txBody>
      </p:sp>
      <p:sp>
        <p:nvSpPr>
          <p:cNvPr id="138" name="Rectangle 137">
            <a:extLst>
              <a:ext uri="{FF2B5EF4-FFF2-40B4-BE49-F238E27FC236}">
                <a16:creationId xmlns:a16="http://schemas.microsoft.com/office/drawing/2014/main" id="{E1CF2EFC-6F48-4682-BF3A-8BF39F55A974}"/>
              </a:ext>
            </a:extLst>
          </p:cNvPr>
          <p:cNvSpPr/>
          <p:nvPr/>
        </p:nvSpPr>
        <p:spPr>
          <a:xfrm>
            <a:off x="3493836" y="1509537"/>
            <a:ext cx="2251074" cy="573280"/>
          </a:xfrm>
          <a:prstGeom prst="rect">
            <a:avLst/>
          </a:prstGeom>
        </p:spPr>
        <p:txBody>
          <a:bodyPr wrap="square">
            <a:spAutoFit/>
          </a:bodyPr>
          <a:lstStyle/>
          <a:p>
            <a:pPr algn="ctr">
              <a:spcBef>
                <a:spcPct val="0"/>
              </a:spcBef>
            </a:pPr>
            <a:r>
              <a:rPr lang="en-US" sz="1568">
                <a:ln w="3175">
                  <a:noFill/>
                </a:ln>
                <a:solidFill>
                  <a:srgbClr val="FFFFFF"/>
                </a:solidFill>
                <a:latin typeface="Segoe UI Semibold"/>
                <a:cs typeface="Segoe UI Semilight" panose="020B0402040204020203" pitchFamily="34" charset="0"/>
              </a:rPr>
              <a:t>Threat</a:t>
            </a:r>
          </a:p>
          <a:p>
            <a:pPr algn="ctr">
              <a:spcBef>
                <a:spcPct val="0"/>
              </a:spcBef>
            </a:pPr>
            <a:r>
              <a:rPr lang="en-US" sz="1568">
                <a:ln w="3175">
                  <a:noFill/>
                </a:ln>
                <a:solidFill>
                  <a:srgbClr val="FFFFFF"/>
                </a:solidFill>
                <a:latin typeface="Segoe UI Semibold"/>
                <a:cs typeface="Segoe UI Semilight" panose="020B0402040204020203" pitchFamily="34" charset="0"/>
              </a:rPr>
              <a:t>protection</a:t>
            </a:r>
          </a:p>
        </p:txBody>
      </p:sp>
      <p:sp>
        <p:nvSpPr>
          <p:cNvPr id="137" name="Rectangle 136">
            <a:extLst>
              <a:ext uri="{FF2B5EF4-FFF2-40B4-BE49-F238E27FC236}">
                <a16:creationId xmlns:a16="http://schemas.microsoft.com/office/drawing/2014/main" id="{0BEC5622-F4F3-4DDC-93C5-79C5C752AFBB}"/>
              </a:ext>
            </a:extLst>
          </p:cNvPr>
          <p:cNvSpPr/>
          <p:nvPr/>
        </p:nvSpPr>
        <p:spPr>
          <a:xfrm>
            <a:off x="617678" y="1514016"/>
            <a:ext cx="2251074" cy="573280"/>
          </a:xfrm>
          <a:prstGeom prst="rect">
            <a:avLst/>
          </a:prstGeom>
        </p:spPr>
        <p:txBody>
          <a:bodyPr wrap="square">
            <a:spAutoFit/>
          </a:bodyPr>
          <a:lstStyle/>
          <a:p>
            <a:pPr algn="ctr">
              <a:spcBef>
                <a:spcPct val="0"/>
              </a:spcBef>
            </a:pPr>
            <a:r>
              <a:rPr lang="en-US" sz="1568">
                <a:ln w="3175">
                  <a:noFill/>
                </a:ln>
                <a:solidFill>
                  <a:srgbClr val="FFFFFF"/>
                </a:solidFill>
                <a:latin typeface="Segoe UI Semibold"/>
                <a:cs typeface="Segoe UI Semilight" panose="020B0402040204020203" pitchFamily="34" charset="0"/>
              </a:rPr>
              <a:t>Identity &amp; access management </a:t>
            </a:r>
          </a:p>
        </p:txBody>
      </p:sp>
      <p:sp>
        <p:nvSpPr>
          <p:cNvPr id="5" name="Rectangle 4">
            <a:extLst>
              <a:ext uri="{FF2B5EF4-FFF2-40B4-BE49-F238E27FC236}">
                <a16:creationId xmlns:a16="http://schemas.microsoft.com/office/drawing/2014/main" id="{C6D02AC5-F031-4A5F-B5C3-51C8C8F4D76B}"/>
              </a:ext>
            </a:extLst>
          </p:cNvPr>
          <p:cNvSpPr/>
          <p:nvPr/>
        </p:nvSpPr>
        <p:spPr bwMode="auto">
          <a:xfrm>
            <a:off x="1" y="269414"/>
            <a:ext cx="12192000" cy="3050803"/>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14" name="Rectangle 13">
            <a:extLst>
              <a:ext uri="{FF2B5EF4-FFF2-40B4-BE49-F238E27FC236}">
                <a16:creationId xmlns:a16="http://schemas.microsoft.com/office/drawing/2014/main" id="{6ED10343-9CB4-42B6-AFE0-B6BBBEE57DDC}"/>
              </a:ext>
            </a:extLst>
          </p:cNvPr>
          <p:cNvSpPr/>
          <p:nvPr/>
        </p:nvSpPr>
        <p:spPr bwMode="auto">
          <a:xfrm>
            <a:off x="1" y="5976653"/>
            <a:ext cx="12192000" cy="880862"/>
          </a:xfrm>
          <a:prstGeom prst="rect">
            <a:avLst/>
          </a:prstGeom>
          <a:solidFill>
            <a:srgbClr val="D2D2D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grpSp>
        <p:nvGrpSpPr>
          <p:cNvPr id="115" name="Group 114">
            <a:extLst>
              <a:ext uri="{FF2B5EF4-FFF2-40B4-BE49-F238E27FC236}">
                <a16:creationId xmlns:a16="http://schemas.microsoft.com/office/drawing/2014/main" id="{FD0E53F7-8C34-490D-8C03-3A7508748027}"/>
              </a:ext>
            </a:extLst>
          </p:cNvPr>
          <p:cNvGrpSpPr/>
          <p:nvPr/>
        </p:nvGrpSpPr>
        <p:grpSpPr>
          <a:xfrm>
            <a:off x="850763" y="3037140"/>
            <a:ext cx="10439309" cy="3260993"/>
            <a:chOff x="867822" y="3097544"/>
            <a:chExt cx="10648639" cy="3326383"/>
          </a:xfrm>
        </p:grpSpPr>
        <p:pic>
          <p:nvPicPr>
            <p:cNvPr id="8" name="Picture 7">
              <a:extLst>
                <a:ext uri="{FF2B5EF4-FFF2-40B4-BE49-F238E27FC236}">
                  <a16:creationId xmlns:a16="http://schemas.microsoft.com/office/drawing/2014/main" id="{DE2E961A-3B4C-4B5B-AE93-3A0D6695CE5C}"/>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67822" y="3097544"/>
              <a:ext cx="10648639" cy="3256167"/>
            </a:xfrm>
            <a:prstGeom prst="rect">
              <a:avLst/>
            </a:prstGeom>
          </p:spPr>
        </p:pic>
        <p:sp>
          <p:nvSpPr>
            <p:cNvPr id="2048" name="Rectangle 2047">
              <a:extLst>
                <a:ext uri="{FF2B5EF4-FFF2-40B4-BE49-F238E27FC236}">
                  <a16:creationId xmlns:a16="http://schemas.microsoft.com/office/drawing/2014/main" id="{52DD554B-B372-4C08-9524-8A99BD279781}"/>
                </a:ext>
              </a:extLst>
            </p:cNvPr>
            <p:cNvSpPr/>
            <p:nvPr/>
          </p:nvSpPr>
          <p:spPr bwMode="auto">
            <a:xfrm>
              <a:off x="1430985" y="6304290"/>
              <a:ext cx="9586673" cy="11963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grpSp>
      <p:cxnSp>
        <p:nvCxnSpPr>
          <p:cNvPr id="1418" name="On-premise node 1 line">
            <a:extLst>
              <a:ext uri="{FF2B5EF4-FFF2-40B4-BE49-F238E27FC236}">
                <a16:creationId xmlns:a16="http://schemas.microsoft.com/office/drawing/2014/main" id="{80FE8896-6977-4AE4-B321-7DC7B226EAFF}"/>
              </a:ext>
            </a:extLst>
          </p:cNvPr>
          <p:cNvCxnSpPr>
            <a:cxnSpLocks/>
            <a:endCxn id="1487" idx="4"/>
          </p:cNvCxnSpPr>
          <p:nvPr/>
        </p:nvCxnSpPr>
        <p:spPr>
          <a:xfrm flipH="1" flipV="1">
            <a:off x="4619374" y="2752083"/>
            <a:ext cx="380998" cy="1203950"/>
          </a:xfrm>
          <a:prstGeom prst="line">
            <a:avLst/>
          </a:prstGeom>
          <a:noFill/>
          <a:ln w="28575" cap="rnd" cmpd="sng" algn="ctr">
            <a:solidFill>
              <a:schemeClr val="accent1"/>
            </a:solidFill>
            <a:prstDash val="sysDot"/>
            <a:headEnd type="none"/>
            <a:tailEnd type="none"/>
          </a:ln>
          <a:effectLst/>
        </p:spPr>
      </p:cxnSp>
      <p:sp>
        <p:nvSpPr>
          <p:cNvPr id="1153" name="AutoShape 86">
            <a:extLst>
              <a:ext uri="{FF2B5EF4-FFF2-40B4-BE49-F238E27FC236}">
                <a16:creationId xmlns:a16="http://schemas.microsoft.com/office/drawing/2014/main" id="{98359A4A-B129-42F9-93D4-CDBAFEC994CA}"/>
              </a:ext>
            </a:extLst>
          </p:cNvPr>
          <p:cNvSpPr>
            <a:spLocks noChangeAspect="1" noChangeArrowheads="1" noTextEdit="1"/>
          </p:cNvSpPr>
          <p:nvPr/>
        </p:nvSpPr>
        <p:spPr bwMode="auto">
          <a:xfrm>
            <a:off x="4424642" y="4849348"/>
            <a:ext cx="2976599" cy="1665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55" name="Rectangle 89">
            <a:extLst>
              <a:ext uri="{FF2B5EF4-FFF2-40B4-BE49-F238E27FC236}">
                <a16:creationId xmlns:a16="http://schemas.microsoft.com/office/drawing/2014/main" id="{EDB4CB2B-975D-4345-8C2F-64BCFB4453F4}"/>
              </a:ext>
            </a:extLst>
          </p:cNvPr>
          <p:cNvSpPr>
            <a:spLocks noChangeArrowheads="1"/>
          </p:cNvSpPr>
          <p:nvPr/>
        </p:nvSpPr>
        <p:spPr bwMode="auto">
          <a:xfrm>
            <a:off x="4425442" y="4850148"/>
            <a:ext cx="2976599" cy="1665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56" name="Rectangle 91">
            <a:extLst>
              <a:ext uri="{FF2B5EF4-FFF2-40B4-BE49-F238E27FC236}">
                <a16:creationId xmlns:a16="http://schemas.microsoft.com/office/drawing/2014/main" id="{D92DBBD5-C0F5-4EB6-8735-0C58C7E4666B}"/>
              </a:ext>
            </a:extLst>
          </p:cNvPr>
          <p:cNvSpPr>
            <a:spLocks noChangeArrowheads="1"/>
          </p:cNvSpPr>
          <p:nvPr/>
        </p:nvSpPr>
        <p:spPr bwMode="auto">
          <a:xfrm>
            <a:off x="4800819" y="4849348"/>
            <a:ext cx="2230649" cy="1409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57" name="Rectangle 92">
            <a:extLst>
              <a:ext uri="{FF2B5EF4-FFF2-40B4-BE49-F238E27FC236}">
                <a16:creationId xmlns:a16="http://schemas.microsoft.com/office/drawing/2014/main" id="{694C6B4C-20FA-40B3-BBB9-AEE49A17B883}"/>
              </a:ext>
            </a:extLst>
          </p:cNvPr>
          <p:cNvSpPr>
            <a:spLocks noChangeArrowheads="1"/>
          </p:cNvSpPr>
          <p:nvPr/>
        </p:nvSpPr>
        <p:spPr bwMode="auto">
          <a:xfrm>
            <a:off x="4387100" y="5973860"/>
            <a:ext cx="3439634" cy="206432"/>
          </a:xfrm>
          <a:prstGeom prst="rect">
            <a:avLst/>
          </a:prstGeom>
          <a:solidFill>
            <a:schemeClr val="accent6"/>
          </a:solidFill>
          <a:ln>
            <a:noFill/>
          </a:ln>
        </p:spPr>
        <p:txBody>
          <a:bodyPr vert="horz" wrap="square" lIns="89642" tIns="44821" rIns="89642" bIns="44821" numCol="1" anchor="t" anchorCtr="0" compatLnSpc="1">
            <a:prstTxWarp prst="textNoShape">
              <a:avLst/>
            </a:prstTxWarp>
          </a:bodyPr>
          <a:lstStyle/>
          <a:p>
            <a:endParaRPr lang="en-US" sz="1765"/>
          </a:p>
        </p:txBody>
      </p:sp>
      <p:grpSp>
        <p:nvGrpSpPr>
          <p:cNvPr id="2109" name="Group 61">
            <a:extLst>
              <a:ext uri="{FF2B5EF4-FFF2-40B4-BE49-F238E27FC236}">
                <a16:creationId xmlns:a16="http://schemas.microsoft.com/office/drawing/2014/main" id="{26703F3B-5290-4137-86B1-5315F68C1036}"/>
              </a:ext>
            </a:extLst>
          </p:cNvPr>
          <p:cNvGrpSpPr>
            <a:grpSpLocks noChangeAspect="1"/>
          </p:cNvGrpSpPr>
          <p:nvPr/>
        </p:nvGrpSpPr>
        <p:grpSpPr bwMode="auto">
          <a:xfrm>
            <a:off x="4580188" y="4907073"/>
            <a:ext cx="3053458" cy="1430241"/>
            <a:chOff x="2943" y="2854"/>
            <a:chExt cx="1962" cy="919"/>
          </a:xfrm>
        </p:grpSpPr>
        <p:sp>
          <p:nvSpPr>
            <p:cNvPr id="2110" name="AutoShape 60">
              <a:extLst>
                <a:ext uri="{FF2B5EF4-FFF2-40B4-BE49-F238E27FC236}">
                  <a16:creationId xmlns:a16="http://schemas.microsoft.com/office/drawing/2014/main" id="{AE46B787-1E3C-4A51-98A5-289AC5D1578B}"/>
                </a:ext>
              </a:extLst>
            </p:cNvPr>
            <p:cNvSpPr>
              <a:spLocks noChangeAspect="1" noChangeArrowheads="1" noTextEdit="1"/>
            </p:cNvSpPr>
            <p:nvPr/>
          </p:nvSpPr>
          <p:spPr bwMode="auto">
            <a:xfrm>
              <a:off x="2943" y="2854"/>
              <a:ext cx="1962" cy="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44" name="Freeform 63">
              <a:extLst>
                <a:ext uri="{FF2B5EF4-FFF2-40B4-BE49-F238E27FC236}">
                  <a16:creationId xmlns:a16="http://schemas.microsoft.com/office/drawing/2014/main" id="{351C9583-8E19-4A14-8A7A-800781B9E88C}"/>
                </a:ext>
              </a:extLst>
            </p:cNvPr>
            <p:cNvSpPr>
              <a:spLocks/>
            </p:cNvSpPr>
            <p:nvPr/>
          </p:nvSpPr>
          <p:spPr bwMode="auto">
            <a:xfrm>
              <a:off x="4018" y="3537"/>
              <a:ext cx="579" cy="15"/>
            </a:xfrm>
            <a:custGeom>
              <a:avLst/>
              <a:gdLst>
                <a:gd name="T0" fmla="*/ 152 w 154"/>
                <a:gd name="T1" fmla="*/ 0 h 4"/>
                <a:gd name="T2" fmla="*/ 0 w 154"/>
                <a:gd name="T3" fmla="*/ 0 h 4"/>
                <a:gd name="T4" fmla="*/ 0 w 154"/>
                <a:gd name="T5" fmla="*/ 4 h 4"/>
                <a:gd name="T6" fmla="*/ 152 w 154"/>
                <a:gd name="T7" fmla="*/ 4 h 4"/>
                <a:gd name="T8" fmla="*/ 154 w 154"/>
                <a:gd name="T9" fmla="*/ 2 h 4"/>
                <a:gd name="T10" fmla="*/ 152 w 154"/>
                <a:gd name="T11" fmla="*/ 0 h 4"/>
              </a:gdLst>
              <a:ahLst/>
              <a:cxnLst>
                <a:cxn ang="0">
                  <a:pos x="T0" y="T1"/>
                </a:cxn>
                <a:cxn ang="0">
                  <a:pos x="T2" y="T3"/>
                </a:cxn>
                <a:cxn ang="0">
                  <a:pos x="T4" y="T5"/>
                </a:cxn>
                <a:cxn ang="0">
                  <a:pos x="T6" y="T7"/>
                </a:cxn>
                <a:cxn ang="0">
                  <a:pos x="T8" y="T9"/>
                </a:cxn>
                <a:cxn ang="0">
                  <a:pos x="T10" y="T11"/>
                </a:cxn>
              </a:cxnLst>
              <a:rect l="0" t="0" r="r" b="b"/>
              <a:pathLst>
                <a:path w="154" h="4">
                  <a:moveTo>
                    <a:pt x="152" y="0"/>
                  </a:moveTo>
                  <a:cubicBezTo>
                    <a:pt x="0" y="0"/>
                    <a:pt x="0" y="0"/>
                    <a:pt x="0" y="0"/>
                  </a:cubicBezTo>
                  <a:cubicBezTo>
                    <a:pt x="0" y="4"/>
                    <a:pt x="0" y="4"/>
                    <a:pt x="0" y="4"/>
                  </a:cubicBezTo>
                  <a:cubicBezTo>
                    <a:pt x="152" y="4"/>
                    <a:pt x="152" y="4"/>
                    <a:pt x="152" y="4"/>
                  </a:cubicBezTo>
                  <a:cubicBezTo>
                    <a:pt x="153" y="4"/>
                    <a:pt x="154" y="3"/>
                    <a:pt x="154" y="2"/>
                  </a:cubicBezTo>
                  <a:cubicBezTo>
                    <a:pt x="154" y="1"/>
                    <a:pt x="153" y="0"/>
                    <a:pt x="152" y="0"/>
                  </a:cubicBezTo>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45" name="Rectangle 64">
              <a:extLst>
                <a:ext uri="{FF2B5EF4-FFF2-40B4-BE49-F238E27FC236}">
                  <a16:creationId xmlns:a16="http://schemas.microsoft.com/office/drawing/2014/main" id="{EFA3F581-CFD6-48D4-A477-CAA1F4959385}"/>
                </a:ext>
              </a:extLst>
            </p:cNvPr>
            <p:cNvSpPr>
              <a:spLocks noChangeArrowheads="1"/>
            </p:cNvSpPr>
            <p:nvPr/>
          </p:nvSpPr>
          <p:spPr bwMode="auto">
            <a:xfrm>
              <a:off x="4101" y="3426"/>
              <a:ext cx="33" cy="12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46" name="Rectangle 65">
              <a:extLst>
                <a:ext uri="{FF2B5EF4-FFF2-40B4-BE49-F238E27FC236}">
                  <a16:creationId xmlns:a16="http://schemas.microsoft.com/office/drawing/2014/main" id="{E42C40C2-A9A6-46ED-9AD1-CF62A1B2F029}"/>
                </a:ext>
              </a:extLst>
            </p:cNvPr>
            <p:cNvSpPr>
              <a:spLocks noChangeArrowheads="1"/>
            </p:cNvSpPr>
            <p:nvPr/>
          </p:nvSpPr>
          <p:spPr bwMode="auto">
            <a:xfrm>
              <a:off x="4356" y="3426"/>
              <a:ext cx="34" cy="126"/>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47" name="Freeform 66">
              <a:extLst>
                <a:ext uri="{FF2B5EF4-FFF2-40B4-BE49-F238E27FC236}">
                  <a16:creationId xmlns:a16="http://schemas.microsoft.com/office/drawing/2014/main" id="{AB987670-BBD8-40CF-A096-7D90A1238167}"/>
                </a:ext>
              </a:extLst>
            </p:cNvPr>
            <p:cNvSpPr>
              <a:spLocks/>
            </p:cNvSpPr>
            <p:nvPr/>
          </p:nvSpPr>
          <p:spPr bwMode="auto">
            <a:xfrm>
              <a:off x="3988" y="3426"/>
              <a:ext cx="319" cy="126"/>
            </a:xfrm>
            <a:custGeom>
              <a:avLst/>
              <a:gdLst>
                <a:gd name="T0" fmla="*/ 285 w 319"/>
                <a:gd name="T1" fmla="*/ 0 h 126"/>
                <a:gd name="T2" fmla="*/ 113 w 319"/>
                <a:gd name="T3" fmla="*/ 0 h 126"/>
                <a:gd name="T4" fmla="*/ 83 w 319"/>
                <a:gd name="T5" fmla="*/ 0 h 126"/>
                <a:gd name="T6" fmla="*/ 30 w 319"/>
                <a:gd name="T7" fmla="*/ 0 h 126"/>
                <a:gd name="T8" fmla="*/ 0 w 319"/>
                <a:gd name="T9" fmla="*/ 0 h 126"/>
                <a:gd name="T10" fmla="*/ 0 w 319"/>
                <a:gd name="T11" fmla="*/ 33 h 126"/>
                <a:gd name="T12" fmla="*/ 0 w 319"/>
                <a:gd name="T13" fmla="*/ 126 h 126"/>
                <a:gd name="T14" fmla="*/ 30 w 319"/>
                <a:gd name="T15" fmla="*/ 126 h 126"/>
                <a:gd name="T16" fmla="*/ 30 w 319"/>
                <a:gd name="T17" fmla="*/ 33 h 126"/>
                <a:gd name="T18" fmla="*/ 83 w 319"/>
                <a:gd name="T19" fmla="*/ 33 h 126"/>
                <a:gd name="T20" fmla="*/ 83 w 319"/>
                <a:gd name="T21" fmla="*/ 126 h 126"/>
                <a:gd name="T22" fmla="*/ 113 w 319"/>
                <a:gd name="T23" fmla="*/ 126 h 126"/>
                <a:gd name="T24" fmla="*/ 113 w 319"/>
                <a:gd name="T25" fmla="*/ 33 h 126"/>
                <a:gd name="T26" fmla="*/ 285 w 319"/>
                <a:gd name="T27" fmla="*/ 33 h 126"/>
                <a:gd name="T28" fmla="*/ 285 w 319"/>
                <a:gd name="T29" fmla="*/ 126 h 126"/>
                <a:gd name="T30" fmla="*/ 319 w 319"/>
                <a:gd name="T31" fmla="*/ 126 h 126"/>
                <a:gd name="T32" fmla="*/ 319 w 319"/>
                <a:gd name="T33" fmla="*/ 33 h 126"/>
                <a:gd name="T34" fmla="*/ 319 w 319"/>
                <a:gd name="T35" fmla="*/ 0 h 126"/>
                <a:gd name="T36" fmla="*/ 285 w 319"/>
                <a:gd name="T37"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9" h="126">
                  <a:moveTo>
                    <a:pt x="285" y="0"/>
                  </a:moveTo>
                  <a:lnTo>
                    <a:pt x="113" y="0"/>
                  </a:lnTo>
                  <a:lnTo>
                    <a:pt x="83" y="0"/>
                  </a:lnTo>
                  <a:lnTo>
                    <a:pt x="30" y="0"/>
                  </a:lnTo>
                  <a:lnTo>
                    <a:pt x="0" y="0"/>
                  </a:lnTo>
                  <a:lnTo>
                    <a:pt x="0" y="33"/>
                  </a:lnTo>
                  <a:lnTo>
                    <a:pt x="0" y="126"/>
                  </a:lnTo>
                  <a:lnTo>
                    <a:pt x="30" y="126"/>
                  </a:lnTo>
                  <a:lnTo>
                    <a:pt x="30" y="33"/>
                  </a:lnTo>
                  <a:lnTo>
                    <a:pt x="83" y="33"/>
                  </a:lnTo>
                  <a:lnTo>
                    <a:pt x="83" y="126"/>
                  </a:lnTo>
                  <a:lnTo>
                    <a:pt x="113" y="126"/>
                  </a:lnTo>
                  <a:lnTo>
                    <a:pt x="113" y="33"/>
                  </a:lnTo>
                  <a:lnTo>
                    <a:pt x="285" y="33"/>
                  </a:lnTo>
                  <a:lnTo>
                    <a:pt x="285" y="126"/>
                  </a:lnTo>
                  <a:lnTo>
                    <a:pt x="319" y="126"/>
                  </a:lnTo>
                  <a:lnTo>
                    <a:pt x="319" y="33"/>
                  </a:lnTo>
                  <a:lnTo>
                    <a:pt x="319" y="0"/>
                  </a:lnTo>
                  <a:lnTo>
                    <a:pt x="285"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48" name="Freeform 67">
              <a:extLst>
                <a:ext uri="{FF2B5EF4-FFF2-40B4-BE49-F238E27FC236}">
                  <a16:creationId xmlns:a16="http://schemas.microsoft.com/office/drawing/2014/main" id="{3AFA2956-25AE-40CD-B357-0C7A077D0F8D}"/>
                </a:ext>
              </a:extLst>
            </p:cNvPr>
            <p:cNvSpPr>
              <a:spLocks/>
            </p:cNvSpPr>
            <p:nvPr/>
          </p:nvSpPr>
          <p:spPr bwMode="auto">
            <a:xfrm>
              <a:off x="3988" y="3459"/>
              <a:ext cx="64" cy="93"/>
            </a:xfrm>
            <a:custGeom>
              <a:avLst/>
              <a:gdLst>
                <a:gd name="T0" fmla="*/ 30 w 64"/>
                <a:gd name="T1" fmla="*/ 0 h 93"/>
                <a:gd name="T2" fmla="*/ 30 w 64"/>
                <a:gd name="T3" fmla="*/ 78 h 93"/>
                <a:gd name="T4" fmla="*/ 15 w 64"/>
                <a:gd name="T5" fmla="*/ 59 h 93"/>
                <a:gd name="T6" fmla="*/ 0 w 64"/>
                <a:gd name="T7" fmla="*/ 71 h 93"/>
                <a:gd name="T8" fmla="*/ 0 w 64"/>
                <a:gd name="T9" fmla="*/ 93 h 93"/>
                <a:gd name="T10" fmla="*/ 30 w 64"/>
                <a:gd name="T11" fmla="*/ 93 h 93"/>
                <a:gd name="T12" fmla="*/ 41 w 64"/>
                <a:gd name="T13" fmla="*/ 93 h 93"/>
                <a:gd name="T14" fmla="*/ 64 w 64"/>
                <a:gd name="T15" fmla="*/ 93 h 93"/>
                <a:gd name="T16" fmla="*/ 64 w 64"/>
                <a:gd name="T17" fmla="*/ 0 h 93"/>
                <a:gd name="T18" fmla="*/ 30 w 64"/>
                <a:gd name="T1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93">
                  <a:moveTo>
                    <a:pt x="30" y="0"/>
                  </a:moveTo>
                  <a:lnTo>
                    <a:pt x="30" y="78"/>
                  </a:lnTo>
                  <a:lnTo>
                    <a:pt x="15" y="59"/>
                  </a:lnTo>
                  <a:lnTo>
                    <a:pt x="0" y="71"/>
                  </a:lnTo>
                  <a:lnTo>
                    <a:pt x="0" y="93"/>
                  </a:lnTo>
                  <a:lnTo>
                    <a:pt x="30" y="93"/>
                  </a:lnTo>
                  <a:lnTo>
                    <a:pt x="41" y="93"/>
                  </a:lnTo>
                  <a:lnTo>
                    <a:pt x="64" y="93"/>
                  </a:lnTo>
                  <a:lnTo>
                    <a:pt x="64" y="0"/>
                  </a:lnTo>
                  <a:lnTo>
                    <a:pt x="30"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49" name="Freeform 68">
              <a:extLst>
                <a:ext uri="{FF2B5EF4-FFF2-40B4-BE49-F238E27FC236}">
                  <a16:creationId xmlns:a16="http://schemas.microsoft.com/office/drawing/2014/main" id="{207144DC-B81B-4840-8688-A60A5131EB6A}"/>
                </a:ext>
              </a:extLst>
            </p:cNvPr>
            <p:cNvSpPr>
              <a:spLocks/>
            </p:cNvSpPr>
            <p:nvPr/>
          </p:nvSpPr>
          <p:spPr bwMode="auto">
            <a:xfrm>
              <a:off x="4307" y="3426"/>
              <a:ext cx="113" cy="126"/>
            </a:xfrm>
            <a:custGeom>
              <a:avLst/>
              <a:gdLst>
                <a:gd name="T0" fmla="*/ 0 w 113"/>
                <a:gd name="T1" fmla="*/ 0 h 126"/>
                <a:gd name="T2" fmla="*/ 0 w 113"/>
                <a:gd name="T3" fmla="*/ 126 h 126"/>
                <a:gd name="T4" fmla="*/ 30 w 113"/>
                <a:gd name="T5" fmla="*/ 126 h 126"/>
                <a:gd name="T6" fmla="*/ 30 w 113"/>
                <a:gd name="T7" fmla="*/ 33 h 126"/>
                <a:gd name="T8" fmla="*/ 83 w 113"/>
                <a:gd name="T9" fmla="*/ 33 h 126"/>
                <a:gd name="T10" fmla="*/ 83 w 113"/>
                <a:gd name="T11" fmla="*/ 126 h 126"/>
                <a:gd name="T12" fmla="*/ 113 w 113"/>
                <a:gd name="T13" fmla="*/ 126 h 126"/>
                <a:gd name="T14" fmla="*/ 113 w 113"/>
                <a:gd name="T15" fmla="*/ 0 h 126"/>
                <a:gd name="T16" fmla="*/ 0 w 113"/>
                <a:gd name="T17"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26">
                  <a:moveTo>
                    <a:pt x="0" y="0"/>
                  </a:moveTo>
                  <a:lnTo>
                    <a:pt x="0" y="126"/>
                  </a:lnTo>
                  <a:lnTo>
                    <a:pt x="30" y="126"/>
                  </a:lnTo>
                  <a:lnTo>
                    <a:pt x="30" y="33"/>
                  </a:lnTo>
                  <a:lnTo>
                    <a:pt x="83" y="33"/>
                  </a:lnTo>
                  <a:lnTo>
                    <a:pt x="83" y="126"/>
                  </a:lnTo>
                  <a:lnTo>
                    <a:pt x="113" y="126"/>
                  </a:lnTo>
                  <a:lnTo>
                    <a:pt x="113" y="0"/>
                  </a:lnTo>
                  <a:lnTo>
                    <a:pt x="0"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0" name="Rectangle 69">
              <a:extLst>
                <a:ext uri="{FF2B5EF4-FFF2-40B4-BE49-F238E27FC236}">
                  <a16:creationId xmlns:a16="http://schemas.microsoft.com/office/drawing/2014/main" id="{7320317A-12E4-4F0C-9D44-0FF9D78B3354}"/>
                </a:ext>
              </a:extLst>
            </p:cNvPr>
            <p:cNvSpPr>
              <a:spLocks noChangeArrowheads="1"/>
            </p:cNvSpPr>
            <p:nvPr/>
          </p:nvSpPr>
          <p:spPr bwMode="auto">
            <a:xfrm>
              <a:off x="4270" y="3415"/>
              <a:ext cx="30"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1" name="Rectangle 70">
              <a:extLst>
                <a:ext uri="{FF2B5EF4-FFF2-40B4-BE49-F238E27FC236}">
                  <a16:creationId xmlns:a16="http://schemas.microsoft.com/office/drawing/2014/main" id="{1A154377-1E39-45E8-806D-0DE6E099EB99}"/>
                </a:ext>
              </a:extLst>
            </p:cNvPr>
            <p:cNvSpPr>
              <a:spLocks noChangeArrowheads="1"/>
            </p:cNvSpPr>
            <p:nvPr/>
          </p:nvSpPr>
          <p:spPr bwMode="auto">
            <a:xfrm>
              <a:off x="4198" y="3345"/>
              <a:ext cx="23" cy="8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2" name="Freeform 71">
              <a:extLst>
                <a:ext uri="{FF2B5EF4-FFF2-40B4-BE49-F238E27FC236}">
                  <a16:creationId xmlns:a16="http://schemas.microsoft.com/office/drawing/2014/main" id="{B0C314B8-DA0E-4524-B3F5-448E0EAF3B1D}"/>
                </a:ext>
              </a:extLst>
            </p:cNvPr>
            <p:cNvSpPr>
              <a:spLocks/>
            </p:cNvSpPr>
            <p:nvPr/>
          </p:nvSpPr>
          <p:spPr bwMode="auto">
            <a:xfrm>
              <a:off x="3958" y="3116"/>
              <a:ext cx="477" cy="310"/>
            </a:xfrm>
            <a:custGeom>
              <a:avLst/>
              <a:gdLst>
                <a:gd name="T0" fmla="*/ 477 w 477"/>
                <a:gd name="T1" fmla="*/ 255 h 310"/>
                <a:gd name="T2" fmla="*/ 477 w 477"/>
                <a:gd name="T3" fmla="*/ 0 h 310"/>
                <a:gd name="T4" fmla="*/ 0 w 477"/>
                <a:gd name="T5" fmla="*/ 0 h 310"/>
                <a:gd name="T6" fmla="*/ 0 w 477"/>
                <a:gd name="T7" fmla="*/ 255 h 310"/>
                <a:gd name="T8" fmla="*/ 225 w 477"/>
                <a:gd name="T9" fmla="*/ 255 h 310"/>
                <a:gd name="T10" fmla="*/ 225 w 477"/>
                <a:gd name="T11" fmla="*/ 299 h 310"/>
                <a:gd name="T12" fmla="*/ 150 w 477"/>
                <a:gd name="T13" fmla="*/ 299 h 310"/>
                <a:gd name="T14" fmla="*/ 150 w 477"/>
                <a:gd name="T15" fmla="*/ 310 h 310"/>
                <a:gd name="T16" fmla="*/ 225 w 477"/>
                <a:gd name="T17" fmla="*/ 310 h 310"/>
                <a:gd name="T18" fmla="*/ 252 w 477"/>
                <a:gd name="T19" fmla="*/ 310 h 310"/>
                <a:gd name="T20" fmla="*/ 315 w 477"/>
                <a:gd name="T21" fmla="*/ 310 h 310"/>
                <a:gd name="T22" fmla="*/ 315 w 477"/>
                <a:gd name="T23" fmla="*/ 299 h 310"/>
                <a:gd name="T24" fmla="*/ 252 w 477"/>
                <a:gd name="T25" fmla="*/ 299 h 310"/>
                <a:gd name="T26" fmla="*/ 252 w 477"/>
                <a:gd name="T27" fmla="*/ 255 h 310"/>
                <a:gd name="T28" fmla="*/ 477 w 477"/>
                <a:gd name="T29" fmla="*/ 25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7" h="310">
                  <a:moveTo>
                    <a:pt x="477" y="255"/>
                  </a:moveTo>
                  <a:lnTo>
                    <a:pt x="477" y="0"/>
                  </a:lnTo>
                  <a:lnTo>
                    <a:pt x="0" y="0"/>
                  </a:lnTo>
                  <a:lnTo>
                    <a:pt x="0" y="255"/>
                  </a:lnTo>
                  <a:lnTo>
                    <a:pt x="225" y="255"/>
                  </a:lnTo>
                  <a:lnTo>
                    <a:pt x="225" y="299"/>
                  </a:lnTo>
                  <a:lnTo>
                    <a:pt x="150" y="299"/>
                  </a:lnTo>
                  <a:lnTo>
                    <a:pt x="150" y="310"/>
                  </a:lnTo>
                  <a:lnTo>
                    <a:pt x="225" y="310"/>
                  </a:lnTo>
                  <a:lnTo>
                    <a:pt x="252" y="310"/>
                  </a:lnTo>
                  <a:lnTo>
                    <a:pt x="315" y="310"/>
                  </a:lnTo>
                  <a:lnTo>
                    <a:pt x="315" y="299"/>
                  </a:lnTo>
                  <a:lnTo>
                    <a:pt x="252" y="299"/>
                  </a:lnTo>
                  <a:lnTo>
                    <a:pt x="252" y="255"/>
                  </a:lnTo>
                  <a:lnTo>
                    <a:pt x="477" y="25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3" name="Rectangle 72">
              <a:extLst>
                <a:ext uri="{FF2B5EF4-FFF2-40B4-BE49-F238E27FC236}">
                  <a16:creationId xmlns:a16="http://schemas.microsoft.com/office/drawing/2014/main" id="{3248E436-663E-4BF6-B863-BFFB92C865C1}"/>
                </a:ext>
              </a:extLst>
            </p:cNvPr>
            <p:cNvSpPr>
              <a:spLocks noChangeArrowheads="1"/>
            </p:cNvSpPr>
            <p:nvPr/>
          </p:nvSpPr>
          <p:spPr bwMode="auto">
            <a:xfrm>
              <a:off x="4435" y="3116"/>
              <a:ext cx="15" cy="25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4" name="Rectangle 73">
              <a:extLst>
                <a:ext uri="{FF2B5EF4-FFF2-40B4-BE49-F238E27FC236}">
                  <a16:creationId xmlns:a16="http://schemas.microsoft.com/office/drawing/2014/main" id="{0F571CCF-02DC-463A-B90D-AE8864CF3DA1}"/>
                </a:ext>
              </a:extLst>
            </p:cNvPr>
            <p:cNvSpPr>
              <a:spLocks noChangeArrowheads="1"/>
            </p:cNvSpPr>
            <p:nvPr/>
          </p:nvSpPr>
          <p:spPr bwMode="auto">
            <a:xfrm>
              <a:off x="3984" y="3142"/>
              <a:ext cx="425" cy="203"/>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5" name="Rectangle 74">
              <a:extLst>
                <a:ext uri="{FF2B5EF4-FFF2-40B4-BE49-F238E27FC236}">
                  <a16:creationId xmlns:a16="http://schemas.microsoft.com/office/drawing/2014/main" id="{0304F841-0F62-4281-8A8B-9484B9161E1C}"/>
                </a:ext>
              </a:extLst>
            </p:cNvPr>
            <p:cNvSpPr>
              <a:spLocks noChangeArrowheads="1"/>
            </p:cNvSpPr>
            <p:nvPr/>
          </p:nvSpPr>
          <p:spPr bwMode="auto">
            <a:xfrm>
              <a:off x="4255" y="3400"/>
              <a:ext cx="101" cy="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6" name="Rectangle 75">
              <a:extLst>
                <a:ext uri="{FF2B5EF4-FFF2-40B4-BE49-F238E27FC236}">
                  <a16:creationId xmlns:a16="http://schemas.microsoft.com/office/drawing/2014/main" id="{1138933A-8F84-44D5-8C00-00DA1CC72B97}"/>
                </a:ext>
              </a:extLst>
            </p:cNvPr>
            <p:cNvSpPr>
              <a:spLocks noChangeArrowheads="1"/>
            </p:cNvSpPr>
            <p:nvPr/>
          </p:nvSpPr>
          <p:spPr bwMode="auto">
            <a:xfrm>
              <a:off x="4356" y="3400"/>
              <a:ext cx="42" cy="2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7" name="Rectangle 76">
              <a:extLst>
                <a:ext uri="{FF2B5EF4-FFF2-40B4-BE49-F238E27FC236}">
                  <a16:creationId xmlns:a16="http://schemas.microsoft.com/office/drawing/2014/main" id="{FA399704-2FBB-4550-AF7E-1685DD5F7A4D}"/>
                </a:ext>
              </a:extLst>
            </p:cNvPr>
            <p:cNvSpPr>
              <a:spLocks noChangeArrowheads="1"/>
            </p:cNvSpPr>
            <p:nvPr/>
          </p:nvSpPr>
          <p:spPr bwMode="auto">
            <a:xfrm>
              <a:off x="4258" y="3411"/>
              <a:ext cx="49" cy="4"/>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8" name="Oval 77">
              <a:extLst>
                <a:ext uri="{FF2B5EF4-FFF2-40B4-BE49-F238E27FC236}">
                  <a16:creationId xmlns:a16="http://schemas.microsoft.com/office/drawing/2014/main" id="{91FF13C4-B9F7-451D-93D7-F67BF582A1CC}"/>
                </a:ext>
              </a:extLst>
            </p:cNvPr>
            <p:cNvSpPr>
              <a:spLocks noChangeArrowheads="1"/>
            </p:cNvSpPr>
            <p:nvPr/>
          </p:nvSpPr>
          <p:spPr bwMode="auto">
            <a:xfrm>
              <a:off x="4337" y="3408"/>
              <a:ext cx="12" cy="11"/>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9" name="Freeform 78">
              <a:extLst>
                <a:ext uri="{FF2B5EF4-FFF2-40B4-BE49-F238E27FC236}">
                  <a16:creationId xmlns:a16="http://schemas.microsoft.com/office/drawing/2014/main" id="{C4263E88-F041-4D0A-8DBC-74FA7A7F8BD4}"/>
                </a:ext>
              </a:extLst>
            </p:cNvPr>
            <p:cNvSpPr>
              <a:spLocks/>
            </p:cNvSpPr>
            <p:nvPr/>
          </p:nvSpPr>
          <p:spPr bwMode="auto">
            <a:xfrm>
              <a:off x="3462" y="3083"/>
              <a:ext cx="390" cy="395"/>
            </a:xfrm>
            <a:custGeom>
              <a:avLst/>
              <a:gdLst>
                <a:gd name="T0" fmla="*/ 98 w 104"/>
                <a:gd name="T1" fmla="*/ 88 h 107"/>
                <a:gd name="T2" fmla="*/ 104 w 104"/>
                <a:gd name="T3" fmla="*/ 58 h 107"/>
                <a:gd name="T4" fmla="*/ 68 w 104"/>
                <a:gd name="T5" fmla="*/ 58 h 107"/>
                <a:gd name="T6" fmla="*/ 63 w 104"/>
                <a:gd name="T7" fmla="*/ 53 h 107"/>
                <a:gd name="T8" fmla="*/ 62 w 104"/>
                <a:gd name="T9" fmla="*/ 45 h 107"/>
                <a:gd name="T10" fmla="*/ 64 w 104"/>
                <a:gd name="T11" fmla="*/ 33 h 107"/>
                <a:gd name="T12" fmla="*/ 67 w 104"/>
                <a:gd name="T13" fmla="*/ 21 h 107"/>
                <a:gd name="T14" fmla="*/ 65 w 104"/>
                <a:gd name="T15" fmla="*/ 8 h 107"/>
                <a:gd name="T16" fmla="*/ 56 w 104"/>
                <a:gd name="T17" fmla="*/ 0 h 107"/>
                <a:gd name="T18" fmla="*/ 44 w 104"/>
                <a:gd name="T19" fmla="*/ 0 h 107"/>
                <a:gd name="T20" fmla="*/ 41 w 104"/>
                <a:gd name="T21" fmla="*/ 2 h 107"/>
                <a:gd name="T22" fmla="*/ 35 w 104"/>
                <a:gd name="T23" fmla="*/ 0 h 107"/>
                <a:gd name="T24" fmla="*/ 16 w 104"/>
                <a:gd name="T25" fmla="*/ 0 h 107"/>
                <a:gd name="T26" fmla="*/ 13 w 104"/>
                <a:gd name="T27" fmla="*/ 0 h 107"/>
                <a:gd name="T28" fmla="*/ 4 w 104"/>
                <a:gd name="T29" fmla="*/ 0 h 107"/>
                <a:gd name="T30" fmla="*/ 0 w 104"/>
                <a:gd name="T31" fmla="*/ 4 h 107"/>
                <a:gd name="T32" fmla="*/ 12 w 104"/>
                <a:gd name="T33" fmla="*/ 102 h 107"/>
                <a:gd name="T34" fmla="*/ 17 w 104"/>
                <a:gd name="T35" fmla="*/ 107 h 107"/>
                <a:gd name="T36" fmla="*/ 57 w 104"/>
                <a:gd name="T37" fmla="*/ 107 h 107"/>
                <a:gd name="T38" fmla="*/ 60 w 104"/>
                <a:gd name="T39" fmla="*/ 107 h 107"/>
                <a:gd name="T40" fmla="*/ 100 w 104"/>
                <a:gd name="T41" fmla="*/ 107 h 107"/>
                <a:gd name="T42" fmla="*/ 98 w 104"/>
                <a:gd name="T43" fmla="*/ 8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07">
                  <a:moveTo>
                    <a:pt x="98" y="88"/>
                  </a:moveTo>
                  <a:cubicBezTo>
                    <a:pt x="104" y="58"/>
                    <a:pt x="104" y="58"/>
                    <a:pt x="104" y="58"/>
                  </a:cubicBezTo>
                  <a:cubicBezTo>
                    <a:pt x="68" y="58"/>
                    <a:pt x="68" y="58"/>
                    <a:pt x="68" y="58"/>
                  </a:cubicBezTo>
                  <a:cubicBezTo>
                    <a:pt x="66" y="58"/>
                    <a:pt x="64" y="56"/>
                    <a:pt x="63" y="53"/>
                  </a:cubicBezTo>
                  <a:cubicBezTo>
                    <a:pt x="62" y="45"/>
                    <a:pt x="62" y="45"/>
                    <a:pt x="62" y="45"/>
                  </a:cubicBezTo>
                  <a:cubicBezTo>
                    <a:pt x="62" y="40"/>
                    <a:pt x="62" y="36"/>
                    <a:pt x="64" y="33"/>
                  </a:cubicBezTo>
                  <a:cubicBezTo>
                    <a:pt x="66" y="30"/>
                    <a:pt x="67" y="26"/>
                    <a:pt x="67" y="21"/>
                  </a:cubicBezTo>
                  <a:cubicBezTo>
                    <a:pt x="65" y="8"/>
                    <a:pt x="65" y="8"/>
                    <a:pt x="65" y="8"/>
                  </a:cubicBezTo>
                  <a:cubicBezTo>
                    <a:pt x="65" y="4"/>
                    <a:pt x="60" y="0"/>
                    <a:pt x="56" y="0"/>
                  </a:cubicBezTo>
                  <a:cubicBezTo>
                    <a:pt x="44" y="0"/>
                    <a:pt x="44" y="0"/>
                    <a:pt x="44" y="0"/>
                  </a:cubicBezTo>
                  <a:cubicBezTo>
                    <a:pt x="43" y="0"/>
                    <a:pt x="42" y="1"/>
                    <a:pt x="41" y="2"/>
                  </a:cubicBezTo>
                  <a:cubicBezTo>
                    <a:pt x="39" y="1"/>
                    <a:pt x="37" y="0"/>
                    <a:pt x="35" y="0"/>
                  </a:cubicBezTo>
                  <a:cubicBezTo>
                    <a:pt x="16" y="0"/>
                    <a:pt x="16" y="0"/>
                    <a:pt x="16" y="0"/>
                  </a:cubicBezTo>
                  <a:cubicBezTo>
                    <a:pt x="13" y="0"/>
                    <a:pt x="13" y="0"/>
                    <a:pt x="13" y="0"/>
                  </a:cubicBezTo>
                  <a:cubicBezTo>
                    <a:pt x="4" y="0"/>
                    <a:pt x="4" y="0"/>
                    <a:pt x="4" y="0"/>
                  </a:cubicBezTo>
                  <a:cubicBezTo>
                    <a:pt x="2" y="0"/>
                    <a:pt x="0" y="2"/>
                    <a:pt x="0" y="4"/>
                  </a:cubicBezTo>
                  <a:cubicBezTo>
                    <a:pt x="12" y="102"/>
                    <a:pt x="12" y="102"/>
                    <a:pt x="12" y="102"/>
                  </a:cubicBezTo>
                  <a:cubicBezTo>
                    <a:pt x="12" y="105"/>
                    <a:pt x="15" y="107"/>
                    <a:pt x="17" y="107"/>
                  </a:cubicBezTo>
                  <a:cubicBezTo>
                    <a:pt x="57" y="107"/>
                    <a:pt x="57" y="107"/>
                    <a:pt x="57" y="107"/>
                  </a:cubicBezTo>
                  <a:cubicBezTo>
                    <a:pt x="60" y="107"/>
                    <a:pt x="60" y="107"/>
                    <a:pt x="60" y="107"/>
                  </a:cubicBezTo>
                  <a:cubicBezTo>
                    <a:pt x="100" y="107"/>
                    <a:pt x="100" y="107"/>
                    <a:pt x="100" y="107"/>
                  </a:cubicBezTo>
                  <a:cubicBezTo>
                    <a:pt x="98" y="88"/>
                    <a:pt x="98" y="88"/>
                    <a:pt x="98" y="88"/>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0" name="Freeform 79">
              <a:extLst>
                <a:ext uri="{FF2B5EF4-FFF2-40B4-BE49-F238E27FC236}">
                  <a16:creationId xmlns:a16="http://schemas.microsoft.com/office/drawing/2014/main" id="{9453C289-BA89-46DD-ADEC-E61746A65623}"/>
                </a:ext>
              </a:extLst>
            </p:cNvPr>
            <p:cNvSpPr>
              <a:spLocks/>
            </p:cNvSpPr>
            <p:nvPr/>
          </p:nvSpPr>
          <p:spPr bwMode="auto">
            <a:xfrm>
              <a:off x="3672" y="3083"/>
              <a:ext cx="79" cy="214"/>
            </a:xfrm>
            <a:custGeom>
              <a:avLst/>
              <a:gdLst>
                <a:gd name="T0" fmla="*/ 21 w 21"/>
                <a:gd name="T1" fmla="*/ 58 h 58"/>
                <a:gd name="T2" fmla="*/ 18 w 21"/>
                <a:gd name="T3" fmla="*/ 58 h 58"/>
                <a:gd name="T4" fmla="*/ 13 w 21"/>
                <a:gd name="T5" fmla="*/ 53 h 58"/>
                <a:gd name="T6" fmla="*/ 12 w 21"/>
                <a:gd name="T7" fmla="*/ 45 h 58"/>
                <a:gd name="T8" fmla="*/ 14 w 21"/>
                <a:gd name="T9" fmla="*/ 33 h 58"/>
                <a:gd name="T10" fmla="*/ 16 w 21"/>
                <a:gd name="T11" fmla="*/ 21 h 58"/>
                <a:gd name="T12" fmla="*/ 15 w 21"/>
                <a:gd name="T13" fmla="*/ 8 h 58"/>
                <a:gd name="T14" fmla="*/ 5 w 21"/>
                <a:gd name="T15" fmla="*/ 0 h 58"/>
                <a:gd name="T16" fmla="*/ 0 w 21"/>
                <a:gd name="T17" fmla="*/ 0 h 58"/>
                <a:gd name="T18" fmla="*/ 9 w 21"/>
                <a:gd name="T19" fmla="*/ 8 h 58"/>
                <a:gd name="T20" fmla="*/ 11 w 21"/>
                <a:gd name="T21" fmla="*/ 21 h 58"/>
                <a:gd name="T22" fmla="*/ 8 w 21"/>
                <a:gd name="T23" fmla="*/ 33 h 58"/>
                <a:gd name="T24" fmla="*/ 6 w 21"/>
                <a:gd name="T25" fmla="*/ 45 h 58"/>
                <a:gd name="T26" fmla="*/ 7 w 21"/>
                <a:gd name="T27" fmla="*/ 53 h 58"/>
                <a:gd name="T28" fmla="*/ 12 w 21"/>
                <a:gd name="T29" fmla="*/ 58 h 58"/>
                <a:gd name="T30" fmla="*/ 21 w 21"/>
                <a:gd name="T31"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 h="58">
                  <a:moveTo>
                    <a:pt x="21" y="58"/>
                  </a:moveTo>
                  <a:cubicBezTo>
                    <a:pt x="18" y="58"/>
                    <a:pt x="18" y="58"/>
                    <a:pt x="18" y="58"/>
                  </a:cubicBezTo>
                  <a:cubicBezTo>
                    <a:pt x="15" y="58"/>
                    <a:pt x="13" y="56"/>
                    <a:pt x="13" y="53"/>
                  </a:cubicBezTo>
                  <a:cubicBezTo>
                    <a:pt x="12" y="45"/>
                    <a:pt x="12" y="45"/>
                    <a:pt x="12" y="45"/>
                  </a:cubicBezTo>
                  <a:cubicBezTo>
                    <a:pt x="11" y="40"/>
                    <a:pt x="12" y="36"/>
                    <a:pt x="14" y="33"/>
                  </a:cubicBezTo>
                  <a:cubicBezTo>
                    <a:pt x="16" y="30"/>
                    <a:pt x="17" y="26"/>
                    <a:pt x="16" y="21"/>
                  </a:cubicBezTo>
                  <a:cubicBezTo>
                    <a:pt x="15" y="8"/>
                    <a:pt x="15" y="8"/>
                    <a:pt x="15" y="8"/>
                  </a:cubicBezTo>
                  <a:cubicBezTo>
                    <a:pt x="14" y="4"/>
                    <a:pt x="10" y="0"/>
                    <a:pt x="5" y="0"/>
                  </a:cubicBezTo>
                  <a:cubicBezTo>
                    <a:pt x="0" y="0"/>
                    <a:pt x="0" y="0"/>
                    <a:pt x="0" y="0"/>
                  </a:cubicBezTo>
                  <a:cubicBezTo>
                    <a:pt x="4" y="0"/>
                    <a:pt x="9" y="4"/>
                    <a:pt x="9" y="8"/>
                  </a:cubicBezTo>
                  <a:cubicBezTo>
                    <a:pt x="11" y="21"/>
                    <a:pt x="11" y="21"/>
                    <a:pt x="11" y="21"/>
                  </a:cubicBezTo>
                  <a:cubicBezTo>
                    <a:pt x="11" y="26"/>
                    <a:pt x="10" y="30"/>
                    <a:pt x="8" y="33"/>
                  </a:cubicBezTo>
                  <a:cubicBezTo>
                    <a:pt x="6" y="36"/>
                    <a:pt x="6" y="40"/>
                    <a:pt x="6" y="45"/>
                  </a:cubicBezTo>
                  <a:cubicBezTo>
                    <a:pt x="7" y="53"/>
                    <a:pt x="7" y="53"/>
                    <a:pt x="7" y="53"/>
                  </a:cubicBezTo>
                  <a:cubicBezTo>
                    <a:pt x="8" y="56"/>
                    <a:pt x="10" y="58"/>
                    <a:pt x="12" y="58"/>
                  </a:cubicBezTo>
                  <a:lnTo>
                    <a:pt x="21" y="5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1" name="Freeform 80">
              <a:extLst>
                <a:ext uri="{FF2B5EF4-FFF2-40B4-BE49-F238E27FC236}">
                  <a16:creationId xmlns:a16="http://schemas.microsoft.com/office/drawing/2014/main" id="{1F920EE1-BCFD-4DBB-AEC6-DCD81CAC9C95}"/>
                </a:ext>
              </a:extLst>
            </p:cNvPr>
            <p:cNvSpPr>
              <a:spLocks/>
            </p:cNvSpPr>
            <p:nvPr/>
          </p:nvSpPr>
          <p:spPr bwMode="auto">
            <a:xfrm>
              <a:off x="3522" y="3083"/>
              <a:ext cx="67" cy="214"/>
            </a:xfrm>
            <a:custGeom>
              <a:avLst/>
              <a:gdLst>
                <a:gd name="T0" fmla="*/ 9 w 18"/>
                <a:gd name="T1" fmla="*/ 8 h 58"/>
                <a:gd name="T2" fmla="*/ 11 w 18"/>
                <a:gd name="T3" fmla="*/ 21 h 58"/>
                <a:gd name="T4" fmla="*/ 8 w 18"/>
                <a:gd name="T5" fmla="*/ 33 h 58"/>
                <a:gd name="T6" fmla="*/ 6 w 18"/>
                <a:gd name="T7" fmla="*/ 45 h 58"/>
                <a:gd name="T8" fmla="*/ 7 w 18"/>
                <a:gd name="T9" fmla="*/ 53 h 58"/>
                <a:gd name="T10" fmla="*/ 12 w 18"/>
                <a:gd name="T11" fmla="*/ 58 h 58"/>
                <a:gd name="T12" fmla="*/ 18 w 18"/>
                <a:gd name="T13" fmla="*/ 58 h 58"/>
                <a:gd name="T14" fmla="*/ 13 w 18"/>
                <a:gd name="T15" fmla="*/ 53 h 58"/>
                <a:gd name="T16" fmla="*/ 12 w 18"/>
                <a:gd name="T17" fmla="*/ 45 h 58"/>
                <a:gd name="T18" fmla="*/ 14 w 18"/>
                <a:gd name="T19" fmla="*/ 33 h 58"/>
                <a:gd name="T20" fmla="*/ 16 w 18"/>
                <a:gd name="T21" fmla="*/ 21 h 58"/>
                <a:gd name="T22" fmla="*/ 15 w 18"/>
                <a:gd name="T23" fmla="*/ 8 h 58"/>
                <a:gd name="T24" fmla="*/ 5 w 18"/>
                <a:gd name="T25" fmla="*/ 0 h 58"/>
                <a:gd name="T26" fmla="*/ 0 w 18"/>
                <a:gd name="T27" fmla="*/ 0 h 58"/>
                <a:gd name="T28" fmla="*/ 9 w 18"/>
                <a:gd name="T2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58">
                  <a:moveTo>
                    <a:pt x="9" y="8"/>
                  </a:moveTo>
                  <a:cubicBezTo>
                    <a:pt x="11" y="21"/>
                    <a:pt x="11" y="21"/>
                    <a:pt x="11" y="21"/>
                  </a:cubicBezTo>
                  <a:cubicBezTo>
                    <a:pt x="11" y="26"/>
                    <a:pt x="10" y="30"/>
                    <a:pt x="8" y="33"/>
                  </a:cubicBezTo>
                  <a:cubicBezTo>
                    <a:pt x="6" y="36"/>
                    <a:pt x="6" y="40"/>
                    <a:pt x="6" y="45"/>
                  </a:cubicBezTo>
                  <a:cubicBezTo>
                    <a:pt x="7" y="53"/>
                    <a:pt x="7" y="53"/>
                    <a:pt x="7" y="53"/>
                  </a:cubicBezTo>
                  <a:cubicBezTo>
                    <a:pt x="7" y="56"/>
                    <a:pt x="10" y="58"/>
                    <a:pt x="12" y="58"/>
                  </a:cubicBezTo>
                  <a:cubicBezTo>
                    <a:pt x="18" y="58"/>
                    <a:pt x="18" y="58"/>
                    <a:pt x="18" y="58"/>
                  </a:cubicBezTo>
                  <a:cubicBezTo>
                    <a:pt x="15" y="58"/>
                    <a:pt x="13" y="56"/>
                    <a:pt x="13" y="53"/>
                  </a:cubicBezTo>
                  <a:cubicBezTo>
                    <a:pt x="12" y="45"/>
                    <a:pt x="12" y="45"/>
                    <a:pt x="12" y="45"/>
                  </a:cubicBezTo>
                  <a:cubicBezTo>
                    <a:pt x="11" y="40"/>
                    <a:pt x="12" y="36"/>
                    <a:pt x="14" y="33"/>
                  </a:cubicBezTo>
                  <a:cubicBezTo>
                    <a:pt x="16" y="30"/>
                    <a:pt x="17" y="26"/>
                    <a:pt x="16" y="21"/>
                  </a:cubicBezTo>
                  <a:cubicBezTo>
                    <a:pt x="15" y="8"/>
                    <a:pt x="15" y="8"/>
                    <a:pt x="15" y="8"/>
                  </a:cubicBezTo>
                  <a:cubicBezTo>
                    <a:pt x="14" y="4"/>
                    <a:pt x="10" y="0"/>
                    <a:pt x="5" y="0"/>
                  </a:cubicBezTo>
                  <a:cubicBezTo>
                    <a:pt x="0" y="0"/>
                    <a:pt x="0" y="0"/>
                    <a:pt x="0" y="0"/>
                  </a:cubicBezTo>
                  <a:cubicBezTo>
                    <a:pt x="4" y="0"/>
                    <a:pt x="9" y="4"/>
                    <a:pt x="9" y="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2" name="Freeform 81">
              <a:extLst>
                <a:ext uri="{FF2B5EF4-FFF2-40B4-BE49-F238E27FC236}">
                  <a16:creationId xmlns:a16="http://schemas.microsoft.com/office/drawing/2014/main" id="{14D54B52-3E6F-494A-BD8B-5F4B4A73B58F}"/>
                </a:ext>
              </a:extLst>
            </p:cNvPr>
            <p:cNvSpPr>
              <a:spLocks/>
            </p:cNvSpPr>
            <p:nvPr/>
          </p:nvSpPr>
          <p:spPr bwMode="auto">
            <a:xfrm>
              <a:off x="3634" y="3408"/>
              <a:ext cx="158" cy="29"/>
            </a:xfrm>
            <a:custGeom>
              <a:avLst/>
              <a:gdLst>
                <a:gd name="T0" fmla="*/ 0 w 42"/>
                <a:gd name="T1" fmla="*/ 0 h 8"/>
                <a:gd name="T2" fmla="*/ 0 w 42"/>
                <a:gd name="T3" fmla="*/ 1 h 8"/>
                <a:gd name="T4" fmla="*/ 1 w 42"/>
                <a:gd name="T5" fmla="*/ 8 h 8"/>
                <a:gd name="T6" fmla="*/ 42 w 42"/>
                <a:gd name="T7" fmla="*/ 0 h 8"/>
                <a:gd name="T8" fmla="*/ 0 w 42"/>
                <a:gd name="T9" fmla="*/ 0 h 8"/>
              </a:gdLst>
              <a:ahLst/>
              <a:cxnLst>
                <a:cxn ang="0">
                  <a:pos x="T0" y="T1"/>
                </a:cxn>
                <a:cxn ang="0">
                  <a:pos x="T2" y="T3"/>
                </a:cxn>
                <a:cxn ang="0">
                  <a:pos x="T4" y="T5"/>
                </a:cxn>
                <a:cxn ang="0">
                  <a:pos x="T6" y="T7"/>
                </a:cxn>
                <a:cxn ang="0">
                  <a:pos x="T8" y="T9"/>
                </a:cxn>
              </a:cxnLst>
              <a:rect l="0" t="0" r="r" b="b"/>
              <a:pathLst>
                <a:path w="42" h="8">
                  <a:moveTo>
                    <a:pt x="0" y="0"/>
                  </a:moveTo>
                  <a:cubicBezTo>
                    <a:pt x="0" y="1"/>
                    <a:pt x="0" y="1"/>
                    <a:pt x="0" y="1"/>
                  </a:cubicBezTo>
                  <a:cubicBezTo>
                    <a:pt x="1" y="8"/>
                    <a:pt x="1" y="8"/>
                    <a:pt x="1" y="8"/>
                  </a:cubicBezTo>
                  <a:cubicBezTo>
                    <a:pt x="42" y="0"/>
                    <a:pt x="42" y="0"/>
                    <a:pt x="42" y="0"/>
                  </a:cubicBezTo>
                  <a:lnTo>
                    <a:pt x="0"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3" name="Freeform 82">
              <a:extLst>
                <a:ext uri="{FF2B5EF4-FFF2-40B4-BE49-F238E27FC236}">
                  <a16:creationId xmlns:a16="http://schemas.microsoft.com/office/drawing/2014/main" id="{6583FA9D-EB96-49CE-9A6A-B7E9FBD0D57B}"/>
                </a:ext>
              </a:extLst>
            </p:cNvPr>
            <p:cNvSpPr>
              <a:spLocks/>
            </p:cNvSpPr>
            <p:nvPr/>
          </p:nvSpPr>
          <p:spPr bwMode="auto">
            <a:xfrm>
              <a:off x="3608" y="3297"/>
              <a:ext cx="278" cy="181"/>
            </a:xfrm>
            <a:custGeom>
              <a:avLst/>
              <a:gdLst>
                <a:gd name="T0" fmla="*/ 70 w 74"/>
                <a:gd name="T1" fmla="*/ 8 h 49"/>
                <a:gd name="T2" fmla="*/ 74 w 74"/>
                <a:gd name="T3" fmla="*/ 5 h 49"/>
                <a:gd name="T4" fmla="*/ 74 w 74"/>
                <a:gd name="T5" fmla="*/ 3 h 49"/>
                <a:gd name="T6" fmla="*/ 70 w 74"/>
                <a:gd name="T7" fmla="*/ 0 h 49"/>
                <a:gd name="T8" fmla="*/ 63 w 74"/>
                <a:gd name="T9" fmla="*/ 0 h 49"/>
                <a:gd name="T10" fmla="*/ 59 w 74"/>
                <a:gd name="T11" fmla="*/ 4 h 49"/>
                <a:gd name="T12" fmla="*/ 57 w 74"/>
                <a:gd name="T13" fmla="*/ 19 h 49"/>
                <a:gd name="T14" fmla="*/ 17 w 74"/>
                <a:gd name="T15" fmla="*/ 19 h 49"/>
                <a:gd name="T16" fmla="*/ 15 w 74"/>
                <a:gd name="T17" fmla="*/ 4 h 49"/>
                <a:gd name="T18" fmla="*/ 11 w 74"/>
                <a:gd name="T19" fmla="*/ 0 h 49"/>
                <a:gd name="T20" fmla="*/ 4 w 74"/>
                <a:gd name="T21" fmla="*/ 0 h 49"/>
                <a:gd name="T22" fmla="*/ 0 w 74"/>
                <a:gd name="T23" fmla="*/ 3 h 49"/>
                <a:gd name="T24" fmla="*/ 0 w 74"/>
                <a:gd name="T25" fmla="*/ 5 h 49"/>
                <a:gd name="T26" fmla="*/ 4 w 74"/>
                <a:gd name="T27" fmla="*/ 8 h 49"/>
                <a:gd name="T28" fmla="*/ 7 w 74"/>
                <a:gd name="T29" fmla="*/ 11 h 49"/>
                <a:gd name="T30" fmla="*/ 8 w 74"/>
                <a:gd name="T31" fmla="*/ 19 h 49"/>
                <a:gd name="T32" fmla="*/ 6 w 74"/>
                <a:gd name="T33" fmla="*/ 19 h 49"/>
                <a:gd name="T34" fmla="*/ 4 w 74"/>
                <a:gd name="T35" fmla="*/ 21 h 49"/>
                <a:gd name="T36" fmla="*/ 4 w 74"/>
                <a:gd name="T37" fmla="*/ 28 h 49"/>
                <a:gd name="T38" fmla="*/ 6 w 74"/>
                <a:gd name="T39" fmla="*/ 30 h 49"/>
                <a:gd name="T40" fmla="*/ 7 w 74"/>
                <a:gd name="T41" fmla="*/ 30 h 49"/>
                <a:gd name="T42" fmla="*/ 49 w 74"/>
                <a:gd name="T43" fmla="*/ 30 h 49"/>
                <a:gd name="T44" fmla="*/ 8 w 74"/>
                <a:gd name="T45" fmla="*/ 38 h 49"/>
                <a:gd name="T46" fmla="*/ 9 w 74"/>
                <a:gd name="T47" fmla="*/ 48 h 49"/>
                <a:gd name="T48" fmla="*/ 10 w 74"/>
                <a:gd name="T49" fmla="*/ 49 h 49"/>
                <a:gd name="T50" fmla="*/ 67 w 74"/>
                <a:gd name="T51" fmla="*/ 49 h 49"/>
                <a:gd name="T52" fmla="*/ 69 w 74"/>
                <a:gd name="T53" fmla="*/ 48 h 49"/>
                <a:gd name="T54" fmla="*/ 71 w 74"/>
                <a:gd name="T55" fmla="*/ 31 h 49"/>
                <a:gd name="T56" fmla="*/ 71 w 74"/>
                <a:gd name="T57" fmla="*/ 30 h 49"/>
                <a:gd name="T58" fmla="*/ 72 w 74"/>
                <a:gd name="T59" fmla="*/ 30 h 49"/>
                <a:gd name="T60" fmla="*/ 74 w 74"/>
                <a:gd name="T61" fmla="*/ 28 h 49"/>
                <a:gd name="T62" fmla="*/ 74 w 74"/>
                <a:gd name="T63" fmla="*/ 21 h 49"/>
                <a:gd name="T64" fmla="*/ 72 w 74"/>
                <a:gd name="T65" fmla="*/ 19 h 49"/>
                <a:gd name="T66" fmla="*/ 66 w 74"/>
                <a:gd name="T67" fmla="*/ 19 h 49"/>
                <a:gd name="T68" fmla="*/ 67 w 74"/>
                <a:gd name="T69" fmla="*/ 11 h 49"/>
                <a:gd name="T70" fmla="*/ 70 w 74"/>
                <a:gd name="T71"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4" h="49">
                  <a:moveTo>
                    <a:pt x="70" y="8"/>
                  </a:moveTo>
                  <a:cubicBezTo>
                    <a:pt x="72" y="8"/>
                    <a:pt x="74" y="7"/>
                    <a:pt x="74" y="5"/>
                  </a:cubicBezTo>
                  <a:cubicBezTo>
                    <a:pt x="74" y="3"/>
                    <a:pt x="74" y="3"/>
                    <a:pt x="74" y="3"/>
                  </a:cubicBezTo>
                  <a:cubicBezTo>
                    <a:pt x="74" y="1"/>
                    <a:pt x="72" y="0"/>
                    <a:pt x="70" y="0"/>
                  </a:cubicBezTo>
                  <a:cubicBezTo>
                    <a:pt x="63" y="0"/>
                    <a:pt x="63" y="0"/>
                    <a:pt x="63" y="0"/>
                  </a:cubicBezTo>
                  <a:cubicBezTo>
                    <a:pt x="61" y="0"/>
                    <a:pt x="59" y="2"/>
                    <a:pt x="59" y="4"/>
                  </a:cubicBezTo>
                  <a:cubicBezTo>
                    <a:pt x="57" y="19"/>
                    <a:pt x="57" y="19"/>
                    <a:pt x="57" y="19"/>
                  </a:cubicBezTo>
                  <a:cubicBezTo>
                    <a:pt x="17" y="19"/>
                    <a:pt x="17" y="19"/>
                    <a:pt x="17" y="19"/>
                  </a:cubicBezTo>
                  <a:cubicBezTo>
                    <a:pt x="15" y="4"/>
                    <a:pt x="15" y="4"/>
                    <a:pt x="15" y="4"/>
                  </a:cubicBezTo>
                  <a:cubicBezTo>
                    <a:pt x="15" y="2"/>
                    <a:pt x="13" y="0"/>
                    <a:pt x="11" y="0"/>
                  </a:cubicBezTo>
                  <a:cubicBezTo>
                    <a:pt x="4" y="0"/>
                    <a:pt x="4" y="0"/>
                    <a:pt x="4" y="0"/>
                  </a:cubicBezTo>
                  <a:cubicBezTo>
                    <a:pt x="2" y="0"/>
                    <a:pt x="0" y="1"/>
                    <a:pt x="0" y="3"/>
                  </a:cubicBezTo>
                  <a:cubicBezTo>
                    <a:pt x="0" y="5"/>
                    <a:pt x="0" y="5"/>
                    <a:pt x="0" y="5"/>
                  </a:cubicBezTo>
                  <a:cubicBezTo>
                    <a:pt x="0" y="7"/>
                    <a:pt x="2" y="8"/>
                    <a:pt x="4" y="8"/>
                  </a:cubicBezTo>
                  <a:cubicBezTo>
                    <a:pt x="5" y="8"/>
                    <a:pt x="7" y="9"/>
                    <a:pt x="7" y="11"/>
                  </a:cubicBezTo>
                  <a:cubicBezTo>
                    <a:pt x="8" y="19"/>
                    <a:pt x="8" y="19"/>
                    <a:pt x="8" y="19"/>
                  </a:cubicBezTo>
                  <a:cubicBezTo>
                    <a:pt x="6" y="19"/>
                    <a:pt x="6" y="19"/>
                    <a:pt x="6" y="19"/>
                  </a:cubicBezTo>
                  <a:cubicBezTo>
                    <a:pt x="5" y="19"/>
                    <a:pt x="4" y="20"/>
                    <a:pt x="4" y="21"/>
                  </a:cubicBezTo>
                  <a:cubicBezTo>
                    <a:pt x="4" y="28"/>
                    <a:pt x="4" y="28"/>
                    <a:pt x="4" y="28"/>
                  </a:cubicBezTo>
                  <a:cubicBezTo>
                    <a:pt x="4" y="30"/>
                    <a:pt x="5" y="30"/>
                    <a:pt x="6" y="30"/>
                  </a:cubicBezTo>
                  <a:cubicBezTo>
                    <a:pt x="7" y="30"/>
                    <a:pt x="7" y="30"/>
                    <a:pt x="7" y="30"/>
                  </a:cubicBezTo>
                  <a:cubicBezTo>
                    <a:pt x="49" y="30"/>
                    <a:pt x="49" y="30"/>
                    <a:pt x="49" y="30"/>
                  </a:cubicBezTo>
                  <a:cubicBezTo>
                    <a:pt x="8" y="38"/>
                    <a:pt x="8" y="38"/>
                    <a:pt x="8" y="38"/>
                  </a:cubicBezTo>
                  <a:cubicBezTo>
                    <a:pt x="9" y="48"/>
                    <a:pt x="9" y="48"/>
                    <a:pt x="9" y="48"/>
                  </a:cubicBezTo>
                  <a:cubicBezTo>
                    <a:pt x="9" y="49"/>
                    <a:pt x="10" y="49"/>
                    <a:pt x="10" y="49"/>
                  </a:cubicBezTo>
                  <a:cubicBezTo>
                    <a:pt x="67" y="49"/>
                    <a:pt x="67" y="49"/>
                    <a:pt x="67" y="49"/>
                  </a:cubicBezTo>
                  <a:cubicBezTo>
                    <a:pt x="68" y="49"/>
                    <a:pt x="69" y="49"/>
                    <a:pt x="69" y="48"/>
                  </a:cubicBezTo>
                  <a:cubicBezTo>
                    <a:pt x="71" y="31"/>
                    <a:pt x="71" y="31"/>
                    <a:pt x="71" y="31"/>
                  </a:cubicBezTo>
                  <a:cubicBezTo>
                    <a:pt x="71" y="31"/>
                    <a:pt x="71" y="31"/>
                    <a:pt x="71" y="30"/>
                  </a:cubicBezTo>
                  <a:cubicBezTo>
                    <a:pt x="72" y="30"/>
                    <a:pt x="72" y="30"/>
                    <a:pt x="72" y="30"/>
                  </a:cubicBezTo>
                  <a:cubicBezTo>
                    <a:pt x="73" y="30"/>
                    <a:pt x="74" y="30"/>
                    <a:pt x="74" y="28"/>
                  </a:cubicBezTo>
                  <a:cubicBezTo>
                    <a:pt x="74" y="21"/>
                    <a:pt x="74" y="21"/>
                    <a:pt x="74" y="21"/>
                  </a:cubicBezTo>
                  <a:cubicBezTo>
                    <a:pt x="74" y="20"/>
                    <a:pt x="73" y="19"/>
                    <a:pt x="72" y="19"/>
                  </a:cubicBezTo>
                  <a:cubicBezTo>
                    <a:pt x="66" y="19"/>
                    <a:pt x="66" y="19"/>
                    <a:pt x="66" y="19"/>
                  </a:cubicBezTo>
                  <a:cubicBezTo>
                    <a:pt x="67" y="11"/>
                    <a:pt x="67" y="11"/>
                    <a:pt x="67" y="11"/>
                  </a:cubicBezTo>
                  <a:cubicBezTo>
                    <a:pt x="67" y="9"/>
                    <a:pt x="69" y="8"/>
                    <a:pt x="70" y="8"/>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 name="Freeform 63">
              <a:extLst>
                <a:ext uri="{FF2B5EF4-FFF2-40B4-BE49-F238E27FC236}">
                  <a16:creationId xmlns:a16="http://schemas.microsoft.com/office/drawing/2014/main" id="{730B6EA7-A5BE-4E80-B829-3E883F657827}"/>
                </a:ext>
              </a:extLst>
            </p:cNvPr>
            <p:cNvSpPr>
              <a:spLocks/>
            </p:cNvSpPr>
            <p:nvPr/>
          </p:nvSpPr>
          <p:spPr bwMode="auto">
            <a:xfrm flipH="1">
              <a:off x="3125" y="3537"/>
              <a:ext cx="864" cy="15"/>
            </a:xfrm>
            <a:custGeom>
              <a:avLst/>
              <a:gdLst>
                <a:gd name="T0" fmla="*/ 152 w 154"/>
                <a:gd name="T1" fmla="*/ 0 h 4"/>
                <a:gd name="T2" fmla="*/ 0 w 154"/>
                <a:gd name="T3" fmla="*/ 0 h 4"/>
                <a:gd name="T4" fmla="*/ 0 w 154"/>
                <a:gd name="T5" fmla="*/ 4 h 4"/>
                <a:gd name="T6" fmla="*/ 152 w 154"/>
                <a:gd name="T7" fmla="*/ 4 h 4"/>
                <a:gd name="T8" fmla="*/ 154 w 154"/>
                <a:gd name="T9" fmla="*/ 2 h 4"/>
                <a:gd name="T10" fmla="*/ 152 w 154"/>
                <a:gd name="T11" fmla="*/ 0 h 4"/>
              </a:gdLst>
              <a:ahLst/>
              <a:cxnLst>
                <a:cxn ang="0">
                  <a:pos x="T0" y="T1"/>
                </a:cxn>
                <a:cxn ang="0">
                  <a:pos x="T2" y="T3"/>
                </a:cxn>
                <a:cxn ang="0">
                  <a:pos x="T4" y="T5"/>
                </a:cxn>
                <a:cxn ang="0">
                  <a:pos x="T6" y="T7"/>
                </a:cxn>
                <a:cxn ang="0">
                  <a:pos x="T8" y="T9"/>
                </a:cxn>
                <a:cxn ang="0">
                  <a:pos x="T10" y="T11"/>
                </a:cxn>
              </a:cxnLst>
              <a:rect l="0" t="0" r="r" b="b"/>
              <a:pathLst>
                <a:path w="154" h="4">
                  <a:moveTo>
                    <a:pt x="152" y="0"/>
                  </a:moveTo>
                  <a:cubicBezTo>
                    <a:pt x="0" y="0"/>
                    <a:pt x="0" y="0"/>
                    <a:pt x="0" y="0"/>
                  </a:cubicBezTo>
                  <a:cubicBezTo>
                    <a:pt x="0" y="4"/>
                    <a:pt x="0" y="4"/>
                    <a:pt x="0" y="4"/>
                  </a:cubicBezTo>
                  <a:cubicBezTo>
                    <a:pt x="152" y="4"/>
                    <a:pt x="152" y="4"/>
                    <a:pt x="152" y="4"/>
                  </a:cubicBezTo>
                  <a:cubicBezTo>
                    <a:pt x="153" y="4"/>
                    <a:pt x="154" y="3"/>
                    <a:pt x="154" y="2"/>
                  </a:cubicBezTo>
                  <a:cubicBezTo>
                    <a:pt x="154" y="1"/>
                    <a:pt x="153" y="0"/>
                    <a:pt x="152" y="0"/>
                  </a:cubicBezTo>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4" name="Freeform 83">
              <a:extLst>
                <a:ext uri="{FF2B5EF4-FFF2-40B4-BE49-F238E27FC236}">
                  <a16:creationId xmlns:a16="http://schemas.microsoft.com/office/drawing/2014/main" id="{7159C35F-2D1D-47A8-8C19-61CCA45C11A2}"/>
                </a:ext>
              </a:extLst>
            </p:cNvPr>
            <p:cNvSpPr>
              <a:spLocks/>
            </p:cNvSpPr>
            <p:nvPr/>
          </p:nvSpPr>
          <p:spPr bwMode="auto">
            <a:xfrm>
              <a:off x="3653" y="3478"/>
              <a:ext cx="23" cy="77"/>
            </a:xfrm>
            <a:custGeom>
              <a:avLst/>
              <a:gdLst>
                <a:gd name="T0" fmla="*/ 15 w 23"/>
                <a:gd name="T1" fmla="*/ 77 h 77"/>
                <a:gd name="T2" fmla="*/ 4 w 23"/>
                <a:gd name="T3" fmla="*/ 77 h 77"/>
                <a:gd name="T4" fmla="*/ 0 w 23"/>
                <a:gd name="T5" fmla="*/ 0 h 77"/>
                <a:gd name="T6" fmla="*/ 23 w 23"/>
                <a:gd name="T7" fmla="*/ 0 h 77"/>
                <a:gd name="T8" fmla="*/ 15 w 23"/>
                <a:gd name="T9" fmla="*/ 77 h 77"/>
              </a:gdLst>
              <a:ahLst/>
              <a:cxnLst>
                <a:cxn ang="0">
                  <a:pos x="T0" y="T1"/>
                </a:cxn>
                <a:cxn ang="0">
                  <a:pos x="T2" y="T3"/>
                </a:cxn>
                <a:cxn ang="0">
                  <a:pos x="T4" y="T5"/>
                </a:cxn>
                <a:cxn ang="0">
                  <a:pos x="T6" y="T7"/>
                </a:cxn>
                <a:cxn ang="0">
                  <a:pos x="T8" y="T9"/>
                </a:cxn>
              </a:cxnLst>
              <a:rect l="0" t="0" r="r" b="b"/>
              <a:pathLst>
                <a:path w="23" h="77">
                  <a:moveTo>
                    <a:pt x="15" y="77"/>
                  </a:moveTo>
                  <a:lnTo>
                    <a:pt x="4" y="77"/>
                  </a:lnTo>
                  <a:lnTo>
                    <a:pt x="0" y="0"/>
                  </a:lnTo>
                  <a:lnTo>
                    <a:pt x="23" y="0"/>
                  </a:lnTo>
                  <a:lnTo>
                    <a:pt x="15" y="7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5" name="Freeform 84">
              <a:extLst>
                <a:ext uri="{FF2B5EF4-FFF2-40B4-BE49-F238E27FC236}">
                  <a16:creationId xmlns:a16="http://schemas.microsoft.com/office/drawing/2014/main" id="{441052CF-FDFC-47F2-B597-C0DBBB913942}"/>
                </a:ext>
              </a:extLst>
            </p:cNvPr>
            <p:cNvSpPr>
              <a:spLocks/>
            </p:cNvSpPr>
            <p:nvPr/>
          </p:nvSpPr>
          <p:spPr bwMode="auto">
            <a:xfrm>
              <a:off x="3834" y="3478"/>
              <a:ext cx="22" cy="77"/>
            </a:xfrm>
            <a:custGeom>
              <a:avLst/>
              <a:gdLst>
                <a:gd name="T0" fmla="*/ 15 w 22"/>
                <a:gd name="T1" fmla="*/ 77 h 77"/>
                <a:gd name="T2" fmla="*/ 3 w 22"/>
                <a:gd name="T3" fmla="*/ 77 h 77"/>
                <a:gd name="T4" fmla="*/ 0 w 22"/>
                <a:gd name="T5" fmla="*/ 0 h 77"/>
                <a:gd name="T6" fmla="*/ 22 w 22"/>
                <a:gd name="T7" fmla="*/ 0 h 77"/>
                <a:gd name="T8" fmla="*/ 15 w 22"/>
                <a:gd name="T9" fmla="*/ 77 h 77"/>
              </a:gdLst>
              <a:ahLst/>
              <a:cxnLst>
                <a:cxn ang="0">
                  <a:pos x="T0" y="T1"/>
                </a:cxn>
                <a:cxn ang="0">
                  <a:pos x="T2" y="T3"/>
                </a:cxn>
                <a:cxn ang="0">
                  <a:pos x="T4" y="T5"/>
                </a:cxn>
                <a:cxn ang="0">
                  <a:pos x="T6" y="T7"/>
                </a:cxn>
                <a:cxn ang="0">
                  <a:pos x="T8" y="T9"/>
                </a:cxn>
              </a:cxnLst>
              <a:rect l="0" t="0" r="r" b="b"/>
              <a:pathLst>
                <a:path w="22" h="77">
                  <a:moveTo>
                    <a:pt x="15" y="77"/>
                  </a:moveTo>
                  <a:lnTo>
                    <a:pt x="3" y="77"/>
                  </a:lnTo>
                  <a:lnTo>
                    <a:pt x="0" y="0"/>
                  </a:lnTo>
                  <a:lnTo>
                    <a:pt x="22" y="0"/>
                  </a:lnTo>
                  <a:lnTo>
                    <a:pt x="15" y="7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6" name="Freeform 85">
              <a:extLst>
                <a:ext uri="{FF2B5EF4-FFF2-40B4-BE49-F238E27FC236}">
                  <a16:creationId xmlns:a16="http://schemas.microsoft.com/office/drawing/2014/main" id="{F75219FD-DDD0-4C33-84B2-26BA06B555B1}"/>
                </a:ext>
              </a:extLst>
            </p:cNvPr>
            <p:cNvSpPr>
              <a:spLocks/>
            </p:cNvSpPr>
            <p:nvPr/>
          </p:nvSpPr>
          <p:spPr bwMode="auto">
            <a:xfrm>
              <a:off x="3533" y="3478"/>
              <a:ext cx="23" cy="77"/>
            </a:xfrm>
            <a:custGeom>
              <a:avLst/>
              <a:gdLst>
                <a:gd name="T0" fmla="*/ 15 w 23"/>
                <a:gd name="T1" fmla="*/ 77 h 77"/>
                <a:gd name="T2" fmla="*/ 4 w 23"/>
                <a:gd name="T3" fmla="*/ 77 h 77"/>
                <a:gd name="T4" fmla="*/ 0 w 23"/>
                <a:gd name="T5" fmla="*/ 0 h 77"/>
                <a:gd name="T6" fmla="*/ 23 w 23"/>
                <a:gd name="T7" fmla="*/ 0 h 77"/>
                <a:gd name="T8" fmla="*/ 15 w 23"/>
                <a:gd name="T9" fmla="*/ 77 h 77"/>
              </a:gdLst>
              <a:ahLst/>
              <a:cxnLst>
                <a:cxn ang="0">
                  <a:pos x="T0" y="T1"/>
                </a:cxn>
                <a:cxn ang="0">
                  <a:pos x="T2" y="T3"/>
                </a:cxn>
                <a:cxn ang="0">
                  <a:pos x="T4" y="T5"/>
                </a:cxn>
                <a:cxn ang="0">
                  <a:pos x="T6" y="T7"/>
                </a:cxn>
                <a:cxn ang="0">
                  <a:pos x="T8" y="T9"/>
                </a:cxn>
              </a:cxnLst>
              <a:rect l="0" t="0" r="r" b="b"/>
              <a:pathLst>
                <a:path w="23" h="77">
                  <a:moveTo>
                    <a:pt x="15" y="77"/>
                  </a:moveTo>
                  <a:lnTo>
                    <a:pt x="4" y="77"/>
                  </a:lnTo>
                  <a:lnTo>
                    <a:pt x="0" y="0"/>
                  </a:lnTo>
                  <a:lnTo>
                    <a:pt x="23" y="0"/>
                  </a:lnTo>
                  <a:lnTo>
                    <a:pt x="15" y="7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7" name="Freeform 86">
              <a:extLst>
                <a:ext uri="{FF2B5EF4-FFF2-40B4-BE49-F238E27FC236}">
                  <a16:creationId xmlns:a16="http://schemas.microsoft.com/office/drawing/2014/main" id="{FB27EEE9-5FE4-4535-8B2F-9F65CF5C5E47}"/>
                </a:ext>
              </a:extLst>
            </p:cNvPr>
            <p:cNvSpPr>
              <a:spLocks/>
            </p:cNvSpPr>
            <p:nvPr/>
          </p:nvSpPr>
          <p:spPr bwMode="auto">
            <a:xfrm>
              <a:off x="3713" y="3478"/>
              <a:ext cx="23" cy="77"/>
            </a:xfrm>
            <a:custGeom>
              <a:avLst/>
              <a:gdLst>
                <a:gd name="T0" fmla="*/ 15 w 23"/>
                <a:gd name="T1" fmla="*/ 77 h 77"/>
                <a:gd name="T2" fmla="*/ 4 w 23"/>
                <a:gd name="T3" fmla="*/ 77 h 77"/>
                <a:gd name="T4" fmla="*/ 0 w 23"/>
                <a:gd name="T5" fmla="*/ 0 h 77"/>
                <a:gd name="T6" fmla="*/ 23 w 23"/>
                <a:gd name="T7" fmla="*/ 0 h 77"/>
                <a:gd name="T8" fmla="*/ 15 w 23"/>
                <a:gd name="T9" fmla="*/ 77 h 77"/>
              </a:gdLst>
              <a:ahLst/>
              <a:cxnLst>
                <a:cxn ang="0">
                  <a:pos x="T0" y="T1"/>
                </a:cxn>
                <a:cxn ang="0">
                  <a:pos x="T2" y="T3"/>
                </a:cxn>
                <a:cxn ang="0">
                  <a:pos x="T4" y="T5"/>
                </a:cxn>
                <a:cxn ang="0">
                  <a:pos x="T6" y="T7"/>
                </a:cxn>
                <a:cxn ang="0">
                  <a:pos x="T8" y="T9"/>
                </a:cxn>
              </a:cxnLst>
              <a:rect l="0" t="0" r="r" b="b"/>
              <a:pathLst>
                <a:path w="23" h="77">
                  <a:moveTo>
                    <a:pt x="15" y="77"/>
                  </a:moveTo>
                  <a:lnTo>
                    <a:pt x="4" y="77"/>
                  </a:lnTo>
                  <a:lnTo>
                    <a:pt x="0" y="0"/>
                  </a:lnTo>
                  <a:lnTo>
                    <a:pt x="23" y="0"/>
                  </a:lnTo>
                  <a:lnTo>
                    <a:pt x="15" y="7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8" name="Freeform 87">
              <a:extLst>
                <a:ext uri="{FF2B5EF4-FFF2-40B4-BE49-F238E27FC236}">
                  <a16:creationId xmlns:a16="http://schemas.microsoft.com/office/drawing/2014/main" id="{29E3E994-01C5-4F76-963A-4061D586EF58}"/>
                </a:ext>
              </a:extLst>
            </p:cNvPr>
            <p:cNvSpPr>
              <a:spLocks/>
            </p:cNvSpPr>
            <p:nvPr/>
          </p:nvSpPr>
          <p:spPr bwMode="auto">
            <a:xfrm>
              <a:off x="3232" y="3408"/>
              <a:ext cx="30" cy="147"/>
            </a:xfrm>
            <a:custGeom>
              <a:avLst/>
              <a:gdLst>
                <a:gd name="T0" fmla="*/ 23 w 30"/>
                <a:gd name="T1" fmla="*/ 147 h 147"/>
                <a:gd name="T2" fmla="*/ 8 w 30"/>
                <a:gd name="T3" fmla="*/ 147 h 147"/>
                <a:gd name="T4" fmla="*/ 0 w 30"/>
                <a:gd name="T5" fmla="*/ 0 h 147"/>
                <a:gd name="T6" fmla="*/ 30 w 30"/>
                <a:gd name="T7" fmla="*/ 0 h 147"/>
                <a:gd name="T8" fmla="*/ 23 w 30"/>
                <a:gd name="T9" fmla="*/ 147 h 147"/>
              </a:gdLst>
              <a:ahLst/>
              <a:cxnLst>
                <a:cxn ang="0">
                  <a:pos x="T0" y="T1"/>
                </a:cxn>
                <a:cxn ang="0">
                  <a:pos x="T2" y="T3"/>
                </a:cxn>
                <a:cxn ang="0">
                  <a:pos x="T4" y="T5"/>
                </a:cxn>
                <a:cxn ang="0">
                  <a:pos x="T6" y="T7"/>
                </a:cxn>
                <a:cxn ang="0">
                  <a:pos x="T8" y="T9"/>
                </a:cxn>
              </a:cxnLst>
              <a:rect l="0" t="0" r="r" b="b"/>
              <a:pathLst>
                <a:path w="30" h="147">
                  <a:moveTo>
                    <a:pt x="23" y="147"/>
                  </a:moveTo>
                  <a:lnTo>
                    <a:pt x="8" y="147"/>
                  </a:lnTo>
                  <a:lnTo>
                    <a:pt x="0" y="0"/>
                  </a:lnTo>
                  <a:lnTo>
                    <a:pt x="30" y="0"/>
                  </a:lnTo>
                  <a:lnTo>
                    <a:pt x="23" y="14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9" name="Freeform 88">
              <a:extLst>
                <a:ext uri="{FF2B5EF4-FFF2-40B4-BE49-F238E27FC236}">
                  <a16:creationId xmlns:a16="http://schemas.microsoft.com/office/drawing/2014/main" id="{AA7765C2-C4C1-42E7-AC4B-6C06B73B39A7}"/>
                </a:ext>
              </a:extLst>
            </p:cNvPr>
            <p:cNvSpPr>
              <a:spLocks/>
            </p:cNvSpPr>
            <p:nvPr/>
          </p:nvSpPr>
          <p:spPr bwMode="auto">
            <a:xfrm>
              <a:off x="3356" y="3408"/>
              <a:ext cx="34" cy="147"/>
            </a:xfrm>
            <a:custGeom>
              <a:avLst/>
              <a:gdLst>
                <a:gd name="T0" fmla="*/ 27 w 34"/>
                <a:gd name="T1" fmla="*/ 147 h 147"/>
                <a:gd name="T2" fmla="*/ 12 w 34"/>
                <a:gd name="T3" fmla="*/ 147 h 147"/>
                <a:gd name="T4" fmla="*/ 0 w 34"/>
                <a:gd name="T5" fmla="*/ 0 h 147"/>
                <a:gd name="T6" fmla="*/ 34 w 34"/>
                <a:gd name="T7" fmla="*/ 0 h 147"/>
                <a:gd name="T8" fmla="*/ 27 w 34"/>
                <a:gd name="T9" fmla="*/ 147 h 147"/>
              </a:gdLst>
              <a:ahLst/>
              <a:cxnLst>
                <a:cxn ang="0">
                  <a:pos x="T0" y="T1"/>
                </a:cxn>
                <a:cxn ang="0">
                  <a:pos x="T2" y="T3"/>
                </a:cxn>
                <a:cxn ang="0">
                  <a:pos x="T4" y="T5"/>
                </a:cxn>
                <a:cxn ang="0">
                  <a:pos x="T6" y="T7"/>
                </a:cxn>
                <a:cxn ang="0">
                  <a:pos x="T8" y="T9"/>
                </a:cxn>
              </a:cxnLst>
              <a:rect l="0" t="0" r="r" b="b"/>
              <a:pathLst>
                <a:path w="34" h="147">
                  <a:moveTo>
                    <a:pt x="27" y="147"/>
                  </a:moveTo>
                  <a:lnTo>
                    <a:pt x="12" y="147"/>
                  </a:lnTo>
                  <a:lnTo>
                    <a:pt x="0" y="0"/>
                  </a:lnTo>
                  <a:lnTo>
                    <a:pt x="34" y="0"/>
                  </a:lnTo>
                  <a:lnTo>
                    <a:pt x="27" y="14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70" name="Freeform 89">
              <a:extLst>
                <a:ext uri="{FF2B5EF4-FFF2-40B4-BE49-F238E27FC236}">
                  <a16:creationId xmlns:a16="http://schemas.microsoft.com/office/drawing/2014/main" id="{2B703E62-EE18-4C1E-B92F-92EA8DD14680}"/>
                </a:ext>
              </a:extLst>
            </p:cNvPr>
            <p:cNvSpPr>
              <a:spLocks/>
            </p:cNvSpPr>
            <p:nvPr/>
          </p:nvSpPr>
          <p:spPr bwMode="auto">
            <a:xfrm>
              <a:off x="3556" y="3408"/>
              <a:ext cx="30" cy="147"/>
            </a:xfrm>
            <a:custGeom>
              <a:avLst/>
              <a:gdLst>
                <a:gd name="T0" fmla="*/ 22 w 30"/>
                <a:gd name="T1" fmla="*/ 147 h 147"/>
                <a:gd name="T2" fmla="*/ 7 w 30"/>
                <a:gd name="T3" fmla="*/ 147 h 147"/>
                <a:gd name="T4" fmla="*/ 0 w 30"/>
                <a:gd name="T5" fmla="*/ 0 h 147"/>
                <a:gd name="T6" fmla="*/ 30 w 30"/>
                <a:gd name="T7" fmla="*/ 0 h 147"/>
                <a:gd name="T8" fmla="*/ 22 w 30"/>
                <a:gd name="T9" fmla="*/ 147 h 147"/>
              </a:gdLst>
              <a:ahLst/>
              <a:cxnLst>
                <a:cxn ang="0">
                  <a:pos x="T0" y="T1"/>
                </a:cxn>
                <a:cxn ang="0">
                  <a:pos x="T2" y="T3"/>
                </a:cxn>
                <a:cxn ang="0">
                  <a:pos x="T4" y="T5"/>
                </a:cxn>
                <a:cxn ang="0">
                  <a:pos x="T6" y="T7"/>
                </a:cxn>
                <a:cxn ang="0">
                  <a:pos x="T8" y="T9"/>
                </a:cxn>
              </a:cxnLst>
              <a:rect l="0" t="0" r="r" b="b"/>
              <a:pathLst>
                <a:path w="30" h="147">
                  <a:moveTo>
                    <a:pt x="22" y="147"/>
                  </a:moveTo>
                  <a:lnTo>
                    <a:pt x="7" y="147"/>
                  </a:lnTo>
                  <a:lnTo>
                    <a:pt x="0" y="0"/>
                  </a:lnTo>
                  <a:lnTo>
                    <a:pt x="30" y="0"/>
                  </a:lnTo>
                  <a:lnTo>
                    <a:pt x="22" y="14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71" name="Freeform 90">
              <a:extLst>
                <a:ext uri="{FF2B5EF4-FFF2-40B4-BE49-F238E27FC236}">
                  <a16:creationId xmlns:a16="http://schemas.microsoft.com/office/drawing/2014/main" id="{312BFC02-C0DB-4F45-A381-0AE733B391DC}"/>
                </a:ext>
              </a:extLst>
            </p:cNvPr>
            <p:cNvSpPr>
              <a:spLocks/>
            </p:cNvSpPr>
            <p:nvPr/>
          </p:nvSpPr>
          <p:spPr bwMode="auto">
            <a:xfrm>
              <a:off x="3398" y="3408"/>
              <a:ext cx="30" cy="147"/>
            </a:xfrm>
            <a:custGeom>
              <a:avLst/>
              <a:gdLst>
                <a:gd name="T0" fmla="*/ 22 w 30"/>
                <a:gd name="T1" fmla="*/ 147 h 147"/>
                <a:gd name="T2" fmla="*/ 7 w 30"/>
                <a:gd name="T3" fmla="*/ 147 h 147"/>
                <a:gd name="T4" fmla="*/ 0 w 30"/>
                <a:gd name="T5" fmla="*/ 0 h 147"/>
                <a:gd name="T6" fmla="*/ 30 w 30"/>
                <a:gd name="T7" fmla="*/ 0 h 147"/>
                <a:gd name="T8" fmla="*/ 22 w 30"/>
                <a:gd name="T9" fmla="*/ 147 h 147"/>
              </a:gdLst>
              <a:ahLst/>
              <a:cxnLst>
                <a:cxn ang="0">
                  <a:pos x="T0" y="T1"/>
                </a:cxn>
                <a:cxn ang="0">
                  <a:pos x="T2" y="T3"/>
                </a:cxn>
                <a:cxn ang="0">
                  <a:pos x="T4" y="T5"/>
                </a:cxn>
                <a:cxn ang="0">
                  <a:pos x="T6" y="T7"/>
                </a:cxn>
                <a:cxn ang="0">
                  <a:pos x="T8" y="T9"/>
                </a:cxn>
              </a:cxnLst>
              <a:rect l="0" t="0" r="r" b="b"/>
              <a:pathLst>
                <a:path w="30" h="147">
                  <a:moveTo>
                    <a:pt x="22" y="147"/>
                  </a:moveTo>
                  <a:lnTo>
                    <a:pt x="7" y="147"/>
                  </a:lnTo>
                  <a:lnTo>
                    <a:pt x="0" y="0"/>
                  </a:lnTo>
                  <a:lnTo>
                    <a:pt x="30" y="0"/>
                  </a:lnTo>
                  <a:lnTo>
                    <a:pt x="22" y="14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72" name="Rectangle 91">
              <a:extLst>
                <a:ext uri="{FF2B5EF4-FFF2-40B4-BE49-F238E27FC236}">
                  <a16:creationId xmlns:a16="http://schemas.microsoft.com/office/drawing/2014/main" id="{D94E3EF3-7367-462D-8202-0E2612520164}"/>
                </a:ext>
              </a:extLst>
            </p:cNvPr>
            <p:cNvSpPr>
              <a:spLocks noChangeArrowheads="1"/>
            </p:cNvSpPr>
            <p:nvPr/>
          </p:nvSpPr>
          <p:spPr bwMode="auto">
            <a:xfrm>
              <a:off x="3213" y="3389"/>
              <a:ext cx="200" cy="22"/>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74" name="Rectangle 92">
              <a:extLst>
                <a:ext uri="{FF2B5EF4-FFF2-40B4-BE49-F238E27FC236}">
                  <a16:creationId xmlns:a16="http://schemas.microsoft.com/office/drawing/2014/main" id="{2A21E8A6-A8BE-4ABB-9EA0-59BFD62EB612}"/>
                </a:ext>
              </a:extLst>
            </p:cNvPr>
            <p:cNvSpPr>
              <a:spLocks noChangeArrowheads="1"/>
            </p:cNvSpPr>
            <p:nvPr/>
          </p:nvSpPr>
          <p:spPr bwMode="auto">
            <a:xfrm>
              <a:off x="3413" y="3389"/>
              <a:ext cx="191" cy="22"/>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75" name="Freeform 93">
              <a:extLst>
                <a:ext uri="{FF2B5EF4-FFF2-40B4-BE49-F238E27FC236}">
                  <a16:creationId xmlns:a16="http://schemas.microsoft.com/office/drawing/2014/main" id="{B3EEE357-1938-4403-9483-63593F850BD3}"/>
                </a:ext>
              </a:extLst>
            </p:cNvPr>
            <p:cNvSpPr>
              <a:spLocks/>
            </p:cNvSpPr>
            <p:nvPr/>
          </p:nvSpPr>
          <p:spPr bwMode="auto">
            <a:xfrm>
              <a:off x="3439" y="3304"/>
              <a:ext cx="60" cy="85"/>
            </a:xfrm>
            <a:custGeom>
              <a:avLst/>
              <a:gdLst>
                <a:gd name="T0" fmla="*/ 60 w 60"/>
                <a:gd name="T1" fmla="*/ 0 h 85"/>
                <a:gd name="T2" fmla="*/ 0 w 60"/>
                <a:gd name="T3" fmla="*/ 0 h 85"/>
                <a:gd name="T4" fmla="*/ 11 w 60"/>
                <a:gd name="T5" fmla="*/ 85 h 85"/>
                <a:gd name="T6" fmla="*/ 49 w 60"/>
                <a:gd name="T7" fmla="*/ 85 h 85"/>
                <a:gd name="T8" fmla="*/ 60 w 60"/>
                <a:gd name="T9" fmla="*/ 0 h 85"/>
              </a:gdLst>
              <a:ahLst/>
              <a:cxnLst>
                <a:cxn ang="0">
                  <a:pos x="T0" y="T1"/>
                </a:cxn>
                <a:cxn ang="0">
                  <a:pos x="T2" y="T3"/>
                </a:cxn>
                <a:cxn ang="0">
                  <a:pos x="T4" y="T5"/>
                </a:cxn>
                <a:cxn ang="0">
                  <a:pos x="T6" y="T7"/>
                </a:cxn>
                <a:cxn ang="0">
                  <a:pos x="T8" y="T9"/>
                </a:cxn>
              </a:cxnLst>
              <a:rect l="0" t="0" r="r" b="b"/>
              <a:pathLst>
                <a:path w="60" h="85">
                  <a:moveTo>
                    <a:pt x="60" y="0"/>
                  </a:moveTo>
                  <a:lnTo>
                    <a:pt x="0" y="0"/>
                  </a:lnTo>
                  <a:lnTo>
                    <a:pt x="11" y="85"/>
                  </a:lnTo>
                  <a:lnTo>
                    <a:pt x="49" y="85"/>
                  </a:lnTo>
                  <a:lnTo>
                    <a:pt x="6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12" name="Rectangle 94">
              <a:extLst>
                <a:ext uri="{FF2B5EF4-FFF2-40B4-BE49-F238E27FC236}">
                  <a16:creationId xmlns:a16="http://schemas.microsoft.com/office/drawing/2014/main" id="{C3F04476-798D-4126-B8A7-98D429E5C2C4}"/>
                </a:ext>
              </a:extLst>
            </p:cNvPr>
            <p:cNvSpPr>
              <a:spLocks noChangeArrowheads="1"/>
            </p:cNvSpPr>
            <p:nvPr/>
          </p:nvSpPr>
          <p:spPr bwMode="auto">
            <a:xfrm>
              <a:off x="3307" y="3363"/>
              <a:ext cx="38" cy="2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13" name="Rectangle 95">
              <a:extLst>
                <a:ext uri="{FF2B5EF4-FFF2-40B4-BE49-F238E27FC236}">
                  <a16:creationId xmlns:a16="http://schemas.microsoft.com/office/drawing/2014/main" id="{9C37808D-6DC5-484C-B4ED-2929E29FDFF0}"/>
                </a:ext>
              </a:extLst>
            </p:cNvPr>
            <p:cNvSpPr>
              <a:spLocks noChangeArrowheads="1"/>
            </p:cNvSpPr>
            <p:nvPr/>
          </p:nvSpPr>
          <p:spPr bwMode="auto">
            <a:xfrm>
              <a:off x="3345" y="3363"/>
              <a:ext cx="53" cy="26"/>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1410" name="Rectangle 92">
            <a:extLst>
              <a:ext uri="{FF2B5EF4-FFF2-40B4-BE49-F238E27FC236}">
                <a16:creationId xmlns:a16="http://schemas.microsoft.com/office/drawing/2014/main" id="{08BC4F34-1124-40E3-A2AD-07F52D235948}"/>
              </a:ext>
            </a:extLst>
          </p:cNvPr>
          <p:cNvSpPr>
            <a:spLocks noChangeArrowheads="1"/>
          </p:cNvSpPr>
          <p:nvPr/>
        </p:nvSpPr>
        <p:spPr bwMode="auto">
          <a:xfrm>
            <a:off x="7879285" y="5977101"/>
            <a:ext cx="2863807" cy="203157"/>
          </a:xfrm>
          <a:prstGeom prst="rect">
            <a:avLst/>
          </a:prstGeom>
          <a:solidFill>
            <a:schemeClr val="accent6"/>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2053" name="Freeform 5">
            <a:extLst>
              <a:ext uri="{FF2B5EF4-FFF2-40B4-BE49-F238E27FC236}">
                <a16:creationId xmlns:a16="http://schemas.microsoft.com/office/drawing/2014/main" id="{6A21AF48-47B0-41B0-9C31-AC7B5A1AE39D}"/>
              </a:ext>
            </a:extLst>
          </p:cNvPr>
          <p:cNvSpPr>
            <a:spLocks/>
          </p:cNvSpPr>
          <p:nvPr/>
        </p:nvSpPr>
        <p:spPr bwMode="auto">
          <a:xfrm>
            <a:off x="9000470" y="5761234"/>
            <a:ext cx="91802" cy="222160"/>
          </a:xfrm>
          <a:custGeom>
            <a:avLst/>
            <a:gdLst>
              <a:gd name="T0" fmla="*/ 13 w 13"/>
              <a:gd name="T1" fmla="*/ 26 h 32"/>
              <a:gd name="T2" fmla="*/ 13 w 13"/>
              <a:gd name="T3" fmla="*/ 16 h 32"/>
              <a:gd name="T4" fmla="*/ 12 w 13"/>
              <a:gd name="T5" fmla="*/ 16 h 32"/>
              <a:gd name="T6" fmla="*/ 12 w 13"/>
              <a:gd name="T7" fmla="*/ 14 h 32"/>
              <a:gd name="T8" fmla="*/ 12 w 13"/>
              <a:gd name="T9" fmla="*/ 14 h 32"/>
              <a:gd name="T10" fmla="*/ 12 w 13"/>
              <a:gd name="T11" fmla="*/ 0 h 32"/>
              <a:gd name="T12" fmla="*/ 8 w 13"/>
              <a:gd name="T13" fmla="*/ 0 h 32"/>
              <a:gd name="T14" fmla="*/ 8 w 13"/>
              <a:gd name="T15" fmla="*/ 7 h 32"/>
              <a:gd name="T16" fmla="*/ 5 w 13"/>
              <a:gd name="T17" fmla="*/ 7 h 32"/>
              <a:gd name="T18" fmla="*/ 2 w 13"/>
              <a:gd name="T19" fmla="*/ 11 h 32"/>
              <a:gd name="T20" fmla="*/ 2 w 13"/>
              <a:gd name="T21" fmla="*/ 12 h 32"/>
              <a:gd name="T22" fmla="*/ 0 w 13"/>
              <a:gd name="T23" fmla="*/ 15 h 32"/>
              <a:gd name="T24" fmla="*/ 1 w 13"/>
              <a:gd name="T25" fmla="*/ 16 h 32"/>
              <a:gd name="T26" fmla="*/ 4 w 13"/>
              <a:gd name="T27" fmla="*/ 16 h 32"/>
              <a:gd name="T28" fmla="*/ 4 w 13"/>
              <a:gd name="T29" fmla="*/ 15 h 32"/>
              <a:gd name="T30" fmla="*/ 3 w 13"/>
              <a:gd name="T31" fmla="*/ 12 h 32"/>
              <a:gd name="T32" fmla="*/ 3 w 13"/>
              <a:gd name="T33" fmla="*/ 11 h 32"/>
              <a:gd name="T34" fmla="*/ 5 w 13"/>
              <a:gd name="T35" fmla="*/ 8 h 32"/>
              <a:gd name="T36" fmla="*/ 8 w 13"/>
              <a:gd name="T37" fmla="*/ 8 h 32"/>
              <a:gd name="T38" fmla="*/ 8 w 13"/>
              <a:gd name="T39" fmla="*/ 14 h 32"/>
              <a:gd name="T40" fmla="*/ 8 w 13"/>
              <a:gd name="T41" fmla="*/ 14 h 32"/>
              <a:gd name="T42" fmla="*/ 8 w 13"/>
              <a:gd name="T43" fmla="*/ 16 h 32"/>
              <a:gd name="T44" fmla="*/ 7 w 13"/>
              <a:gd name="T45" fmla="*/ 16 h 32"/>
              <a:gd name="T46" fmla="*/ 7 w 13"/>
              <a:gd name="T47" fmla="*/ 26 h 32"/>
              <a:gd name="T48" fmla="*/ 8 w 13"/>
              <a:gd name="T49" fmla="*/ 26 h 32"/>
              <a:gd name="T50" fmla="*/ 8 w 13"/>
              <a:gd name="T51" fmla="*/ 32 h 32"/>
              <a:gd name="T52" fmla="*/ 12 w 13"/>
              <a:gd name="T53" fmla="*/ 32 h 32"/>
              <a:gd name="T54" fmla="*/ 12 w 13"/>
              <a:gd name="T55" fmla="*/ 26 h 32"/>
              <a:gd name="T56" fmla="*/ 13 w 13"/>
              <a:gd name="T57"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 h="32">
                <a:moveTo>
                  <a:pt x="13" y="26"/>
                </a:moveTo>
                <a:cubicBezTo>
                  <a:pt x="13" y="16"/>
                  <a:pt x="13" y="16"/>
                  <a:pt x="13" y="16"/>
                </a:cubicBezTo>
                <a:cubicBezTo>
                  <a:pt x="12" y="16"/>
                  <a:pt x="12" y="16"/>
                  <a:pt x="12" y="16"/>
                </a:cubicBezTo>
                <a:cubicBezTo>
                  <a:pt x="12" y="14"/>
                  <a:pt x="12" y="14"/>
                  <a:pt x="12" y="14"/>
                </a:cubicBezTo>
                <a:cubicBezTo>
                  <a:pt x="12" y="14"/>
                  <a:pt x="12" y="14"/>
                  <a:pt x="12" y="14"/>
                </a:cubicBezTo>
                <a:cubicBezTo>
                  <a:pt x="12" y="0"/>
                  <a:pt x="12" y="0"/>
                  <a:pt x="12" y="0"/>
                </a:cubicBezTo>
                <a:cubicBezTo>
                  <a:pt x="8" y="0"/>
                  <a:pt x="8" y="0"/>
                  <a:pt x="8" y="0"/>
                </a:cubicBezTo>
                <a:cubicBezTo>
                  <a:pt x="8" y="7"/>
                  <a:pt x="8" y="7"/>
                  <a:pt x="8" y="7"/>
                </a:cubicBezTo>
                <a:cubicBezTo>
                  <a:pt x="5" y="7"/>
                  <a:pt x="5" y="7"/>
                  <a:pt x="5" y="7"/>
                </a:cubicBezTo>
                <a:cubicBezTo>
                  <a:pt x="3" y="7"/>
                  <a:pt x="2" y="9"/>
                  <a:pt x="2" y="11"/>
                </a:cubicBezTo>
                <a:cubicBezTo>
                  <a:pt x="2" y="12"/>
                  <a:pt x="2" y="12"/>
                  <a:pt x="2" y="12"/>
                </a:cubicBezTo>
                <a:cubicBezTo>
                  <a:pt x="1" y="13"/>
                  <a:pt x="0" y="14"/>
                  <a:pt x="0" y="15"/>
                </a:cubicBezTo>
                <a:cubicBezTo>
                  <a:pt x="0" y="16"/>
                  <a:pt x="1" y="16"/>
                  <a:pt x="1" y="16"/>
                </a:cubicBezTo>
                <a:cubicBezTo>
                  <a:pt x="4" y="16"/>
                  <a:pt x="4" y="16"/>
                  <a:pt x="4" y="16"/>
                </a:cubicBezTo>
                <a:cubicBezTo>
                  <a:pt x="4" y="16"/>
                  <a:pt x="4" y="16"/>
                  <a:pt x="4" y="15"/>
                </a:cubicBezTo>
                <a:cubicBezTo>
                  <a:pt x="4" y="14"/>
                  <a:pt x="4" y="13"/>
                  <a:pt x="3" y="12"/>
                </a:cubicBezTo>
                <a:cubicBezTo>
                  <a:pt x="3" y="11"/>
                  <a:pt x="3" y="11"/>
                  <a:pt x="3" y="11"/>
                </a:cubicBezTo>
                <a:cubicBezTo>
                  <a:pt x="3" y="10"/>
                  <a:pt x="4" y="8"/>
                  <a:pt x="5" y="8"/>
                </a:cubicBezTo>
                <a:cubicBezTo>
                  <a:pt x="8" y="8"/>
                  <a:pt x="8" y="8"/>
                  <a:pt x="8" y="8"/>
                </a:cubicBezTo>
                <a:cubicBezTo>
                  <a:pt x="8" y="14"/>
                  <a:pt x="8" y="14"/>
                  <a:pt x="8" y="14"/>
                </a:cubicBezTo>
                <a:cubicBezTo>
                  <a:pt x="8" y="14"/>
                  <a:pt x="8" y="14"/>
                  <a:pt x="8" y="14"/>
                </a:cubicBezTo>
                <a:cubicBezTo>
                  <a:pt x="8" y="16"/>
                  <a:pt x="8" y="16"/>
                  <a:pt x="8" y="16"/>
                </a:cubicBezTo>
                <a:cubicBezTo>
                  <a:pt x="7" y="16"/>
                  <a:pt x="7" y="16"/>
                  <a:pt x="7" y="16"/>
                </a:cubicBezTo>
                <a:cubicBezTo>
                  <a:pt x="7" y="26"/>
                  <a:pt x="7" y="26"/>
                  <a:pt x="7" y="26"/>
                </a:cubicBezTo>
                <a:cubicBezTo>
                  <a:pt x="8" y="26"/>
                  <a:pt x="8" y="26"/>
                  <a:pt x="8" y="26"/>
                </a:cubicBezTo>
                <a:cubicBezTo>
                  <a:pt x="8" y="32"/>
                  <a:pt x="8" y="32"/>
                  <a:pt x="8" y="32"/>
                </a:cubicBezTo>
                <a:cubicBezTo>
                  <a:pt x="12" y="32"/>
                  <a:pt x="12" y="32"/>
                  <a:pt x="12" y="32"/>
                </a:cubicBezTo>
                <a:cubicBezTo>
                  <a:pt x="12" y="26"/>
                  <a:pt x="12" y="26"/>
                  <a:pt x="12" y="26"/>
                </a:cubicBezTo>
                <a:lnTo>
                  <a:pt x="13" y="2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63" name="Freeform 15">
            <a:extLst>
              <a:ext uri="{FF2B5EF4-FFF2-40B4-BE49-F238E27FC236}">
                <a16:creationId xmlns:a16="http://schemas.microsoft.com/office/drawing/2014/main" id="{360F8176-8722-4CBC-8707-B8BA5D27FD0D}"/>
              </a:ext>
            </a:extLst>
          </p:cNvPr>
          <p:cNvSpPr>
            <a:spLocks/>
          </p:cNvSpPr>
          <p:nvPr/>
        </p:nvSpPr>
        <p:spPr bwMode="auto">
          <a:xfrm>
            <a:off x="9382365" y="5643729"/>
            <a:ext cx="42228" cy="381895"/>
          </a:xfrm>
          <a:custGeom>
            <a:avLst/>
            <a:gdLst>
              <a:gd name="T0" fmla="*/ 16 w 23"/>
              <a:gd name="T1" fmla="*/ 208 h 208"/>
              <a:gd name="T2" fmla="*/ 4 w 23"/>
              <a:gd name="T3" fmla="*/ 208 h 208"/>
              <a:gd name="T4" fmla="*/ 0 w 23"/>
              <a:gd name="T5" fmla="*/ 0 h 208"/>
              <a:gd name="T6" fmla="*/ 23 w 23"/>
              <a:gd name="T7" fmla="*/ 0 h 208"/>
              <a:gd name="T8" fmla="*/ 16 w 23"/>
              <a:gd name="T9" fmla="*/ 208 h 208"/>
            </a:gdLst>
            <a:ahLst/>
            <a:cxnLst>
              <a:cxn ang="0">
                <a:pos x="T0" y="T1"/>
              </a:cxn>
              <a:cxn ang="0">
                <a:pos x="T2" y="T3"/>
              </a:cxn>
              <a:cxn ang="0">
                <a:pos x="T4" y="T5"/>
              </a:cxn>
              <a:cxn ang="0">
                <a:pos x="T6" y="T7"/>
              </a:cxn>
              <a:cxn ang="0">
                <a:pos x="T8" y="T9"/>
              </a:cxn>
            </a:cxnLst>
            <a:rect l="0" t="0" r="r" b="b"/>
            <a:pathLst>
              <a:path w="23" h="208">
                <a:moveTo>
                  <a:pt x="16" y="208"/>
                </a:moveTo>
                <a:lnTo>
                  <a:pt x="4" y="208"/>
                </a:lnTo>
                <a:lnTo>
                  <a:pt x="0" y="0"/>
                </a:lnTo>
                <a:lnTo>
                  <a:pt x="23" y="0"/>
                </a:lnTo>
                <a:lnTo>
                  <a:pt x="16" y="20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65" name="Freeform 17">
            <a:extLst>
              <a:ext uri="{FF2B5EF4-FFF2-40B4-BE49-F238E27FC236}">
                <a16:creationId xmlns:a16="http://schemas.microsoft.com/office/drawing/2014/main" id="{BBD102A5-DA3D-49B4-B207-C9787B03CA85}"/>
              </a:ext>
            </a:extLst>
          </p:cNvPr>
          <p:cNvSpPr>
            <a:spLocks/>
          </p:cNvSpPr>
          <p:nvPr/>
        </p:nvSpPr>
        <p:spPr bwMode="auto">
          <a:xfrm>
            <a:off x="8901324" y="5935657"/>
            <a:ext cx="170751" cy="47737"/>
          </a:xfrm>
          <a:custGeom>
            <a:avLst/>
            <a:gdLst>
              <a:gd name="T0" fmla="*/ 24 w 24"/>
              <a:gd name="T1" fmla="*/ 0 h 7"/>
              <a:gd name="T2" fmla="*/ 1 w 24"/>
              <a:gd name="T3" fmla="*/ 4 h 7"/>
              <a:gd name="T4" fmla="*/ 0 w 24"/>
              <a:gd name="T5" fmla="*/ 6 h 7"/>
              <a:gd name="T6" fmla="*/ 0 w 24"/>
              <a:gd name="T7" fmla="*/ 7 h 7"/>
              <a:gd name="T8" fmla="*/ 24 w 24"/>
              <a:gd name="T9" fmla="*/ 5 h 7"/>
              <a:gd name="T10" fmla="*/ 24 w 24"/>
              <a:gd name="T11" fmla="*/ 0 h 7"/>
            </a:gdLst>
            <a:ahLst/>
            <a:cxnLst>
              <a:cxn ang="0">
                <a:pos x="T0" y="T1"/>
              </a:cxn>
              <a:cxn ang="0">
                <a:pos x="T2" y="T3"/>
              </a:cxn>
              <a:cxn ang="0">
                <a:pos x="T4" y="T5"/>
              </a:cxn>
              <a:cxn ang="0">
                <a:pos x="T6" y="T7"/>
              </a:cxn>
              <a:cxn ang="0">
                <a:pos x="T8" y="T9"/>
              </a:cxn>
              <a:cxn ang="0">
                <a:pos x="T10" y="T11"/>
              </a:cxn>
            </a:cxnLst>
            <a:rect l="0" t="0" r="r" b="b"/>
            <a:pathLst>
              <a:path w="24" h="7">
                <a:moveTo>
                  <a:pt x="24" y="0"/>
                </a:moveTo>
                <a:cubicBezTo>
                  <a:pt x="24" y="0"/>
                  <a:pt x="9" y="1"/>
                  <a:pt x="1" y="4"/>
                </a:cubicBezTo>
                <a:cubicBezTo>
                  <a:pt x="0" y="4"/>
                  <a:pt x="0" y="5"/>
                  <a:pt x="0" y="6"/>
                </a:cubicBezTo>
                <a:cubicBezTo>
                  <a:pt x="0" y="7"/>
                  <a:pt x="0" y="7"/>
                  <a:pt x="0" y="7"/>
                </a:cubicBezTo>
                <a:cubicBezTo>
                  <a:pt x="0" y="7"/>
                  <a:pt x="10" y="5"/>
                  <a:pt x="24" y="5"/>
                </a:cubicBezTo>
                <a:lnTo>
                  <a:pt x="24"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66" name="Freeform 18">
            <a:extLst>
              <a:ext uri="{FF2B5EF4-FFF2-40B4-BE49-F238E27FC236}">
                <a16:creationId xmlns:a16="http://schemas.microsoft.com/office/drawing/2014/main" id="{888E3367-8F4A-469A-A197-9463A281A025}"/>
              </a:ext>
            </a:extLst>
          </p:cNvPr>
          <p:cNvSpPr>
            <a:spLocks/>
          </p:cNvSpPr>
          <p:nvPr/>
        </p:nvSpPr>
        <p:spPr bwMode="auto">
          <a:xfrm>
            <a:off x="8901324" y="5970542"/>
            <a:ext cx="29376" cy="12852"/>
          </a:xfrm>
          <a:custGeom>
            <a:avLst/>
            <a:gdLst>
              <a:gd name="T0" fmla="*/ 0 w 16"/>
              <a:gd name="T1" fmla="*/ 7 h 7"/>
              <a:gd name="T2" fmla="*/ 16 w 16"/>
              <a:gd name="T3" fmla="*/ 7 h 7"/>
              <a:gd name="T4" fmla="*/ 16 w 16"/>
              <a:gd name="T5" fmla="*/ 0 h 7"/>
              <a:gd name="T6" fmla="*/ 4 w 16"/>
              <a:gd name="T7" fmla="*/ 4 h 7"/>
              <a:gd name="T8" fmla="*/ 0 w 16"/>
              <a:gd name="T9" fmla="*/ 7 h 7"/>
            </a:gdLst>
            <a:ahLst/>
            <a:cxnLst>
              <a:cxn ang="0">
                <a:pos x="T0" y="T1"/>
              </a:cxn>
              <a:cxn ang="0">
                <a:pos x="T2" y="T3"/>
              </a:cxn>
              <a:cxn ang="0">
                <a:pos x="T4" y="T5"/>
              </a:cxn>
              <a:cxn ang="0">
                <a:pos x="T6" y="T7"/>
              </a:cxn>
              <a:cxn ang="0">
                <a:pos x="T8" y="T9"/>
              </a:cxn>
            </a:cxnLst>
            <a:rect l="0" t="0" r="r" b="b"/>
            <a:pathLst>
              <a:path w="16" h="7">
                <a:moveTo>
                  <a:pt x="0" y="7"/>
                </a:moveTo>
                <a:lnTo>
                  <a:pt x="16" y="7"/>
                </a:lnTo>
                <a:lnTo>
                  <a:pt x="16" y="0"/>
                </a:lnTo>
                <a:lnTo>
                  <a:pt x="4" y="4"/>
                </a:lnTo>
                <a:lnTo>
                  <a:pt x="0" y="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67" name="Freeform 19">
            <a:extLst>
              <a:ext uri="{FF2B5EF4-FFF2-40B4-BE49-F238E27FC236}">
                <a16:creationId xmlns:a16="http://schemas.microsoft.com/office/drawing/2014/main" id="{73F27B4E-DB1C-4D87-A268-F89D7233AC7D}"/>
              </a:ext>
            </a:extLst>
          </p:cNvPr>
          <p:cNvSpPr>
            <a:spLocks/>
          </p:cNvSpPr>
          <p:nvPr/>
        </p:nvSpPr>
        <p:spPr bwMode="auto">
          <a:xfrm>
            <a:off x="8901324" y="5983395"/>
            <a:ext cx="49573" cy="42228"/>
          </a:xfrm>
          <a:custGeom>
            <a:avLst/>
            <a:gdLst>
              <a:gd name="T0" fmla="*/ 4 w 7"/>
              <a:gd name="T1" fmla="*/ 1 h 6"/>
              <a:gd name="T2" fmla="*/ 4 w 7"/>
              <a:gd name="T3" fmla="*/ 0 h 6"/>
              <a:gd name="T4" fmla="*/ 0 w 7"/>
              <a:gd name="T5" fmla="*/ 0 h 6"/>
              <a:gd name="T6" fmla="*/ 0 w 7"/>
              <a:gd name="T7" fmla="*/ 4 h 6"/>
              <a:gd name="T8" fmla="*/ 2 w 7"/>
              <a:gd name="T9" fmla="*/ 4 h 6"/>
              <a:gd name="T10" fmla="*/ 4 w 7"/>
              <a:gd name="T11" fmla="*/ 6 h 6"/>
              <a:gd name="T12" fmla="*/ 7 w 7"/>
              <a:gd name="T13" fmla="*/ 3 h 6"/>
              <a:gd name="T14" fmla="*/ 4 w 7"/>
              <a:gd name="T15" fmla="*/ 1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6">
                <a:moveTo>
                  <a:pt x="4" y="1"/>
                </a:moveTo>
                <a:cubicBezTo>
                  <a:pt x="4" y="0"/>
                  <a:pt x="4" y="0"/>
                  <a:pt x="4" y="0"/>
                </a:cubicBezTo>
                <a:cubicBezTo>
                  <a:pt x="0" y="0"/>
                  <a:pt x="0" y="0"/>
                  <a:pt x="0" y="0"/>
                </a:cubicBezTo>
                <a:cubicBezTo>
                  <a:pt x="0" y="4"/>
                  <a:pt x="0" y="4"/>
                  <a:pt x="0" y="4"/>
                </a:cubicBezTo>
                <a:cubicBezTo>
                  <a:pt x="2" y="4"/>
                  <a:pt x="2" y="4"/>
                  <a:pt x="2" y="4"/>
                </a:cubicBezTo>
                <a:cubicBezTo>
                  <a:pt x="2" y="5"/>
                  <a:pt x="3" y="6"/>
                  <a:pt x="4" y="6"/>
                </a:cubicBezTo>
                <a:cubicBezTo>
                  <a:pt x="6" y="6"/>
                  <a:pt x="7" y="5"/>
                  <a:pt x="7" y="3"/>
                </a:cubicBezTo>
                <a:cubicBezTo>
                  <a:pt x="7" y="2"/>
                  <a:pt x="6" y="1"/>
                  <a:pt x="4"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68" name="Freeform 20">
            <a:extLst>
              <a:ext uri="{FF2B5EF4-FFF2-40B4-BE49-F238E27FC236}">
                <a16:creationId xmlns:a16="http://schemas.microsoft.com/office/drawing/2014/main" id="{0D748B18-7213-4A27-B099-3DB59785EF04}"/>
              </a:ext>
            </a:extLst>
          </p:cNvPr>
          <p:cNvSpPr>
            <a:spLocks/>
          </p:cNvSpPr>
          <p:nvPr/>
        </p:nvSpPr>
        <p:spPr bwMode="auto">
          <a:xfrm>
            <a:off x="9213449" y="5970542"/>
            <a:ext cx="27541" cy="12852"/>
          </a:xfrm>
          <a:custGeom>
            <a:avLst/>
            <a:gdLst>
              <a:gd name="T0" fmla="*/ 15 w 15"/>
              <a:gd name="T1" fmla="*/ 7 h 7"/>
              <a:gd name="T2" fmla="*/ 0 w 15"/>
              <a:gd name="T3" fmla="*/ 7 h 7"/>
              <a:gd name="T4" fmla="*/ 0 w 15"/>
              <a:gd name="T5" fmla="*/ 0 h 7"/>
              <a:gd name="T6" fmla="*/ 11 w 15"/>
              <a:gd name="T7" fmla="*/ 4 h 7"/>
              <a:gd name="T8" fmla="*/ 15 w 15"/>
              <a:gd name="T9" fmla="*/ 7 h 7"/>
            </a:gdLst>
            <a:ahLst/>
            <a:cxnLst>
              <a:cxn ang="0">
                <a:pos x="T0" y="T1"/>
              </a:cxn>
              <a:cxn ang="0">
                <a:pos x="T2" y="T3"/>
              </a:cxn>
              <a:cxn ang="0">
                <a:pos x="T4" y="T5"/>
              </a:cxn>
              <a:cxn ang="0">
                <a:pos x="T6" y="T7"/>
              </a:cxn>
              <a:cxn ang="0">
                <a:pos x="T8" y="T9"/>
              </a:cxn>
            </a:cxnLst>
            <a:rect l="0" t="0" r="r" b="b"/>
            <a:pathLst>
              <a:path w="15" h="7">
                <a:moveTo>
                  <a:pt x="15" y="7"/>
                </a:moveTo>
                <a:lnTo>
                  <a:pt x="0" y="7"/>
                </a:lnTo>
                <a:lnTo>
                  <a:pt x="0" y="0"/>
                </a:lnTo>
                <a:lnTo>
                  <a:pt x="11" y="4"/>
                </a:lnTo>
                <a:lnTo>
                  <a:pt x="15" y="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69" name="Freeform 21">
            <a:extLst>
              <a:ext uri="{FF2B5EF4-FFF2-40B4-BE49-F238E27FC236}">
                <a16:creationId xmlns:a16="http://schemas.microsoft.com/office/drawing/2014/main" id="{E8B9509F-CAAE-4D11-9E82-DF0D6055E26A}"/>
              </a:ext>
            </a:extLst>
          </p:cNvPr>
          <p:cNvSpPr>
            <a:spLocks/>
          </p:cNvSpPr>
          <p:nvPr/>
        </p:nvSpPr>
        <p:spPr bwMode="auto">
          <a:xfrm>
            <a:off x="9213449" y="5983395"/>
            <a:ext cx="42228" cy="42228"/>
          </a:xfrm>
          <a:custGeom>
            <a:avLst/>
            <a:gdLst>
              <a:gd name="T0" fmla="*/ 4 w 6"/>
              <a:gd name="T1" fmla="*/ 1 h 6"/>
              <a:gd name="T2" fmla="*/ 4 w 6"/>
              <a:gd name="T3" fmla="*/ 0 h 6"/>
              <a:gd name="T4" fmla="*/ 0 w 6"/>
              <a:gd name="T5" fmla="*/ 0 h 6"/>
              <a:gd name="T6" fmla="*/ 0 w 6"/>
              <a:gd name="T7" fmla="*/ 4 h 6"/>
              <a:gd name="T8" fmla="*/ 1 w 6"/>
              <a:gd name="T9" fmla="*/ 4 h 6"/>
              <a:gd name="T10" fmla="*/ 4 w 6"/>
              <a:gd name="T11" fmla="*/ 6 h 6"/>
              <a:gd name="T12" fmla="*/ 6 w 6"/>
              <a:gd name="T13" fmla="*/ 3 h 6"/>
              <a:gd name="T14" fmla="*/ 4 w 6"/>
              <a:gd name="T15" fmla="*/ 1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6">
                <a:moveTo>
                  <a:pt x="4" y="1"/>
                </a:moveTo>
                <a:cubicBezTo>
                  <a:pt x="4" y="0"/>
                  <a:pt x="4" y="0"/>
                  <a:pt x="4" y="0"/>
                </a:cubicBezTo>
                <a:cubicBezTo>
                  <a:pt x="0" y="0"/>
                  <a:pt x="0" y="0"/>
                  <a:pt x="0" y="0"/>
                </a:cubicBezTo>
                <a:cubicBezTo>
                  <a:pt x="0" y="4"/>
                  <a:pt x="0" y="4"/>
                  <a:pt x="0" y="4"/>
                </a:cubicBezTo>
                <a:cubicBezTo>
                  <a:pt x="1" y="4"/>
                  <a:pt x="1" y="4"/>
                  <a:pt x="1" y="4"/>
                </a:cubicBezTo>
                <a:cubicBezTo>
                  <a:pt x="1" y="5"/>
                  <a:pt x="2" y="6"/>
                  <a:pt x="4" y="6"/>
                </a:cubicBezTo>
                <a:cubicBezTo>
                  <a:pt x="5" y="6"/>
                  <a:pt x="6" y="5"/>
                  <a:pt x="6" y="3"/>
                </a:cubicBezTo>
                <a:cubicBezTo>
                  <a:pt x="6" y="2"/>
                  <a:pt x="5" y="1"/>
                  <a:pt x="4"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71" name="Freeform 23">
            <a:extLst>
              <a:ext uri="{FF2B5EF4-FFF2-40B4-BE49-F238E27FC236}">
                <a16:creationId xmlns:a16="http://schemas.microsoft.com/office/drawing/2014/main" id="{A21BF45E-C244-4E1C-98E5-02867DD8D364}"/>
              </a:ext>
            </a:extLst>
          </p:cNvPr>
          <p:cNvSpPr>
            <a:spLocks/>
          </p:cNvSpPr>
          <p:nvPr/>
        </p:nvSpPr>
        <p:spPr bwMode="auto">
          <a:xfrm>
            <a:off x="8923355" y="5428912"/>
            <a:ext cx="275406" cy="354354"/>
          </a:xfrm>
          <a:custGeom>
            <a:avLst/>
            <a:gdLst>
              <a:gd name="T0" fmla="*/ 4 w 39"/>
              <a:gd name="T1" fmla="*/ 38 h 51"/>
              <a:gd name="T2" fmla="*/ 0 w 39"/>
              <a:gd name="T3" fmla="*/ 3 h 51"/>
              <a:gd name="T4" fmla="*/ 0 w 39"/>
              <a:gd name="T5" fmla="*/ 1 h 51"/>
              <a:gd name="T6" fmla="*/ 0 w 39"/>
              <a:gd name="T7" fmla="*/ 1 h 51"/>
              <a:gd name="T8" fmla="*/ 3 w 39"/>
              <a:gd name="T9" fmla="*/ 0 h 51"/>
              <a:gd name="T10" fmla="*/ 31 w 39"/>
              <a:gd name="T11" fmla="*/ 0 h 51"/>
              <a:gd name="T12" fmla="*/ 39 w 39"/>
              <a:gd name="T13" fmla="*/ 51 h 51"/>
              <a:gd name="T14" fmla="*/ 6 w 39"/>
              <a:gd name="T15" fmla="*/ 51 h 51"/>
              <a:gd name="T16" fmla="*/ 2 w 39"/>
              <a:gd name="T17" fmla="*/ 44 h 51"/>
              <a:gd name="T18" fmla="*/ 4 w 39"/>
              <a:gd name="T19" fmla="*/ 3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51">
                <a:moveTo>
                  <a:pt x="4" y="38"/>
                </a:moveTo>
                <a:cubicBezTo>
                  <a:pt x="0" y="3"/>
                  <a:pt x="0" y="3"/>
                  <a:pt x="0" y="3"/>
                </a:cubicBezTo>
                <a:cubicBezTo>
                  <a:pt x="0" y="2"/>
                  <a:pt x="0" y="1"/>
                  <a:pt x="0" y="1"/>
                </a:cubicBezTo>
                <a:cubicBezTo>
                  <a:pt x="0" y="1"/>
                  <a:pt x="0" y="1"/>
                  <a:pt x="0" y="1"/>
                </a:cubicBezTo>
                <a:cubicBezTo>
                  <a:pt x="1" y="0"/>
                  <a:pt x="2" y="0"/>
                  <a:pt x="3" y="0"/>
                </a:cubicBezTo>
                <a:cubicBezTo>
                  <a:pt x="13" y="1"/>
                  <a:pt x="22" y="1"/>
                  <a:pt x="31" y="0"/>
                </a:cubicBezTo>
                <a:cubicBezTo>
                  <a:pt x="39" y="51"/>
                  <a:pt x="39" y="51"/>
                  <a:pt x="39" y="51"/>
                </a:cubicBezTo>
                <a:cubicBezTo>
                  <a:pt x="6" y="51"/>
                  <a:pt x="6" y="51"/>
                  <a:pt x="6" y="51"/>
                </a:cubicBezTo>
                <a:cubicBezTo>
                  <a:pt x="2" y="51"/>
                  <a:pt x="0" y="47"/>
                  <a:pt x="2" y="44"/>
                </a:cubicBezTo>
                <a:lnTo>
                  <a:pt x="4"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72" name="Freeform 24">
            <a:extLst>
              <a:ext uri="{FF2B5EF4-FFF2-40B4-BE49-F238E27FC236}">
                <a16:creationId xmlns:a16="http://schemas.microsoft.com/office/drawing/2014/main" id="{1EE9BCA9-550B-4D6D-A675-B79953855378}"/>
              </a:ext>
            </a:extLst>
          </p:cNvPr>
          <p:cNvSpPr>
            <a:spLocks/>
          </p:cNvSpPr>
          <p:nvPr/>
        </p:nvSpPr>
        <p:spPr bwMode="auto">
          <a:xfrm>
            <a:off x="8923355" y="5428912"/>
            <a:ext cx="255209" cy="374550"/>
          </a:xfrm>
          <a:custGeom>
            <a:avLst/>
            <a:gdLst>
              <a:gd name="T0" fmla="*/ 36 w 36"/>
              <a:gd name="T1" fmla="*/ 37 h 54"/>
              <a:gd name="T2" fmla="*/ 36 w 36"/>
              <a:gd name="T3" fmla="*/ 36 h 54"/>
              <a:gd name="T4" fmla="*/ 6 w 36"/>
              <a:gd name="T5" fmla="*/ 36 h 54"/>
              <a:gd name="T6" fmla="*/ 6 w 36"/>
              <a:gd name="T7" fmla="*/ 28 h 54"/>
              <a:gd name="T8" fmla="*/ 5 w 36"/>
              <a:gd name="T9" fmla="*/ 21 h 54"/>
              <a:gd name="T10" fmla="*/ 22 w 36"/>
              <a:gd name="T11" fmla="*/ 22 h 54"/>
              <a:gd name="T12" fmla="*/ 35 w 36"/>
              <a:gd name="T13" fmla="*/ 21 h 54"/>
              <a:gd name="T14" fmla="*/ 35 w 36"/>
              <a:gd name="T15" fmla="*/ 20 h 54"/>
              <a:gd name="T16" fmla="*/ 5 w 36"/>
              <a:gd name="T17" fmla="*/ 20 h 54"/>
              <a:gd name="T18" fmla="*/ 4 w 36"/>
              <a:gd name="T19" fmla="*/ 13 h 54"/>
              <a:gd name="T20" fmla="*/ 21 w 36"/>
              <a:gd name="T21" fmla="*/ 14 h 54"/>
              <a:gd name="T22" fmla="*/ 34 w 36"/>
              <a:gd name="T23" fmla="*/ 13 h 54"/>
              <a:gd name="T24" fmla="*/ 34 w 36"/>
              <a:gd name="T25" fmla="*/ 12 h 54"/>
              <a:gd name="T26" fmla="*/ 4 w 36"/>
              <a:gd name="T27" fmla="*/ 12 h 54"/>
              <a:gd name="T28" fmla="*/ 3 w 36"/>
              <a:gd name="T29" fmla="*/ 6 h 54"/>
              <a:gd name="T30" fmla="*/ 19 w 36"/>
              <a:gd name="T31" fmla="*/ 7 h 54"/>
              <a:gd name="T32" fmla="*/ 32 w 36"/>
              <a:gd name="T33" fmla="*/ 6 h 54"/>
              <a:gd name="T34" fmla="*/ 32 w 36"/>
              <a:gd name="T35" fmla="*/ 5 h 54"/>
              <a:gd name="T36" fmla="*/ 3 w 36"/>
              <a:gd name="T37" fmla="*/ 5 h 54"/>
              <a:gd name="T38" fmla="*/ 2 w 36"/>
              <a:gd name="T39" fmla="*/ 0 h 54"/>
              <a:gd name="T40" fmla="*/ 0 w 36"/>
              <a:gd name="T41" fmla="*/ 1 h 54"/>
              <a:gd name="T42" fmla="*/ 0 w 36"/>
              <a:gd name="T43" fmla="*/ 2 h 54"/>
              <a:gd name="T44" fmla="*/ 2 w 36"/>
              <a:gd name="T45" fmla="*/ 30 h 54"/>
              <a:gd name="T46" fmla="*/ 1 w 36"/>
              <a:gd name="T47" fmla="*/ 42 h 54"/>
              <a:gd name="T48" fmla="*/ 0 w 36"/>
              <a:gd name="T49" fmla="*/ 46 h 54"/>
              <a:gd name="T50" fmla="*/ 5 w 36"/>
              <a:gd name="T51" fmla="*/ 52 h 54"/>
              <a:gd name="T52" fmla="*/ 13 w 36"/>
              <a:gd name="T53" fmla="*/ 52 h 54"/>
              <a:gd name="T54" fmla="*/ 21 w 36"/>
              <a:gd name="T55" fmla="*/ 52 h 54"/>
              <a:gd name="T56" fmla="*/ 22 w 36"/>
              <a:gd name="T57" fmla="*/ 52 h 54"/>
              <a:gd name="T58" fmla="*/ 28 w 36"/>
              <a:gd name="T59" fmla="*/ 54 h 54"/>
              <a:gd name="T60" fmla="*/ 28 w 36"/>
              <a:gd name="T61" fmla="*/ 54 h 54"/>
              <a:gd name="T62" fmla="*/ 30 w 36"/>
              <a:gd name="T63" fmla="*/ 54 h 54"/>
              <a:gd name="T64" fmla="*/ 30 w 36"/>
              <a:gd name="T65" fmla="*/ 51 h 54"/>
              <a:gd name="T66" fmla="*/ 22 w 36"/>
              <a:gd name="T67" fmla="*/ 49 h 54"/>
              <a:gd name="T68" fmla="*/ 21 w 36"/>
              <a:gd name="T69" fmla="*/ 49 h 54"/>
              <a:gd name="T70" fmla="*/ 21 w 36"/>
              <a:gd name="T71" fmla="*/ 49 h 54"/>
              <a:gd name="T72" fmla="*/ 6 w 36"/>
              <a:gd name="T73" fmla="*/ 49 h 54"/>
              <a:gd name="T74" fmla="*/ 4 w 36"/>
              <a:gd name="T75" fmla="*/ 47 h 54"/>
              <a:gd name="T76" fmla="*/ 4 w 36"/>
              <a:gd name="T77" fmla="*/ 45 h 54"/>
              <a:gd name="T78" fmla="*/ 35 w 36"/>
              <a:gd name="T79" fmla="*/ 45 h 54"/>
              <a:gd name="T80" fmla="*/ 35 w 36"/>
              <a:gd name="T81" fmla="*/ 44 h 54"/>
              <a:gd name="T82" fmla="*/ 5 w 36"/>
              <a:gd name="T83" fmla="*/ 44 h 54"/>
              <a:gd name="T84" fmla="*/ 6 w 36"/>
              <a:gd name="T85" fmla="*/ 37 h 54"/>
              <a:gd name="T86" fmla="*/ 36 w 36"/>
              <a:gd name="T87" fmla="*/ 3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 h="54">
                <a:moveTo>
                  <a:pt x="36" y="37"/>
                </a:moveTo>
                <a:cubicBezTo>
                  <a:pt x="36" y="36"/>
                  <a:pt x="36" y="36"/>
                  <a:pt x="36" y="36"/>
                </a:cubicBezTo>
                <a:cubicBezTo>
                  <a:pt x="6" y="36"/>
                  <a:pt x="6" y="36"/>
                  <a:pt x="6" y="36"/>
                </a:cubicBezTo>
                <a:cubicBezTo>
                  <a:pt x="6" y="34"/>
                  <a:pt x="6" y="31"/>
                  <a:pt x="6" y="28"/>
                </a:cubicBezTo>
                <a:cubicBezTo>
                  <a:pt x="5" y="21"/>
                  <a:pt x="5" y="21"/>
                  <a:pt x="5" y="21"/>
                </a:cubicBezTo>
                <a:cubicBezTo>
                  <a:pt x="7" y="21"/>
                  <a:pt x="14" y="22"/>
                  <a:pt x="22" y="22"/>
                </a:cubicBezTo>
                <a:cubicBezTo>
                  <a:pt x="26" y="22"/>
                  <a:pt x="31" y="21"/>
                  <a:pt x="35" y="21"/>
                </a:cubicBezTo>
                <a:cubicBezTo>
                  <a:pt x="35" y="20"/>
                  <a:pt x="35" y="20"/>
                  <a:pt x="35" y="20"/>
                </a:cubicBezTo>
                <a:cubicBezTo>
                  <a:pt x="24" y="21"/>
                  <a:pt x="8" y="20"/>
                  <a:pt x="5" y="20"/>
                </a:cubicBezTo>
                <a:cubicBezTo>
                  <a:pt x="4" y="13"/>
                  <a:pt x="4" y="13"/>
                  <a:pt x="4" y="13"/>
                </a:cubicBezTo>
                <a:cubicBezTo>
                  <a:pt x="6" y="14"/>
                  <a:pt x="13" y="14"/>
                  <a:pt x="21" y="14"/>
                </a:cubicBezTo>
                <a:cubicBezTo>
                  <a:pt x="26" y="14"/>
                  <a:pt x="30" y="14"/>
                  <a:pt x="34" y="13"/>
                </a:cubicBezTo>
                <a:cubicBezTo>
                  <a:pt x="34" y="12"/>
                  <a:pt x="34" y="12"/>
                  <a:pt x="34" y="12"/>
                </a:cubicBezTo>
                <a:cubicBezTo>
                  <a:pt x="23" y="14"/>
                  <a:pt x="6" y="13"/>
                  <a:pt x="4" y="12"/>
                </a:cubicBezTo>
                <a:cubicBezTo>
                  <a:pt x="3" y="6"/>
                  <a:pt x="3" y="6"/>
                  <a:pt x="3" y="6"/>
                </a:cubicBezTo>
                <a:cubicBezTo>
                  <a:pt x="5" y="6"/>
                  <a:pt x="12" y="7"/>
                  <a:pt x="19" y="7"/>
                </a:cubicBezTo>
                <a:cubicBezTo>
                  <a:pt x="24" y="7"/>
                  <a:pt x="28" y="7"/>
                  <a:pt x="32" y="6"/>
                </a:cubicBezTo>
                <a:cubicBezTo>
                  <a:pt x="32" y="5"/>
                  <a:pt x="32" y="5"/>
                  <a:pt x="32" y="5"/>
                </a:cubicBezTo>
                <a:cubicBezTo>
                  <a:pt x="22" y="7"/>
                  <a:pt x="6" y="6"/>
                  <a:pt x="3" y="5"/>
                </a:cubicBezTo>
                <a:cubicBezTo>
                  <a:pt x="2" y="0"/>
                  <a:pt x="2" y="0"/>
                  <a:pt x="2" y="0"/>
                </a:cubicBezTo>
                <a:cubicBezTo>
                  <a:pt x="1" y="0"/>
                  <a:pt x="1" y="0"/>
                  <a:pt x="0" y="1"/>
                </a:cubicBezTo>
                <a:cubicBezTo>
                  <a:pt x="0" y="1"/>
                  <a:pt x="0" y="2"/>
                  <a:pt x="0" y="2"/>
                </a:cubicBezTo>
                <a:cubicBezTo>
                  <a:pt x="2" y="30"/>
                  <a:pt x="2" y="30"/>
                  <a:pt x="2" y="30"/>
                </a:cubicBezTo>
                <a:cubicBezTo>
                  <a:pt x="2" y="34"/>
                  <a:pt x="2" y="38"/>
                  <a:pt x="1" y="42"/>
                </a:cubicBezTo>
                <a:cubicBezTo>
                  <a:pt x="0" y="46"/>
                  <a:pt x="0" y="46"/>
                  <a:pt x="0" y="46"/>
                </a:cubicBezTo>
                <a:cubicBezTo>
                  <a:pt x="0" y="49"/>
                  <a:pt x="2" y="52"/>
                  <a:pt x="5" y="52"/>
                </a:cubicBezTo>
                <a:cubicBezTo>
                  <a:pt x="13" y="52"/>
                  <a:pt x="13" y="52"/>
                  <a:pt x="13" y="52"/>
                </a:cubicBezTo>
                <a:cubicBezTo>
                  <a:pt x="21" y="52"/>
                  <a:pt x="21" y="52"/>
                  <a:pt x="21" y="52"/>
                </a:cubicBezTo>
                <a:cubicBezTo>
                  <a:pt x="22" y="52"/>
                  <a:pt x="22" y="52"/>
                  <a:pt x="22" y="52"/>
                </a:cubicBezTo>
                <a:cubicBezTo>
                  <a:pt x="24" y="52"/>
                  <a:pt x="26" y="53"/>
                  <a:pt x="28" y="54"/>
                </a:cubicBezTo>
                <a:cubicBezTo>
                  <a:pt x="28" y="54"/>
                  <a:pt x="28" y="54"/>
                  <a:pt x="28" y="54"/>
                </a:cubicBezTo>
                <a:cubicBezTo>
                  <a:pt x="29" y="54"/>
                  <a:pt x="30" y="54"/>
                  <a:pt x="30" y="54"/>
                </a:cubicBezTo>
                <a:cubicBezTo>
                  <a:pt x="31" y="53"/>
                  <a:pt x="31" y="52"/>
                  <a:pt x="30" y="51"/>
                </a:cubicBezTo>
                <a:cubicBezTo>
                  <a:pt x="28" y="50"/>
                  <a:pt x="25" y="49"/>
                  <a:pt x="22" y="49"/>
                </a:cubicBezTo>
                <a:cubicBezTo>
                  <a:pt x="21" y="49"/>
                  <a:pt x="21" y="49"/>
                  <a:pt x="21" y="49"/>
                </a:cubicBezTo>
                <a:cubicBezTo>
                  <a:pt x="21" y="49"/>
                  <a:pt x="21" y="49"/>
                  <a:pt x="21" y="49"/>
                </a:cubicBezTo>
                <a:cubicBezTo>
                  <a:pt x="6" y="49"/>
                  <a:pt x="6" y="49"/>
                  <a:pt x="6" y="49"/>
                </a:cubicBezTo>
                <a:cubicBezTo>
                  <a:pt x="5" y="49"/>
                  <a:pt x="4" y="48"/>
                  <a:pt x="4" y="47"/>
                </a:cubicBezTo>
                <a:cubicBezTo>
                  <a:pt x="4" y="45"/>
                  <a:pt x="4" y="45"/>
                  <a:pt x="4" y="45"/>
                </a:cubicBezTo>
                <a:cubicBezTo>
                  <a:pt x="35" y="45"/>
                  <a:pt x="35" y="45"/>
                  <a:pt x="35" y="45"/>
                </a:cubicBezTo>
                <a:cubicBezTo>
                  <a:pt x="35" y="44"/>
                  <a:pt x="35" y="44"/>
                  <a:pt x="35" y="44"/>
                </a:cubicBezTo>
                <a:cubicBezTo>
                  <a:pt x="5" y="44"/>
                  <a:pt x="5" y="44"/>
                  <a:pt x="5" y="44"/>
                </a:cubicBezTo>
                <a:cubicBezTo>
                  <a:pt x="5" y="42"/>
                  <a:pt x="6" y="40"/>
                  <a:pt x="6" y="37"/>
                </a:cubicBezTo>
                <a:lnTo>
                  <a:pt x="36" y="3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73" name="Freeform 25">
            <a:extLst>
              <a:ext uri="{FF2B5EF4-FFF2-40B4-BE49-F238E27FC236}">
                <a16:creationId xmlns:a16="http://schemas.microsoft.com/office/drawing/2014/main" id="{5D6C1C28-94A3-43E0-960E-620048986EAB}"/>
              </a:ext>
            </a:extLst>
          </p:cNvPr>
          <p:cNvSpPr>
            <a:spLocks/>
          </p:cNvSpPr>
          <p:nvPr/>
        </p:nvSpPr>
        <p:spPr bwMode="auto">
          <a:xfrm>
            <a:off x="8950896" y="5623531"/>
            <a:ext cx="220324" cy="5509"/>
          </a:xfrm>
          <a:custGeom>
            <a:avLst/>
            <a:gdLst>
              <a:gd name="T0" fmla="*/ 0 w 31"/>
              <a:gd name="T1" fmla="*/ 0 h 1"/>
              <a:gd name="T2" fmla="*/ 31 w 31"/>
              <a:gd name="T3" fmla="*/ 0 h 1"/>
            </a:gdLst>
            <a:ahLst/>
            <a:cxnLst>
              <a:cxn ang="0">
                <a:pos x="T0" y="T1"/>
              </a:cxn>
              <a:cxn ang="0">
                <a:pos x="T2" y="T3"/>
              </a:cxn>
            </a:cxnLst>
            <a:rect l="0" t="0" r="r" b="b"/>
            <a:pathLst>
              <a:path w="31" h="1">
                <a:moveTo>
                  <a:pt x="0" y="0"/>
                </a:moveTo>
                <a:cubicBezTo>
                  <a:pt x="0" y="0"/>
                  <a:pt x="17" y="1"/>
                  <a:pt x="31" y="0"/>
                </a:cubicBezTo>
              </a:path>
            </a:pathLst>
          </a:custGeom>
          <a:noFill/>
          <a:ln w="6350" cap="flat">
            <a:solidFill>
              <a:srgbClr val="D2D2D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75" name="Freeform 27">
            <a:extLst>
              <a:ext uri="{FF2B5EF4-FFF2-40B4-BE49-F238E27FC236}">
                <a16:creationId xmlns:a16="http://schemas.microsoft.com/office/drawing/2014/main" id="{3DD4CFAD-FF0F-406D-8C5C-B753B31488F1}"/>
              </a:ext>
            </a:extLst>
          </p:cNvPr>
          <p:cNvSpPr>
            <a:spLocks/>
          </p:cNvSpPr>
          <p:nvPr/>
        </p:nvSpPr>
        <p:spPr bwMode="auto">
          <a:xfrm>
            <a:off x="9022502" y="5935657"/>
            <a:ext cx="218488" cy="47737"/>
          </a:xfrm>
          <a:custGeom>
            <a:avLst/>
            <a:gdLst>
              <a:gd name="T0" fmla="*/ 30 w 31"/>
              <a:gd name="T1" fmla="*/ 4 h 7"/>
              <a:gd name="T2" fmla="*/ 7 w 31"/>
              <a:gd name="T3" fmla="*/ 0 h 7"/>
              <a:gd name="T4" fmla="*/ 1 w 31"/>
              <a:gd name="T5" fmla="*/ 3 h 7"/>
              <a:gd name="T6" fmla="*/ 0 w 31"/>
              <a:gd name="T7" fmla="*/ 5 h 7"/>
              <a:gd name="T8" fmla="*/ 0 w 31"/>
              <a:gd name="T9" fmla="*/ 6 h 7"/>
              <a:gd name="T10" fmla="*/ 4 w 31"/>
              <a:gd name="T11" fmla="*/ 6 h 7"/>
              <a:gd name="T12" fmla="*/ 4 w 31"/>
              <a:gd name="T13" fmla="*/ 6 h 7"/>
              <a:gd name="T14" fmla="*/ 7 w 31"/>
              <a:gd name="T15" fmla="*/ 5 h 7"/>
              <a:gd name="T16" fmla="*/ 31 w 31"/>
              <a:gd name="T17" fmla="*/ 7 h 7"/>
              <a:gd name="T18" fmla="*/ 31 w 31"/>
              <a:gd name="T19" fmla="*/ 6 h 7"/>
              <a:gd name="T20" fmla="*/ 30 w 31"/>
              <a:gd name="T21"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7">
                <a:moveTo>
                  <a:pt x="30" y="4"/>
                </a:moveTo>
                <a:cubicBezTo>
                  <a:pt x="22" y="1"/>
                  <a:pt x="7" y="0"/>
                  <a:pt x="7" y="0"/>
                </a:cubicBezTo>
                <a:cubicBezTo>
                  <a:pt x="1" y="3"/>
                  <a:pt x="1" y="3"/>
                  <a:pt x="1" y="3"/>
                </a:cubicBezTo>
                <a:cubicBezTo>
                  <a:pt x="0" y="3"/>
                  <a:pt x="0" y="4"/>
                  <a:pt x="0" y="5"/>
                </a:cubicBezTo>
                <a:cubicBezTo>
                  <a:pt x="0" y="6"/>
                  <a:pt x="0" y="6"/>
                  <a:pt x="0" y="6"/>
                </a:cubicBezTo>
                <a:cubicBezTo>
                  <a:pt x="4" y="6"/>
                  <a:pt x="4" y="6"/>
                  <a:pt x="4" y="6"/>
                </a:cubicBezTo>
                <a:cubicBezTo>
                  <a:pt x="4" y="6"/>
                  <a:pt x="4" y="6"/>
                  <a:pt x="4" y="6"/>
                </a:cubicBezTo>
                <a:cubicBezTo>
                  <a:pt x="7" y="5"/>
                  <a:pt x="7" y="5"/>
                  <a:pt x="7" y="5"/>
                </a:cubicBezTo>
                <a:cubicBezTo>
                  <a:pt x="21" y="5"/>
                  <a:pt x="31" y="7"/>
                  <a:pt x="31" y="7"/>
                </a:cubicBezTo>
                <a:cubicBezTo>
                  <a:pt x="31" y="6"/>
                  <a:pt x="31" y="6"/>
                  <a:pt x="31" y="6"/>
                </a:cubicBezTo>
                <a:cubicBezTo>
                  <a:pt x="31" y="5"/>
                  <a:pt x="31" y="4"/>
                  <a:pt x="30" y="4"/>
                </a:cubicBezTo>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80" name="Freeform 33">
            <a:extLst>
              <a:ext uri="{FF2B5EF4-FFF2-40B4-BE49-F238E27FC236}">
                <a16:creationId xmlns:a16="http://schemas.microsoft.com/office/drawing/2014/main" id="{4D789BF0-7F94-4C85-8B04-510EE8830176}"/>
              </a:ext>
            </a:extLst>
          </p:cNvPr>
          <p:cNvSpPr>
            <a:spLocks/>
          </p:cNvSpPr>
          <p:nvPr/>
        </p:nvSpPr>
        <p:spPr bwMode="auto">
          <a:xfrm>
            <a:off x="9015158" y="5977885"/>
            <a:ext cx="42228" cy="47737"/>
          </a:xfrm>
          <a:custGeom>
            <a:avLst/>
            <a:gdLst>
              <a:gd name="T0" fmla="*/ 19 w 23"/>
              <a:gd name="T1" fmla="*/ 7 h 26"/>
              <a:gd name="T2" fmla="*/ 19 w 23"/>
              <a:gd name="T3" fmla="*/ 0 h 26"/>
              <a:gd name="T4" fmla="*/ 4 w 23"/>
              <a:gd name="T5" fmla="*/ 0 h 26"/>
              <a:gd name="T6" fmla="*/ 4 w 23"/>
              <a:gd name="T7" fmla="*/ 7 h 26"/>
              <a:gd name="T8" fmla="*/ 0 w 23"/>
              <a:gd name="T9" fmla="*/ 7 h 26"/>
              <a:gd name="T10" fmla="*/ 0 w 23"/>
              <a:gd name="T11" fmla="*/ 26 h 26"/>
              <a:gd name="T12" fmla="*/ 23 w 23"/>
              <a:gd name="T13" fmla="*/ 26 h 26"/>
              <a:gd name="T14" fmla="*/ 23 w 23"/>
              <a:gd name="T15" fmla="*/ 7 h 26"/>
              <a:gd name="T16" fmla="*/ 19 w 23"/>
              <a:gd name="T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6">
                <a:moveTo>
                  <a:pt x="19" y="7"/>
                </a:moveTo>
                <a:lnTo>
                  <a:pt x="19" y="0"/>
                </a:lnTo>
                <a:lnTo>
                  <a:pt x="4" y="0"/>
                </a:lnTo>
                <a:lnTo>
                  <a:pt x="4" y="7"/>
                </a:lnTo>
                <a:lnTo>
                  <a:pt x="0" y="7"/>
                </a:lnTo>
                <a:lnTo>
                  <a:pt x="0" y="26"/>
                </a:lnTo>
                <a:lnTo>
                  <a:pt x="23" y="26"/>
                </a:lnTo>
                <a:lnTo>
                  <a:pt x="23" y="7"/>
                </a:lnTo>
                <a:lnTo>
                  <a:pt x="19" y="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81" name="Freeform 34">
            <a:extLst>
              <a:ext uri="{FF2B5EF4-FFF2-40B4-BE49-F238E27FC236}">
                <a16:creationId xmlns:a16="http://schemas.microsoft.com/office/drawing/2014/main" id="{FF4AC6FE-2AB6-4496-8583-94F2961EFDB8}"/>
              </a:ext>
            </a:extLst>
          </p:cNvPr>
          <p:cNvSpPr>
            <a:spLocks/>
          </p:cNvSpPr>
          <p:nvPr/>
        </p:nvSpPr>
        <p:spPr bwMode="auto">
          <a:xfrm>
            <a:off x="9382365" y="5643729"/>
            <a:ext cx="42228" cy="132194"/>
          </a:xfrm>
          <a:custGeom>
            <a:avLst/>
            <a:gdLst>
              <a:gd name="T0" fmla="*/ 23 w 23"/>
              <a:gd name="T1" fmla="*/ 0 h 72"/>
              <a:gd name="T2" fmla="*/ 19 w 23"/>
              <a:gd name="T3" fmla="*/ 72 h 72"/>
              <a:gd name="T4" fmla="*/ 0 w 23"/>
              <a:gd name="T5" fmla="*/ 53 h 72"/>
              <a:gd name="T6" fmla="*/ 0 w 23"/>
              <a:gd name="T7" fmla="*/ 0 h 72"/>
              <a:gd name="T8" fmla="*/ 23 w 23"/>
              <a:gd name="T9" fmla="*/ 0 h 72"/>
            </a:gdLst>
            <a:ahLst/>
            <a:cxnLst>
              <a:cxn ang="0">
                <a:pos x="T0" y="T1"/>
              </a:cxn>
              <a:cxn ang="0">
                <a:pos x="T2" y="T3"/>
              </a:cxn>
              <a:cxn ang="0">
                <a:pos x="T4" y="T5"/>
              </a:cxn>
              <a:cxn ang="0">
                <a:pos x="T6" y="T7"/>
              </a:cxn>
              <a:cxn ang="0">
                <a:pos x="T8" y="T9"/>
              </a:cxn>
            </a:cxnLst>
            <a:rect l="0" t="0" r="r" b="b"/>
            <a:pathLst>
              <a:path w="23" h="72">
                <a:moveTo>
                  <a:pt x="23" y="0"/>
                </a:moveTo>
                <a:lnTo>
                  <a:pt x="19" y="72"/>
                </a:lnTo>
                <a:lnTo>
                  <a:pt x="0" y="53"/>
                </a:lnTo>
                <a:lnTo>
                  <a:pt x="0" y="0"/>
                </a:lnTo>
                <a:lnTo>
                  <a:pt x="23"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82" name="Rectangle 35">
            <a:extLst>
              <a:ext uri="{FF2B5EF4-FFF2-40B4-BE49-F238E27FC236}">
                <a16:creationId xmlns:a16="http://schemas.microsoft.com/office/drawing/2014/main" id="{ACFA0960-6C0C-4482-B763-0F86264B4E41}"/>
              </a:ext>
            </a:extLst>
          </p:cNvPr>
          <p:cNvSpPr>
            <a:spLocks noChangeArrowheads="1"/>
          </p:cNvSpPr>
          <p:nvPr/>
        </p:nvSpPr>
        <p:spPr bwMode="auto">
          <a:xfrm>
            <a:off x="9035354" y="5588647"/>
            <a:ext cx="728906" cy="55081"/>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83" name="Rectangle 36">
            <a:extLst>
              <a:ext uri="{FF2B5EF4-FFF2-40B4-BE49-F238E27FC236}">
                <a16:creationId xmlns:a16="http://schemas.microsoft.com/office/drawing/2014/main" id="{89A28D8D-A9C9-4717-A8F5-3D8D3F8BA09E}"/>
              </a:ext>
            </a:extLst>
          </p:cNvPr>
          <p:cNvSpPr>
            <a:spLocks noChangeArrowheads="1"/>
          </p:cNvSpPr>
          <p:nvPr/>
        </p:nvSpPr>
        <p:spPr bwMode="auto">
          <a:xfrm>
            <a:off x="8725064" y="5588647"/>
            <a:ext cx="310290" cy="55081"/>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84" name="Freeform 37">
            <a:extLst>
              <a:ext uri="{FF2B5EF4-FFF2-40B4-BE49-F238E27FC236}">
                <a16:creationId xmlns:a16="http://schemas.microsoft.com/office/drawing/2014/main" id="{68DCCED7-BF9F-443F-B70D-22B3221BBD7E}"/>
              </a:ext>
            </a:extLst>
          </p:cNvPr>
          <p:cNvSpPr>
            <a:spLocks/>
          </p:cNvSpPr>
          <p:nvPr/>
        </p:nvSpPr>
        <p:spPr bwMode="auto">
          <a:xfrm>
            <a:off x="9106960" y="5643729"/>
            <a:ext cx="42228" cy="381895"/>
          </a:xfrm>
          <a:custGeom>
            <a:avLst/>
            <a:gdLst>
              <a:gd name="T0" fmla="*/ 15 w 23"/>
              <a:gd name="T1" fmla="*/ 208 h 208"/>
              <a:gd name="T2" fmla="*/ 4 w 23"/>
              <a:gd name="T3" fmla="*/ 208 h 208"/>
              <a:gd name="T4" fmla="*/ 0 w 23"/>
              <a:gd name="T5" fmla="*/ 0 h 208"/>
              <a:gd name="T6" fmla="*/ 23 w 23"/>
              <a:gd name="T7" fmla="*/ 0 h 208"/>
              <a:gd name="T8" fmla="*/ 15 w 23"/>
              <a:gd name="T9" fmla="*/ 208 h 208"/>
            </a:gdLst>
            <a:ahLst/>
            <a:cxnLst>
              <a:cxn ang="0">
                <a:pos x="T0" y="T1"/>
              </a:cxn>
              <a:cxn ang="0">
                <a:pos x="T2" y="T3"/>
              </a:cxn>
              <a:cxn ang="0">
                <a:pos x="T4" y="T5"/>
              </a:cxn>
              <a:cxn ang="0">
                <a:pos x="T6" y="T7"/>
              </a:cxn>
              <a:cxn ang="0">
                <a:pos x="T8" y="T9"/>
              </a:cxn>
            </a:cxnLst>
            <a:rect l="0" t="0" r="r" b="b"/>
            <a:pathLst>
              <a:path w="23" h="208">
                <a:moveTo>
                  <a:pt x="15" y="208"/>
                </a:moveTo>
                <a:lnTo>
                  <a:pt x="4" y="208"/>
                </a:lnTo>
                <a:lnTo>
                  <a:pt x="0" y="0"/>
                </a:lnTo>
                <a:lnTo>
                  <a:pt x="23" y="0"/>
                </a:lnTo>
                <a:lnTo>
                  <a:pt x="15" y="20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85" name="Freeform 38">
            <a:extLst>
              <a:ext uri="{FF2B5EF4-FFF2-40B4-BE49-F238E27FC236}">
                <a16:creationId xmlns:a16="http://schemas.microsoft.com/office/drawing/2014/main" id="{004B1CA1-E46C-4B5E-8EA3-BBB6F78C84A5}"/>
              </a:ext>
            </a:extLst>
          </p:cNvPr>
          <p:cNvSpPr>
            <a:spLocks/>
          </p:cNvSpPr>
          <p:nvPr/>
        </p:nvSpPr>
        <p:spPr bwMode="auto">
          <a:xfrm>
            <a:off x="8794833" y="5643729"/>
            <a:ext cx="44065" cy="381895"/>
          </a:xfrm>
          <a:custGeom>
            <a:avLst/>
            <a:gdLst>
              <a:gd name="T0" fmla="*/ 16 w 24"/>
              <a:gd name="T1" fmla="*/ 208 h 208"/>
              <a:gd name="T2" fmla="*/ 8 w 24"/>
              <a:gd name="T3" fmla="*/ 208 h 208"/>
              <a:gd name="T4" fmla="*/ 0 w 24"/>
              <a:gd name="T5" fmla="*/ 0 h 208"/>
              <a:gd name="T6" fmla="*/ 24 w 24"/>
              <a:gd name="T7" fmla="*/ 0 h 208"/>
              <a:gd name="T8" fmla="*/ 16 w 24"/>
              <a:gd name="T9" fmla="*/ 208 h 208"/>
            </a:gdLst>
            <a:ahLst/>
            <a:cxnLst>
              <a:cxn ang="0">
                <a:pos x="T0" y="T1"/>
              </a:cxn>
              <a:cxn ang="0">
                <a:pos x="T2" y="T3"/>
              </a:cxn>
              <a:cxn ang="0">
                <a:pos x="T4" y="T5"/>
              </a:cxn>
              <a:cxn ang="0">
                <a:pos x="T6" y="T7"/>
              </a:cxn>
              <a:cxn ang="0">
                <a:pos x="T8" y="T9"/>
              </a:cxn>
            </a:cxnLst>
            <a:rect l="0" t="0" r="r" b="b"/>
            <a:pathLst>
              <a:path w="24" h="208">
                <a:moveTo>
                  <a:pt x="16" y="208"/>
                </a:moveTo>
                <a:lnTo>
                  <a:pt x="8" y="208"/>
                </a:lnTo>
                <a:lnTo>
                  <a:pt x="0" y="0"/>
                </a:lnTo>
                <a:lnTo>
                  <a:pt x="24" y="0"/>
                </a:lnTo>
                <a:lnTo>
                  <a:pt x="16" y="20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86" name="Freeform 39">
            <a:extLst>
              <a:ext uri="{FF2B5EF4-FFF2-40B4-BE49-F238E27FC236}">
                <a16:creationId xmlns:a16="http://schemas.microsoft.com/office/drawing/2014/main" id="{4C5235FE-BC31-4FDA-93DA-9F366C91D179}"/>
              </a:ext>
            </a:extLst>
          </p:cNvPr>
          <p:cNvSpPr>
            <a:spLocks/>
          </p:cNvSpPr>
          <p:nvPr/>
        </p:nvSpPr>
        <p:spPr bwMode="auto">
          <a:xfrm>
            <a:off x="9657769" y="5643729"/>
            <a:ext cx="36721" cy="381895"/>
          </a:xfrm>
          <a:custGeom>
            <a:avLst/>
            <a:gdLst>
              <a:gd name="T0" fmla="*/ 16 w 20"/>
              <a:gd name="T1" fmla="*/ 208 h 208"/>
              <a:gd name="T2" fmla="*/ 4 w 20"/>
              <a:gd name="T3" fmla="*/ 208 h 208"/>
              <a:gd name="T4" fmla="*/ 0 w 20"/>
              <a:gd name="T5" fmla="*/ 0 h 208"/>
              <a:gd name="T6" fmla="*/ 20 w 20"/>
              <a:gd name="T7" fmla="*/ 0 h 208"/>
              <a:gd name="T8" fmla="*/ 16 w 20"/>
              <a:gd name="T9" fmla="*/ 208 h 208"/>
            </a:gdLst>
            <a:ahLst/>
            <a:cxnLst>
              <a:cxn ang="0">
                <a:pos x="T0" y="T1"/>
              </a:cxn>
              <a:cxn ang="0">
                <a:pos x="T2" y="T3"/>
              </a:cxn>
              <a:cxn ang="0">
                <a:pos x="T4" y="T5"/>
              </a:cxn>
              <a:cxn ang="0">
                <a:pos x="T6" y="T7"/>
              </a:cxn>
              <a:cxn ang="0">
                <a:pos x="T8" y="T9"/>
              </a:cxn>
            </a:cxnLst>
            <a:rect l="0" t="0" r="r" b="b"/>
            <a:pathLst>
              <a:path w="20" h="208">
                <a:moveTo>
                  <a:pt x="16" y="208"/>
                </a:moveTo>
                <a:lnTo>
                  <a:pt x="4" y="208"/>
                </a:lnTo>
                <a:lnTo>
                  <a:pt x="0" y="0"/>
                </a:lnTo>
                <a:lnTo>
                  <a:pt x="20" y="0"/>
                </a:lnTo>
                <a:lnTo>
                  <a:pt x="16" y="20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87" name="Freeform 40">
            <a:extLst>
              <a:ext uri="{FF2B5EF4-FFF2-40B4-BE49-F238E27FC236}">
                <a16:creationId xmlns:a16="http://schemas.microsoft.com/office/drawing/2014/main" id="{E5E50355-A612-490B-BF49-CA2CE6D4F179}"/>
              </a:ext>
            </a:extLst>
          </p:cNvPr>
          <p:cNvSpPr>
            <a:spLocks/>
          </p:cNvSpPr>
          <p:nvPr/>
        </p:nvSpPr>
        <p:spPr bwMode="auto">
          <a:xfrm>
            <a:off x="9092271" y="5428912"/>
            <a:ext cx="468189" cy="159735"/>
          </a:xfrm>
          <a:custGeom>
            <a:avLst/>
            <a:gdLst>
              <a:gd name="T0" fmla="*/ 65 w 66"/>
              <a:gd name="T1" fmla="*/ 1 h 23"/>
              <a:gd name="T2" fmla="*/ 64 w 66"/>
              <a:gd name="T3" fmla="*/ 0 h 23"/>
              <a:gd name="T4" fmla="*/ 30 w 66"/>
              <a:gd name="T5" fmla="*/ 0 h 23"/>
              <a:gd name="T6" fmla="*/ 27 w 66"/>
              <a:gd name="T7" fmla="*/ 2 h 23"/>
              <a:gd name="T8" fmla="*/ 20 w 66"/>
              <a:gd name="T9" fmla="*/ 20 h 23"/>
              <a:gd name="T10" fmla="*/ 19 w 66"/>
              <a:gd name="T11" fmla="*/ 21 h 23"/>
              <a:gd name="T12" fmla="*/ 0 w 66"/>
              <a:gd name="T13" fmla="*/ 21 h 23"/>
              <a:gd name="T14" fmla="*/ 0 w 66"/>
              <a:gd name="T15" fmla="*/ 23 h 23"/>
              <a:gd name="T16" fmla="*/ 21 w 66"/>
              <a:gd name="T17" fmla="*/ 23 h 23"/>
              <a:gd name="T18" fmla="*/ 59 w 66"/>
              <a:gd name="T19" fmla="*/ 21 h 23"/>
              <a:gd name="T20" fmla="*/ 60 w 66"/>
              <a:gd name="T21" fmla="*/ 20 h 23"/>
              <a:gd name="T22" fmla="*/ 66 w 66"/>
              <a:gd name="T23" fmla="*/ 1 h 23"/>
              <a:gd name="T24" fmla="*/ 65 w 66"/>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3">
                <a:moveTo>
                  <a:pt x="65" y="1"/>
                </a:moveTo>
                <a:cubicBezTo>
                  <a:pt x="65" y="1"/>
                  <a:pt x="64" y="0"/>
                  <a:pt x="64" y="0"/>
                </a:cubicBezTo>
                <a:cubicBezTo>
                  <a:pt x="30" y="0"/>
                  <a:pt x="30" y="0"/>
                  <a:pt x="30" y="0"/>
                </a:cubicBezTo>
                <a:cubicBezTo>
                  <a:pt x="29" y="0"/>
                  <a:pt x="28" y="1"/>
                  <a:pt x="27" y="2"/>
                </a:cubicBezTo>
                <a:cubicBezTo>
                  <a:pt x="20" y="20"/>
                  <a:pt x="20" y="20"/>
                  <a:pt x="20" y="20"/>
                </a:cubicBezTo>
                <a:cubicBezTo>
                  <a:pt x="20" y="21"/>
                  <a:pt x="19" y="21"/>
                  <a:pt x="19" y="21"/>
                </a:cubicBezTo>
                <a:cubicBezTo>
                  <a:pt x="0" y="21"/>
                  <a:pt x="0" y="21"/>
                  <a:pt x="0" y="21"/>
                </a:cubicBezTo>
                <a:cubicBezTo>
                  <a:pt x="0" y="23"/>
                  <a:pt x="0" y="23"/>
                  <a:pt x="0" y="23"/>
                </a:cubicBezTo>
                <a:cubicBezTo>
                  <a:pt x="21" y="23"/>
                  <a:pt x="21" y="23"/>
                  <a:pt x="21" y="23"/>
                </a:cubicBezTo>
                <a:cubicBezTo>
                  <a:pt x="59" y="21"/>
                  <a:pt x="59" y="21"/>
                  <a:pt x="59" y="21"/>
                </a:cubicBezTo>
                <a:cubicBezTo>
                  <a:pt x="60" y="20"/>
                  <a:pt x="60" y="20"/>
                  <a:pt x="60" y="20"/>
                </a:cubicBezTo>
                <a:cubicBezTo>
                  <a:pt x="66" y="1"/>
                  <a:pt x="66" y="1"/>
                  <a:pt x="66" y="1"/>
                </a:cubicBezTo>
                <a:lnTo>
                  <a:pt x="65" y="1"/>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88" name="Freeform 41">
            <a:extLst>
              <a:ext uri="{FF2B5EF4-FFF2-40B4-BE49-F238E27FC236}">
                <a16:creationId xmlns:a16="http://schemas.microsoft.com/office/drawing/2014/main" id="{7A46A2DD-6631-44B4-834C-D03B81A1BEE0}"/>
              </a:ext>
            </a:extLst>
          </p:cNvPr>
          <p:cNvSpPr>
            <a:spLocks/>
          </p:cNvSpPr>
          <p:nvPr/>
        </p:nvSpPr>
        <p:spPr bwMode="auto">
          <a:xfrm>
            <a:off x="9226301" y="5573959"/>
            <a:ext cx="284585" cy="14688"/>
          </a:xfrm>
          <a:custGeom>
            <a:avLst/>
            <a:gdLst>
              <a:gd name="T0" fmla="*/ 0 w 40"/>
              <a:gd name="T1" fmla="*/ 2 h 2"/>
              <a:gd name="T2" fmla="*/ 39 w 40"/>
              <a:gd name="T3" fmla="*/ 2 h 2"/>
              <a:gd name="T4" fmla="*/ 40 w 40"/>
              <a:gd name="T5" fmla="*/ 0 h 2"/>
              <a:gd name="T6" fmla="*/ 3 w 40"/>
              <a:gd name="T7" fmla="*/ 0 h 2"/>
              <a:gd name="T8" fmla="*/ 3 w 40"/>
              <a:gd name="T9" fmla="*/ 0 h 2"/>
              <a:gd name="T10" fmla="*/ 0 w 40"/>
              <a:gd name="T11" fmla="*/ 2 h 2"/>
            </a:gdLst>
            <a:ahLst/>
            <a:cxnLst>
              <a:cxn ang="0">
                <a:pos x="T0" y="T1"/>
              </a:cxn>
              <a:cxn ang="0">
                <a:pos x="T2" y="T3"/>
              </a:cxn>
              <a:cxn ang="0">
                <a:pos x="T4" y="T5"/>
              </a:cxn>
              <a:cxn ang="0">
                <a:pos x="T6" y="T7"/>
              </a:cxn>
              <a:cxn ang="0">
                <a:pos x="T8" y="T9"/>
              </a:cxn>
              <a:cxn ang="0">
                <a:pos x="T10" y="T11"/>
              </a:cxn>
            </a:cxnLst>
            <a:rect l="0" t="0" r="r" b="b"/>
            <a:pathLst>
              <a:path w="40" h="2">
                <a:moveTo>
                  <a:pt x="0" y="2"/>
                </a:moveTo>
                <a:cubicBezTo>
                  <a:pt x="39" y="2"/>
                  <a:pt x="39" y="2"/>
                  <a:pt x="39" y="2"/>
                </a:cubicBezTo>
                <a:cubicBezTo>
                  <a:pt x="40" y="0"/>
                  <a:pt x="40" y="0"/>
                  <a:pt x="40" y="0"/>
                </a:cubicBezTo>
                <a:cubicBezTo>
                  <a:pt x="3" y="0"/>
                  <a:pt x="3" y="0"/>
                  <a:pt x="3" y="0"/>
                </a:cubicBezTo>
                <a:cubicBezTo>
                  <a:pt x="3" y="0"/>
                  <a:pt x="3" y="0"/>
                  <a:pt x="3" y="0"/>
                </a:cubicBezTo>
                <a:cubicBezTo>
                  <a:pt x="2" y="1"/>
                  <a:pt x="1" y="2"/>
                  <a:pt x="0" y="2"/>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89" name="Freeform 42">
            <a:extLst>
              <a:ext uri="{FF2B5EF4-FFF2-40B4-BE49-F238E27FC236}">
                <a16:creationId xmlns:a16="http://schemas.microsoft.com/office/drawing/2014/main" id="{4F284623-13C8-4FDE-833C-4506DB14849F}"/>
              </a:ext>
            </a:extLst>
          </p:cNvPr>
          <p:cNvSpPr>
            <a:spLocks/>
          </p:cNvSpPr>
          <p:nvPr/>
        </p:nvSpPr>
        <p:spPr bwMode="auto">
          <a:xfrm>
            <a:off x="9248335" y="5436255"/>
            <a:ext cx="317634" cy="130358"/>
          </a:xfrm>
          <a:custGeom>
            <a:avLst/>
            <a:gdLst>
              <a:gd name="T0" fmla="*/ 44 w 45"/>
              <a:gd name="T1" fmla="*/ 0 h 19"/>
              <a:gd name="T2" fmla="*/ 10 w 45"/>
              <a:gd name="T3" fmla="*/ 0 h 19"/>
              <a:gd name="T4" fmla="*/ 7 w 45"/>
              <a:gd name="T5" fmla="*/ 2 h 19"/>
              <a:gd name="T6" fmla="*/ 0 w 45"/>
              <a:gd name="T7" fmla="*/ 19 h 19"/>
              <a:gd name="T8" fmla="*/ 38 w 45"/>
              <a:gd name="T9" fmla="*/ 19 h 19"/>
              <a:gd name="T10" fmla="*/ 44 w 45"/>
              <a:gd name="T11" fmla="*/ 1 h 19"/>
              <a:gd name="T12" fmla="*/ 44 w 45"/>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45" h="19">
                <a:moveTo>
                  <a:pt x="44" y="0"/>
                </a:moveTo>
                <a:cubicBezTo>
                  <a:pt x="10" y="0"/>
                  <a:pt x="10" y="0"/>
                  <a:pt x="10" y="0"/>
                </a:cubicBezTo>
                <a:cubicBezTo>
                  <a:pt x="8" y="0"/>
                  <a:pt x="7" y="1"/>
                  <a:pt x="7" y="2"/>
                </a:cubicBezTo>
                <a:cubicBezTo>
                  <a:pt x="0" y="19"/>
                  <a:pt x="0" y="19"/>
                  <a:pt x="0" y="19"/>
                </a:cubicBezTo>
                <a:cubicBezTo>
                  <a:pt x="38" y="19"/>
                  <a:pt x="38" y="19"/>
                  <a:pt x="38" y="19"/>
                </a:cubicBezTo>
                <a:cubicBezTo>
                  <a:pt x="44" y="1"/>
                  <a:pt x="44" y="1"/>
                  <a:pt x="44" y="1"/>
                </a:cubicBezTo>
                <a:cubicBezTo>
                  <a:pt x="45" y="1"/>
                  <a:pt x="44" y="0"/>
                  <a:pt x="44"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94" name="Freeform 47">
            <a:extLst>
              <a:ext uri="{FF2B5EF4-FFF2-40B4-BE49-F238E27FC236}">
                <a16:creationId xmlns:a16="http://schemas.microsoft.com/office/drawing/2014/main" id="{0D67020C-6591-4272-B529-8B358135865F}"/>
              </a:ext>
            </a:extLst>
          </p:cNvPr>
          <p:cNvSpPr>
            <a:spLocks/>
          </p:cNvSpPr>
          <p:nvPr/>
        </p:nvSpPr>
        <p:spPr bwMode="auto">
          <a:xfrm>
            <a:off x="8794833" y="5643729"/>
            <a:ext cx="44065" cy="42228"/>
          </a:xfrm>
          <a:custGeom>
            <a:avLst/>
            <a:gdLst>
              <a:gd name="T0" fmla="*/ 0 w 24"/>
              <a:gd name="T1" fmla="*/ 0 h 23"/>
              <a:gd name="T2" fmla="*/ 24 w 24"/>
              <a:gd name="T3" fmla="*/ 23 h 23"/>
              <a:gd name="T4" fmla="*/ 24 w 24"/>
              <a:gd name="T5" fmla="*/ 0 h 23"/>
              <a:gd name="T6" fmla="*/ 0 w 24"/>
              <a:gd name="T7" fmla="*/ 0 h 23"/>
            </a:gdLst>
            <a:ahLst/>
            <a:cxnLst>
              <a:cxn ang="0">
                <a:pos x="T0" y="T1"/>
              </a:cxn>
              <a:cxn ang="0">
                <a:pos x="T2" y="T3"/>
              </a:cxn>
              <a:cxn ang="0">
                <a:pos x="T4" y="T5"/>
              </a:cxn>
              <a:cxn ang="0">
                <a:pos x="T6" y="T7"/>
              </a:cxn>
            </a:cxnLst>
            <a:rect l="0" t="0" r="r" b="b"/>
            <a:pathLst>
              <a:path w="24" h="23">
                <a:moveTo>
                  <a:pt x="0" y="0"/>
                </a:moveTo>
                <a:lnTo>
                  <a:pt x="24" y="23"/>
                </a:lnTo>
                <a:lnTo>
                  <a:pt x="24" y="0"/>
                </a:lnTo>
                <a:lnTo>
                  <a:pt x="0"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14" name="Isosceles Triangle 1413">
            <a:extLst>
              <a:ext uri="{FF2B5EF4-FFF2-40B4-BE49-F238E27FC236}">
                <a16:creationId xmlns:a16="http://schemas.microsoft.com/office/drawing/2014/main" id="{9E406C33-1753-4E66-9A0F-FF2C0BA27FD4}"/>
              </a:ext>
            </a:extLst>
          </p:cNvPr>
          <p:cNvSpPr/>
          <p:nvPr/>
        </p:nvSpPr>
        <p:spPr bwMode="auto">
          <a:xfrm rot="10800000">
            <a:off x="857153" y="3808767"/>
            <a:ext cx="1410938" cy="1310802"/>
          </a:xfrm>
          <a:prstGeom prst="triangle">
            <a:avLst>
              <a:gd name="adj" fmla="val 100000"/>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cxnSp>
        <p:nvCxnSpPr>
          <p:cNvPr id="1309" name="On-premise node 1 line">
            <a:extLst>
              <a:ext uri="{FF2B5EF4-FFF2-40B4-BE49-F238E27FC236}">
                <a16:creationId xmlns:a16="http://schemas.microsoft.com/office/drawing/2014/main" id="{EF29A386-62E8-4FFD-9AC1-108F49433A01}"/>
              </a:ext>
            </a:extLst>
          </p:cNvPr>
          <p:cNvCxnSpPr>
            <a:cxnSpLocks/>
          </p:cNvCxnSpPr>
          <p:nvPr/>
        </p:nvCxnSpPr>
        <p:spPr>
          <a:xfrm flipH="1" flipV="1">
            <a:off x="1755499" y="2773801"/>
            <a:ext cx="717124" cy="1782652"/>
          </a:xfrm>
          <a:prstGeom prst="line">
            <a:avLst/>
          </a:prstGeom>
          <a:noFill/>
          <a:ln w="28575" cap="rnd" cmpd="sng" algn="ctr">
            <a:solidFill>
              <a:schemeClr val="accent1"/>
            </a:solidFill>
            <a:prstDash val="sysDot"/>
            <a:headEnd type="none"/>
            <a:tailEnd type="none"/>
          </a:ln>
          <a:effectLst/>
        </p:spPr>
      </p:cxnSp>
      <p:grpSp>
        <p:nvGrpSpPr>
          <p:cNvPr id="1429" name="Group 1428">
            <a:extLst>
              <a:ext uri="{FF2B5EF4-FFF2-40B4-BE49-F238E27FC236}">
                <a16:creationId xmlns:a16="http://schemas.microsoft.com/office/drawing/2014/main" id="{08337D9C-5928-4D4F-9B74-999F4095DF01}"/>
              </a:ext>
            </a:extLst>
          </p:cNvPr>
          <p:cNvGrpSpPr/>
          <p:nvPr/>
        </p:nvGrpSpPr>
        <p:grpSpPr>
          <a:xfrm>
            <a:off x="4542326" y="3615392"/>
            <a:ext cx="1008427" cy="1008425"/>
            <a:chOff x="4974908" y="3376696"/>
            <a:chExt cx="1193581" cy="1193581"/>
          </a:xfrm>
          <a:solidFill>
            <a:srgbClr val="0070C0"/>
          </a:solidFill>
        </p:grpSpPr>
        <p:sp>
          <p:nvSpPr>
            <p:cNvPr id="1416" name="Oval 1415">
              <a:extLst>
                <a:ext uri="{FF2B5EF4-FFF2-40B4-BE49-F238E27FC236}">
                  <a16:creationId xmlns:a16="http://schemas.microsoft.com/office/drawing/2014/main" id="{1C72A891-971F-4B21-A164-03EA53CA838B}"/>
                </a:ext>
              </a:extLst>
            </p:cNvPr>
            <p:cNvSpPr/>
            <p:nvPr/>
          </p:nvSpPr>
          <p:spPr bwMode="auto">
            <a:xfrm>
              <a:off x="4974908" y="3376696"/>
              <a:ext cx="1193581" cy="1193581"/>
            </a:xfrm>
            <a:prstGeom prst="ellipse">
              <a:avLst/>
            </a:prstGeom>
            <a:grp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22" name="SecurityCamera_EB35" title="Icon of a security camera">
              <a:extLst>
                <a:ext uri="{FF2B5EF4-FFF2-40B4-BE49-F238E27FC236}">
                  <a16:creationId xmlns:a16="http://schemas.microsoft.com/office/drawing/2014/main" id="{1F2AA1CD-86D3-4EB4-8AB2-8150B2B30872}"/>
                </a:ext>
              </a:extLst>
            </p:cNvPr>
            <p:cNvSpPr>
              <a:spLocks noChangeAspect="1" noEditPoints="1"/>
            </p:cNvSpPr>
            <p:nvPr/>
          </p:nvSpPr>
          <p:spPr bwMode="auto">
            <a:xfrm>
              <a:off x="5263837" y="3707700"/>
              <a:ext cx="615723" cy="531572"/>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grpFill/>
            <a:ln w="19050" cap="sq">
              <a:solidFill>
                <a:schemeClr val="bg1"/>
              </a:solidFill>
              <a:prstDash val="solid"/>
              <a:miter lim="800000"/>
              <a:headEnd/>
              <a:tailEnd/>
            </a:ln>
          </p:spPr>
          <p:txBody>
            <a:bodyPr vert="horz" wrap="square" lIns="87857" tIns="43929" rIns="87857" bIns="43929" numCol="1" anchor="t" anchorCtr="0" compatLnSpc="1">
              <a:prstTxWarp prst="textNoShape">
                <a:avLst/>
              </a:prstTxWarp>
            </a:bodyPr>
            <a:lstStyle/>
            <a:p>
              <a:pPr algn="ctr" defTabSz="878548" fontAlgn="base">
                <a:defRPr/>
              </a:pPr>
              <a:endParaRPr lang="en-US" sz="1633">
                <a:solidFill>
                  <a:srgbClr val="505050"/>
                </a:solidFill>
                <a:latin typeface="Segoe UI"/>
              </a:endParaRPr>
            </a:p>
          </p:txBody>
        </p:sp>
      </p:grpSp>
      <p:grpSp>
        <p:nvGrpSpPr>
          <p:cNvPr id="2138" name="Group 2137">
            <a:extLst>
              <a:ext uri="{FF2B5EF4-FFF2-40B4-BE49-F238E27FC236}">
                <a16:creationId xmlns:a16="http://schemas.microsoft.com/office/drawing/2014/main" id="{A003D578-9125-418E-918F-E844355C3EE2}"/>
              </a:ext>
            </a:extLst>
          </p:cNvPr>
          <p:cNvGrpSpPr/>
          <p:nvPr/>
        </p:nvGrpSpPr>
        <p:grpSpPr>
          <a:xfrm>
            <a:off x="7584043" y="4463875"/>
            <a:ext cx="1008427" cy="1008425"/>
            <a:chOff x="8058519" y="4260376"/>
            <a:chExt cx="1193581" cy="1193581"/>
          </a:xfrm>
          <a:solidFill>
            <a:srgbClr val="0070C0"/>
          </a:solidFill>
        </p:grpSpPr>
        <p:sp>
          <p:nvSpPr>
            <p:cNvPr id="1423" name="Oval 1422">
              <a:extLst>
                <a:ext uri="{FF2B5EF4-FFF2-40B4-BE49-F238E27FC236}">
                  <a16:creationId xmlns:a16="http://schemas.microsoft.com/office/drawing/2014/main" id="{1F0191AB-0004-4B54-809E-71A7388DC722}"/>
                </a:ext>
              </a:extLst>
            </p:cNvPr>
            <p:cNvSpPr/>
            <p:nvPr/>
          </p:nvSpPr>
          <p:spPr bwMode="auto">
            <a:xfrm>
              <a:off x="8058519" y="4260376"/>
              <a:ext cx="1193581" cy="1193581"/>
            </a:xfrm>
            <a:prstGeom prst="ellipse">
              <a:avLst/>
            </a:prstGeom>
            <a:grp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24" name="Laptop_E770" title="Icon of a laptop">
              <a:extLst>
                <a:ext uri="{FF2B5EF4-FFF2-40B4-BE49-F238E27FC236}">
                  <a16:creationId xmlns:a16="http://schemas.microsoft.com/office/drawing/2014/main" id="{A606F4DE-697D-4992-8615-B22F39FB71B9}"/>
                </a:ext>
              </a:extLst>
            </p:cNvPr>
            <p:cNvSpPr>
              <a:spLocks noChangeAspect="1" noEditPoints="1"/>
            </p:cNvSpPr>
            <p:nvPr/>
          </p:nvSpPr>
          <p:spPr bwMode="auto">
            <a:xfrm>
              <a:off x="8314751" y="4629919"/>
              <a:ext cx="681117" cy="45449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9050" cap="sq">
              <a:solidFill>
                <a:schemeClr val="bg1"/>
              </a:solidFill>
              <a:prstDash val="solid"/>
              <a:miter lim="800000"/>
              <a:headEnd/>
              <a:tailEnd/>
            </a:ln>
          </p:spPr>
          <p:txBody>
            <a:bodyPr vert="horz" wrap="square" lIns="87857" tIns="43929" rIns="87857" bIns="43929" numCol="1" anchor="t" anchorCtr="0" compatLnSpc="1">
              <a:prstTxWarp prst="textNoShape">
                <a:avLst/>
              </a:prstTxWarp>
            </a:bodyPr>
            <a:lstStyle/>
            <a:p>
              <a:pPr algn="ctr" defTabSz="878548" fontAlgn="base">
                <a:defRPr/>
              </a:pPr>
              <a:endParaRPr lang="en-US" sz="865">
                <a:gradFill>
                  <a:gsLst>
                    <a:gs pos="0">
                      <a:srgbClr val="505050"/>
                    </a:gs>
                    <a:gs pos="100000">
                      <a:srgbClr val="505050"/>
                    </a:gs>
                  </a:gsLst>
                </a:gradFill>
                <a:latin typeface="Segoe UI"/>
              </a:endParaRPr>
            </a:p>
          </p:txBody>
        </p:sp>
      </p:grpSp>
      <p:grpSp>
        <p:nvGrpSpPr>
          <p:cNvPr id="1420" name="Group 1419">
            <a:extLst>
              <a:ext uri="{FF2B5EF4-FFF2-40B4-BE49-F238E27FC236}">
                <a16:creationId xmlns:a16="http://schemas.microsoft.com/office/drawing/2014/main" id="{6C65B9FB-E963-4670-B76A-AD20C2AF5FF7}"/>
              </a:ext>
            </a:extLst>
          </p:cNvPr>
          <p:cNvGrpSpPr/>
          <p:nvPr/>
        </p:nvGrpSpPr>
        <p:grpSpPr>
          <a:xfrm>
            <a:off x="2155580" y="4460652"/>
            <a:ext cx="1008427" cy="1008425"/>
            <a:chOff x="2106973" y="4467133"/>
            <a:chExt cx="1193581" cy="1193581"/>
          </a:xfrm>
          <a:solidFill>
            <a:srgbClr val="0070C0"/>
          </a:solidFill>
        </p:grpSpPr>
        <p:sp>
          <p:nvSpPr>
            <p:cNvPr id="1426" name="Oval 1425">
              <a:extLst>
                <a:ext uri="{FF2B5EF4-FFF2-40B4-BE49-F238E27FC236}">
                  <a16:creationId xmlns:a16="http://schemas.microsoft.com/office/drawing/2014/main" id="{E5C772FA-CECB-4AD5-BA12-94256DF2C580}"/>
                </a:ext>
              </a:extLst>
            </p:cNvPr>
            <p:cNvSpPr/>
            <p:nvPr/>
          </p:nvSpPr>
          <p:spPr bwMode="auto">
            <a:xfrm>
              <a:off x="2106973" y="4467133"/>
              <a:ext cx="1193581" cy="1193581"/>
            </a:xfrm>
            <a:prstGeom prst="ellipse">
              <a:avLst/>
            </a:prstGeom>
            <a:grp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27" name="key" title="Icon of a key">
              <a:extLst>
                <a:ext uri="{FF2B5EF4-FFF2-40B4-BE49-F238E27FC236}">
                  <a16:creationId xmlns:a16="http://schemas.microsoft.com/office/drawing/2014/main" id="{8DA2A107-5D88-4BDD-8407-9CE9477CAE5A}"/>
                </a:ext>
              </a:extLst>
            </p:cNvPr>
            <p:cNvSpPr>
              <a:spLocks noChangeAspect="1" noEditPoints="1"/>
            </p:cNvSpPr>
            <p:nvPr/>
          </p:nvSpPr>
          <p:spPr bwMode="auto">
            <a:xfrm>
              <a:off x="2441704" y="4784386"/>
              <a:ext cx="529673" cy="526956"/>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grpFill/>
            <a:ln w="19050" cap="sq">
              <a:solidFill>
                <a:schemeClr val="bg1"/>
              </a:solidFill>
              <a:prstDash val="solid"/>
              <a:miter lim="800000"/>
              <a:headEnd/>
              <a:tailEnd/>
            </a:ln>
          </p:spPr>
          <p:txBody>
            <a:bodyPr vert="horz" wrap="square" lIns="87857" tIns="43929" rIns="87857" bIns="43929" numCol="1" anchor="t" anchorCtr="0" compatLnSpc="1">
              <a:prstTxWarp prst="textNoShape">
                <a:avLst/>
              </a:prstTxWarp>
            </a:bodyPr>
            <a:lstStyle/>
            <a:p>
              <a:pPr algn="ctr" defTabSz="878548" fontAlgn="base">
                <a:defRPr/>
              </a:pPr>
              <a:endParaRPr lang="en-US" sz="1633">
                <a:solidFill>
                  <a:srgbClr val="505050"/>
                </a:solidFill>
                <a:latin typeface="Segoe UI"/>
              </a:endParaRPr>
            </a:p>
          </p:txBody>
        </p:sp>
      </p:grpSp>
      <p:sp>
        <p:nvSpPr>
          <p:cNvPr id="1486" name="01R">
            <a:extLst>
              <a:ext uri="{FF2B5EF4-FFF2-40B4-BE49-F238E27FC236}">
                <a16:creationId xmlns:a16="http://schemas.microsoft.com/office/drawing/2014/main" id="{5A945D8B-27A3-4084-9945-B71D25FA35FD}"/>
              </a:ext>
            </a:extLst>
          </p:cNvPr>
          <p:cNvSpPr/>
          <p:nvPr/>
        </p:nvSpPr>
        <p:spPr bwMode="auto">
          <a:xfrm>
            <a:off x="791788" y="849229"/>
            <a:ext cx="1902854" cy="1902854"/>
          </a:xfrm>
          <a:prstGeom prst="ellipse">
            <a:avLst/>
          </a:prstGeom>
          <a:solidFill>
            <a:schemeClr val="bg1"/>
          </a:solidFill>
          <a:ln>
            <a:noFill/>
          </a:ln>
          <a:effectLst>
            <a:outerShdw blurRad="101600" dist="25400" sx="101000" sy="101000" algn="ctr" rotWithShape="0">
              <a:prstClr val="black">
                <a:alpha val="27000"/>
              </a:prstClr>
            </a:outerShdw>
          </a:effectLst>
        </p:spPr>
        <p:txBody>
          <a:bodyPr vert="horz" wrap="none" lIns="89642" tIns="44821" rIns="89642" bIns="44821" numCol="1" anchor="ctr" anchorCtr="0" compatLnSpc="1">
            <a:prstTxWarp prst="textNoShape">
              <a:avLst/>
            </a:prstTxWarp>
          </a:bodyPr>
          <a:lstStyle/>
          <a:p>
            <a:pPr algn="ctr" defTabSz="895922" fontAlgn="base">
              <a:lnSpc>
                <a:spcPct val="90000"/>
              </a:lnSpc>
              <a:spcBef>
                <a:spcPct val="0"/>
              </a:spcBef>
              <a:spcAft>
                <a:spcPct val="0"/>
              </a:spcAft>
              <a:defRPr/>
            </a:pPr>
            <a:r>
              <a:rPr lang="en-US" sz="1568" kern="0">
                <a:solidFill>
                  <a:srgbClr val="1A1A1A"/>
                </a:solidFill>
                <a:latin typeface="+mj-lt"/>
                <a:ea typeface="Segoe UI" pitchFamily="34" charset="0"/>
                <a:cs typeface="Segoe UI Semilight" panose="020B0402040204020203" pitchFamily="34" charset="0"/>
              </a:rPr>
              <a:t>Identity &amp; access</a:t>
            </a:r>
            <a:br>
              <a:rPr lang="en-US" sz="1568" kern="0">
                <a:solidFill>
                  <a:srgbClr val="1A1A1A"/>
                </a:solidFill>
                <a:latin typeface="+mj-lt"/>
                <a:ea typeface="Segoe UI" pitchFamily="34" charset="0"/>
                <a:cs typeface="Segoe UI Semilight" panose="020B0402040204020203" pitchFamily="34" charset="0"/>
              </a:rPr>
            </a:br>
            <a:r>
              <a:rPr lang="en-US" sz="1568" kern="0">
                <a:solidFill>
                  <a:srgbClr val="1A1A1A"/>
                </a:solidFill>
                <a:latin typeface="+mj-lt"/>
                <a:ea typeface="Segoe UI" pitchFamily="34" charset="0"/>
                <a:cs typeface="Segoe UI Semilight" panose="020B0402040204020203" pitchFamily="34" charset="0"/>
              </a:rPr>
              <a:t>management </a:t>
            </a:r>
          </a:p>
        </p:txBody>
      </p:sp>
      <p:sp>
        <p:nvSpPr>
          <p:cNvPr id="1488" name="01R">
            <a:extLst>
              <a:ext uri="{FF2B5EF4-FFF2-40B4-BE49-F238E27FC236}">
                <a16:creationId xmlns:a16="http://schemas.microsoft.com/office/drawing/2014/main" id="{8350A1E1-2C2C-4B12-9CB3-7BA5E821E86A}"/>
              </a:ext>
            </a:extLst>
          </p:cNvPr>
          <p:cNvSpPr/>
          <p:nvPr/>
        </p:nvSpPr>
        <p:spPr bwMode="auto">
          <a:xfrm>
            <a:off x="6544104" y="849229"/>
            <a:ext cx="1902854" cy="1902854"/>
          </a:xfrm>
          <a:prstGeom prst="ellipse">
            <a:avLst/>
          </a:prstGeom>
          <a:solidFill>
            <a:schemeClr val="bg1"/>
          </a:solidFill>
          <a:ln>
            <a:noFill/>
          </a:ln>
          <a:effectLst>
            <a:outerShdw blurRad="101600" dist="25400" sx="101000" sy="101000" algn="ctr" rotWithShape="0">
              <a:prstClr val="black">
                <a:alpha val="27000"/>
              </a:prstClr>
            </a:outerShdw>
          </a:effectLst>
        </p:spPr>
        <p:txBody>
          <a:bodyPr vert="horz" wrap="none" lIns="89642" tIns="44821" rIns="89642" bIns="44821" numCol="1" anchor="ctr" anchorCtr="0" compatLnSpc="1">
            <a:prstTxWarp prst="textNoShape">
              <a:avLst/>
            </a:prstTxWarp>
          </a:bodyPr>
          <a:lstStyle/>
          <a:p>
            <a:pPr algn="ctr" defTabSz="895922" fontAlgn="base">
              <a:lnSpc>
                <a:spcPct val="90000"/>
              </a:lnSpc>
              <a:spcBef>
                <a:spcPct val="0"/>
              </a:spcBef>
              <a:spcAft>
                <a:spcPct val="0"/>
              </a:spcAft>
            </a:pPr>
            <a:r>
              <a:rPr lang="en-US" sz="1568" kern="0">
                <a:solidFill>
                  <a:srgbClr val="1A1A1A"/>
                </a:solidFill>
                <a:latin typeface="+mj-lt"/>
                <a:cs typeface="Segoe UI Semilight" panose="020B0402040204020203" pitchFamily="34" charset="0"/>
              </a:rPr>
              <a:t> Information </a:t>
            </a:r>
            <a:br>
              <a:rPr lang="en-US" sz="1568" kern="0">
                <a:solidFill>
                  <a:srgbClr val="1A1A1A"/>
                </a:solidFill>
                <a:latin typeface="+mj-lt"/>
                <a:cs typeface="Segoe UI Semilight" panose="020B0402040204020203" pitchFamily="34" charset="0"/>
              </a:rPr>
            </a:br>
            <a:r>
              <a:rPr lang="en-US" sz="1568" kern="0">
                <a:solidFill>
                  <a:srgbClr val="1A1A1A"/>
                </a:solidFill>
                <a:latin typeface="+mj-lt"/>
                <a:cs typeface="Segoe UI Semilight" panose="020B0402040204020203" pitchFamily="34" charset="0"/>
              </a:rPr>
              <a:t>protection</a:t>
            </a:r>
          </a:p>
        </p:txBody>
      </p:sp>
      <p:sp>
        <p:nvSpPr>
          <p:cNvPr id="1489" name="01R">
            <a:extLst>
              <a:ext uri="{FF2B5EF4-FFF2-40B4-BE49-F238E27FC236}">
                <a16:creationId xmlns:a16="http://schemas.microsoft.com/office/drawing/2014/main" id="{56A21E05-9283-4F5C-8E33-A61A23BF6266}"/>
              </a:ext>
            </a:extLst>
          </p:cNvPr>
          <p:cNvSpPr/>
          <p:nvPr/>
        </p:nvSpPr>
        <p:spPr bwMode="auto">
          <a:xfrm>
            <a:off x="9420263" y="849229"/>
            <a:ext cx="1902854" cy="1902854"/>
          </a:xfrm>
          <a:prstGeom prst="ellipse">
            <a:avLst/>
          </a:prstGeom>
          <a:solidFill>
            <a:schemeClr val="bg1"/>
          </a:solidFill>
          <a:ln>
            <a:noFill/>
          </a:ln>
          <a:effectLst>
            <a:outerShdw blurRad="101600" dist="25400" sx="101000" sy="101000" algn="ctr" rotWithShape="0">
              <a:prstClr val="black">
                <a:alpha val="27000"/>
              </a:prstClr>
            </a:outerShdw>
          </a:effectLst>
        </p:spPr>
        <p:txBody>
          <a:bodyPr vert="horz" wrap="none" lIns="89642" tIns="44821" rIns="89642" bIns="44821" numCol="1" anchor="ctr" anchorCtr="0" compatLnSpc="1">
            <a:prstTxWarp prst="textNoShape">
              <a:avLst/>
            </a:prstTxWarp>
          </a:bodyPr>
          <a:lstStyle/>
          <a:p>
            <a:pPr algn="ctr" defTabSz="895922" fontAlgn="base">
              <a:lnSpc>
                <a:spcPct val="90000"/>
              </a:lnSpc>
              <a:spcBef>
                <a:spcPct val="0"/>
              </a:spcBef>
              <a:spcAft>
                <a:spcPct val="0"/>
              </a:spcAft>
              <a:defRPr/>
            </a:pPr>
            <a:r>
              <a:rPr lang="en-US" sz="1568" kern="0">
                <a:solidFill>
                  <a:srgbClr val="1A1A1A"/>
                </a:solidFill>
                <a:latin typeface="+mj-lt"/>
                <a:ea typeface="Segoe UI" pitchFamily="34" charset="0"/>
                <a:cs typeface="Segoe UI Semilight" panose="020B0402040204020203" pitchFamily="34" charset="0"/>
              </a:rPr>
              <a:t>Security </a:t>
            </a:r>
            <a:br>
              <a:rPr lang="en-US" sz="1568" kern="0">
                <a:solidFill>
                  <a:srgbClr val="1A1A1A"/>
                </a:solidFill>
                <a:latin typeface="+mj-lt"/>
                <a:ea typeface="Segoe UI" pitchFamily="34" charset="0"/>
                <a:cs typeface="Segoe UI Semilight" panose="020B0402040204020203" pitchFamily="34" charset="0"/>
              </a:rPr>
            </a:br>
            <a:r>
              <a:rPr lang="en-US" sz="1568" kern="0">
                <a:solidFill>
                  <a:srgbClr val="1A1A1A"/>
                </a:solidFill>
                <a:latin typeface="+mj-lt"/>
                <a:ea typeface="Segoe UI" pitchFamily="34" charset="0"/>
                <a:cs typeface="Segoe UI Semilight" panose="020B0402040204020203" pitchFamily="34" charset="0"/>
              </a:rPr>
              <a:t>management</a:t>
            </a:r>
          </a:p>
        </p:txBody>
      </p:sp>
      <p:sp>
        <p:nvSpPr>
          <p:cNvPr id="1487" name="01R">
            <a:extLst>
              <a:ext uri="{FF2B5EF4-FFF2-40B4-BE49-F238E27FC236}">
                <a16:creationId xmlns:a16="http://schemas.microsoft.com/office/drawing/2014/main" id="{0DD7740C-1A33-4C39-A3F0-F8298FAAE3CA}"/>
              </a:ext>
            </a:extLst>
          </p:cNvPr>
          <p:cNvSpPr/>
          <p:nvPr/>
        </p:nvSpPr>
        <p:spPr bwMode="auto">
          <a:xfrm>
            <a:off x="3667946" y="849229"/>
            <a:ext cx="1902854" cy="1902854"/>
          </a:xfrm>
          <a:prstGeom prst="ellipse">
            <a:avLst/>
          </a:prstGeom>
          <a:solidFill>
            <a:schemeClr val="bg1"/>
          </a:solidFill>
          <a:ln>
            <a:noFill/>
          </a:ln>
          <a:effectLst>
            <a:outerShdw blurRad="101600" dist="25400" sx="101000" sy="101000" algn="ctr" rotWithShape="0">
              <a:prstClr val="black">
                <a:alpha val="27000"/>
              </a:prstClr>
            </a:outerShdw>
          </a:effectLst>
        </p:spPr>
        <p:txBody>
          <a:bodyPr vert="horz" wrap="none" lIns="89642" tIns="44821" rIns="89642" bIns="44821" numCol="1" anchor="ctr" anchorCtr="0" compatLnSpc="1">
            <a:prstTxWarp prst="textNoShape">
              <a:avLst/>
            </a:prstTxWarp>
          </a:bodyPr>
          <a:lstStyle/>
          <a:p>
            <a:pPr algn="ctr" defTabSz="895922" fontAlgn="base">
              <a:lnSpc>
                <a:spcPct val="90000"/>
              </a:lnSpc>
              <a:spcBef>
                <a:spcPct val="0"/>
              </a:spcBef>
              <a:spcAft>
                <a:spcPct val="0"/>
              </a:spcAft>
              <a:defRPr/>
            </a:pPr>
            <a:r>
              <a:rPr lang="en-US" sz="1568" kern="0">
                <a:solidFill>
                  <a:srgbClr val="1A1A1A"/>
                </a:solidFill>
                <a:latin typeface="+mj-lt"/>
                <a:ea typeface="Segoe UI" pitchFamily="34" charset="0"/>
                <a:cs typeface="Segoe UI Semilight" panose="020B0402040204020203" pitchFamily="34" charset="0"/>
              </a:rPr>
              <a:t>Threat</a:t>
            </a:r>
          </a:p>
          <a:p>
            <a:pPr algn="ctr" defTabSz="895922" fontAlgn="base">
              <a:lnSpc>
                <a:spcPct val="90000"/>
              </a:lnSpc>
              <a:spcBef>
                <a:spcPct val="0"/>
              </a:spcBef>
              <a:spcAft>
                <a:spcPct val="0"/>
              </a:spcAft>
              <a:defRPr/>
            </a:pPr>
            <a:r>
              <a:rPr lang="en-US" sz="1568" kern="0">
                <a:solidFill>
                  <a:srgbClr val="1A1A1A"/>
                </a:solidFill>
                <a:latin typeface="+mj-lt"/>
                <a:ea typeface="Segoe UI" pitchFamily="34" charset="0"/>
                <a:cs typeface="Segoe UI Semilight" panose="020B0402040204020203" pitchFamily="34" charset="0"/>
              </a:rPr>
              <a:t>protection</a:t>
            </a:r>
          </a:p>
        </p:txBody>
      </p:sp>
      <p:cxnSp>
        <p:nvCxnSpPr>
          <p:cNvPr id="1438" name="On-premise node 1 line">
            <a:extLst>
              <a:ext uri="{FF2B5EF4-FFF2-40B4-BE49-F238E27FC236}">
                <a16:creationId xmlns:a16="http://schemas.microsoft.com/office/drawing/2014/main" id="{31D37B44-5E44-4482-90FC-0C202C5B5EDC}"/>
              </a:ext>
            </a:extLst>
          </p:cNvPr>
          <p:cNvCxnSpPr>
            <a:cxnSpLocks/>
          </p:cNvCxnSpPr>
          <p:nvPr/>
        </p:nvCxnSpPr>
        <p:spPr>
          <a:xfrm flipH="1" flipV="1">
            <a:off x="7492620" y="2786876"/>
            <a:ext cx="552794" cy="1800318"/>
          </a:xfrm>
          <a:prstGeom prst="line">
            <a:avLst/>
          </a:prstGeom>
          <a:noFill/>
          <a:ln w="28575" cap="rnd" cmpd="sng" algn="ctr">
            <a:solidFill>
              <a:schemeClr val="accent1"/>
            </a:solidFill>
            <a:prstDash val="sysDot"/>
            <a:headEnd type="none"/>
            <a:tailEnd type="none"/>
          </a:ln>
          <a:effectLst/>
        </p:spPr>
      </p:cxnSp>
      <p:sp>
        <p:nvSpPr>
          <p:cNvPr id="167" name="Isosceles Triangle 166">
            <a:extLst>
              <a:ext uri="{FF2B5EF4-FFF2-40B4-BE49-F238E27FC236}">
                <a16:creationId xmlns:a16="http://schemas.microsoft.com/office/drawing/2014/main" id="{A9B430C8-963C-48DD-AB70-561D66AD3DA3}"/>
              </a:ext>
            </a:extLst>
          </p:cNvPr>
          <p:cNvSpPr/>
          <p:nvPr/>
        </p:nvSpPr>
        <p:spPr bwMode="auto">
          <a:xfrm rot="10800000" flipH="1">
            <a:off x="9790992" y="3808767"/>
            <a:ext cx="1410938" cy="1310802"/>
          </a:xfrm>
          <a:prstGeom prst="triangle">
            <a:avLst>
              <a:gd name="adj" fmla="val 100000"/>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grpSp>
        <p:nvGrpSpPr>
          <p:cNvPr id="2137" name="Group 2136">
            <a:extLst>
              <a:ext uri="{FF2B5EF4-FFF2-40B4-BE49-F238E27FC236}">
                <a16:creationId xmlns:a16="http://schemas.microsoft.com/office/drawing/2014/main" id="{44FFAA9E-C843-4FB6-9E74-0451932075E4}"/>
              </a:ext>
            </a:extLst>
          </p:cNvPr>
          <p:cNvGrpSpPr/>
          <p:nvPr/>
        </p:nvGrpSpPr>
        <p:grpSpPr>
          <a:xfrm>
            <a:off x="10101234" y="4210222"/>
            <a:ext cx="1008427" cy="1008425"/>
            <a:chOff x="10143281" y="3865548"/>
            <a:chExt cx="1193581" cy="1193581"/>
          </a:xfrm>
          <a:solidFill>
            <a:srgbClr val="0070C0"/>
          </a:solidFill>
        </p:grpSpPr>
        <p:sp>
          <p:nvSpPr>
            <p:cNvPr id="1425" name="Oval 1424">
              <a:extLst>
                <a:ext uri="{FF2B5EF4-FFF2-40B4-BE49-F238E27FC236}">
                  <a16:creationId xmlns:a16="http://schemas.microsoft.com/office/drawing/2014/main" id="{3A2E10DF-7987-4F4D-98D9-B28C2D9E3BAB}"/>
                </a:ext>
              </a:extLst>
            </p:cNvPr>
            <p:cNvSpPr/>
            <p:nvPr/>
          </p:nvSpPr>
          <p:spPr bwMode="auto">
            <a:xfrm>
              <a:off x="10143281" y="3865548"/>
              <a:ext cx="1193581" cy="1193581"/>
            </a:xfrm>
            <a:prstGeom prst="ellipse">
              <a:avLst/>
            </a:prstGeom>
            <a:grp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20" name="AutoShape 97">
              <a:extLst>
                <a:ext uri="{FF2B5EF4-FFF2-40B4-BE49-F238E27FC236}">
                  <a16:creationId xmlns:a16="http://schemas.microsoft.com/office/drawing/2014/main" id="{CFE54413-0C43-4F38-81FC-208541EBAD2D}"/>
                </a:ext>
              </a:extLst>
            </p:cNvPr>
            <p:cNvSpPr>
              <a:spLocks noChangeAspect="1" noChangeArrowheads="1" noTextEdit="1"/>
            </p:cNvSpPr>
            <p:nvPr/>
          </p:nvSpPr>
          <p:spPr bwMode="auto">
            <a:xfrm>
              <a:off x="10449606" y="4262910"/>
              <a:ext cx="592467" cy="406400"/>
            </a:xfrm>
            <a:prstGeom prst="rect">
              <a:avLst/>
            </a:prstGeom>
            <a:grpFill/>
            <a:ln w="19050">
              <a:solidFill>
                <a:schemeClr val="bg1"/>
              </a:solidFill>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2126" name="Freeform 104">
              <a:extLst>
                <a:ext uri="{FF2B5EF4-FFF2-40B4-BE49-F238E27FC236}">
                  <a16:creationId xmlns:a16="http://schemas.microsoft.com/office/drawing/2014/main" id="{0D8920F4-F70C-4521-B963-453DEB2ADD6C}"/>
                </a:ext>
              </a:extLst>
            </p:cNvPr>
            <p:cNvSpPr>
              <a:spLocks/>
            </p:cNvSpPr>
            <p:nvPr/>
          </p:nvSpPr>
          <p:spPr bwMode="auto">
            <a:xfrm>
              <a:off x="10532207" y="4485212"/>
              <a:ext cx="123031" cy="100987"/>
            </a:xfrm>
            <a:custGeom>
              <a:avLst/>
              <a:gdLst>
                <a:gd name="T0" fmla="*/ 80 w 80"/>
                <a:gd name="T1" fmla="*/ 0 h 80"/>
                <a:gd name="T2" fmla="*/ 80 w 80"/>
                <a:gd name="T3" fmla="*/ 0 h 80"/>
                <a:gd name="T4" fmla="*/ 0 w 80"/>
                <a:gd name="T5" fmla="*/ 0 h 80"/>
                <a:gd name="T6" fmla="*/ 0 w 80"/>
                <a:gd name="T7" fmla="*/ 80 h 80"/>
                <a:gd name="T8" fmla="*/ 80 w 80"/>
                <a:gd name="T9" fmla="*/ 80 h 80"/>
                <a:gd name="T10" fmla="*/ 80 w 80"/>
                <a:gd name="T11" fmla="*/ 0 h 80"/>
              </a:gdLst>
              <a:ahLst/>
              <a:cxnLst>
                <a:cxn ang="0">
                  <a:pos x="T0" y="T1"/>
                </a:cxn>
                <a:cxn ang="0">
                  <a:pos x="T2" y="T3"/>
                </a:cxn>
                <a:cxn ang="0">
                  <a:pos x="T4" y="T5"/>
                </a:cxn>
                <a:cxn ang="0">
                  <a:pos x="T6" y="T7"/>
                </a:cxn>
                <a:cxn ang="0">
                  <a:pos x="T8" y="T9"/>
                </a:cxn>
                <a:cxn ang="0">
                  <a:pos x="T10" y="T11"/>
                </a:cxn>
              </a:cxnLst>
              <a:rect l="0" t="0" r="r" b="b"/>
              <a:pathLst>
                <a:path w="80" h="80">
                  <a:moveTo>
                    <a:pt x="80" y="0"/>
                  </a:moveTo>
                  <a:lnTo>
                    <a:pt x="80" y="0"/>
                  </a:lnTo>
                  <a:lnTo>
                    <a:pt x="0" y="0"/>
                  </a:lnTo>
                  <a:lnTo>
                    <a:pt x="0" y="80"/>
                  </a:lnTo>
                  <a:lnTo>
                    <a:pt x="80" y="80"/>
                  </a:lnTo>
                  <a:lnTo>
                    <a:pt x="80" y="0"/>
                  </a:lnTo>
                  <a:close/>
                </a:path>
              </a:pathLst>
            </a:custGeom>
            <a:grpFill/>
            <a:ln w="12700">
              <a:solidFill>
                <a:schemeClr val="bg1"/>
              </a:solidFill>
              <a:prstDash val="solid"/>
              <a:bevel/>
              <a:headEnd/>
              <a:tailEnd/>
            </a:ln>
          </p:spPr>
          <p:txBody>
            <a:bodyPr vert="horz" wrap="square" lIns="89642" tIns="44821" rIns="89642" bIns="44821" numCol="1" anchor="t" anchorCtr="0" compatLnSpc="1">
              <a:prstTxWarp prst="textNoShape">
                <a:avLst/>
              </a:prstTxWarp>
            </a:bodyPr>
            <a:lstStyle/>
            <a:p>
              <a:endParaRPr lang="en-US" sz="1765"/>
            </a:p>
          </p:txBody>
        </p:sp>
        <p:cxnSp>
          <p:nvCxnSpPr>
            <p:cNvPr id="2130" name="Straight Connector 2129">
              <a:extLst>
                <a:ext uri="{FF2B5EF4-FFF2-40B4-BE49-F238E27FC236}">
                  <a16:creationId xmlns:a16="http://schemas.microsoft.com/office/drawing/2014/main" id="{814DE084-53D1-4293-81BA-B56F0E919C83}"/>
                </a:ext>
              </a:extLst>
            </p:cNvPr>
            <p:cNvCxnSpPr/>
            <p:nvPr/>
          </p:nvCxnSpPr>
          <p:spPr>
            <a:xfrm>
              <a:off x="10717206" y="4360862"/>
              <a:ext cx="257175" cy="0"/>
            </a:xfrm>
            <a:prstGeom prst="line">
              <a:avLst/>
            </a:prstGeom>
            <a:grpFill/>
            <a:ln w="158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43" name="Straight Connector 1442">
              <a:extLst>
                <a:ext uri="{FF2B5EF4-FFF2-40B4-BE49-F238E27FC236}">
                  <a16:creationId xmlns:a16="http://schemas.microsoft.com/office/drawing/2014/main" id="{0CAE0B89-C09F-4A5E-B147-4C4D5DE3DD72}"/>
                </a:ext>
              </a:extLst>
            </p:cNvPr>
            <p:cNvCxnSpPr/>
            <p:nvPr/>
          </p:nvCxnSpPr>
          <p:spPr>
            <a:xfrm>
              <a:off x="10717206" y="4490336"/>
              <a:ext cx="257175" cy="0"/>
            </a:xfrm>
            <a:prstGeom prst="line">
              <a:avLst/>
            </a:prstGeom>
            <a:grpFill/>
            <a:ln w="158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44" name="Straight Connector 1443">
              <a:extLst>
                <a:ext uri="{FF2B5EF4-FFF2-40B4-BE49-F238E27FC236}">
                  <a16:creationId xmlns:a16="http://schemas.microsoft.com/office/drawing/2014/main" id="{0DD29F10-991D-4BDE-9435-7A91A1CD3411}"/>
                </a:ext>
              </a:extLst>
            </p:cNvPr>
            <p:cNvCxnSpPr>
              <a:cxnSpLocks/>
            </p:cNvCxnSpPr>
            <p:nvPr/>
          </p:nvCxnSpPr>
          <p:spPr>
            <a:xfrm>
              <a:off x="10717206" y="4414516"/>
              <a:ext cx="165102" cy="0"/>
            </a:xfrm>
            <a:prstGeom prst="line">
              <a:avLst/>
            </a:prstGeom>
            <a:grpFill/>
            <a:ln w="158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33" name="Isosceles Triangle 2132">
              <a:extLst>
                <a:ext uri="{FF2B5EF4-FFF2-40B4-BE49-F238E27FC236}">
                  <a16:creationId xmlns:a16="http://schemas.microsoft.com/office/drawing/2014/main" id="{DD123435-514D-4B0B-A2F9-6FEE4B57C6DF}"/>
                </a:ext>
              </a:extLst>
            </p:cNvPr>
            <p:cNvSpPr/>
            <p:nvPr/>
          </p:nvSpPr>
          <p:spPr bwMode="auto">
            <a:xfrm>
              <a:off x="10508245" y="4407810"/>
              <a:ext cx="165102" cy="77765"/>
            </a:xfrm>
            <a:prstGeom prst="triangle">
              <a:avLst/>
            </a:prstGeom>
            <a:grpFill/>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2134" name="Oval 2133">
              <a:extLst>
                <a:ext uri="{FF2B5EF4-FFF2-40B4-BE49-F238E27FC236}">
                  <a16:creationId xmlns:a16="http://schemas.microsoft.com/office/drawing/2014/main" id="{498E9E09-A0E3-4E9E-B24D-5E4F08BE6BB4}"/>
                </a:ext>
              </a:extLst>
            </p:cNvPr>
            <p:cNvSpPr/>
            <p:nvPr/>
          </p:nvSpPr>
          <p:spPr bwMode="auto">
            <a:xfrm>
              <a:off x="10717211" y="4551573"/>
              <a:ext cx="45719" cy="45719"/>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1454" name="Oval 1453">
              <a:extLst>
                <a:ext uri="{FF2B5EF4-FFF2-40B4-BE49-F238E27FC236}">
                  <a16:creationId xmlns:a16="http://schemas.microsoft.com/office/drawing/2014/main" id="{5D7C0077-66BE-46C0-ACA9-D6CA8561AFDC}"/>
                </a:ext>
              </a:extLst>
            </p:cNvPr>
            <p:cNvSpPr/>
            <p:nvPr/>
          </p:nvSpPr>
          <p:spPr bwMode="auto">
            <a:xfrm>
              <a:off x="10799757" y="4550570"/>
              <a:ext cx="45720" cy="4772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1455" name="Oval 1454">
              <a:extLst>
                <a:ext uri="{FF2B5EF4-FFF2-40B4-BE49-F238E27FC236}">
                  <a16:creationId xmlns:a16="http://schemas.microsoft.com/office/drawing/2014/main" id="{3708CE8E-61FC-4A4A-96BA-006BFCEA99E3}"/>
                </a:ext>
              </a:extLst>
            </p:cNvPr>
            <p:cNvSpPr/>
            <p:nvPr/>
          </p:nvSpPr>
          <p:spPr bwMode="auto">
            <a:xfrm>
              <a:off x="10880952" y="4550570"/>
              <a:ext cx="45720" cy="4772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grpSp>
      <p:cxnSp>
        <p:nvCxnSpPr>
          <p:cNvPr id="1440" name="On-premise node 1 line">
            <a:extLst>
              <a:ext uri="{FF2B5EF4-FFF2-40B4-BE49-F238E27FC236}">
                <a16:creationId xmlns:a16="http://schemas.microsoft.com/office/drawing/2014/main" id="{E5FBE269-4462-4619-86A0-F9A747EE64B8}"/>
              </a:ext>
            </a:extLst>
          </p:cNvPr>
          <p:cNvCxnSpPr>
            <a:cxnSpLocks/>
            <a:endCxn id="1489" idx="4"/>
          </p:cNvCxnSpPr>
          <p:nvPr/>
        </p:nvCxnSpPr>
        <p:spPr>
          <a:xfrm flipH="1" flipV="1">
            <a:off x="10371691" y="2752083"/>
            <a:ext cx="214438" cy="1593035"/>
          </a:xfrm>
          <a:prstGeom prst="line">
            <a:avLst/>
          </a:prstGeom>
          <a:noFill/>
          <a:ln w="28575" cap="rnd" cmpd="sng" algn="ctr">
            <a:solidFill>
              <a:schemeClr val="accent1"/>
            </a:solidFill>
            <a:prstDash val="sysDot"/>
            <a:headEnd type="none"/>
            <a:tailEnd type="none"/>
          </a:ln>
          <a:effectLst/>
        </p:spPr>
      </p:cxnSp>
      <p:cxnSp>
        <p:nvCxnSpPr>
          <p:cNvPr id="175" name="Straight Connector 174">
            <a:extLst>
              <a:ext uri="{FF2B5EF4-FFF2-40B4-BE49-F238E27FC236}">
                <a16:creationId xmlns:a16="http://schemas.microsoft.com/office/drawing/2014/main" id="{1089F3C8-845D-4B17-9C17-C388DAED2C76}"/>
              </a:ext>
            </a:extLst>
          </p:cNvPr>
          <p:cNvCxnSpPr>
            <a:cxnSpLocks/>
          </p:cNvCxnSpPr>
          <p:nvPr/>
        </p:nvCxnSpPr>
        <p:spPr>
          <a:xfrm>
            <a:off x="9142120" y="5426903"/>
            <a:ext cx="29101" cy="144379"/>
          </a:xfrm>
          <a:prstGeom prst="line">
            <a:avLst/>
          </a:prstGeom>
          <a:ln w="9525" cap="rnd">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8594A88-9B62-4752-8297-5B532CD32266}"/>
              </a:ext>
            </a:extLst>
          </p:cNvPr>
          <p:cNvCxnSpPr>
            <a:cxnSpLocks/>
          </p:cNvCxnSpPr>
          <p:nvPr/>
        </p:nvCxnSpPr>
        <p:spPr>
          <a:xfrm>
            <a:off x="9178307" y="5645234"/>
            <a:ext cx="13110" cy="85783"/>
          </a:xfrm>
          <a:prstGeom prst="line">
            <a:avLst/>
          </a:prstGeom>
          <a:ln>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62CA4C57-181F-4D62-946D-3247BFCC245D}"/>
              </a:ext>
            </a:extLst>
          </p:cNvPr>
          <p:cNvCxnSpPr>
            <a:cxnSpLocks/>
            <a:stCxn id="2072" idx="39"/>
          </p:cNvCxnSpPr>
          <p:nvPr/>
        </p:nvCxnSpPr>
        <p:spPr>
          <a:xfrm>
            <a:off x="9171475" y="5741037"/>
            <a:ext cx="66099" cy="29969"/>
          </a:xfrm>
          <a:prstGeom prst="line">
            <a:avLst/>
          </a:prstGeom>
          <a:ln>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14AD1910-F45D-426D-A6D4-C13E5D52A5B6}"/>
              </a:ext>
            </a:extLst>
          </p:cNvPr>
          <p:cNvSpPr/>
          <p:nvPr/>
        </p:nvSpPr>
        <p:spPr bwMode="auto">
          <a:xfrm rot="471423">
            <a:off x="9156474" y="5734874"/>
            <a:ext cx="136167" cy="59221"/>
          </a:xfrm>
          <a:custGeom>
            <a:avLst/>
            <a:gdLst>
              <a:gd name="connsiteX0" fmla="*/ 0 w 179653"/>
              <a:gd name="connsiteY0" fmla="*/ 0 h 45719"/>
              <a:gd name="connsiteX1" fmla="*/ 179653 w 179653"/>
              <a:gd name="connsiteY1" fmla="*/ 0 h 45719"/>
              <a:gd name="connsiteX2" fmla="*/ 179653 w 179653"/>
              <a:gd name="connsiteY2" fmla="*/ 45719 h 45719"/>
              <a:gd name="connsiteX3" fmla="*/ 0 w 179653"/>
              <a:gd name="connsiteY3" fmla="*/ 45719 h 45719"/>
              <a:gd name="connsiteX4" fmla="*/ 0 w 179653"/>
              <a:gd name="connsiteY4" fmla="*/ 0 h 45719"/>
              <a:gd name="connsiteX0" fmla="*/ 0 w 179653"/>
              <a:gd name="connsiteY0" fmla="*/ 14288 h 60007"/>
              <a:gd name="connsiteX1" fmla="*/ 167747 w 179653"/>
              <a:gd name="connsiteY1" fmla="*/ 0 h 60007"/>
              <a:gd name="connsiteX2" fmla="*/ 179653 w 179653"/>
              <a:gd name="connsiteY2" fmla="*/ 60007 h 60007"/>
              <a:gd name="connsiteX3" fmla="*/ 0 w 179653"/>
              <a:gd name="connsiteY3" fmla="*/ 60007 h 60007"/>
              <a:gd name="connsiteX4" fmla="*/ 0 w 179653"/>
              <a:gd name="connsiteY4" fmla="*/ 14288 h 60007"/>
              <a:gd name="connsiteX0" fmla="*/ 0 w 186797"/>
              <a:gd name="connsiteY0" fmla="*/ 14288 h 60007"/>
              <a:gd name="connsiteX1" fmla="*/ 167747 w 186797"/>
              <a:gd name="connsiteY1" fmla="*/ 0 h 60007"/>
              <a:gd name="connsiteX2" fmla="*/ 186797 w 186797"/>
              <a:gd name="connsiteY2" fmla="*/ 10001 h 60007"/>
              <a:gd name="connsiteX3" fmla="*/ 0 w 186797"/>
              <a:gd name="connsiteY3" fmla="*/ 60007 h 60007"/>
              <a:gd name="connsiteX4" fmla="*/ 0 w 186797"/>
              <a:gd name="connsiteY4" fmla="*/ 14288 h 60007"/>
              <a:gd name="connsiteX0" fmla="*/ 0 w 186797"/>
              <a:gd name="connsiteY0" fmla="*/ 14288 h 67151"/>
              <a:gd name="connsiteX1" fmla="*/ 167747 w 186797"/>
              <a:gd name="connsiteY1" fmla="*/ 0 h 67151"/>
              <a:gd name="connsiteX2" fmla="*/ 186797 w 186797"/>
              <a:gd name="connsiteY2" fmla="*/ 10001 h 67151"/>
              <a:gd name="connsiteX3" fmla="*/ 0 w 186797"/>
              <a:gd name="connsiteY3" fmla="*/ 67151 h 67151"/>
              <a:gd name="connsiteX4" fmla="*/ 0 w 186797"/>
              <a:gd name="connsiteY4" fmla="*/ 14288 h 67151"/>
              <a:gd name="connsiteX0" fmla="*/ 0 w 167747"/>
              <a:gd name="connsiteY0" fmla="*/ 14288 h 67151"/>
              <a:gd name="connsiteX1" fmla="*/ 167747 w 167747"/>
              <a:gd name="connsiteY1" fmla="*/ 0 h 67151"/>
              <a:gd name="connsiteX2" fmla="*/ 164032 w 167747"/>
              <a:gd name="connsiteY2" fmla="*/ 26093 h 67151"/>
              <a:gd name="connsiteX3" fmla="*/ 0 w 167747"/>
              <a:gd name="connsiteY3" fmla="*/ 67151 h 67151"/>
              <a:gd name="connsiteX4" fmla="*/ 0 w 167747"/>
              <a:gd name="connsiteY4" fmla="*/ 14288 h 67151"/>
              <a:gd name="connsiteX0" fmla="*/ 0 w 164032"/>
              <a:gd name="connsiteY0" fmla="*/ 14017 h 66880"/>
              <a:gd name="connsiteX1" fmla="*/ 145076 w 164032"/>
              <a:gd name="connsiteY1" fmla="*/ 0 h 66880"/>
              <a:gd name="connsiteX2" fmla="*/ 164032 w 164032"/>
              <a:gd name="connsiteY2" fmla="*/ 25822 h 66880"/>
              <a:gd name="connsiteX3" fmla="*/ 0 w 164032"/>
              <a:gd name="connsiteY3" fmla="*/ 66880 h 66880"/>
              <a:gd name="connsiteX4" fmla="*/ 0 w 164032"/>
              <a:gd name="connsiteY4" fmla="*/ 14017 h 66880"/>
              <a:gd name="connsiteX0" fmla="*/ 0 w 164032"/>
              <a:gd name="connsiteY0" fmla="*/ 14017 h 66880"/>
              <a:gd name="connsiteX1" fmla="*/ 145076 w 164032"/>
              <a:gd name="connsiteY1" fmla="*/ 0 h 66880"/>
              <a:gd name="connsiteX2" fmla="*/ 164032 w 164032"/>
              <a:gd name="connsiteY2" fmla="*/ 25822 h 66880"/>
              <a:gd name="connsiteX3" fmla="*/ 0 w 164032"/>
              <a:gd name="connsiteY3" fmla="*/ 66880 h 66880"/>
              <a:gd name="connsiteX4" fmla="*/ 0 w 164032"/>
              <a:gd name="connsiteY4" fmla="*/ 14017 h 66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32" h="66880">
                <a:moveTo>
                  <a:pt x="0" y="14017"/>
                </a:moveTo>
                <a:cubicBezTo>
                  <a:pt x="48359" y="9345"/>
                  <a:pt x="84805" y="890"/>
                  <a:pt x="145076" y="0"/>
                </a:cubicBezTo>
                <a:lnTo>
                  <a:pt x="164032" y="25822"/>
                </a:lnTo>
                <a:lnTo>
                  <a:pt x="0" y="66880"/>
                </a:lnTo>
                <a:lnTo>
                  <a:pt x="0" y="14017"/>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cxnSp>
        <p:nvCxnSpPr>
          <p:cNvPr id="12" name="Straight Connector 11">
            <a:extLst>
              <a:ext uri="{FF2B5EF4-FFF2-40B4-BE49-F238E27FC236}">
                <a16:creationId xmlns:a16="http://schemas.microsoft.com/office/drawing/2014/main" id="{D0333A58-C972-4239-9F02-D31972033817}"/>
              </a:ext>
            </a:extLst>
          </p:cNvPr>
          <p:cNvCxnSpPr>
            <a:cxnSpLocks/>
          </p:cNvCxnSpPr>
          <p:nvPr/>
        </p:nvCxnSpPr>
        <p:spPr>
          <a:xfrm flipV="1">
            <a:off x="9143411" y="5772933"/>
            <a:ext cx="147152" cy="9191"/>
          </a:xfrm>
          <a:prstGeom prst="line">
            <a:avLst/>
          </a:prstGeom>
          <a:ln w="15875">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9" name="Title 16">
            <a:extLst>
              <a:ext uri="{FF2B5EF4-FFF2-40B4-BE49-F238E27FC236}">
                <a16:creationId xmlns:a16="http://schemas.microsoft.com/office/drawing/2014/main" id="{5BA386D1-F2E8-48D1-ABD0-E8B914EB204C}"/>
              </a:ext>
            </a:extLst>
          </p:cNvPr>
          <p:cNvSpPr>
            <a:spLocks noGrp="1"/>
          </p:cNvSpPr>
          <p:nvPr>
            <p:ph type="title"/>
          </p:nvPr>
        </p:nvSpPr>
        <p:spPr>
          <a:xfrm>
            <a:off x="1" y="6302281"/>
            <a:ext cx="12191999" cy="536814"/>
          </a:xfrm>
        </p:spPr>
        <p:txBody>
          <a:bodyPr vert="horz" wrap="square" lIns="0" tIns="0" rIns="0" bIns="0" rtlCol="0" anchor="b">
            <a:spAutoFit/>
          </a:bodyPr>
          <a:lstStyle/>
          <a:p>
            <a:pPr algn="ctr"/>
            <a:r>
              <a:rPr lang="en-US" sz="3672" spc="-50" dirty="0"/>
              <a:t>Secure your digital estate like you would your home</a:t>
            </a:r>
          </a:p>
        </p:txBody>
      </p:sp>
    </p:spTree>
    <p:extLst>
      <p:ext uri="{BB962C8B-B14F-4D97-AF65-F5344CB8AC3E}">
        <p14:creationId xmlns:p14="http://schemas.microsoft.com/office/powerpoint/2010/main" val="3519481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309"/>
                                        </p:tgtEl>
                                        <p:attrNameLst>
                                          <p:attrName>style.visibility</p:attrName>
                                        </p:attrNameLst>
                                      </p:cBhvr>
                                      <p:to>
                                        <p:strVal val="visible"/>
                                      </p:to>
                                    </p:set>
                                    <p:animEffect transition="in" filter="wipe(down)">
                                      <p:cBhvr>
                                        <p:cTn id="7" dur="750"/>
                                        <p:tgtEl>
                                          <p:spTgt spid="1309"/>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486"/>
                                        </p:tgtEl>
                                        <p:attrNameLst>
                                          <p:attrName>style.visibility</p:attrName>
                                        </p:attrNameLst>
                                      </p:cBhvr>
                                      <p:to>
                                        <p:strVal val="visible"/>
                                      </p:to>
                                    </p:set>
                                    <p:animEffect transition="in" filter="fade">
                                      <p:cBhvr>
                                        <p:cTn id="10" dur="750"/>
                                        <p:tgtEl>
                                          <p:spTgt spid="1486"/>
                                        </p:tgtEl>
                                      </p:cBhvr>
                                    </p:animEffect>
                                  </p:childTnLst>
                                </p:cTn>
                              </p:par>
                              <p:par>
                                <p:cTn id="11" presetID="22" presetClass="entr" presetSubtype="4" fill="hold" nodeType="withEffect">
                                  <p:stCondLst>
                                    <p:cond delay="500"/>
                                  </p:stCondLst>
                                  <p:childTnLst>
                                    <p:set>
                                      <p:cBhvr>
                                        <p:cTn id="12" dur="1" fill="hold">
                                          <p:stCondLst>
                                            <p:cond delay="0"/>
                                          </p:stCondLst>
                                        </p:cTn>
                                        <p:tgtEl>
                                          <p:spTgt spid="1418"/>
                                        </p:tgtEl>
                                        <p:attrNameLst>
                                          <p:attrName>style.visibility</p:attrName>
                                        </p:attrNameLst>
                                      </p:cBhvr>
                                      <p:to>
                                        <p:strVal val="visible"/>
                                      </p:to>
                                    </p:set>
                                    <p:animEffect transition="in" filter="wipe(down)">
                                      <p:cBhvr>
                                        <p:cTn id="13" dur="750"/>
                                        <p:tgtEl>
                                          <p:spTgt spid="1418"/>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1487"/>
                                        </p:tgtEl>
                                        <p:attrNameLst>
                                          <p:attrName>style.visibility</p:attrName>
                                        </p:attrNameLst>
                                      </p:cBhvr>
                                      <p:to>
                                        <p:strVal val="visible"/>
                                      </p:to>
                                    </p:set>
                                    <p:animEffect transition="in" filter="fade">
                                      <p:cBhvr>
                                        <p:cTn id="16" dur="750"/>
                                        <p:tgtEl>
                                          <p:spTgt spid="1487"/>
                                        </p:tgtEl>
                                      </p:cBhvr>
                                    </p:animEffect>
                                  </p:childTnLst>
                                </p:cTn>
                              </p:par>
                              <p:par>
                                <p:cTn id="17" presetID="22" presetClass="entr" presetSubtype="4" fill="hold" nodeType="withEffect">
                                  <p:stCondLst>
                                    <p:cond delay="1000"/>
                                  </p:stCondLst>
                                  <p:childTnLst>
                                    <p:set>
                                      <p:cBhvr>
                                        <p:cTn id="18" dur="1" fill="hold">
                                          <p:stCondLst>
                                            <p:cond delay="0"/>
                                          </p:stCondLst>
                                        </p:cTn>
                                        <p:tgtEl>
                                          <p:spTgt spid="1438"/>
                                        </p:tgtEl>
                                        <p:attrNameLst>
                                          <p:attrName>style.visibility</p:attrName>
                                        </p:attrNameLst>
                                      </p:cBhvr>
                                      <p:to>
                                        <p:strVal val="visible"/>
                                      </p:to>
                                    </p:set>
                                    <p:animEffect transition="in" filter="wipe(down)">
                                      <p:cBhvr>
                                        <p:cTn id="19" dur="750"/>
                                        <p:tgtEl>
                                          <p:spTgt spid="1438"/>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488"/>
                                        </p:tgtEl>
                                        <p:attrNameLst>
                                          <p:attrName>style.visibility</p:attrName>
                                        </p:attrNameLst>
                                      </p:cBhvr>
                                      <p:to>
                                        <p:strVal val="visible"/>
                                      </p:to>
                                    </p:set>
                                    <p:animEffect transition="in" filter="fade">
                                      <p:cBhvr>
                                        <p:cTn id="22" dur="750"/>
                                        <p:tgtEl>
                                          <p:spTgt spid="1488"/>
                                        </p:tgtEl>
                                      </p:cBhvr>
                                    </p:animEffect>
                                  </p:childTnLst>
                                </p:cTn>
                              </p:par>
                              <p:par>
                                <p:cTn id="23" presetID="22" presetClass="entr" presetSubtype="4" fill="hold" nodeType="withEffect">
                                  <p:stCondLst>
                                    <p:cond delay="1500"/>
                                  </p:stCondLst>
                                  <p:childTnLst>
                                    <p:set>
                                      <p:cBhvr>
                                        <p:cTn id="24" dur="1" fill="hold">
                                          <p:stCondLst>
                                            <p:cond delay="0"/>
                                          </p:stCondLst>
                                        </p:cTn>
                                        <p:tgtEl>
                                          <p:spTgt spid="1440"/>
                                        </p:tgtEl>
                                        <p:attrNameLst>
                                          <p:attrName>style.visibility</p:attrName>
                                        </p:attrNameLst>
                                      </p:cBhvr>
                                      <p:to>
                                        <p:strVal val="visible"/>
                                      </p:to>
                                    </p:set>
                                    <p:animEffect transition="in" filter="wipe(down)">
                                      <p:cBhvr>
                                        <p:cTn id="25" dur="750"/>
                                        <p:tgtEl>
                                          <p:spTgt spid="1440"/>
                                        </p:tgtEl>
                                      </p:cBhvr>
                                    </p:animEffect>
                                  </p:childTnLst>
                                </p:cTn>
                              </p:par>
                              <p:par>
                                <p:cTn id="26" presetID="10" presetClass="entr" presetSubtype="0" fill="hold" grpId="0" nodeType="withEffect">
                                  <p:stCondLst>
                                    <p:cond delay="2000"/>
                                  </p:stCondLst>
                                  <p:childTnLst>
                                    <p:set>
                                      <p:cBhvr>
                                        <p:cTn id="27" dur="1" fill="hold">
                                          <p:stCondLst>
                                            <p:cond delay="0"/>
                                          </p:stCondLst>
                                        </p:cTn>
                                        <p:tgtEl>
                                          <p:spTgt spid="1489"/>
                                        </p:tgtEl>
                                        <p:attrNameLst>
                                          <p:attrName>style.visibility</p:attrName>
                                        </p:attrNameLst>
                                      </p:cBhvr>
                                      <p:to>
                                        <p:strVal val="visible"/>
                                      </p:to>
                                    </p:set>
                                    <p:animEffect transition="in" filter="fade">
                                      <p:cBhvr>
                                        <p:cTn id="28" dur="750"/>
                                        <p:tgtEl>
                                          <p:spTgt spid="148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xit" presetSubtype="0" fill="hold" nodeType="withEffect">
                                  <p:stCondLst>
                                    <p:cond delay="0"/>
                                  </p:stCondLst>
                                  <p:childTnLst>
                                    <p:animEffect transition="out" filter="fade">
                                      <p:cBhvr>
                                        <p:cTn id="35" dur="500"/>
                                        <p:tgtEl>
                                          <p:spTgt spid="115"/>
                                        </p:tgtEl>
                                      </p:cBhvr>
                                    </p:animEffect>
                                    <p:set>
                                      <p:cBhvr>
                                        <p:cTn id="36" dur="1" fill="hold">
                                          <p:stCondLst>
                                            <p:cond delay="499"/>
                                          </p:stCondLst>
                                        </p:cTn>
                                        <p:tgtEl>
                                          <p:spTgt spid="1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86" grpId="0" animBg="1"/>
      <p:bldP spid="1488" grpId="0" animBg="1"/>
      <p:bldP spid="1489" grpId="0" animBg="1"/>
      <p:bldP spid="148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Compliance is a shared responsibility</a:t>
            </a:r>
          </a:p>
        </p:txBody>
      </p:sp>
      <p:graphicFrame>
        <p:nvGraphicFramePr>
          <p:cNvPr id="67" name="Table 66">
            <a:extLst>
              <a:ext uri="{FF2B5EF4-FFF2-40B4-BE49-F238E27FC236}">
                <a16:creationId xmlns:a16="http://schemas.microsoft.com/office/drawing/2014/main" id="{46EFF118-E7E3-4271-A881-198CBE373740}"/>
              </a:ext>
            </a:extLst>
          </p:cNvPr>
          <p:cNvGraphicFramePr>
            <a:graphicFrameLocks noGrp="1"/>
          </p:cNvGraphicFramePr>
          <p:nvPr/>
        </p:nvGraphicFramePr>
        <p:xfrm>
          <a:off x="0" y="1216870"/>
          <a:ext cx="3869789" cy="5635267"/>
        </p:xfrm>
        <a:graphic>
          <a:graphicData uri="http://schemas.openxmlformats.org/drawingml/2006/table">
            <a:tbl>
              <a:tblPr>
                <a:tableStyleId>{5C22544A-7EE6-4342-B048-85BDC9FD1C3A}</a:tableStyleId>
              </a:tblPr>
              <a:tblGrid>
                <a:gridCol w="3869789">
                  <a:extLst>
                    <a:ext uri="{9D8B030D-6E8A-4147-A177-3AD203B41FA5}">
                      <a16:colId xmlns:a16="http://schemas.microsoft.com/office/drawing/2014/main" val="1626105896"/>
                    </a:ext>
                  </a:extLst>
                </a:gridCol>
              </a:tblGrid>
              <a:tr h="512297">
                <a:tc>
                  <a:txBody>
                    <a:bodyPr/>
                    <a:lstStyle/>
                    <a:p>
                      <a:endParaRPr lang="en-US" sz="1600" dirty="0"/>
                    </a:p>
                  </a:txBody>
                  <a:tcPr>
                    <a:noFill/>
                  </a:tcPr>
                </a:tc>
                <a:extLst>
                  <a:ext uri="{0D108BD9-81ED-4DB2-BD59-A6C34878D82A}">
                    <a16:rowId xmlns:a16="http://schemas.microsoft.com/office/drawing/2014/main" val="205856712"/>
                  </a:ext>
                </a:extLst>
              </a:tr>
              <a:tr h="512297">
                <a:tc>
                  <a:txBody>
                    <a:bodyPr/>
                    <a:lstStyle/>
                    <a:p>
                      <a:pPr algn="r"/>
                      <a:r>
                        <a:rPr lang="en-US" sz="1600" dirty="0"/>
                        <a:t>Data governance &amp; rights management</a:t>
                      </a:r>
                    </a:p>
                  </a:txBody>
                  <a:tcPr anchor="ctr">
                    <a:noFill/>
                  </a:tcPr>
                </a:tc>
                <a:extLst>
                  <a:ext uri="{0D108BD9-81ED-4DB2-BD59-A6C34878D82A}">
                    <a16:rowId xmlns:a16="http://schemas.microsoft.com/office/drawing/2014/main" val="1354415144"/>
                  </a:ext>
                </a:extLst>
              </a:tr>
              <a:tr h="512297">
                <a:tc>
                  <a:txBody>
                    <a:bodyPr/>
                    <a:lstStyle/>
                    <a:p>
                      <a:pPr algn="r"/>
                      <a:r>
                        <a:rPr lang="en-US" sz="1600" kern="1200" dirty="0">
                          <a:solidFill>
                            <a:schemeClr val="dk1"/>
                          </a:solidFill>
                          <a:latin typeface="+mn-lt"/>
                          <a:ea typeface="+mn-ea"/>
                          <a:cs typeface="+mn-cs"/>
                        </a:rPr>
                        <a:t>Client endpoints</a:t>
                      </a:r>
                    </a:p>
                  </a:txBody>
                  <a:tcPr anchor="ctr">
                    <a:noFill/>
                  </a:tcPr>
                </a:tc>
                <a:extLst>
                  <a:ext uri="{0D108BD9-81ED-4DB2-BD59-A6C34878D82A}">
                    <a16:rowId xmlns:a16="http://schemas.microsoft.com/office/drawing/2014/main" val="837918276"/>
                  </a:ext>
                </a:extLst>
              </a:tr>
              <a:tr h="512297">
                <a:tc>
                  <a:txBody>
                    <a:bodyPr/>
                    <a:lstStyle/>
                    <a:p>
                      <a:pPr algn="r"/>
                      <a:r>
                        <a:rPr lang="en-US" sz="1600" dirty="0"/>
                        <a:t>Account access &amp; management</a:t>
                      </a:r>
                    </a:p>
                  </a:txBody>
                  <a:tcPr anchor="ctr">
                    <a:noFill/>
                  </a:tcPr>
                </a:tc>
                <a:extLst>
                  <a:ext uri="{0D108BD9-81ED-4DB2-BD59-A6C34878D82A}">
                    <a16:rowId xmlns:a16="http://schemas.microsoft.com/office/drawing/2014/main" val="810691188"/>
                  </a:ext>
                </a:extLst>
              </a:tr>
              <a:tr h="512297">
                <a:tc>
                  <a:txBody>
                    <a:bodyPr/>
                    <a:lstStyle/>
                    <a:p>
                      <a:pPr algn="r"/>
                      <a:r>
                        <a:rPr lang="en-US" sz="1600" kern="1200" dirty="0">
                          <a:solidFill>
                            <a:schemeClr val="dk1"/>
                          </a:solidFill>
                          <a:latin typeface="+mn-lt"/>
                          <a:ea typeface="+mn-ea"/>
                          <a:cs typeface="+mn-cs"/>
                        </a:rPr>
                        <a:t>Identity &amp; directory infrastructure</a:t>
                      </a:r>
                    </a:p>
                  </a:txBody>
                  <a:tcPr anchor="ctr">
                    <a:noFill/>
                  </a:tcPr>
                </a:tc>
                <a:extLst>
                  <a:ext uri="{0D108BD9-81ED-4DB2-BD59-A6C34878D82A}">
                    <a16:rowId xmlns:a16="http://schemas.microsoft.com/office/drawing/2014/main" val="2649257365"/>
                  </a:ext>
                </a:extLst>
              </a:tr>
              <a:tr h="512297">
                <a:tc>
                  <a:txBody>
                    <a:bodyPr/>
                    <a:lstStyle/>
                    <a:p>
                      <a:pPr algn="r"/>
                      <a:r>
                        <a:rPr lang="en-US" sz="1600" kern="1200" dirty="0">
                          <a:solidFill>
                            <a:schemeClr val="dk1"/>
                          </a:solidFill>
                          <a:latin typeface="+mn-lt"/>
                          <a:ea typeface="+mn-ea"/>
                          <a:cs typeface="+mn-cs"/>
                        </a:rPr>
                        <a:t>Application</a:t>
                      </a:r>
                    </a:p>
                  </a:txBody>
                  <a:tcPr anchor="ctr">
                    <a:noFill/>
                  </a:tcPr>
                </a:tc>
                <a:extLst>
                  <a:ext uri="{0D108BD9-81ED-4DB2-BD59-A6C34878D82A}">
                    <a16:rowId xmlns:a16="http://schemas.microsoft.com/office/drawing/2014/main" val="2673817925"/>
                  </a:ext>
                </a:extLst>
              </a:tr>
              <a:tr h="512297">
                <a:tc>
                  <a:txBody>
                    <a:bodyPr/>
                    <a:lstStyle/>
                    <a:p>
                      <a:pPr algn="r"/>
                      <a:r>
                        <a:rPr lang="en-US" sz="1600" kern="1200" dirty="0">
                          <a:solidFill>
                            <a:schemeClr val="dk1"/>
                          </a:solidFill>
                          <a:latin typeface="+mn-lt"/>
                          <a:ea typeface="+mn-ea"/>
                          <a:cs typeface="+mn-cs"/>
                        </a:rPr>
                        <a:t>Network controls</a:t>
                      </a:r>
                    </a:p>
                  </a:txBody>
                  <a:tcPr anchor="ctr">
                    <a:noFill/>
                  </a:tcPr>
                </a:tc>
                <a:extLst>
                  <a:ext uri="{0D108BD9-81ED-4DB2-BD59-A6C34878D82A}">
                    <a16:rowId xmlns:a16="http://schemas.microsoft.com/office/drawing/2014/main" val="3838902989"/>
                  </a:ext>
                </a:extLst>
              </a:tr>
              <a:tr h="512297">
                <a:tc>
                  <a:txBody>
                    <a:bodyPr/>
                    <a:lstStyle/>
                    <a:p>
                      <a:pPr algn="r"/>
                      <a:r>
                        <a:rPr lang="en-US" sz="1600" kern="1200" dirty="0">
                          <a:solidFill>
                            <a:schemeClr val="dk1"/>
                          </a:solidFill>
                          <a:latin typeface="+mn-lt"/>
                          <a:ea typeface="+mn-ea"/>
                          <a:cs typeface="+mn-cs"/>
                        </a:rPr>
                        <a:t>Virtual Operating System</a:t>
                      </a:r>
                    </a:p>
                  </a:txBody>
                  <a:tcPr anchor="ctr">
                    <a:noFill/>
                  </a:tcPr>
                </a:tc>
                <a:extLst>
                  <a:ext uri="{0D108BD9-81ED-4DB2-BD59-A6C34878D82A}">
                    <a16:rowId xmlns:a16="http://schemas.microsoft.com/office/drawing/2014/main" val="1741376327"/>
                  </a:ext>
                </a:extLst>
              </a:tr>
              <a:tr h="512297">
                <a:tc>
                  <a:txBody>
                    <a:bodyPr/>
                    <a:lstStyle/>
                    <a:p>
                      <a:pPr algn="r"/>
                      <a:r>
                        <a:rPr lang="en-US" sz="1600" kern="1200" dirty="0">
                          <a:solidFill>
                            <a:schemeClr val="dk1"/>
                          </a:solidFill>
                          <a:latin typeface="+mn-lt"/>
                          <a:ea typeface="+mn-ea"/>
                          <a:cs typeface="+mn-cs"/>
                        </a:rPr>
                        <a:t>Physical hosts</a:t>
                      </a:r>
                    </a:p>
                  </a:txBody>
                  <a:tcPr anchor="ctr">
                    <a:noFill/>
                  </a:tcPr>
                </a:tc>
                <a:extLst>
                  <a:ext uri="{0D108BD9-81ED-4DB2-BD59-A6C34878D82A}">
                    <a16:rowId xmlns:a16="http://schemas.microsoft.com/office/drawing/2014/main" val="3829146674"/>
                  </a:ext>
                </a:extLst>
              </a:tr>
              <a:tr h="512297">
                <a:tc>
                  <a:txBody>
                    <a:bodyPr/>
                    <a:lstStyle/>
                    <a:p>
                      <a:pPr algn="r"/>
                      <a:r>
                        <a:rPr lang="en-US" sz="1600" kern="1200" dirty="0">
                          <a:solidFill>
                            <a:schemeClr val="dk1"/>
                          </a:solidFill>
                          <a:latin typeface="+mn-lt"/>
                          <a:ea typeface="+mn-ea"/>
                          <a:cs typeface="+mn-cs"/>
                        </a:rPr>
                        <a:t>Physical network</a:t>
                      </a:r>
                    </a:p>
                  </a:txBody>
                  <a:tcPr anchor="ctr">
                    <a:noFill/>
                  </a:tcPr>
                </a:tc>
                <a:extLst>
                  <a:ext uri="{0D108BD9-81ED-4DB2-BD59-A6C34878D82A}">
                    <a16:rowId xmlns:a16="http://schemas.microsoft.com/office/drawing/2014/main" val="3799596165"/>
                  </a:ext>
                </a:extLst>
              </a:tr>
              <a:tr h="512297">
                <a:tc>
                  <a:txBody>
                    <a:bodyPr/>
                    <a:lstStyle/>
                    <a:p>
                      <a:pPr algn="r"/>
                      <a:r>
                        <a:rPr lang="en-US" sz="1600" kern="1200" dirty="0">
                          <a:solidFill>
                            <a:schemeClr val="dk1"/>
                          </a:solidFill>
                          <a:latin typeface="+mn-lt"/>
                          <a:ea typeface="+mn-ea"/>
                          <a:cs typeface="+mn-cs"/>
                        </a:rPr>
                        <a:t>Physical datacenter</a:t>
                      </a:r>
                    </a:p>
                  </a:txBody>
                  <a:tcPr anchor="ctr">
                    <a:noFill/>
                  </a:tcPr>
                </a:tc>
                <a:extLst>
                  <a:ext uri="{0D108BD9-81ED-4DB2-BD59-A6C34878D82A}">
                    <a16:rowId xmlns:a16="http://schemas.microsoft.com/office/drawing/2014/main" val="3122364805"/>
                  </a:ext>
                </a:extLst>
              </a:tr>
            </a:tbl>
          </a:graphicData>
        </a:graphic>
      </p:graphicFrame>
      <p:graphicFrame>
        <p:nvGraphicFramePr>
          <p:cNvPr id="68" name="Table 67">
            <a:extLst>
              <a:ext uri="{FF2B5EF4-FFF2-40B4-BE49-F238E27FC236}">
                <a16:creationId xmlns:a16="http://schemas.microsoft.com/office/drawing/2014/main" id="{D6AEDE08-1D9E-4DDD-BD9C-29AFDAAABE99}"/>
              </a:ext>
            </a:extLst>
          </p:cNvPr>
          <p:cNvGraphicFramePr>
            <a:graphicFrameLocks noGrp="1"/>
          </p:cNvGraphicFramePr>
          <p:nvPr>
            <p:extLst>
              <p:ext uri="{D42A27DB-BD31-4B8C-83A1-F6EECF244321}">
                <p14:modId xmlns:p14="http://schemas.microsoft.com/office/powerpoint/2010/main" val="2155757085"/>
              </p:ext>
            </p:extLst>
          </p:nvPr>
        </p:nvGraphicFramePr>
        <p:xfrm>
          <a:off x="5125520" y="1215636"/>
          <a:ext cx="640080" cy="5635267"/>
        </p:xfrm>
        <a:graphic>
          <a:graphicData uri="http://schemas.openxmlformats.org/drawingml/2006/table">
            <a:tbl>
              <a:tblPr>
                <a:tableStyleId>{5C22544A-7EE6-4342-B048-85BDC9FD1C3A}</a:tableStyleId>
              </a:tblPr>
              <a:tblGrid>
                <a:gridCol w="640080">
                  <a:extLst>
                    <a:ext uri="{9D8B030D-6E8A-4147-A177-3AD203B41FA5}">
                      <a16:colId xmlns:a16="http://schemas.microsoft.com/office/drawing/2014/main" val="1342519636"/>
                    </a:ext>
                  </a:extLst>
                </a:gridCol>
              </a:tblGrid>
              <a:tr h="512297">
                <a:tc>
                  <a:txBody>
                    <a:bodyPr/>
                    <a:lstStyle/>
                    <a:p>
                      <a:pPr algn="ctr"/>
                      <a:r>
                        <a:rPr lang="en-US" sz="1600" b="1" dirty="0"/>
                        <a:t>PaaS</a:t>
                      </a:r>
                    </a:p>
                  </a:txBody>
                  <a:tcPr anchor="b"/>
                </a:tc>
                <a:extLst>
                  <a:ext uri="{0D108BD9-81ED-4DB2-BD59-A6C34878D82A}">
                    <a16:rowId xmlns:a16="http://schemas.microsoft.com/office/drawing/2014/main" val="3697450780"/>
                  </a:ext>
                </a:extLst>
              </a:tr>
              <a:tr h="512297">
                <a:tc>
                  <a:txBody>
                    <a:bodyPr/>
                    <a:lstStyle/>
                    <a:p>
                      <a:endParaRPr lang="en-US" sz="1600" dirty="0"/>
                    </a:p>
                  </a:txBody>
                  <a:tcPr>
                    <a:solidFill>
                      <a:srgbClr val="0078D4"/>
                    </a:solidFill>
                  </a:tcPr>
                </a:tc>
                <a:extLst>
                  <a:ext uri="{0D108BD9-81ED-4DB2-BD59-A6C34878D82A}">
                    <a16:rowId xmlns:a16="http://schemas.microsoft.com/office/drawing/2014/main" val="3088763931"/>
                  </a:ext>
                </a:extLst>
              </a:tr>
              <a:tr h="512297">
                <a:tc>
                  <a:txBody>
                    <a:bodyPr/>
                    <a:lstStyle/>
                    <a:p>
                      <a:endParaRPr lang="en-US" sz="1600" dirty="0"/>
                    </a:p>
                  </a:txBody>
                  <a:tcPr>
                    <a:solidFill>
                      <a:srgbClr val="0078D4"/>
                    </a:solidFill>
                  </a:tcPr>
                </a:tc>
                <a:extLst>
                  <a:ext uri="{0D108BD9-81ED-4DB2-BD59-A6C34878D82A}">
                    <a16:rowId xmlns:a16="http://schemas.microsoft.com/office/drawing/2014/main" val="702367639"/>
                  </a:ext>
                </a:extLst>
              </a:tr>
              <a:tr h="512297">
                <a:tc>
                  <a:txBody>
                    <a:bodyPr/>
                    <a:lstStyle/>
                    <a:p>
                      <a:endParaRPr lang="en-US" sz="1600" dirty="0"/>
                    </a:p>
                  </a:txBody>
                  <a:tcPr>
                    <a:solidFill>
                      <a:srgbClr val="0078D4"/>
                    </a:solidFill>
                  </a:tcPr>
                </a:tc>
                <a:extLst>
                  <a:ext uri="{0D108BD9-81ED-4DB2-BD59-A6C34878D82A}">
                    <a16:rowId xmlns:a16="http://schemas.microsoft.com/office/drawing/2014/main" val="712305333"/>
                  </a:ext>
                </a:extLst>
              </a:tr>
              <a:tr h="512297">
                <a:tc>
                  <a:txBody>
                    <a:bodyPr/>
                    <a:lstStyle/>
                    <a:p>
                      <a:endParaRPr lang="en-US" sz="1600" kern="1200" dirty="0">
                        <a:solidFill>
                          <a:schemeClr val="dk1"/>
                        </a:solidFill>
                        <a:latin typeface="+mn-lt"/>
                        <a:ea typeface="+mn-ea"/>
                        <a:cs typeface="+mn-cs"/>
                      </a:endParaRPr>
                    </a:p>
                  </a:txBody>
                  <a:tcPr>
                    <a:pattFill prst="wdUpDiag">
                      <a:fgClr>
                        <a:srgbClr val="0078D4"/>
                      </a:fgClr>
                      <a:bgClr>
                        <a:schemeClr val="tx2">
                          <a:lumMod val="50000"/>
                          <a:lumOff val="50000"/>
                        </a:schemeClr>
                      </a:bgClr>
                    </a:pattFill>
                  </a:tcPr>
                </a:tc>
                <a:extLst>
                  <a:ext uri="{0D108BD9-81ED-4DB2-BD59-A6C34878D82A}">
                    <a16:rowId xmlns:a16="http://schemas.microsoft.com/office/drawing/2014/main" val="2946542629"/>
                  </a:ext>
                </a:extLst>
              </a:tr>
              <a:tr h="512297">
                <a:tc>
                  <a:txBody>
                    <a:bodyPr/>
                    <a:lstStyle/>
                    <a:p>
                      <a:endParaRPr lang="en-US" sz="1600" kern="1200" dirty="0">
                        <a:solidFill>
                          <a:schemeClr val="dk1"/>
                        </a:solidFill>
                        <a:latin typeface="+mn-lt"/>
                        <a:ea typeface="+mn-ea"/>
                        <a:cs typeface="+mn-cs"/>
                      </a:endParaRPr>
                    </a:p>
                  </a:txBody>
                  <a:tcPr>
                    <a:pattFill prst="wdUpDiag">
                      <a:fgClr>
                        <a:srgbClr val="0078D4"/>
                      </a:fgClr>
                      <a:bgClr>
                        <a:schemeClr val="tx2">
                          <a:lumMod val="50000"/>
                          <a:lumOff val="50000"/>
                        </a:schemeClr>
                      </a:bgClr>
                    </a:pattFill>
                  </a:tcPr>
                </a:tc>
                <a:extLst>
                  <a:ext uri="{0D108BD9-81ED-4DB2-BD59-A6C34878D82A}">
                    <a16:rowId xmlns:a16="http://schemas.microsoft.com/office/drawing/2014/main" val="641910328"/>
                  </a:ext>
                </a:extLst>
              </a:tr>
              <a:tr h="512297">
                <a:tc>
                  <a:txBody>
                    <a:bodyPr/>
                    <a:lstStyle/>
                    <a:p>
                      <a:endParaRPr lang="en-US" sz="1600" kern="1200" dirty="0">
                        <a:solidFill>
                          <a:schemeClr val="dk1"/>
                        </a:solidFill>
                        <a:latin typeface="+mn-lt"/>
                        <a:ea typeface="+mn-ea"/>
                        <a:cs typeface="+mn-cs"/>
                      </a:endParaRPr>
                    </a:p>
                  </a:txBody>
                  <a:tcPr>
                    <a:pattFill prst="wdUpDiag">
                      <a:fgClr>
                        <a:srgbClr val="0078D4"/>
                      </a:fgClr>
                      <a:bgClr>
                        <a:schemeClr val="tx2">
                          <a:lumMod val="50000"/>
                          <a:lumOff val="50000"/>
                        </a:schemeClr>
                      </a:bgClr>
                    </a:pattFill>
                  </a:tcPr>
                </a:tc>
                <a:extLst>
                  <a:ext uri="{0D108BD9-81ED-4DB2-BD59-A6C34878D82A}">
                    <a16:rowId xmlns:a16="http://schemas.microsoft.com/office/drawing/2014/main" val="3192270258"/>
                  </a:ext>
                </a:extLst>
              </a:tr>
              <a:tr h="512297">
                <a:tc>
                  <a:txBody>
                    <a:bodyPr/>
                    <a:lstStyle/>
                    <a:p>
                      <a:endParaRPr lang="en-US" dirty="0"/>
                    </a:p>
                  </a:txBody>
                  <a:tcPr>
                    <a:solidFill>
                      <a:schemeClr val="tx2">
                        <a:lumMod val="50000"/>
                        <a:lumOff val="50000"/>
                      </a:schemeClr>
                    </a:solidFill>
                  </a:tcPr>
                </a:tc>
                <a:extLst>
                  <a:ext uri="{0D108BD9-81ED-4DB2-BD59-A6C34878D82A}">
                    <a16:rowId xmlns:a16="http://schemas.microsoft.com/office/drawing/2014/main" val="3207326611"/>
                  </a:ext>
                </a:extLst>
              </a:tr>
              <a:tr h="512297">
                <a:tc>
                  <a:txBody>
                    <a:bodyPr/>
                    <a:lstStyle/>
                    <a:p>
                      <a:endParaRPr lang="en-US" dirty="0"/>
                    </a:p>
                  </a:txBody>
                  <a:tcPr>
                    <a:solidFill>
                      <a:schemeClr val="tx2">
                        <a:lumMod val="50000"/>
                        <a:lumOff val="50000"/>
                      </a:schemeClr>
                    </a:solidFill>
                  </a:tcPr>
                </a:tc>
                <a:extLst>
                  <a:ext uri="{0D108BD9-81ED-4DB2-BD59-A6C34878D82A}">
                    <a16:rowId xmlns:a16="http://schemas.microsoft.com/office/drawing/2014/main" val="633641365"/>
                  </a:ext>
                </a:extLst>
              </a:tr>
              <a:tr h="512297">
                <a:tc>
                  <a:txBody>
                    <a:bodyPr/>
                    <a:lstStyle/>
                    <a:p>
                      <a:endParaRPr lang="en-US" dirty="0"/>
                    </a:p>
                  </a:txBody>
                  <a:tcPr>
                    <a:solidFill>
                      <a:schemeClr val="tx2">
                        <a:lumMod val="50000"/>
                        <a:lumOff val="50000"/>
                      </a:schemeClr>
                    </a:solidFill>
                  </a:tcPr>
                </a:tc>
                <a:extLst>
                  <a:ext uri="{0D108BD9-81ED-4DB2-BD59-A6C34878D82A}">
                    <a16:rowId xmlns:a16="http://schemas.microsoft.com/office/drawing/2014/main" val="349774416"/>
                  </a:ext>
                </a:extLst>
              </a:tr>
              <a:tr h="512297">
                <a:tc>
                  <a:txBody>
                    <a:bodyPr/>
                    <a:lstStyle/>
                    <a:p>
                      <a:endParaRPr lang="en-US" dirty="0"/>
                    </a:p>
                  </a:txBody>
                  <a:tcPr>
                    <a:solidFill>
                      <a:schemeClr val="tx2">
                        <a:lumMod val="50000"/>
                        <a:lumOff val="50000"/>
                      </a:schemeClr>
                    </a:solidFill>
                  </a:tcPr>
                </a:tc>
                <a:extLst>
                  <a:ext uri="{0D108BD9-81ED-4DB2-BD59-A6C34878D82A}">
                    <a16:rowId xmlns:a16="http://schemas.microsoft.com/office/drawing/2014/main" val="1422019945"/>
                  </a:ext>
                </a:extLst>
              </a:tr>
            </a:tbl>
          </a:graphicData>
        </a:graphic>
      </p:graphicFrame>
      <p:graphicFrame>
        <p:nvGraphicFramePr>
          <p:cNvPr id="69" name="Table 68">
            <a:extLst>
              <a:ext uri="{FF2B5EF4-FFF2-40B4-BE49-F238E27FC236}">
                <a16:creationId xmlns:a16="http://schemas.microsoft.com/office/drawing/2014/main" id="{36D9F5FF-BB2C-4EE6-A3E8-F4687280A752}"/>
              </a:ext>
            </a:extLst>
          </p:cNvPr>
          <p:cNvGraphicFramePr>
            <a:graphicFrameLocks noGrp="1"/>
          </p:cNvGraphicFramePr>
          <p:nvPr>
            <p:extLst>
              <p:ext uri="{D42A27DB-BD31-4B8C-83A1-F6EECF244321}">
                <p14:modId xmlns:p14="http://schemas.microsoft.com/office/powerpoint/2010/main" val="552695460"/>
              </p:ext>
            </p:extLst>
          </p:nvPr>
        </p:nvGraphicFramePr>
        <p:xfrm>
          <a:off x="4489352" y="1215636"/>
          <a:ext cx="640080" cy="5635267"/>
        </p:xfrm>
        <a:graphic>
          <a:graphicData uri="http://schemas.openxmlformats.org/drawingml/2006/table">
            <a:tbl>
              <a:tblPr>
                <a:tableStyleId>{5C22544A-7EE6-4342-B048-85BDC9FD1C3A}</a:tableStyleId>
              </a:tblPr>
              <a:tblGrid>
                <a:gridCol w="640080">
                  <a:extLst>
                    <a:ext uri="{9D8B030D-6E8A-4147-A177-3AD203B41FA5}">
                      <a16:colId xmlns:a16="http://schemas.microsoft.com/office/drawing/2014/main" val="523797584"/>
                    </a:ext>
                  </a:extLst>
                </a:gridCol>
              </a:tblGrid>
              <a:tr h="512297">
                <a:tc>
                  <a:txBody>
                    <a:bodyPr/>
                    <a:lstStyle/>
                    <a:p>
                      <a:pPr algn="ctr"/>
                      <a:r>
                        <a:rPr lang="en-US" sz="1600" b="1" dirty="0"/>
                        <a:t>IaaS</a:t>
                      </a:r>
                      <a:endParaRPr lang="en-US" sz="1400" b="1" dirty="0"/>
                    </a:p>
                  </a:txBody>
                  <a:tcPr anchor="b"/>
                </a:tc>
                <a:extLst>
                  <a:ext uri="{0D108BD9-81ED-4DB2-BD59-A6C34878D82A}">
                    <a16:rowId xmlns:a16="http://schemas.microsoft.com/office/drawing/2014/main" val="2295100101"/>
                  </a:ext>
                </a:extLst>
              </a:tr>
              <a:tr h="512297">
                <a:tc>
                  <a:txBody>
                    <a:bodyPr/>
                    <a:lstStyle/>
                    <a:p>
                      <a:endParaRPr lang="en-US" sz="1600" kern="1200" dirty="0">
                        <a:solidFill>
                          <a:schemeClr val="dk1"/>
                        </a:solidFill>
                        <a:latin typeface="+mn-lt"/>
                        <a:ea typeface="+mn-ea"/>
                        <a:cs typeface="+mn-cs"/>
                      </a:endParaRPr>
                    </a:p>
                  </a:txBody>
                  <a:tcPr>
                    <a:solidFill>
                      <a:srgbClr val="0078D4"/>
                    </a:solidFill>
                  </a:tcPr>
                </a:tc>
                <a:extLst>
                  <a:ext uri="{0D108BD9-81ED-4DB2-BD59-A6C34878D82A}">
                    <a16:rowId xmlns:a16="http://schemas.microsoft.com/office/drawing/2014/main" val="489313160"/>
                  </a:ext>
                </a:extLst>
              </a:tr>
              <a:tr h="512297">
                <a:tc>
                  <a:txBody>
                    <a:bodyPr/>
                    <a:lstStyle/>
                    <a:p>
                      <a:endParaRPr lang="en-US" sz="1600" kern="1200" dirty="0">
                        <a:solidFill>
                          <a:schemeClr val="dk1"/>
                        </a:solidFill>
                        <a:latin typeface="+mn-lt"/>
                        <a:ea typeface="+mn-ea"/>
                        <a:cs typeface="+mn-cs"/>
                      </a:endParaRPr>
                    </a:p>
                  </a:txBody>
                  <a:tcPr>
                    <a:solidFill>
                      <a:srgbClr val="0078D4"/>
                    </a:solidFill>
                  </a:tcPr>
                </a:tc>
                <a:extLst>
                  <a:ext uri="{0D108BD9-81ED-4DB2-BD59-A6C34878D82A}">
                    <a16:rowId xmlns:a16="http://schemas.microsoft.com/office/drawing/2014/main" val="1380651177"/>
                  </a:ext>
                </a:extLst>
              </a:tr>
              <a:tr h="512297">
                <a:tc>
                  <a:txBody>
                    <a:bodyPr/>
                    <a:lstStyle/>
                    <a:p>
                      <a:endParaRPr lang="en-US" sz="1600" kern="1200" dirty="0">
                        <a:solidFill>
                          <a:schemeClr val="dk1"/>
                        </a:solidFill>
                        <a:latin typeface="+mn-lt"/>
                        <a:ea typeface="+mn-ea"/>
                        <a:cs typeface="+mn-cs"/>
                      </a:endParaRPr>
                    </a:p>
                  </a:txBody>
                  <a:tcPr>
                    <a:solidFill>
                      <a:srgbClr val="0078D4"/>
                    </a:solidFill>
                  </a:tcPr>
                </a:tc>
                <a:extLst>
                  <a:ext uri="{0D108BD9-81ED-4DB2-BD59-A6C34878D82A}">
                    <a16:rowId xmlns:a16="http://schemas.microsoft.com/office/drawing/2014/main" val="1791219765"/>
                  </a:ext>
                </a:extLst>
              </a:tr>
              <a:tr h="512297">
                <a:tc>
                  <a:txBody>
                    <a:bodyPr/>
                    <a:lstStyle/>
                    <a:p>
                      <a:endParaRPr lang="en-US" sz="1600" kern="1200" dirty="0">
                        <a:solidFill>
                          <a:schemeClr val="dk1"/>
                        </a:solidFill>
                        <a:latin typeface="+mn-lt"/>
                        <a:ea typeface="+mn-ea"/>
                        <a:cs typeface="+mn-cs"/>
                      </a:endParaRPr>
                    </a:p>
                  </a:txBody>
                  <a:tcPr>
                    <a:solidFill>
                      <a:srgbClr val="0078D4"/>
                    </a:solidFill>
                  </a:tcPr>
                </a:tc>
                <a:extLst>
                  <a:ext uri="{0D108BD9-81ED-4DB2-BD59-A6C34878D82A}">
                    <a16:rowId xmlns:a16="http://schemas.microsoft.com/office/drawing/2014/main" val="3094419860"/>
                  </a:ext>
                </a:extLst>
              </a:tr>
              <a:tr h="512297">
                <a:tc>
                  <a:txBody>
                    <a:bodyPr/>
                    <a:lstStyle/>
                    <a:p>
                      <a:endParaRPr lang="en-US" sz="1600" kern="1200" dirty="0">
                        <a:solidFill>
                          <a:schemeClr val="dk1"/>
                        </a:solidFill>
                        <a:latin typeface="+mn-lt"/>
                        <a:ea typeface="+mn-ea"/>
                        <a:cs typeface="+mn-cs"/>
                      </a:endParaRPr>
                    </a:p>
                  </a:txBody>
                  <a:tcPr>
                    <a:solidFill>
                      <a:srgbClr val="0078D4"/>
                    </a:solidFill>
                  </a:tcPr>
                </a:tc>
                <a:extLst>
                  <a:ext uri="{0D108BD9-81ED-4DB2-BD59-A6C34878D82A}">
                    <a16:rowId xmlns:a16="http://schemas.microsoft.com/office/drawing/2014/main" val="906464402"/>
                  </a:ext>
                </a:extLst>
              </a:tr>
              <a:tr h="512297">
                <a:tc>
                  <a:txBody>
                    <a:bodyPr/>
                    <a:lstStyle/>
                    <a:p>
                      <a:endParaRPr lang="en-US" sz="1600" kern="1200" dirty="0">
                        <a:solidFill>
                          <a:schemeClr val="dk1"/>
                        </a:solidFill>
                        <a:latin typeface="+mn-lt"/>
                        <a:ea typeface="+mn-ea"/>
                        <a:cs typeface="+mn-cs"/>
                      </a:endParaRPr>
                    </a:p>
                  </a:txBody>
                  <a:tcPr>
                    <a:solidFill>
                      <a:srgbClr val="0078D4"/>
                    </a:solidFill>
                  </a:tcPr>
                </a:tc>
                <a:extLst>
                  <a:ext uri="{0D108BD9-81ED-4DB2-BD59-A6C34878D82A}">
                    <a16:rowId xmlns:a16="http://schemas.microsoft.com/office/drawing/2014/main" val="2043903065"/>
                  </a:ext>
                </a:extLst>
              </a:tr>
              <a:tr h="512297">
                <a:tc>
                  <a:txBody>
                    <a:bodyPr/>
                    <a:lstStyle/>
                    <a:p>
                      <a:endParaRPr lang="en-US" sz="1600" kern="1200" dirty="0">
                        <a:solidFill>
                          <a:schemeClr val="dk1"/>
                        </a:solidFill>
                        <a:latin typeface="+mn-lt"/>
                        <a:ea typeface="+mn-ea"/>
                        <a:cs typeface="+mn-cs"/>
                      </a:endParaRPr>
                    </a:p>
                  </a:txBody>
                  <a:tcPr>
                    <a:solidFill>
                      <a:srgbClr val="0078D4"/>
                    </a:solidFill>
                  </a:tcPr>
                </a:tc>
                <a:extLst>
                  <a:ext uri="{0D108BD9-81ED-4DB2-BD59-A6C34878D82A}">
                    <a16:rowId xmlns:a16="http://schemas.microsoft.com/office/drawing/2014/main" val="2402197326"/>
                  </a:ext>
                </a:extLst>
              </a:tr>
              <a:tr h="512297">
                <a:tc>
                  <a:txBody>
                    <a:bodyPr/>
                    <a:lstStyle/>
                    <a:p>
                      <a:endParaRPr lang="en-US" dirty="0"/>
                    </a:p>
                  </a:txBody>
                  <a:tcPr>
                    <a:solidFill>
                      <a:schemeClr val="tx2">
                        <a:lumMod val="50000"/>
                        <a:lumOff val="50000"/>
                      </a:schemeClr>
                    </a:solidFill>
                  </a:tcPr>
                </a:tc>
                <a:extLst>
                  <a:ext uri="{0D108BD9-81ED-4DB2-BD59-A6C34878D82A}">
                    <a16:rowId xmlns:a16="http://schemas.microsoft.com/office/drawing/2014/main" val="2522796959"/>
                  </a:ext>
                </a:extLst>
              </a:tr>
              <a:tr h="512297">
                <a:tc>
                  <a:txBody>
                    <a:bodyPr/>
                    <a:lstStyle/>
                    <a:p>
                      <a:endParaRPr lang="en-US" dirty="0"/>
                    </a:p>
                  </a:txBody>
                  <a:tcPr>
                    <a:solidFill>
                      <a:schemeClr val="tx2">
                        <a:lumMod val="50000"/>
                        <a:lumOff val="50000"/>
                      </a:schemeClr>
                    </a:solidFill>
                  </a:tcPr>
                </a:tc>
                <a:extLst>
                  <a:ext uri="{0D108BD9-81ED-4DB2-BD59-A6C34878D82A}">
                    <a16:rowId xmlns:a16="http://schemas.microsoft.com/office/drawing/2014/main" val="2974240048"/>
                  </a:ext>
                </a:extLst>
              </a:tr>
              <a:tr h="512297">
                <a:tc>
                  <a:txBody>
                    <a:bodyPr/>
                    <a:lstStyle/>
                    <a:p>
                      <a:endParaRPr lang="en-US" dirty="0"/>
                    </a:p>
                  </a:txBody>
                  <a:tcPr>
                    <a:solidFill>
                      <a:schemeClr val="tx2">
                        <a:lumMod val="50000"/>
                        <a:lumOff val="50000"/>
                      </a:schemeClr>
                    </a:solidFill>
                  </a:tcPr>
                </a:tc>
                <a:extLst>
                  <a:ext uri="{0D108BD9-81ED-4DB2-BD59-A6C34878D82A}">
                    <a16:rowId xmlns:a16="http://schemas.microsoft.com/office/drawing/2014/main" val="1955474051"/>
                  </a:ext>
                </a:extLst>
              </a:tr>
            </a:tbl>
          </a:graphicData>
        </a:graphic>
      </p:graphicFrame>
      <p:graphicFrame>
        <p:nvGraphicFramePr>
          <p:cNvPr id="70" name="Table 69">
            <a:extLst>
              <a:ext uri="{FF2B5EF4-FFF2-40B4-BE49-F238E27FC236}">
                <a16:creationId xmlns:a16="http://schemas.microsoft.com/office/drawing/2014/main" id="{541E10DB-A396-49C4-9873-04928907C26A}"/>
              </a:ext>
            </a:extLst>
          </p:cNvPr>
          <p:cNvGraphicFramePr>
            <a:graphicFrameLocks noGrp="1"/>
          </p:cNvGraphicFramePr>
          <p:nvPr>
            <p:extLst>
              <p:ext uri="{D42A27DB-BD31-4B8C-83A1-F6EECF244321}">
                <p14:modId xmlns:p14="http://schemas.microsoft.com/office/powerpoint/2010/main" val="2075345610"/>
              </p:ext>
            </p:extLst>
          </p:nvPr>
        </p:nvGraphicFramePr>
        <p:xfrm>
          <a:off x="5765600" y="1215635"/>
          <a:ext cx="640080" cy="5635267"/>
        </p:xfrm>
        <a:graphic>
          <a:graphicData uri="http://schemas.openxmlformats.org/drawingml/2006/table">
            <a:tbl>
              <a:tblPr>
                <a:tableStyleId>{5C22544A-7EE6-4342-B048-85BDC9FD1C3A}</a:tableStyleId>
              </a:tblPr>
              <a:tblGrid>
                <a:gridCol w="640080">
                  <a:extLst>
                    <a:ext uri="{9D8B030D-6E8A-4147-A177-3AD203B41FA5}">
                      <a16:colId xmlns:a16="http://schemas.microsoft.com/office/drawing/2014/main" val="3078316998"/>
                    </a:ext>
                  </a:extLst>
                </a:gridCol>
              </a:tblGrid>
              <a:tr h="512297">
                <a:tc>
                  <a:txBody>
                    <a:bodyPr/>
                    <a:lstStyle/>
                    <a:p>
                      <a:r>
                        <a:rPr lang="en-US" sz="1600" b="1" kern="1200" dirty="0">
                          <a:solidFill>
                            <a:schemeClr val="dk1"/>
                          </a:solidFill>
                          <a:latin typeface="+mn-lt"/>
                          <a:ea typeface="+mn-ea"/>
                          <a:cs typeface="+mn-cs"/>
                        </a:rPr>
                        <a:t>SaaS</a:t>
                      </a:r>
                      <a:endParaRPr lang="en-US" sz="1400" b="1" kern="1200" dirty="0">
                        <a:solidFill>
                          <a:schemeClr val="dk1"/>
                        </a:solidFill>
                        <a:latin typeface="+mn-lt"/>
                        <a:ea typeface="+mn-ea"/>
                        <a:cs typeface="+mn-cs"/>
                      </a:endParaRPr>
                    </a:p>
                  </a:txBody>
                  <a:tcPr anchor="b"/>
                </a:tc>
                <a:extLst>
                  <a:ext uri="{0D108BD9-81ED-4DB2-BD59-A6C34878D82A}">
                    <a16:rowId xmlns:a16="http://schemas.microsoft.com/office/drawing/2014/main" val="3761201350"/>
                  </a:ext>
                </a:extLst>
              </a:tr>
              <a:tr h="512297">
                <a:tc>
                  <a:txBody>
                    <a:bodyPr/>
                    <a:lstStyle/>
                    <a:p>
                      <a:endParaRPr lang="en-US" dirty="0"/>
                    </a:p>
                  </a:txBody>
                  <a:tcPr>
                    <a:solidFill>
                      <a:srgbClr val="0078D4"/>
                    </a:solidFill>
                  </a:tcPr>
                </a:tc>
                <a:extLst>
                  <a:ext uri="{0D108BD9-81ED-4DB2-BD59-A6C34878D82A}">
                    <a16:rowId xmlns:a16="http://schemas.microsoft.com/office/drawing/2014/main" val="1756350604"/>
                  </a:ext>
                </a:extLst>
              </a:tr>
              <a:tr h="512297">
                <a:tc>
                  <a:txBody>
                    <a:bodyPr/>
                    <a:lstStyle/>
                    <a:p>
                      <a:endParaRPr lang="en-US" dirty="0"/>
                    </a:p>
                  </a:txBody>
                  <a:tcPr>
                    <a:solidFill>
                      <a:srgbClr val="0078D4"/>
                    </a:solidFill>
                  </a:tcPr>
                </a:tc>
                <a:extLst>
                  <a:ext uri="{0D108BD9-81ED-4DB2-BD59-A6C34878D82A}">
                    <a16:rowId xmlns:a16="http://schemas.microsoft.com/office/drawing/2014/main" val="1108043132"/>
                  </a:ext>
                </a:extLst>
              </a:tr>
              <a:tr h="512297">
                <a:tc>
                  <a:txBody>
                    <a:bodyPr/>
                    <a:lstStyle/>
                    <a:p>
                      <a:endParaRPr lang="en-US" dirty="0"/>
                    </a:p>
                  </a:txBody>
                  <a:tcPr>
                    <a:solidFill>
                      <a:srgbClr val="0078D4"/>
                    </a:solidFill>
                  </a:tcPr>
                </a:tc>
                <a:extLst>
                  <a:ext uri="{0D108BD9-81ED-4DB2-BD59-A6C34878D82A}">
                    <a16:rowId xmlns:a16="http://schemas.microsoft.com/office/drawing/2014/main" val="2296514790"/>
                  </a:ext>
                </a:extLst>
              </a:tr>
              <a:tr h="512297">
                <a:tc>
                  <a:txBody>
                    <a:bodyPr/>
                    <a:lstStyle/>
                    <a:p>
                      <a:endParaRPr lang="en-US" dirty="0"/>
                    </a:p>
                  </a:txBody>
                  <a:tcPr>
                    <a:pattFill prst="wdUpDiag">
                      <a:fgClr>
                        <a:srgbClr val="0078D4"/>
                      </a:fgClr>
                      <a:bgClr>
                        <a:schemeClr val="tx2">
                          <a:lumMod val="50000"/>
                          <a:lumOff val="50000"/>
                        </a:schemeClr>
                      </a:bgClr>
                    </a:pattFill>
                  </a:tcPr>
                </a:tc>
                <a:extLst>
                  <a:ext uri="{0D108BD9-81ED-4DB2-BD59-A6C34878D82A}">
                    <a16:rowId xmlns:a16="http://schemas.microsoft.com/office/drawing/2014/main" val="870271466"/>
                  </a:ext>
                </a:extLst>
              </a:tr>
              <a:tr h="512297">
                <a:tc>
                  <a:txBody>
                    <a:bodyPr/>
                    <a:lstStyle/>
                    <a:p>
                      <a:endParaRPr lang="en-US" dirty="0"/>
                    </a:p>
                  </a:txBody>
                  <a:tcPr>
                    <a:solidFill>
                      <a:schemeClr val="tx2">
                        <a:lumMod val="50000"/>
                        <a:lumOff val="50000"/>
                      </a:schemeClr>
                    </a:solidFill>
                  </a:tcPr>
                </a:tc>
                <a:extLst>
                  <a:ext uri="{0D108BD9-81ED-4DB2-BD59-A6C34878D82A}">
                    <a16:rowId xmlns:a16="http://schemas.microsoft.com/office/drawing/2014/main" val="3945878920"/>
                  </a:ext>
                </a:extLst>
              </a:tr>
              <a:tr h="512297">
                <a:tc>
                  <a:txBody>
                    <a:bodyPr/>
                    <a:lstStyle/>
                    <a:p>
                      <a:endParaRPr lang="en-US" sz="1600" kern="1200" dirty="0">
                        <a:solidFill>
                          <a:schemeClr val="dk1"/>
                        </a:solidFill>
                        <a:latin typeface="+mn-lt"/>
                        <a:ea typeface="+mn-ea"/>
                        <a:cs typeface="+mn-cs"/>
                      </a:endParaRPr>
                    </a:p>
                  </a:txBody>
                  <a:tcPr>
                    <a:solidFill>
                      <a:schemeClr val="tx2">
                        <a:lumMod val="50000"/>
                        <a:lumOff val="50000"/>
                      </a:schemeClr>
                    </a:solidFill>
                  </a:tcPr>
                </a:tc>
                <a:extLst>
                  <a:ext uri="{0D108BD9-81ED-4DB2-BD59-A6C34878D82A}">
                    <a16:rowId xmlns:a16="http://schemas.microsoft.com/office/drawing/2014/main" val="2090525305"/>
                  </a:ext>
                </a:extLst>
              </a:tr>
              <a:tr h="512297">
                <a:tc>
                  <a:txBody>
                    <a:bodyPr/>
                    <a:lstStyle/>
                    <a:p>
                      <a:endParaRPr lang="en-US" dirty="0"/>
                    </a:p>
                  </a:txBody>
                  <a:tcPr>
                    <a:solidFill>
                      <a:schemeClr val="tx2">
                        <a:lumMod val="50000"/>
                        <a:lumOff val="50000"/>
                      </a:schemeClr>
                    </a:solidFill>
                  </a:tcPr>
                </a:tc>
                <a:extLst>
                  <a:ext uri="{0D108BD9-81ED-4DB2-BD59-A6C34878D82A}">
                    <a16:rowId xmlns:a16="http://schemas.microsoft.com/office/drawing/2014/main" val="231802675"/>
                  </a:ext>
                </a:extLst>
              </a:tr>
              <a:tr h="512297">
                <a:tc>
                  <a:txBody>
                    <a:bodyPr/>
                    <a:lstStyle/>
                    <a:p>
                      <a:endParaRPr lang="en-US" dirty="0"/>
                    </a:p>
                  </a:txBody>
                  <a:tcPr>
                    <a:solidFill>
                      <a:schemeClr val="tx2">
                        <a:lumMod val="50000"/>
                        <a:lumOff val="50000"/>
                      </a:schemeClr>
                    </a:solidFill>
                  </a:tcPr>
                </a:tc>
                <a:extLst>
                  <a:ext uri="{0D108BD9-81ED-4DB2-BD59-A6C34878D82A}">
                    <a16:rowId xmlns:a16="http://schemas.microsoft.com/office/drawing/2014/main" val="3780962345"/>
                  </a:ext>
                </a:extLst>
              </a:tr>
              <a:tr h="512297">
                <a:tc>
                  <a:txBody>
                    <a:bodyPr/>
                    <a:lstStyle/>
                    <a:p>
                      <a:endParaRPr lang="en-US" dirty="0"/>
                    </a:p>
                  </a:txBody>
                  <a:tcPr>
                    <a:solidFill>
                      <a:schemeClr val="tx2">
                        <a:lumMod val="50000"/>
                        <a:lumOff val="50000"/>
                      </a:schemeClr>
                    </a:solidFill>
                  </a:tcPr>
                </a:tc>
                <a:extLst>
                  <a:ext uri="{0D108BD9-81ED-4DB2-BD59-A6C34878D82A}">
                    <a16:rowId xmlns:a16="http://schemas.microsoft.com/office/drawing/2014/main" val="760976944"/>
                  </a:ext>
                </a:extLst>
              </a:tr>
              <a:tr h="512297">
                <a:tc>
                  <a:txBody>
                    <a:bodyPr/>
                    <a:lstStyle/>
                    <a:p>
                      <a:endParaRPr lang="en-US" dirty="0"/>
                    </a:p>
                  </a:txBody>
                  <a:tcPr>
                    <a:solidFill>
                      <a:schemeClr val="tx2">
                        <a:lumMod val="50000"/>
                        <a:lumOff val="50000"/>
                      </a:schemeClr>
                    </a:solidFill>
                  </a:tcPr>
                </a:tc>
                <a:extLst>
                  <a:ext uri="{0D108BD9-81ED-4DB2-BD59-A6C34878D82A}">
                    <a16:rowId xmlns:a16="http://schemas.microsoft.com/office/drawing/2014/main" val="3106739014"/>
                  </a:ext>
                </a:extLst>
              </a:tr>
            </a:tbl>
          </a:graphicData>
        </a:graphic>
      </p:graphicFrame>
      <p:graphicFrame>
        <p:nvGraphicFramePr>
          <p:cNvPr id="71" name="Table 70">
            <a:extLst>
              <a:ext uri="{FF2B5EF4-FFF2-40B4-BE49-F238E27FC236}">
                <a16:creationId xmlns:a16="http://schemas.microsoft.com/office/drawing/2014/main" id="{39FABC90-F7C9-4298-AD86-47D813A82688}"/>
              </a:ext>
            </a:extLst>
          </p:cNvPr>
          <p:cNvGraphicFramePr>
            <a:graphicFrameLocks noGrp="1"/>
          </p:cNvGraphicFramePr>
          <p:nvPr>
            <p:extLst>
              <p:ext uri="{D42A27DB-BD31-4B8C-83A1-F6EECF244321}">
                <p14:modId xmlns:p14="http://schemas.microsoft.com/office/powerpoint/2010/main" val="1174154646"/>
              </p:ext>
            </p:extLst>
          </p:nvPr>
        </p:nvGraphicFramePr>
        <p:xfrm>
          <a:off x="3865877" y="1216870"/>
          <a:ext cx="640080" cy="5641130"/>
        </p:xfrm>
        <a:graphic>
          <a:graphicData uri="http://schemas.openxmlformats.org/drawingml/2006/table">
            <a:tbl>
              <a:tblPr>
                <a:tableStyleId>{5C22544A-7EE6-4342-B048-85BDC9FD1C3A}</a:tableStyleId>
              </a:tblPr>
              <a:tblGrid>
                <a:gridCol w="640080">
                  <a:extLst>
                    <a:ext uri="{9D8B030D-6E8A-4147-A177-3AD203B41FA5}">
                      <a16:colId xmlns:a16="http://schemas.microsoft.com/office/drawing/2014/main" val="368519427"/>
                    </a:ext>
                  </a:extLst>
                </a:gridCol>
              </a:tblGrid>
              <a:tr h="512297">
                <a:tc>
                  <a:txBody>
                    <a:bodyPr/>
                    <a:lstStyle/>
                    <a:p>
                      <a:pPr algn="ctr"/>
                      <a:r>
                        <a:rPr lang="en-US" sz="1400" b="1" dirty="0"/>
                        <a:t>On-prem</a:t>
                      </a:r>
                    </a:p>
                  </a:txBody>
                  <a:tcPr anchor="b"/>
                </a:tc>
                <a:extLst>
                  <a:ext uri="{0D108BD9-81ED-4DB2-BD59-A6C34878D82A}">
                    <a16:rowId xmlns:a16="http://schemas.microsoft.com/office/drawing/2014/main" val="1916627880"/>
                  </a:ext>
                </a:extLst>
              </a:tr>
              <a:tr h="512297">
                <a:tc>
                  <a:txBody>
                    <a:bodyPr/>
                    <a:lstStyle/>
                    <a:p>
                      <a:endParaRPr lang="en-US" sz="1600" dirty="0"/>
                    </a:p>
                  </a:txBody>
                  <a:tcPr>
                    <a:solidFill>
                      <a:schemeClr val="accent1"/>
                    </a:solidFill>
                  </a:tcPr>
                </a:tc>
                <a:extLst>
                  <a:ext uri="{0D108BD9-81ED-4DB2-BD59-A6C34878D82A}">
                    <a16:rowId xmlns:a16="http://schemas.microsoft.com/office/drawing/2014/main" val="3931398645"/>
                  </a:ext>
                </a:extLst>
              </a:tr>
              <a:tr h="512297">
                <a:tc>
                  <a:txBody>
                    <a:bodyPr/>
                    <a:lstStyle/>
                    <a:p>
                      <a:endParaRPr lang="en-US" sz="1600" dirty="0"/>
                    </a:p>
                  </a:txBody>
                  <a:tcPr>
                    <a:solidFill>
                      <a:schemeClr val="accent1"/>
                    </a:solidFill>
                  </a:tcPr>
                </a:tc>
                <a:extLst>
                  <a:ext uri="{0D108BD9-81ED-4DB2-BD59-A6C34878D82A}">
                    <a16:rowId xmlns:a16="http://schemas.microsoft.com/office/drawing/2014/main" val="2440450190"/>
                  </a:ext>
                </a:extLst>
              </a:tr>
              <a:tr h="512297">
                <a:tc>
                  <a:txBody>
                    <a:bodyPr/>
                    <a:lstStyle/>
                    <a:p>
                      <a:endParaRPr lang="en-US" sz="1600" dirty="0"/>
                    </a:p>
                  </a:txBody>
                  <a:tcPr>
                    <a:solidFill>
                      <a:schemeClr val="accent1"/>
                    </a:solidFill>
                  </a:tcPr>
                </a:tc>
                <a:extLst>
                  <a:ext uri="{0D108BD9-81ED-4DB2-BD59-A6C34878D82A}">
                    <a16:rowId xmlns:a16="http://schemas.microsoft.com/office/drawing/2014/main" val="1213711859"/>
                  </a:ext>
                </a:extLst>
              </a:tr>
              <a:tr h="512297">
                <a:tc>
                  <a:txBody>
                    <a:bodyPr/>
                    <a:lstStyle/>
                    <a:p>
                      <a:endParaRPr lang="en-US" dirty="0"/>
                    </a:p>
                  </a:txBody>
                  <a:tcPr>
                    <a:solidFill>
                      <a:schemeClr val="accent1"/>
                    </a:solidFill>
                  </a:tcPr>
                </a:tc>
                <a:extLst>
                  <a:ext uri="{0D108BD9-81ED-4DB2-BD59-A6C34878D82A}">
                    <a16:rowId xmlns:a16="http://schemas.microsoft.com/office/drawing/2014/main" val="2010420322"/>
                  </a:ext>
                </a:extLst>
              </a:tr>
              <a:tr h="512297">
                <a:tc>
                  <a:txBody>
                    <a:bodyPr/>
                    <a:lstStyle/>
                    <a:p>
                      <a:endParaRPr lang="en-US" dirty="0"/>
                    </a:p>
                  </a:txBody>
                  <a:tcPr>
                    <a:solidFill>
                      <a:schemeClr val="accent1"/>
                    </a:solidFill>
                  </a:tcPr>
                </a:tc>
                <a:extLst>
                  <a:ext uri="{0D108BD9-81ED-4DB2-BD59-A6C34878D82A}">
                    <a16:rowId xmlns:a16="http://schemas.microsoft.com/office/drawing/2014/main" val="744165381"/>
                  </a:ext>
                </a:extLst>
              </a:tr>
              <a:tr h="512297">
                <a:tc>
                  <a:txBody>
                    <a:bodyPr/>
                    <a:lstStyle/>
                    <a:p>
                      <a:endParaRPr lang="en-US" dirty="0"/>
                    </a:p>
                  </a:txBody>
                  <a:tcPr>
                    <a:solidFill>
                      <a:schemeClr val="accent1"/>
                    </a:solidFill>
                  </a:tcPr>
                </a:tc>
                <a:extLst>
                  <a:ext uri="{0D108BD9-81ED-4DB2-BD59-A6C34878D82A}">
                    <a16:rowId xmlns:a16="http://schemas.microsoft.com/office/drawing/2014/main" val="2392682458"/>
                  </a:ext>
                </a:extLst>
              </a:tr>
              <a:tr h="512297">
                <a:tc>
                  <a:txBody>
                    <a:bodyPr/>
                    <a:lstStyle/>
                    <a:p>
                      <a:endParaRPr lang="en-US" dirty="0"/>
                    </a:p>
                  </a:txBody>
                  <a:tcPr>
                    <a:solidFill>
                      <a:schemeClr val="accent1"/>
                    </a:solidFill>
                  </a:tcPr>
                </a:tc>
                <a:extLst>
                  <a:ext uri="{0D108BD9-81ED-4DB2-BD59-A6C34878D82A}">
                    <a16:rowId xmlns:a16="http://schemas.microsoft.com/office/drawing/2014/main" val="1699518842"/>
                  </a:ext>
                </a:extLst>
              </a:tr>
              <a:tr h="512297">
                <a:tc>
                  <a:txBody>
                    <a:bodyPr/>
                    <a:lstStyle/>
                    <a:p>
                      <a:endParaRPr lang="en-US" dirty="0"/>
                    </a:p>
                  </a:txBody>
                  <a:tcPr>
                    <a:solidFill>
                      <a:schemeClr val="accent1"/>
                    </a:solidFill>
                  </a:tcPr>
                </a:tc>
                <a:extLst>
                  <a:ext uri="{0D108BD9-81ED-4DB2-BD59-A6C34878D82A}">
                    <a16:rowId xmlns:a16="http://schemas.microsoft.com/office/drawing/2014/main" val="379787120"/>
                  </a:ext>
                </a:extLst>
              </a:tr>
              <a:tr h="512297">
                <a:tc>
                  <a:txBody>
                    <a:bodyPr/>
                    <a:lstStyle/>
                    <a:p>
                      <a:endParaRPr lang="en-US" dirty="0"/>
                    </a:p>
                  </a:txBody>
                  <a:tcPr>
                    <a:solidFill>
                      <a:schemeClr val="accent1"/>
                    </a:solidFill>
                  </a:tcPr>
                </a:tc>
                <a:extLst>
                  <a:ext uri="{0D108BD9-81ED-4DB2-BD59-A6C34878D82A}">
                    <a16:rowId xmlns:a16="http://schemas.microsoft.com/office/drawing/2014/main" val="2629350086"/>
                  </a:ext>
                </a:extLst>
              </a:tr>
              <a:tr h="512297">
                <a:tc>
                  <a:txBody>
                    <a:bodyPr/>
                    <a:lstStyle/>
                    <a:p>
                      <a:endParaRPr lang="en-US" dirty="0"/>
                    </a:p>
                  </a:txBody>
                  <a:tcPr>
                    <a:solidFill>
                      <a:schemeClr val="accent1"/>
                    </a:solidFill>
                  </a:tcPr>
                </a:tc>
                <a:extLst>
                  <a:ext uri="{0D108BD9-81ED-4DB2-BD59-A6C34878D82A}">
                    <a16:rowId xmlns:a16="http://schemas.microsoft.com/office/drawing/2014/main" val="932378472"/>
                  </a:ext>
                </a:extLst>
              </a:tr>
            </a:tbl>
          </a:graphicData>
        </a:graphic>
      </p:graphicFrame>
      <p:sp>
        <p:nvSpPr>
          <p:cNvPr id="72" name="Rectangle 71">
            <a:extLst>
              <a:ext uri="{FF2B5EF4-FFF2-40B4-BE49-F238E27FC236}">
                <a16:creationId xmlns:a16="http://schemas.microsoft.com/office/drawing/2014/main" id="{163ADA46-C959-4CCF-8DCA-D0CFA26746AC}"/>
              </a:ext>
            </a:extLst>
          </p:cNvPr>
          <p:cNvSpPr/>
          <p:nvPr/>
        </p:nvSpPr>
        <p:spPr bwMode="auto">
          <a:xfrm>
            <a:off x="8504840" y="594522"/>
            <a:ext cx="1710519" cy="4106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b="1" dirty="0">
                <a:gradFill>
                  <a:gsLst>
                    <a:gs pos="40075">
                      <a:srgbClr val="FFFFFF"/>
                    </a:gs>
                    <a:gs pos="30000">
                      <a:srgbClr val="FFFFFF"/>
                    </a:gs>
                  </a:gsLst>
                  <a:lin ang="5400000" scaled="0"/>
                </a:gradFill>
              </a:rPr>
              <a:t>Customer</a:t>
            </a:r>
          </a:p>
        </p:txBody>
      </p:sp>
      <p:sp>
        <p:nvSpPr>
          <p:cNvPr id="73" name="Rectangle 72">
            <a:extLst>
              <a:ext uri="{FF2B5EF4-FFF2-40B4-BE49-F238E27FC236}">
                <a16:creationId xmlns:a16="http://schemas.microsoft.com/office/drawing/2014/main" id="{43FB36C0-4144-4C42-9BEC-9E675DACBBC1}"/>
              </a:ext>
            </a:extLst>
          </p:cNvPr>
          <p:cNvSpPr/>
          <p:nvPr/>
        </p:nvSpPr>
        <p:spPr bwMode="auto">
          <a:xfrm>
            <a:off x="10328771" y="596768"/>
            <a:ext cx="1710519" cy="410697"/>
          </a:xfrm>
          <a:prstGeom prst="rect">
            <a:avLst/>
          </a:prstGeom>
          <a:solidFill>
            <a:schemeClr val="tx2">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b="1" dirty="0">
                <a:gradFill>
                  <a:gsLst>
                    <a:gs pos="40075">
                      <a:srgbClr val="FFFFFF"/>
                    </a:gs>
                    <a:gs pos="30000">
                      <a:srgbClr val="FFFFFF"/>
                    </a:gs>
                  </a:gsLst>
                  <a:lin ang="5400000" scaled="0"/>
                </a:gradFill>
              </a:rPr>
              <a:t>Microsoft</a:t>
            </a:r>
          </a:p>
        </p:txBody>
      </p:sp>
      <p:sp>
        <p:nvSpPr>
          <p:cNvPr id="74" name="Rectangle: Rounded Corners 73">
            <a:extLst>
              <a:ext uri="{FF2B5EF4-FFF2-40B4-BE49-F238E27FC236}">
                <a16:creationId xmlns:a16="http://schemas.microsoft.com/office/drawing/2014/main" id="{0191E485-A492-473A-92EB-DDC8689FC84D}"/>
              </a:ext>
            </a:extLst>
          </p:cNvPr>
          <p:cNvSpPr/>
          <p:nvPr/>
        </p:nvSpPr>
        <p:spPr bwMode="auto">
          <a:xfrm>
            <a:off x="4579886" y="1773565"/>
            <a:ext cx="7459403" cy="1420011"/>
          </a:xfrm>
          <a:prstGeom prst="roundRect">
            <a:avLst/>
          </a:prstGeom>
          <a:no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75" name="TextBox 74">
            <a:extLst>
              <a:ext uri="{FF2B5EF4-FFF2-40B4-BE49-F238E27FC236}">
                <a16:creationId xmlns:a16="http://schemas.microsoft.com/office/drawing/2014/main" id="{1B112169-928C-478A-979A-4046EFCBEB07}"/>
              </a:ext>
            </a:extLst>
          </p:cNvPr>
          <p:cNvSpPr txBox="1"/>
          <p:nvPr/>
        </p:nvSpPr>
        <p:spPr>
          <a:xfrm>
            <a:off x="6689187" y="2271860"/>
            <a:ext cx="5062682" cy="430887"/>
          </a:xfrm>
          <a:prstGeom prst="rect">
            <a:avLst/>
          </a:prstGeom>
          <a:noFill/>
        </p:spPr>
        <p:txBody>
          <a:bodyPr wrap="square" lIns="0" tIns="0" rIns="0" bIns="0" rtlCol="0" anchor="ctr">
            <a:spAutoFit/>
          </a:bodyPr>
          <a:lstStyle/>
          <a:p>
            <a:pPr algn="ctr"/>
            <a:r>
              <a:rPr lang="en-US" sz="2800" dirty="0">
                <a:gradFill>
                  <a:gsLst>
                    <a:gs pos="2917">
                      <a:schemeClr val="tx1"/>
                    </a:gs>
                    <a:gs pos="30000">
                      <a:schemeClr val="tx1"/>
                    </a:gs>
                  </a:gsLst>
                  <a:lin ang="5400000" scaled="0"/>
                </a:gradFill>
              </a:rPr>
              <a:t>Always retained by customer</a:t>
            </a:r>
          </a:p>
        </p:txBody>
      </p:sp>
      <p:sp>
        <p:nvSpPr>
          <p:cNvPr id="76" name="Rectangle: Rounded Corners 75">
            <a:extLst>
              <a:ext uri="{FF2B5EF4-FFF2-40B4-BE49-F238E27FC236}">
                <a16:creationId xmlns:a16="http://schemas.microsoft.com/office/drawing/2014/main" id="{B30D19CA-EAFE-413C-8A5C-8F888D2B276C}"/>
              </a:ext>
            </a:extLst>
          </p:cNvPr>
          <p:cNvSpPr/>
          <p:nvPr/>
        </p:nvSpPr>
        <p:spPr bwMode="auto">
          <a:xfrm>
            <a:off x="4579886" y="3345977"/>
            <a:ext cx="7459403" cy="1907697"/>
          </a:xfrm>
          <a:prstGeom prst="roundRect">
            <a:avLst/>
          </a:prstGeom>
          <a:no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77" name="TextBox 76">
            <a:extLst>
              <a:ext uri="{FF2B5EF4-FFF2-40B4-BE49-F238E27FC236}">
                <a16:creationId xmlns:a16="http://schemas.microsoft.com/office/drawing/2014/main" id="{DF3C5F13-E98C-480E-9018-DA543E2B5157}"/>
              </a:ext>
            </a:extLst>
          </p:cNvPr>
          <p:cNvSpPr txBox="1"/>
          <p:nvPr/>
        </p:nvSpPr>
        <p:spPr>
          <a:xfrm>
            <a:off x="6689187" y="4114323"/>
            <a:ext cx="5062682" cy="430887"/>
          </a:xfrm>
          <a:prstGeom prst="rect">
            <a:avLst/>
          </a:prstGeom>
          <a:noFill/>
        </p:spPr>
        <p:txBody>
          <a:bodyPr wrap="square" lIns="0" tIns="0" rIns="0" bIns="0" rtlCol="0" anchor="ctr">
            <a:spAutoFit/>
          </a:bodyPr>
          <a:lstStyle/>
          <a:p>
            <a:pPr algn="ctr"/>
            <a:r>
              <a:rPr lang="en-US" sz="2800" dirty="0">
                <a:gradFill>
                  <a:gsLst>
                    <a:gs pos="2917">
                      <a:schemeClr val="tx1"/>
                    </a:gs>
                    <a:gs pos="30000">
                      <a:schemeClr val="tx1"/>
                    </a:gs>
                  </a:gsLst>
                  <a:lin ang="5400000" scaled="0"/>
                </a:gradFill>
              </a:rPr>
              <a:t>Varies by service type</a:t>
            </a:r>
          </a:p>
        </p:txBody>
      </p:sp>
      <p:sp>
        <p:nvSpPr>
          <p:cNvPr id="78" name="Rectangle: Rounded Corners 77">
            <a:extLst>
              <a:ext uri="{FF2B5EF4-FFF2-40B4-BE49-F238E27FC236}">
                <a16:creationId xmlns:a16="http://schemas.microsoft.com/office/drawing/2014/main" id="{92150CF0-0B83-46A3-B5B7-CAE30D29BD86}"/>
              </a:ext>
            </a:extLst>
          </p:cNvPr>
          <p:cNvSpPr/>
          <p:nvPr/>
        </p:nvSpPr>
        <p:spPr bwMode="auto">
          <a:xfrm>
            <a:off x="4582160" y="5379507"/>
            <a:ext cx="7459403" cy="1412543"/>
          </a:xfrm>
          <a:prstGeom prst="roundRect">
            <a:avLst/>
          </a:prstGeom>
          <a:no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79" name="TextBox 78">
            <a:extLst>
              <a:ext uri="{FF2B5EF4-FFF2-40B4-BE49-F238E27FC236}">
                <a16:creationId xmlns:a16="http://schemas.microsoft.com/office/drawing/2014/main" id="{A0397298-8CF6-4C3D-97D1-4905D69BB1A5}"/>
              </a:ext>
            </a:extLst>
          </p:cNvPr>
          <p:cNvSpPr txBox="1"/>
          <p:nvPr/>
        </p:nvSpPr>
        <p:spPr>
          <a:xfrm>
            <a:off x="6691461" y="5870334"/>
            <a:ext cx="5062682" cy="430887"/>
          </a:xfrm>
          <a:prstGeom prst="rect">
            <a:avLst/>
          </a:prstGeom>
          <a:noFill/>
        </p:spPr>
        <p:txBody>
          <a:bodyPr wrap="square" lIns="0" tIns="0" rIns="0" bIns="0" rtlCol="0" anchor="ctr">
            <a:spAutoFit/>
          </a:bodyPr>
          <a:lstStyle/>
          <a:p>
            <a:pPr algn="ctr"/>
            <a:r>
              <a:rPr lang="en-US" sz="2800" dirty="0">
                <a:gradFill>
                  <a:gsLst>
                    <a:gs pos="2917">
                      <a:schemeClr val="tx1"/>
                    </a:gs>
                    <a:gs pos="30000">
                      <a:schemeClr val="tx1"/>
                    </a:gs>
                  </a:gsLst>
                  <a:lin ang="5400000" scaled="0"/>
                </a:gradFill>
              </a:rPr>
              <a:t>Transfers to Microsoft</a:t>
            </a:r>
          </a:p>
        </p:txBody>
      </p:sp>
    </p:spTree>
    <p:extLst>
      <p:ext uri="{BB962C8B-B14F-4D97-AF65-F5344CB8AC3E}">
        <p14:creationId xmlns:p14="http://schemas.microsoft.com/office/powerpoint/2010/main" val="1653642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500"/>
                                        <p:tgtEl>
                                          <p:spTgt spid="6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fade">
                                      <p:cBhvr>
                                        <p:cTn id="27" dur="500"/>
                                        <p:tgtEl>
                                          <p:spTgt spid="7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8"/>
                                        </p:tgtEl>
                                        <p:attrNameLst>
                                          <p:attrName>style.visibility</p:attrName>
                                        </p:attrNameLst>
                                      </p:cBhvr>
                                      <p:to>
                                        <p:strVal val="visible"/>
                                      </p:to>
                                    </p:set>
                                    <p:animEffect transition="in" filter="fade">
                                      <p:cBhvr>
                                        <p:cTn id="30" dur="500"/>
                                        <p:tgtEl>
                                          <p:spTgt spid="7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6"/>
                                        </p:tgtEl>
                                        <p:attrNameLst>
                                          <p:attrName>style.visibility</p:attrName>
                                        </p:attrNameLst>
                                      </p:cBhvr>
                                      <p:to>
                                        <p:strVal val="visible"/>
                                      </p:to>
                                    </p:set>
                                    <p:animEffect transition="in" filter="fade">
                                      <p:cBhvr>
                                        <p:cTn id="35" dur="500"/>
                                        <p:tgtEl>
                                          <p:spTgt spid="7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7"/>
                                        </p:tgtEl>
                                        <p:attrNameLst>
                                          <p:attrName>style.visibility</p:attrName>
                                        </p:attrNameLst>
                                      </p:cBhvr>
                                      <p:to>
                                        <p:strVal val="visible"/>
                                      </p:to>
                                    </p:set>
                                    <p:animEffect transition="in" filter="fade">
                                      <p:cBhvr>
                                        <p:cTn id="38" dur="500"/>
                                        <p:tgtEl>
                                          <p:spTgt spid="7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500"/>
                                        <p:tgtEl>
                                          <p:spTgt spid="7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5"/>
                                        </p:tgtEl>
                                        <p:attrNameLst>
                                          <p:attrName>style.visibility</p:attrName>
                                        </p:attrNameLst>
                                      </p:cBhvr>
                                      <p:to>
                                        <p:strVal val="visible"/>
                                      </p:to>
                                    </p:set>
                                    <p:animEffect transition="in" filter="fade">
                                      <p:cBhvr>
                                        <p:cTn id="46"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p:bldP spid="76" grpId="0" animBg="1"/>
      <p:bldP spid="77" grpId="0"/>
      <p:bldP spid="78" grpId="0" animBg="1"/>
      <p:bldP spid="7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0F68A3C3-9CFA-495A-99F5-31AA544A5E96}"/>
              </a:ext>
            </a:extLst>
          </p:cNvPr>
          <p:cNvSpPr/>
          <p:nvPr/>
        </p:nvSpPr>
        <p:spPr bwMode="auto">
          <a:xfrm>
            <a:off x="22468" y="1732083"/>
            <a:ext cx="12180181" cy="1791776"/>
          </a:xfrm>
          <a:prstGeom prst="rect">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49">
              <a:lnSpc>
                <a:spcPct val="90000"/>
              </a:lnSpc>
            </a:pPr>
            <a:endParaRPr lang="en-US" sz="2000" kern="0">
              <a:solidFill>
                <a:srgbClr val="0078D7"/>
              </a:solidFill>
              <a:latin typeface="Segoe UI Semibold" panose="020B0702040204020203" pitchFamily="34" charset="0"/>
              <a:cs typeface="Segoe UI Semibold" panose="020B0702040204020203" pitchFamily="34" charset="0"/>
            </a:endParaRPr>
          </a:p>
        </p:txBody>
      </p:sp>
      <p:sp>
        <p:nvSpPr>
          <p:cNvPr id="2" name="Title 1">
            <a:extLst>
              <a:ext uri="{FF2B5EF4-FFF2-40B4-BE49-F238E27FC236}">
                <a16:creationId xmlns:a16="http://schemas.microsoft.com/office/drawing/2014/main" id="{4415AEFA-3EA8-4F2F-8918-9E101DED05F8}"/>
              </a:ext>
            </a:extLst>
          </p:cNvPr>
          <p:cNvSpPr>
            <a:spLocks noGrp="1"/>
          </p:cNvSpPr>
          <p:nvPr>
            <p:ph type="title"/>
          </p:nvPr>
        </p:nvSpPr>
        <p:spPr/>
        <p:txBody>
          <a:bodyPr/>
          <a:lstStyle/>
          <a:p>
            <a:r>
              <a:rPr lang="en-US" dirty="0"/>
              <a:t>Security  Control Planes in Azure</a:t>
            </a:r>
          </a:p>
        </p:txBody>
      </p:sp>
      <p:grpSp>
        <p:nvGrpSpPr>
          <p:cNvPr id="54" name="Group 53">
            <a:extLst>
              <a:ext uri="{FF2B5EF4-FFF2-40B4-BE49-F238E27FC236}">
                <a16:creationId xmlns:a16="http://schemas.microsoft.com/office/drawing/2014/main" id="{D8B8603E-C8B8-4BE1-B07C-0DAA6B803DE0}"/>
              </a:ext>
            </a:extLst>
          </p:cNvPr>
          <p:cNvGrpSpPr/>
          <p:nvPr/>
        </p:nvGrpSpPr>
        <p:grpSpPr>
          <a:xfrm>
            <a:off x="2725237" y="2079884"/>
            <a:ext cx="2278272" cy="3303231"/>
            <a:chOff x="428487" y="1501147"/>
            <a:chExt cx="1708704" cy="2477423"/>
          </a:xfrm>
        </p:grpSpPr>
        <p:grpSp>
          <p:nvGrpSpPr>
            <p:cNvPr id="4" name="Group 3">
              <a:extLst>
                <a:ext uri="{FF2B5EF4-FFF2-40B4-BE49-F238E27FC236}">
                  <a16:creationId xmlns:a16="http://schemas.microsoft.com/office/drawing/2014/main" id="{8879611C-4764-4DC2-88E0-56882E95D8C7}"/>
                </a:ext>
              </a:extLst>
            </p:cNvPr>
            <p:cNvGrpSpPr/>
            <p:nvPr/>
          </p:nvGrpSpPr>
          <p:grpSpPr>
            <a:xfrm>
              <a:off x="428487" y="2105394"/>
              <a:ext cx="1708704" cy="1873176"/>
              <a:chOff x="7145208" y="3231557"/>
              <a:chExt cx="2278272" cy="2497569"/>
            </a:xfrm>
          </p:grpSpPr>
          <p:sp>
            <p:nvSpPr>
              <p:cNvPr id="5" name="TextBox 4">
                <a:extLst>
                  <a:ext uri="{FF2B5EF4-FFF2-40B4-BE49-F238E27FC236}">
                    <a16:creationId xmlns:a16="http://schemas.microsoft.com/office/drawing/2014/main" id="{E92B9BED-AF73-4DDF-BC55-044ECE3EFC39}"/>
                  </a:ext>
                </a:extLst>
              </p:cNvPr>
              <p:cNvSpPr txBox="1">
                <a:spLocks noChangeAspect="1"/>
              </p:cNvSpPr>
              <p:nvPr/>
            </p:nvSpPr>
            <p:spPr>
              <a:xfrm>
                <a:off x="7145208" y="3231557"/>
                <a:ext cx="1666310" cy="483743"/>
              </a:xfrm>
              <a:prstGeom prst="rect">
                <a:avLst/>
              </a:prstGeom>
              <a:noFill/>
            </p:spPr>
            <p:txBody>
              <a:bodyPr wrap="none" lIns="93260" tIns="93260" rIns="93260" bIns="93260"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32539">
                  <a:spcAft>
                    <a:spcPts val="600"/>
                  </a:spcAft>
                  <a:defRPr/>
                </a:pPr>
                <a:r>
                  <a:rPr lang="en-US" sz="2133" b="0" dirty="0">
                    <a:solidFill>
                      <a:srgbClr val="0D0D0D"/>
                    </a:solidFill>
                    <a:latin typeface="Segoe UI Semibold"/>
                  </a:rPr>
                  <a:t>Governance</a:t>
                </a:r>
              </a:p>
            </p:txBody>
          </p:sp>
          <p:sp>
            <p:nvSpPr>
              <p:cNvPr id="6" name="TextBox 5">
                <a:extLst>
                  <a:ext uri="{FF2B5EF4-FFF2-40B4-BE49-F238E27FC236}">
                    <a16:creationId xmlns:a16="http://schemas.microsoft.com/office/drawing/2014/main" id="{496817CE-2C03-43FE-B6AC-87ED701C05B9}"/>
                  </a:ext>
                </a:extLst>
              </p:cNvPr>
              <p:cNvSpPr txBox="1"/>
              <p:nvPr/>
            </p:nvSpPr>
            <p:spPr>
              <a:xfrm>
                <a:off x="7160369" y="4063777"/>
                <a:ext cx="2263111" cy="1665349"/>
              </a:xfrm>
              <a:prstGeom prst="rect">
                <a:avLst/>
              </a:prstGeom>
              <a:noFill/>
            </p:spPr>
            <p:txBody>
              <a:bodyPr wrap="square" lIns="93260" tIns="93260" rIns="93260" bIns="93260" rtlCol="0">
                <a:spAutoFit/>
              </a:bodyPr>
              <a:lstStyle/>
              <a:p>
                <a:pPr defTabSz="950915">
                  <a:lnSpc>
                    <a:spcPct val="90000"/>
                  </a:lnSpc>
                  <a:defRPr/>
                </a:pPr>
                <a:r>
                  <a:rPr lang="en-US" sz="2133" dirty="0">
                    <a:solidFill>
                      <a:srgbClr val="0D0D0D"/>
                    </a:solidFill>
                    <a:latin typeface="Segoe UI" charset="0"/>
                    <a:cs typeface="Segoe UI" charset="0"/>
                  </a:rPr>
                  <a:t>Subscriptions</a:t>
                </a:r>
              </a:p>
              <a:p>
                <a:pPr defTabSz="950915">
                  <a:lnSpc>
                    <a:spcPct val="90000"/>
                  </a:lnSpc>
                  <a:defRPr/>
                </a:pPr>
                <a:r>
                  <a:rPr lang="en-US" sz="2133" dirty="0">
                    <a:solidFill>
                      <a:srgbClr val="0D0D0D"/>
                    </a:solidFill>
                    <a:latin typeface="Segoe UI" charset="0"/>
                    <a:cs typeface="Segoe UI" charset="0"/>
                  </a:rPr>
                  <a:t>Management Groups</a:t>
                </a:r>
              </a:p>
              <a:p>
                <a:pPr defTabSz="950915">
                  <a:lnSpc>
                    <a:spcPct val="90000"/>
                  </a:lnSpc>
                  <a:defRPr/>
                </a:pPr>
                <a:r>
                  <a:rPr lang="en-US" sz="2133" dirty="0">
                    <a:solidFill>
                      <a:srgbClr val="0D0D0D"/>
                    </a:solidFill>
                    <a:latin typeface="Segoe UI" charset="0"/>
                    <a:cs typeface="Segoe UI" charset="0"/>
                  </a:rPr>
                  <a:t>Policies</a:t>
                </a:r>
              </a:p>
              <a:p>
                <a:pPr defTabSz="950915">
                  <a:lnSpc>
                    <a:spcPct val="90000"/>
                  </a:lnSpc>
                  <a:defRPr/>
                </a:pPr>
                <a:r>
                  <a:rPr lang="en-US" sz="2133" dirty="0">
                    <a:solidFill>
                      <a:srgbClr val="0D0D0D"/>
                    </a:solidFill>
                    <a:latin typeface="Segoe UI" charset="0"/>
                    <a:cs typeface="Segoe UI" charset="0"/>
                  </a:rPr>
                  <a:t>Blueprints</a:t>
                </a:r>
              </a:p>
            </p:txBody>
          </p:sp>
        </p:grpSp>
        <p:pic>
          <p:nvPicPr>
            <p:cNvPr id="8" name="Picture 7" descr="A close up of a logo&#10;&#10;Description generated with high confidence">
              <a:extLst>
                <a:ext uri="{FF2B5EF4-FFF2-40B4-BE49-F238E27FC236}">
                  <a16:creationId xmlns:a16="http://schemas.microsoft.com/office/drawing/2014/main" id="{C109F735-6EE7-4D99-960F-3C4788AE659A}"/>
                </a:ext>
              </a:extLst>
            </p:cNvPr>
            <p:cNvPicPr>
              <a:picLocks noChangeAspect="1"/>
            </p:cNvPicPr>
            <p:nvPr/>
          </p:nvPicPr>
          <p:blipFill>
            <a:blip r:embed="rId3"/>
            <a:stretch>
              <a:fillRect/>
            </a:stretch>
          </p:blipFill>
          <p:spPr>
            <a:xfrm>
              <a:off x="510733" y="1501147"/>
              <a:ext cx="480636" cy="480636"/>
            </a:xfrm>
            <a:prstGeom prst="rect">
              <a:avLst/>
            </a:prstGeom>
          </p:spPr>
        </p:pic>
      </p:grpSp>
      <p:grpSp>
        <p:nvGrpSpPr>
          <p:cNvPr id="57" name="Group 56">
            <a:extLst>
              <a:ext uri="{FF2B5EF4-FFF2-40B4-BE49-F238E27FC236}">
                <a16:creationId xmlns:a16="http://schemas.microsoft.com/office/drawing/2014/main" id="{2204A6A7-3CD1-4A05-8BB2-D3B8306447B2}"/>
              </a:ext>
            </a:extLst>
          </p:cNvPr>
          <p:cNvGrpSpPr/>
          <p:nvPr/>
        </p:nvGrpSpPr>
        <p:grpSpPr>
          <a:xfrm>
            <a:off x="7620001" y="2019382"/>
            <a:ext cx="2094972" cy="3377628"/>
            <a:chOff x="5715000" y="1514536"/>
            <a:chExt cx="1571229" cy="2533221"/>
          </a:xfrm>
        </p:grpSpPr>
        <p:grpSp>
          <p:nvGrpSpPr>
            <p:cNvPr id="24" name="Group 23">
              <a:extLst>
                <a:ext uri="{FF2B5EF4-FFF2-40B4-BE49-F238E27FC236}">
                  <a16:creationId xmlns:a16="http://schemas.microsoft.com/office/drawing/2014/main" id="{B606012B-7647-436D-81A7-EA3DEF4FED98}"/>
                </a:ext>
              </a:extLst>
            </p:cNvPr>
            <p:cNvGrpSpPr/>
            <p:nvPr/>
          </p:nvGrpSpPr>
          <p:grpSpPr>
            <a:xfrm>
              <a:off x="5715000" y="2036084"/>
              <a:ext cx="1571229" cy="2011673"/>
              <a:chOff x="2518394" y="3126198"/>
              <a:chExt cx="2094970" cy="2682232"/>
            </a:xfrm>
          </p:grpSpPr>
          <p:sp>
            <p:nvSpPr>
              <p:cNvPr id="26" name="TextBox 25">
                <a:extLst>
                  <a:ext uri="{FF2B5EF4-FFF2-40B4-BE49-F238E27FC236}">
                    <a16:creationId xmlns:a16="http://schemas.microsoft.com/office/drawing/2014/main" id="{F64CE9B1-0A38-40D6-92BF-E936A518A124}"/>
                  </a:ext>
                </a:extLst>
              </p:cNvPr>
              <p:cNvSpPr txBox="1">
                <a:spLocks noChangeAspect="1"/>
              </p:cNvSpPr>
              <p:nvPr/>
            </p:nvSpPr>
            <p:spPr>
              <a:xfrm>
                <a:off x="2518394" y="3126198"/>
                <a:ext cx="1913171" cy="856088"/>
              </a:xfrm>
              <a:prstGeom prst="rect">
                <a:avLst/>
              </a:prstGeom>
              <a:noFill/>
            </p:spPr>
            <p:txBody>
              <a:bodyPr wrap="none" lIns="93260" tIns="93260" rIns="93260" bIns="93260"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defTabSz="914168">
                  <a:spcAft>
                    <a:spcPts val="587"/>
                  </a:spcAft>
                  <a:defRPr/>
                </a:pPr>
                <a:r>
                  <a:rPr lang="en-US" sz="2133" kern="0" dirty="0">
                    <a:solidFill>
                      <a:srgbClr val="0D0D0D"/>
                    </a:solidFill>
                    <a:latin typeface="Segoe UI Semibold"/>
                    <a:cs typeface="Segoe UI" panose="020B0502040204020203" pitchFamily="34" charset="0"/>
                  </a:rPr>
                  <a:t>Resource </a:t>
                </a:r>
              </a:p>
              <a:p>
                <a:pPr defTabSz="914168">
                  <a:spcAft>
                    <a:spcPts val="587"/>
                  </a:spcAft>
                  <a:defRPr/>
                </a:pPr>
                <a:r>
                  <a:rPr lang="en-US" sz="2133" kern="0" dirty="0">
                    <a:solidFill>
                      <a:srgbClr val="0D0D0D"/>
                    </a:solidFill>
                    <a:latin typeface="Segoe UI Semibold"/>
                    <a:cs typeface="Segoe UI" panose="020B0502040204020203" pitchFamily="34" charset="0"/>
                  </a:rPr>
                  <a:t>Configuration</a:t>
                </a:r>
              </a:p>
            </p:txBody>
          </p:sp>
          <p:sp>
            <p:nvSpPr>
              <p:cNvPr id="27" name="TextBox 26">
                <a:extLst>
                  <a:ext uri="{FF2B5EF4-FFF2-40B4-BE49-F238E27FC236}">
                    <a16:creationId xmlns:a16="http://schemas.microsoft.com/office/drawing/2014/main" id="{BA9EC10F-E269-4A00-A589-1E08F0D7A7FF}"/>
                  </a:ext>
                </a:extLst>
              </p:cNvPr>
              <p:cNvSpPr txBox="1"/>
              <p:nvPr/>
            </p:nvSpPr>
            <p:spPr>
              <a:xfrm>
                <a:off x="2518394" y="4143080"/>
                <a:ext cx="2094970" cy="1665350"/>
              </a:xfrm>
              <a:prstGeom prst="rect">
                <a:avLst/>
              </a:prstGeom>
              <a:noFill/>
            </p:spPr>
            <p:txBody>
              <a:bodyPr wrap="square" lIns="93260" tIns="93260" rIns="93260" bIns="93260" rtlCol="0">
                <a:spAutoFit/>
              </a:bodyPr>
              <a:lstStyle/>
              <a:p>
                <a:pPr defTabSz="950915">
                  <a:lnSpc>
                    <a:spcPct val="90000"/>
                  </a:lnSpc>
                  <a:defRPr/>
                </a:pPr>
                <a:r>
                  <a:rPr lang="en-US" sz="2133" dirty="0">
                    <a:solidFill>
                      <a:srgbClr val="0D0D0D"/>
                    </a:solidFill>
                    <a:latin typeface="Segoe UI" charset="0"/>
                    <a:cs typeface="Segoe UI" charset="0"/>
                  </a:rPr>
                  <a:t>RBAC</a:t>
                </a:r>
              </a:p>
              <a:p>
                <a:pPr defTabSz="950915">
                  <a:lnSpc>
                    <a:spcPct val="90000"/>
                  </a:lnSpc>
                  <a:defRPr/>
                </a:pPr>
                <a:r>
                  <a:rPr lang="en-US" sz="2133" dirty="0">
                    <a:solidFill>
                      <a:srgbClr val="0D0D0D"/>
                    </a:solidFill>
                    <a:latin typeface="Segoe UI" charset="0"/>
                    <a:cs typeface="Segoe UI" charset="0"/>
                  </a:rPr>
                  <a:t>Storage</a:t>
                </a:r>
              </a:p>
              <a:p>
                <a:pPr defTabSz="950915">
                  <a:lnSpc>
                    <a:spcPct val="90000"/>
                  </a:lnSpc>
                  <a:defRPr/>
                </a:pPr>
                <a:r>
                  <a:rPr lang="en-US" sz="2133" dirty="0">
                    <a:solidFill>
                      <a:srgbClr val="0D0D0D"/>
                    </a:solidFill>
                    <a:latin typeface="Segoe UI" charset="0"/>
                    <a:cs typeface="Segoe UI" charset="0"/>
                  </a:rPr>
                  <a:t>SQL</a:t>
                </a:r>
              </a:p>
              <a:p>
                <a:pPr defTabSz="950915">
                  <a:lnSpc>
                    <a:spcPct val="90000"/>
                  </a:lnSpc>
                  <a:defRPr/>
                </a:pPr>
                <a:r>
                  <a:rPr lang="en-US" sz="2133" dirty="0">
                    <a:solidFill>
                      <a:srgbClr val="0D0D0D"/>
                    </a:solidFill>
                    <a:latin typeface="Segoe UI" charset="0"/>
                    <a:cs typeface="Segoe UI" charset="0"/>
                  </a:rPr>
                  <a:t>ACR</a:t>
                </a:r>
              </a:p>
              <a:p>
                <a:pPr defTabSz="950915">
                  <a:lnSpc>
                    <a:spcPct val="90000"/>
                  </a:lnSpc>
                  <a:defRPr/>
                </a:pPr>
                <a:r>
                  <a:rPr lang="en-US" sz="2133" dirty="0">
                    <a:solidFill>
                      <a:srgbClr val="0D0D0D"/>
                    </a:solidFill>
                    <a:latin typeface="Segoe UI" charset="0"/>
                    <a:cs typeface="Segoe UI" charset="0"/>
                  </a:rPr>
                  <a:t>AKS</a:t>
                </a:r>
              </a:p>
            </p:txBody>
          </p:sp>
        </p:grpSp>
        <p:pic>
          <p:nvPicPr>
            <p:cNvPr id="25" name="Graphic 24">
              <a:extLst>
                <a:ext uri="{FF2B5EF4-FFF2-40B4-BE49-F238E27FC236}">
                  <a16:creationId xmlns:a16="http://schemas.microsoft.com/office/drawing/2014/main" id="{8F4696FC-8A84-4697-AB36-9646B54426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71642" y="1514536"/>
              <a:ext cx="496206" cy="496206"/>
            </a:xfrm>
            <a:prstGeom prst="rect">
              <a:avLst/>
            </a:prstGeom>
          </p:spPr>
        </p:pic>
      </p:grpSp>
      <p:grpSp>
        <p:nvGrpSpPr>
          <p:cNvPr id="58" name="Group 57">
            <a:extLst>
              <a:ext uri="{FF2B5EF4-FFF2-40B4-BE49-F238E27FC236}">
                <a16:creationId xmlns:a16="http://schemas.microsoft.com/office/drawing/2014/main" id="{A570F1EC-B64C-479A-BAF5-7EC1AF3A5850}"/>
              </a:ext>
            </a:extLst>
          </p:cNvPr>
          <p:cNvGrpSpPr/>
          <p:nvPr/>
        </p:nvGrpSpPr>
        <p:grpSpPr>
          <a:xfrm>
            <a:off x="10038751" y="2011731"/>
            <a:ext cx="2017765" cy="3599314"/>
            <a:chOff x="7529063" y="1508798"/>
            <a:chExt cx="1513324" cy="2699485"/>
          </a:xfrm>
        </p:grpSpPr>
        <p:grpSp>
          <p:nvGrpSpPr>
            <p:cNvPr id="31" name="Group 30">
              <a:extLst>
                <a:ext uri="{FF2B5EF4-FFF2-40B4-BE49-F238E27FC236}">
                  <a16:creationId xmlns:a16="http://schemas.microsoft.com/office/drawing/2014/main" id="{F6890204-5745-4B64-9B3A-6B3D9353DBB1}"/>
                </a:ext>
              </a:extLst>
            </p:cNvPr>
            <p:cNvGrpSpPr/>
            <p:nvPr/>
          </p:nvGrpSpPr>
          <p:grpSpPr>
            <a:xfrm>
              <a:off x="7529063" y="2105393"/>
              <a:ext cx="1513324" cy="2102890"/>
              <a:chOff x="4785490" y="3218613"/>
              <a:chExt cx="2017765" cy="2803854"/>
            </a:xfrm>
          </p:grpSpPr>
          <p:sp>
            <p:nvSpPr>
              <p:cNvPr id="33" name="TextBox 32">
                <a:extLst>
                  <a:ext uri="{FF2B5EF4-FFF2-40B4-BE49-F238E27FC236}">
                    <a16:creationId xmlns:a16="http://schemas.microsoft.com/office/drawing/2014/main" id="{0FEABD41-206E-4A18-ACF6-5843C0564661}"/>
                  </a:ext>
                </a:extLst>
              </p:cNvPr>
              <p:cNvSpPr txBox="1">
                <a:spLocks noChangeAspect="1"/>
              </p:cNvSpPr>
              <p:nvPr/>
            </p:nvSpPr>
            <p:spPr>
              <a:xfrm>
                <a:off x="4785490" y="3218613"/>
                <a:ext cx="1449905" cy="442578"/>
              </a:xfrm>
              <a:prstGeom prst="rect">
                <a:avLst/>
              </a:prstGeom>
              <a:noFill/>
            </p:spPr>
            <p:txBody>
              <a:bodyPr wrap="none" lIns="93260" tIns="93260" rIns="93260" bIns="93260"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32539">
                  <a:spcAft>
                    <a:spcPts val="600"/>
                  </a:spcAft>
                  <a:defRPr/>
                </a:pPr>
                <a:r>
                  <a:rPr lang="en-US" sz="1836" b="0" dirty="0">
                    <a:solidFill>
                      <a:srgbClr val="0D0D0D"/>
                    </a:solidFill>
                    <a:latin typeface="Segoe UI Semibold"/>
                  </a:rPr>
                  <a:t>Networking</a:t>
                </a:r>
              </a:p>
            </p:txBody>
          </p:sp>
          <p:sp>
            <p:nvSpPr>
              <p:cNvPr id="34" name="Rectangle 33">
                <a:extLst>
                  <a:ext uri="{FF2B5EF4-FFF2-40B4-BE49-F238E27FC236}">
                    <a16:creationId xmlns:a16="http://schemas.microsoft.com/office/drawing/2014/main" id="{0B8DF225-15A4-4F93-AD09-4DE39FC10B89}"/>
                  </a:ext>
                </a:extLst>
              </p:cNvPr>
              <p:cNvSpPr/>
              <p:nvPr/>
            </p:nvSpPr>
            <p:spPr>
              <a:xfrm>
                <a:off x="4792834" y="4061716"/>
                <a:ext cx="2010421" cy="1960751"/>
              </a:xfrm>
              <a:prstGeom prst="rect">
                <a:avLst/>
              </a:prstGeom>
              <a:noFill/>
            </p:spPr>
            <p:txBody>
              <a:bodyPr wrap="square" lIns="93260" tIns="93260" rIns="93260" bIns="93260" rtlCol="0">
                <a:spAutoFit/>
              </a:bodyPr>
              <a:lstStyle/>
              <a:p>
                <a:pPr defTabSz="950915">
                  <a:lnSpc>
                    <a:spcPct val="90000"/>
                  </a:lnSpc>
                  <a:defRPr/>
                </a:pPr>
                <a:r>
                  <a:rPr lang="en-US" sz="2133" dirty="0">
                    <a:solidFill>
                      <a:srgbClr val="0D0D0D"/>
                    </a:solidFill>
                    <a:latin typeface="Segoe UI" charset="0"/>
                    <a:cs typeface="Segoe UI" charset="0"/>
                  </a:rPr>
                  <a:t>Firewall</a:t>
                </a:r>
              </a:p>
              <a:p>
                <a:pPr defTabSz="950915">
                  <a:lnSpc>
                    <a:spcPct val="90000"/>
                  </a:lnSpc>
                  <a:defRPr/>
                </a:pPr>
                <a:r>
                  <a:rPr lang="en-US" sz="2133" dirty="0" err="1">
                    <a:solidFill>
                      <a:srgbClr val="0D0D0D"/>
                    </a:solidFill>
                    <a:latin typeface="Segoe UI" charset="0"/>
                    <a:cs typeface="Segoe UI" charset="0"/>
                  </a:rPr>
                  <a:t>FrontDoor</a:t>
                </a:r>
                <a:endParaRPr lang="en-US" sz="2133" dirty="0">
                  <a:solidFill>
                    <a:srgbClr val="0D0D0D"/>
                  </a:solidFill>
                  <a:latin typeface="Segoe UI" charset="0"/>
                  <a:cs typeface="Segoe UI" charset="0"/>
                </a:endParaRPr>
              </a:p>
              <a:p>
                <a:pPr defTabSz="950915">
                  <a:lnSpc>
                    <a:spcPct val="90000"/>
                  </a:lnSpc>
                  <a:defRPr/>
                </a:pPr>
                <a:r>
                  <a:rPr lang="en-US" sz="2133" dirty="0">
                    <a:solidFill>
                      <a:srgbClr val="0D0D0D"/>
                    </a:solidFill>
                    <a:latin typeface="Segoe UI" charset="0"/>
                    <a:cs typeface="Segoe UI" charset="0"/>
                  </a:rPr>
                  <a:t>WAF</a:t>
                </a:r>
              </a:p>
              <a:p>
                <a:pPr defTabSz="950915">
                  <a:lnSpc>
                    <a:spcPct val="90000"/>
                  </a:lnSpc>
                  <a:defRPr/>
                </a:pPr>
                <a:r>
                  <a:rPr lang="en-US" sz="2133" dirty="0">
                    <a:solidFill>
                      <a:srgbClr val="0D0D0D"/>
                    </a:solidFill>
                    <a:latin typeface="Segoe UI" charset="0"/>
                    <a:cs typeface="Segoe UI" charset="0"/>
                  </a:rPr>
                  <a:t>NSGs</a:t>
                </a:r>
              </a:p>
              <a:p>
                <a:pPr defTabSz="950915">
                  <a:lnSpc>
                    <a:spcPct val="90000"/>
                  </a:lnSpc>
                  <a:defRPr/>
                </a:pPr>
                <a:r>
                  <a:rPr lang="en-US" sz="2133" dirty="0">
                    <a:solidFill>
                      <a:srgbClr val="0D0D0D"/>
                    </a:solidFill>
                    <a:latin typeface="Segoe UI" charset="0"/>
                    <a:cs typeface="Segoe UI" charset="0"/>
                  </a:rPr>
                  <a:t>Service Endpoints</a:t>
                </a:r>
              </a:p>
            </p:txBody>
          </p:sp>
        </p:grpSp>
        <p:pic>
          <p:nvPicPr>
            <p:cNvPr id="38" name="Graphic 37">
              <a:extLst>
                <a:ext uri="{FF2B5EF4-FFF2-40B4-BE49-F238E27FC236}">
                  <a16:creationId xmlns:a16="http://schemas.microsoft.com/office/drawing/2014/main" id="{F9208C50-E140-4C32-ABDD-F3C45BB830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05803" y="1508798"/>
              <a:ext cx="476250" cy="476250"/>
            </a:xfrm>
            <a:prstGeom prst="rect">
              <a:avLst/>
            </a:prstGeom>
          </p:spPr>
        </p:pic>
      </p:grpSp>
      <p:grpSp>
        <p:nvGrpSpPr>
          <p:cNvPr id="56" name="Group 55">
            <a:extLst>
              <a:ext uri="{FF2B5EF4-FFF2-40B4-BE49-F238E27FC236}">
                <a16:creationId xmlns:a16="http://schemas.microsoft.com/office/drawing/2014/main" id="{43AD9719-6466-4844-AE66-40009413DC41}"/>
              </a:ext>
            </a:extLst>
          </p:cNvPr>
          <p:cNvGrpSpPr/>
          <p:nvPr/>
        </p:nvGrpSpPr>
        <p:grpSpPr>
          <a:xfrm>
            <a:off x="5180219" y="2003313"/>
            <a:ext cx="2145277" cy="3393697"/>
            <a:chOff x="3885164" y="1502484"/>
            <a:chExt cx="1608958" cy="2545273"/>
          </a:xfrm>
        </p:grpSpPr>
        <p:grpSp>
          <p:nvGrpSpPr>
            <p:cNvPr id="47" name="Group 46">
              <a:extLst>
                <a:ext uri="{FF2B5EF4-FFF2-40B4-BE49-F238E27FC236}">
                  <a16:creationId xmlns:a16="http://schemas.microsoft.com/office/drawing/2014/main" id="{899FA000-8D7E-4010-A9C0-FC558B9E5623}"/>
                </a:ext>
              </a:extLst>
            </p:cNvPr>
            <p:cNvGrpSpPr/>
            <p:nvPr/>
          </p:nvGrpSpPr>
          <p:grpSpPr>
            <a:xfrm>
              <a:off x="3922893" y="2174277"/>
              <a:ext cx="1571229" cy="1873480"/>
              <a:chOff x="2519985" y="3248614"/>
              <a:chExt cx="2094970" cy="2497973"/>
            </a:xfrm>
          </p:grpSpPr>
          <p:sp>
            <p:nvSpPr>
              <p:cNvPr id="49" name="TextBox 48">
                <a:extLst>
                  <a:ext uri="{FF2B5EF4-FFF2-40B4-BE49-F238E27FC236}">
                    <a16:creationId xmlns:a16="http://schemas.microsoft.com/office/drawing/2014/main" id="{4DB6B270-ED25-4D38-B87F-29B30F1F72E8}"/>
                  </a:ext>
                </a:extLst>
              </p:cNvPr>
              <p:cNvSpPr txBox="1">
                <a:spLocks noChangeAspect="1"/>
              </p:cNvSpPr>
              <p:nvPr/>
            </p:nvSpPr>
            <p:spPr>
              <a:xfrm>
                <a:off x="2548965" y="3248614"/>
                <a:ext cx="856793" cy="483743"/>
              </a:xfrm>
              <a:prstGeom prst="rect">
                <a:avLst/>
              </a:prstGeom>
              <a:noFill/>
            </p:spPr>
            <p:txBody>
              <a:bodyPr wrap="none" lIns="93260" tIns="93260" rIns="93260" bIns="93260"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defTabSz="914168">
                  <a:spcAft>
                    <a:spcPts val="587"/>
                  </a:spcAft>
                  <a:defRPr/>
                </a:pPr>
                <a:r>
                  <a:rPr lang="en-US" sz="2133" kern="0" dirty="0">
                    <a:solidFill>
                      <a:srgbClr val="0D0D0D"/>
                    </a:solidFill>
                    <a:latin typeface="Segoe UI Semibold"/>
                    <a:cs typeface="Segoe UI" panose="020B0502040204020203" pitchFamily="34" charset="0"/>
                  </a:rPr>
                  <a:t>Tools</a:t>
                </a:r>
              </a:p>
            </p:txBody>
          </p:sp>
          <p:sp>
            <p:nvSpPr>
              <p:cNvPr id="50" name="TextBox 49">
                <a:extLst>
                  <a:ext uri="{FF2B5EF4-FFF2-40B4-BE49-F238E27FC236}">
                    <a16:creationId xmlns:a16="http://schemas.microsoft.com/office/drawing/2014/main" id="{6F16ED87-47F7-4DA8-BE65-249EDDACD8F3}"/>
                  </a:ext>
                </a:extLst>
              </p:cNvPr>
              <p:cNvSpPr txBox="1"/>
              <p:nvPr/>
            </p:nvSpPr>
            <p:spPr>
              <a:xfrm>
                <a:off x="2519985" y="4081238"/>
                <a:ext cx="2094970" cy="1665349"/>
              </a:xfrm>
              <a:prstGeom prst="rect">
                <a:avLst/>
              </a:prstGeom>
              <a:noFill/>
            </p:spPr>
            <p:txBody>
              <a:bodyPr wrap="square" lIns="93260" tIns="93260" rIns="93260" bIns="93260" rtlCol="0">
                <a:spAutoFit/>
              </a:bodyPr>
              <a:lstStyle/>
              <a:p>
                <a:pPr defTabSz="950915">
                  <a:lnSpc>
                    <a:spcPct val="90000"/>
                  </a:lnSpc>
                  <a:defRPr/>
                </a:pPr>
                <a:r>
                  <a:rPr lang="en-US" sz="2133" dirty="0">
                    <a:solidFill>
                      <a:srgbClr val="0D0D0D"/>
                    </a:solidFill>
                    <a:latin typeface="Segoe UI" charset="0"/>
                    <a:cs typeface="Segoe UI" charset="0"/>
                  </a:rPr>
                  <a:t>Security Center</a:t>
                </a:r>
              </a:p>
              <a:p>
                <a:pPr defTabSz="950915">
                  <a:lnSpc>
                    <a:spcPct val="90000"/>
                  </a:lnSpc>
                  <a:defRPr/>
                </a:pPr>
                <a:r>
                  <a:rPr lang="en-US" sz="2133" dirty="0">
                    <a:solidFill>
                      <a:srgbClr val="0D0D0D"/>
                    </a:solidFill>
                    <a:latin typeface="Segoe UI" charset="0"/>
                    <a:cs typeface="Segoe UI" charset="0"/>
                  </a:rPr>
                  <a:t>Sentinel</a:t>
                </a:r>
              </a:p>
              <a:p>
                <a:pPr defTabSz="950915">
                  <a:lnSpc>
                    <a:spcPct val="90000"/>
                  </a:lnSpc>
                  <a:defRPr/>
                </a:pPr>
                <a:r>
                  <a:rPr lang="en-US" sz="2133" dirty="0">
                    <a:solidFill>
                      <a:srgbClr val="0D0D0D"/>
                    </a:solidFill>
                    <a:latin typeface="Segoe UI" charset="0"/>
                    <a:cs typeface="Segoe UI" charset="0"/>
                  </a:rPr>
                  <a:t>Key Vault</a:t>
                </a:r>
              </a:p>
              <a:p>
                <a:pPr defTabSz="950915">
                  <a:lnSpc>
                    <a:spcPct val="90000"/>
                  </a:lnSpc>
                  <a:defRPr/>
                </a:pPr>
                <a:r>
                  <a:rPr lang="en-US" sz="2133" dirty="0">
                    <a:solidFill>
                      <a:srgbClr val="0D0D0D"/>
                    </a:solidFill>
                    <a:latin typeface="Segoe UI" charset="0"/>
                    <a:cs typeface="Segoe UI" charset="0"/>
                  </a:rPr>
                  <a:t>Azure Threat Protection</a:t>
                </a:r>
              </a:p>
            </p:txBody>
          </p:sp>
        </p:grpSp>
        <p:pic>
          <p:nvPicPr>
            <p:cNvPr id="53" name="Graphic 52">
              <a:extLst>
                <a:ext uri="{FF2B5EF4-FFF2-40B4-BE49-F238E27FC236}">
                  <a16:creationId xmlns:a16="http://schemas.microsoft.com/office/drawing/2014/main" id="{1C759102-F8EA-4B3B-9D4D-5AF4C9A75BA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85164" y="1502484"/>
              <a:ext cx="598623" cy="598623"/>
            </a:xfrm>
            <a:prstGeom prst="rect">
              <a:avLst/>
            </a:prstGeom>
          </p:spPr>
        </p:pic>
      </p:grpSp>
      <p:grpSp>
        <p:nvGrpSpPr>
          <p:cNvPr id="59" name="Group 58">
            <a:extLst>
              <a:ext uri="{FF2B5EF4-FFF2-40B4-BE49-F238E27FC236}">
                <a16:creationId xmlns:a16="http://schemas.microsoft.com/office/drawing/2014/main" id="{99F6AF41-B725-4D5E-B566-263581939265}"/>
              </a:ext>
            </a:extLst>
          </p:cNvPr>
          <p:cNvGrpSpPr/>
          <p:nvPr/>
        </p:nvGrpSpPr>
        <p:grpSpPr>
          <a:xfrm>
            <a:off x="572593" y="1987862"/>
            <a:ext cx="2136639" cy="4217918"/>
            <a:chOff x="2305994" y="1508798"/>
            <a:chExt cx="1602479" cy="3163439"/>
          </a:xfrm>
        </p:grpSpPr>
        <p:grpSp>
          <p:nvGrpSpPr>
            <p:cNvPr id="60" name="Group 59">
              <a:extLst>
                <a:ext uri="{FF2B5EF4-FFF2-40B4-BE49-F238E27FC236}">
                  <a16:creationId xmlns:a16="http://schemas.microsoft.com/office/drawing/2014/main" id="{58D93B7B-1175-44F5-B2F2-09FEC45638B2}"/>
                </a:ext>
              </a:extLst>
            </p:cNvPr>
            <p:cNvGrpSpPr/>
            <p:nvPr/>
          </p:nvGrpSpPr>
          <p:grpSpPr>
            <a:xfrm>
              <a:off x="2305994" y="2164359"/>
              <a:ext cx="1602479" cy="2507878"/>
              <a:chOff x="416226" y="3218612"/>
              <a:chExt cx="2136639" cy="3343837"/>
            </a:xfrm>
          </p:grpSpPr>
          <p:sp>
            <p:nvSpPr>
              <p:cNvPr id="62" name="TextBox 61">
                <a:extLst>
                  <a:ext uri="{FF2B5EF4-FFF2-40B4-BE49-F238E27FC236}">
                    <a16:creationId xmlns:a16="http://schemas.microsoft.com/office/drawing/2014/main" id="{2785BB42-E887-4160-BF08-6D03439924F7}"/>
                  </a:ext>
                </a:extLst>
              </p:cNvPr>
              <p:cNvSpPr txBox="1">
                <a:spLocks noChangeAspect="1"/>
              </p:cNvSpPr>
              <p:nvPr/>
            </p:nvSpPr>
            <p:spPr>
              <a:xfrm>
                <a:off x="416226" y="3218612"/>
                <a:ext cx="1150143" cy="483743"/>
              </a:xfrm>
              <a:prstGeom prst="rect">
                <a:avLst/>
              </a:prstGeom>
              <a:noFill/>
            </p:spPr>
            <p:txBody>
              <a:bodyPr wrap="none" lIns="93260" tIns="93260" rIns="93260" bIns="93260"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32539">
                  <a:spcAft>
                    <a:spcPts val="600"/>
                  </a:spcAft>
                  <a:defRPr/>
                </a:pPr>
                <a:r>
                  <a:rPr lang="en-US" sz="2133" b="0" dirty="0">
                    <a:solidFill>
                      <a:srgbClr val="0D0D0D"/>
                    </a:solidFill>
                    <a:latin typeface="Segoe UI Semibold"/>
                  </a:rPr>
                  <a:t>Identity</a:t>
                </a:r>
              </a:p>
            </p:txBody>
          </p:sp>
          <p:sp>
            <p:nvSpPr>
              <p:cNvPr id="63" name="TextBox 62">
                <a:extLst>
                  <a:ext uri="{FF2B5EF4-FFF2-40B4-BE49-F238E27FC236}">
                    <a16:creationId xmlns:a16="http://schemas.microsoft.com/office/drawing/2014/main" id="{A929977A-4481-422B-B4BB-BBE7F9694F1F}"/>
                  </a:ext>
                </a:extLst>
              </p:cNvPr>
              <p:cNvSpPr txBox="1"/>
              <p:nvPr/>
            </p:nvSpPr>
            <p:spPr>
              <a:xfrm>
                <a:off x="416226" y="4010897"/>
                <a:ext cx="2136639" cy="2551552"/>
              </a:xfrm>
              <a:prstGeom prst="rect">
                <a:avLst/>
              </a:prstGeom>
              <a:noFill/>
            </p:spPr>
            <p:txBody>
              <a:bodyPr wrap="square" lIns="93260" tIns="93260" rIns="93260" bIns="93260" rtlCol="0">
                <a:spAutoFit/>
              </a:bodyPr>
              <a:lstStyle/>
              <a:p>
                <a:pPr defTabSz="950915">
                  <a:lnSpc>
                    <a:spcPct val="90000"/>
                  </a:lnSpc>
                  <a:defRPr/>
                </a:pPr>
                <a:r>
                  <a:rPr lang="en-US" sz="2133" dirty="0">
                    <a:solidFill>
                      <a:srgbClr val="0D0D0D"/>
                    </a:solidFill>
                    <a:latin typeface="Segoe UI" charset="0"/>
                    <a:cs typeface="Segoe UI" charset="0"/>
                  </a:rPr>
                  <a:t>Azure AD</a:t>
                </a:r>
              </a:p>
              <a:p>
                <a:pPr defTabSz="950915">
                  <a:lnSpc>
                    <a:spcPct val="90000"/>
                  </a:lnSpc>
                  <a:defRPr/>
                </a:pPr>
                <a:r>
                  <a:rPr lang="en-US" sz="2133" dirty="0">
                    <a:solidFill>
                      <a:srgbClr val="0D0D0D"/>
                    </a:solidFill>
                    <a:latin typeface="Segoe UI" charset="0"/>
                    <a:cs typeface="Segoe UI" charset="0"/>
                  </a:rPr>
                  <a:t>Conditional Access</a:t>
                </a:r>
              </a:p>
              <a:p>
                <a:pPr defTabSz="950915">
                  <a:lnSpc>
                    <a:spcPct val="90000"/>
                  </a:lnSpc>
                  <a:defRPr/>
                </a:pPr>
                <a:r>
                  <a:rPr lang="en-US" sz="2133" dirty="0">
                    <a:solidFill>
                      <a:srgbClr val="0D0D0D"/>
                    </a:solidFill>
                    <a:latin typeface="Segoe UI" charset="0"/>
                    <a:cs typeface="Segoe UI" charset="0"/>
                  </a:rPr>
                  <a:t>Service Principal</a:t>
                </a:r>
              </a:p>
              <a:p>
                <a:pPr defTabSz="950915">
                  <a:lnSpc>
                    <a:spcPct val="90000"/>
                  </a:lnSpc>
                  <a:defRPr/>
                </a:pPr>
                <a:r>
                  <a:rPr lang="en-US" sz="2133" dirty="0">
                    <a:solidFill>
                      <a:srgbClr val="0D0D0D"/>
                    </a:solidFill>
                    <a:latin typeface="Segoe UI" charset="0"/>
                    <a:cs typeface="Segoe UI" charset="0"/>
                  </a:rPr>
                  <a:t>Managed Identity</a:t>
                </a:r>
              </a:p>
              <a:p>
                <a:pPr defTabSz="950915">
                  <a:lnSpc>
                    <a:spcPct val="90000"/>
                  </a:lnSpc>
                  <a:defRPr/>
                </a:pPr>
                <a:r>
                  <a:rPr lang="en-US" sz="2133" dirty="0">
                    <a:solidFill>
                      <a:srgbClr val="0D0D0D"/>
                    </a:solidFill>
                    <a:latin typeface="Segoe UI" charset="0"/>
                    <a:cs typeface="Segoe UI" charset="0"/>
                  </a:rPr>
                  <a:t>Roles</a:t>
                </a:r>
              </a:p>
              <a:p>
                <a:pPr defTabSz="950915">
                  <a:lnSpc>
                    <a:spcPct val="90000"/>
                  </a:lnSpc>
                  <a:defRPr/>
                </a:pPr>
                <a:endParaRPr lang="en-US" sz="2133" dirty="0">
                  <a:solidFill>
                    <a:srgbClr val="0D0D0D"/>
                  </a:solidFill>
                  <a:latin typeface="Segoe UI" charset="0"/>
                  <a:cs typeface="Segoe UI" charset="0"/>
                </a:endParaRPr>
              </a:p>
            </p:txBody>
          </p:sp>
        </p:grpSp>
        <p:pic>
          <p:nvPicPr>
            <p:cNvPr id="61" name="Graphic 60">
              <a:extLst>
                <a:ext uri="{FF2B5EF4-FFF2-40B4-BE49-F238E27FC236}">
                  <a16:creationId xmlns:a16="http://schemas.microsoft.com/office/drawing/2014/main" id="{5BAF7F6A-2AB2-4074-9B7E-702E4D44712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87525" y="1508798"/>
              <a:ext cx="490322" cy="645161"/>
            </a:xfrm>
            <a:prstGeom prst="rect">
              <a:avLst/>
            </a:prstGeom>
          </p:spPr>
        </p:pic>
      </p:grpSp>
    </p:spTree>
    <p:extLst>
      <p:ext uri="{BB962C8B-B14F-4D97-AF65-F5344CB8AC3E}">
        <p14:creationId xmlns:p14="http://schemas.microsoft.com/office/powerpoint/2010/main" val="18510973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par>
                                <p:cTn id="8" presetID="22" presetClass="entr" presetSubtype="8"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wipe(left)">
                                      <p:cBhvr>
                                        <p:cTn id="10" dur="500"/>
                                        <p:tgtEl>
                                          <p:spTgt spid="54"/>
                                        </p:tgtEl>
                                      </p:cBhvr>
                                    </p:animEffect>
                                  </p:childTnLst>
                                </p:cTn>
                              </p:par>
                              <p:par>
                                <p:cTn id="11" presetID="22" presetClass="entr" presetSubtype="8" fill="hold"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wipe(left)">
                                      <p:cBhvr>
                                        <p:cTn id="13" dur="500"/>
                                        <p:tgtEl>
                                          <p:spTgt spid="56"/>
                                        </p:tgtEl>
                                      </p:cBhvr>
                                    </p:animEffect>
                                  </p:childTnLst>
                                </p:cTn>
                              </p:par>
                              <p:par>
                                <p:cTn id="14" presetID="22" presetClass="entr" presetSubtype="8" fill="hold" nodeType="with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wipe(left)">
                                      <p:cBhvr>
                                        <p:cTn id="16" dur="500"/>
                                        <p:tgtEl>
                                          <p:spTgt spid="57"/>
                                        </p:tgtEl>
                                      </p:cBhvr>
                                    </p:animEffect>
                                  </p:childTnLst>
                                </p:cTn>
                              </p:par>
                              <p:par>
                                <p:cTn id="17" presetID="22" presetClass="entr" presetSubtype="8"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wipe(left)">
                                      <p:cBhvr>
                                        <p:cTn id="19" dur="500"/>
                                        <p:tgtEl>
                                          <p:spTgt spid="58"/>
                                        </p:tgtEl>
                                      </p:cBhvr>
                                    </p:animEffect>
                                  </p:childTnLst>
                                </p:cTn>
                              </p:par>
                              <p:par>
                                <p:cTn id="20" presetID="22" presetClass="entr" presetSubtype="8" fill="hold"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wipe(left)">
                                      <p:cBhvr>
                                        <p:cTn id="2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11D7EB8-AD07-4403-9473-40FFFCC14BC4}"/>
              </a:ext>
            </a:extLst>
          </p:cNvPr>
          <p:cNvSpPr>
            <a:spLocks noGrp="1"/>
          </p:cNvSpPr>
          <p:nvPr>
            <p:ph type="title"/>
          </p:nvPr>
        </p:nvSpPr>
        <p:spPr/>
        <p:txBody>
          <a:bodyPr/>
          <a:lstStyle/>
          <a:p>
            <a:r>
              <a:rPr lang="en-US" dirty="0"/>
              <a:t>Identity is the Control Plane of most concern</a:t>
            </a:r>
          </a:p>
        </p:txBody>
      </p:sp>
      <p:grpSp>
        <p:nvGrpSpPr>
          <p:cNvPr id="77" name="Group 76">
            <a:extLst>
              <a:ext uri="{FF2B5EF4-FFF2-40B4-BE49-F238E27FC236}">
                <a16:creationId xmlns:a16="http://schemas.microsoft.com/office/drawing/2014/main" id="{5B757CDF-5F68-41EC-95B5-34C9824A9446}"/>
              </a:ext>
            </a:extLst>
          </p:cNvPr>
          <p:cNvGrpSpPr/>
          <p:nvPr/>
        </p:nvGrpSpPr>
        <p:grpSpPr>
          <a:xfrm>
            <a:off x="6923702" y="3662518"/>
            <a:ext cx="1400652" cy="1423823"/>
            <a:chOff x="6213252" y="1819255"/>
            <a:chExt cx="1400652" cy="1423822"/>
          </a:xfrm>
        </p:grpSpPr>
        <p:sp>
          <p:nvSpPr>
            <p:cNvPr id="78" name="Oval 4">
              <a:extLst>
                <a:ext uri="{FF2B5EF4-FFF2-40B4-BE49-F238E27FC236}">
                  <a16:creationId xmlns:a16="http://schemas.microsoft.com/office/drawing/2014/main" id="{7D7B10BB-E795-4CAB-808C-A0473A217AAA}"/>
                </a:ext>
              </a:extLst>
            </p:cNvPr>
            <p:cNvSpPr/>
            <p:nvPr/>
          </p:nvSpPr>
          <p:spPr>
            <a:xfrm>
              <a:off x="6213252" y="1819255"/>
              <a:ext cx="1400652" cy="142382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57150" cap="flat">
              <a:solidFill>
                <a:srgbClr val="F8F8F8"/>
              </a:solidFill>
              <a:prstDash val="solid"/>
            </a:ln>
          </p:spPr>
          <p:txBody>
            <a:bodyPr vert="horz" wrap="square" lIns="0" tIns="46635" rIns="0" bIns="46635" anchor="ctr" anchorCtr="1" compatLnSpc="1">
              <a:noAutofit/>
            </a:bodyPr>
            <a:lstStyle/>
            <a:p>
              <a:pPr algn="ctr" defTabSz="932445">
                <a:defRPr sz="1800" b="0" i="0" u="none" strike="noStrike" kern="0" cap="none" spc="0" baseline="0">
                  <a:solidFill>
                    <a:srgbClr val="000000"/>
                  </a:solidFill>
                  <a:uFillTx/>
                </a:defRPr>
              </a:pPr>
              <a:endParaRPr lang="en-US" sz="2000" kern="0">
                <a:solidFill>
                  <a:srgbClr val="000000"/>
                </a:solidFill>
                <a:latin typeface="Segoe UI"/>
              </a:endParaRPr>
            </a:p>
          </p:txBody>
        </p:sp>
        <p:pic>
          <p:nvPicPr>
            <p:cNvPr id="79" name="Graphic 78" descr="Document">
              <a:extLst>
                <a:ext uri="{FF2B5EF4-FFF2-40B4-BE49-F238E27FC236}">
                  <a16:creationId xmlns:a16="http://schemas.microsoft.com/office/drawing/2014/main" id="{2CF960B3-6829-45E4-8308-F46CA3EE6A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02890" y="2112264"/>
              <a:ext cx="855712" cy="855712"/>
            </a:xfrm>
            <a:prstGeom prst="rect">
              <a:avLst/>
            </a:prstGeom>
          </p:spPr>
        </p:pic>
      </p:grpSp>
      <p:grpSp>
        <p:nvGrpSpPr>
          <p:cNvPr id="80" name="Group 79">
            <a:extLst>
              <a:ext uri="{FF2B5EF4-FFF2-40B4-BE49-F238E27FC236}">
                <a16:creationId xmlns:a16="http://schemas.microsoft.com/office/drawing/2014/main" id="{E7275A0A-90AD-4240-88A4-CFB5F2A9A8B0}"/>
              </a:ext>
            </a:extLst>
          </p:cNvPr>
          <p:cNvGrpSpPr/>
          <p:nvPr/>
        </p:nvGrpSpPr>
        <p:grpSpPr>
          <a:xfrm>
            <a:off x="914706" y="3474098"/>
            <a:ext cx="1400652" cy="1423823"/>
            <a:chOff x="599599" y="3523238"/>
            <a:chExt cx="984598" cy="984598"/>
          </a:xfrm>
        </p:grpSpPr>
        <p:sp>
          <p:nvSpPr>
            <p:cNvPr id="81" name="Oval 4">
              <a:extLst>
                <a:ext uri="{FF2B5EF4-FFF2-40B4-BE49-F238E27FC236}">
                  <a16:creationId xmlns:a16="http://schemas.microsoft.com/office/drawing/2014/main" id="{4F950D51-151E-4090-AA7F-69B28E843219}"/>
                </a:ext>
              </a:extLst>
            </p:cNvPr>
            <p:cNvSpPr/>
            <p:nvPr/>
          </p:nvSpPr>
          <p:spPr>
            <a:xfrm>
              <a:off x="599599" y="3523238"/>
              <a:ext cx="984598" cy="98459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57150" cap="flat">
              <a:solidFill>
                <a:srgbClr val="F8F8F8"/>
              </a:solidFill>
              <a:prstDash val="solid"/>
            </a:ln>
          </p:spPr>
          <p:txBody>
            <a:bodyPr vert="horz" wrap="square" lIns="0" tIns="46635" rIns="0" bIns="46635" anchor="ctr" anchorCtr="1" compatLnSpc="1">
              <a:noAutofit/>
            </a:bodyPr>
            <a:lstStyle/>
            <a:p>
              <a:pPr algn="ctr" defTabSz="932445">
                <a:defRPr sz="1800" b="0" i="0" u="none" strike="noStrike" kern="0" cap="none" spc="0" baseline="0">
                  <a:solidFill>
                    <a:srgbClr val="000000"/>
                  </a:solidFill>
                  <a:uFillTx/>
                </a:defRPr>
              </a:pPr>
              <a:endParaRPr lang="en-US" sz="2000" kern="0">
                <a:solidFill>
                  <a:srgbClr val="000000"/>
                </a:solidFill>
                <a:latin typeface="Segoe UI"/>
              </a:endParaRPr>
            </a:p>
          </p:txBody>
        </p:sp>
        <p:grpSp>
          <p:nvGrpSpPr>
            <p:cNvPr id="82" name="Group 341">
              <a:extLst>
                <a:ext uri="{FF2B5EF4-FFF2-40B4-BE49-F238E27FC236}">
                  <a16:creationId xmlns:a16="http://schemas.microsoft.com/office/drawing/2014/main" id="{3BD2D0AC-AF9B-442B-981C-D10499DB1318}"/>
                </a:ext>
              </a:extLst>
            </p:cNvPr>
            <p:cNvGrpSpPr/>
            <p:nvPr/>
          </p:nvGrpSpPr>
          <p:grpSpPr>
            <a:xfrm>
              <a:off x="878528" y="3844283"/>
              <a:ext cx="421483" cy="335401"/>
              <a:chOff x="878528" y="3844283"/>
              <a:chExt cx="421483" cy="335401"/>
            </a:xfrm>
          </p:grpSpPr>
          <p:sp>
            <p:nvSpPr>
              <p:cNvPr id="83" name="Freeform 1993">
                <a:extLst>
                  <a:ext uri="{FF2B5EF4-FFF2-40B4-BE49-F238E27FC236}">
                    <a16:creationId xmlns:a16="http://schemas.microsoft.com/office/drawing/2014/main" id="{6CFF4609-80A0-486A-8E9A-F757C4F6C645}"/>
                  </a:ext>
                </a:extLst>
              </p:cNvPr>
              <p:cNvSpPr/>
              <p:nvPr/>
            </p:nvSpPr>
            <p:spPr>
              <a:xfrm>
                <a:off x="991319" y="4068375"/>
                <a:ext cx="195901" cy="111309"/>
              </a:xfrm>
              <a:custGeom>
                <a:avLst/>
                <a:gdLst>
                  <a:gd name="f0" fmla="val 10800000"/>
                  <a:gd name="f1" fmla="val 5400000"/>
                  <a:gd name="f2" fmla="val 180"/>
                  <a:gd name="f3" fmla="val w"/>
                  <a:gd name="f4" fmla="val h"/>
                  <a:gd name="f5" fmla="val 0"/>
                  <a:gd name="f6" fmla="val 56"/>
                  <a:gd name="f7" fmla="val 32"/>
                  <a:gd name="f8" fmla="val 48"/>
                  <a:gd name="f9" fmla="val 30"/>
                  <a:gd name="f10" fmla="val 17"/>
                  <a:gd name="f11" fmla="val 40"/>
                  <a:gd name="f12" fmla="val 8"/>
                  <a:gd name="f13" fmla="val 28"/>
                  <a:gd name="f14" fmla="val 16"/>
                  <a:gd name="f15" fmla="val 12"/>
                  <a:gd name="f16" fmla="val 11"/>
                  <a:gd name="f17" fmla="val 44"/>
                  <a:gd name="f18" fmla="val 13"/>
                  <a:gd name="f19" fmla="+- 0 0 -90"/>
                  <a:gd name="f20" fmla="*/ f3 1 56"/>
                  <a:gd name="f21" fmla="*/ f4 1 32"/>
                  <a:gd name="f22" fmla="val f5"/>
                  <a:gd name="f23" fmla="val f6"/>
                  <a:gd name="f24" fmla="val f7"/>
                  <a:gd name="f25" fmla="*/ f19 f0 1"/>
                  <a:gd name="f26" fmla="+- f24 0 f22"/>
                  <a:gd name="f27" fmla="+- f23 0 f22"/>
                  <a:gd name="f28" fmla="*/ f25 1 f2"/>
                  <a:gd name="f29" fmla="*/ f27 1 56"/>
                  <a:gd name="f30" fmla="*/ f26 1 32"/>
                  <a:gd name="f31" fmla="*/ 56 f27 1"/>
                  <a:gd name="f32" fmla="*/ 32 f26 1"/>
                  <a:gd name="f33" fmla="*/ 48 f27 1"/>
                  <a:gd name="f34" fmla="*/ 30 f26 1"/>
                  <a:gd name="f35" fmla="*/ 28 f27 1"/>
                  <a:gd name="f36" fmla="*/ 8 f26 1"/>
                  <a:gd name="f37" fmla="*/ 8 f27 1"/>
                  <a:gd name="f38" fmla="*/ 0 f27 1"/>
                  <a:gd name="f39" fmla="*/ 0 f26 1"/>
                  <a:gd name="f40" fmla="+- f28 0 f1"/>
                  <a:gd name="f41" fmla="*/ f31 1 56"/>
                  <a:gd name="f42" fmla="*/ f32 1 32"/>
                  <a:gd name="f43" fmla="*/ f33 1 56"/>
                  <a:gd name="f44" fmla="*/ f34 1 32"/>
                  <a:gd name="f45" fmla="*/ f35 1 56"/>
                  <a:gd name="f46" fmla="*/ f36 1 32"/>
                  <a:gd name="f47" fmla="*/ f37 1 56"/>
                  <a:gd name="f48" fmla="*/ f38 1 56"/>
                  <a:gd name="f49" fmla="*/ f39 1 32"/>
                  <a:gd name="f50" fmla="*/ 0 1 f29"/>
                  <a:gd name="f51" fmla="*/ f23 1 f29"/>
                  <a:gd name="f52" fmla="*/ 0 1 f30"/>
                  <a:gd name="f53" fmla="*/ f24 1 f30"/>
                  <a:gd name="f54" fmla="*/ f41 1 f29"/>
                  <a:gd name="f55" fmla="*/ f42 1 f30"/>
                  <a:gd name="f56" fmla="*/ f43 1 f29"/>
                  <a:gd name="f57" fmla="*/ f44 1 f30"/>
                  <a:gd name="f58" fmla="*/ f45 1 f29"/>
                  <a:gd name="f59" fmla="*/ f46 1 f30"/>
                  <a:gd name="f60" fmla="*/ f47 1 f29"/>
                  <a:gd name="f61" fmla="*/ f48 1 f29"/>
                  <a:gd name="f62" fmla="*/ f49 1 f30"/>
                  <a:gd name="f63" fmla="*/ f50 f20 1"/>
                  <a:gd name="f64" fmla="*/ f51 f20 1"/>
                  <a:gd name="f65" fmla="*/ f53 f21 1"/>
                  <a:gd name="f66" fmla="*/ f52 f21 1"/>
                  <a:gd name="f67" fmla="*/ f54 f20 1"/>
                  <a:gd name="f68" fmla="*/ f55 f21 1"/>
                  <a:gd name="f69" fmla="*/ f56 f20 1"/>
                  <a:gd name="f70" fmla="*/ f57 f21 1"/>
                  <a:gd name="f71" fmla="*/ f58 f20 1"/>
                  <a:gd name="f72" fmla="*/ f59 f21 1"/>
                  <a:gd name="f73" fmla="*/ f60 f20 1"/>
                  <a:gd name="f74" fmla="*/ f61 f20 1"/>
                  <a:gd name="f75" fmla="*/ f62 f21 1"/>
                </a:gdLst>
                <a:ahLst/>
                <a:cxnLst>
                  <a:cxn ang="3cd4">
                    <a:pos x="hc" y="t"/>
                  </a:cxn>
                  <a:cxn ang="0">
                    <a:pos x="r" y="vc"/>
                  </a:cxn>
                  <a:cxn ang="cd4">
                    <a:pos x="hc" y="b"/>
                  </a:cxn>
                  <a:cxn ang="cd2">
                    <a:pos x="l" y="vc"/>
                  </a:cxn>
                  <a:cxn ang="f40">
                    <a:pos x="f67" y="f68"/>
                  </a:cxn>
                  <a:cxn ang="f40">
                    <a:pos x="f69" y="f68"/>
                  </a:cxn>
                  <a:cxn ang="f40">
                    <a:pos x="f69" y="f70"/>
                  </a:cxn>
                  <a:cxn ang="f40">
                    <a:pos x="f71" y="f72"/>
                  </a:cxn>
                  <a:cxn ang="f40">
                    <a:pos x="f73" y="f70"/>
                  </a:cxn>
                  <a:cxn ang="f40">
                    <a:pos x="f73" y="f68"/>
                  </a:cxn>
                  <a:cxn ang="f40">
                    <a:pos x="f74" y="f68"/>
                  </a:cxn>
                  <a:cxn ang="f40">
                    <a:pos x="f74" y="f70"/>
                  </a:cxn>
                  <a:cxn ang="f40">
                    <a:pos x="f71" y="f75"/>
                  </a:cxn>
                  <a:cxn ang="f40">
                    <a:pos x="f67" y="f70"/>
                  </a:cxn>
                  <a:cxn ang="f40">
                    <a:pos x="f67" y="f68"/>
                  </a:cxn>
                </a:cxnLst>
                <a:rect l="f63" t="f66" r="f64" b="f65"/>
                <a:pathLst>
                  <a:path w="56" h="32">
                    <a:moveTo>
                      <a:pt x="f6" y="f7"/>
                    </a:moveTo>
                    <a:cubicBezTo>
                      <a:pt x="f8" y="f7"/>
                      <a:pt x="f8" y="f7"/>
                      <a:pt x="f8" y="f7"/>
                    </a:cubicBezTo>
                    <a:cubicBezTo>
                      <a:pt x="f8" y="f9"/>
                      <a:pt x="f8" y="f9"/>
                      <a:pt x="f8" y="f9"/>
                    </a:cubicBezTo>
                    <a:cubicBezTo>
                      <a:pt x="f8" y="f10"/>
                      <a:pt x="f11" y="f12"/>
                      <a:pt x="f13" y="f12"/>
                    </a:cubicBezTo>
                    <a:cubicBezTo>
                      <a:pt x="f14" y="f12"/>
                      <a:pt x="f12" y="f14"/>
                      <a:pt x="f12" y="f9"/>
                    </a:cubicBezTo>
                    <a:cubicBezTo>
                      <a:pt x="f12" y="f7"/>
                      <a:pt x="f12" y="f7"/>
                      <a:pt x="f12" y="f7"/>
                    </a:cubicBezTo>
                    <a:cubicBezTo>
                      <a:pt x="f5" y="f7"/>
                      <a:pt x="f5" y="f7"/>
                      <a:pt x="f5" y="f7"/>
                    </a:cubicBezTo>
                    <a:cubicBezTo>
                      <a:pt x="f5" y="f9"/>
                      <a:pt x="f5" y="f9"/>
                      <a:pt x="f5" y="f9"/>
                    </a:cubicBezTo>
                    <a:cubicBezTo>
                      <a:pt x="f5" y="f15"/>
                      <a:pt x="f16" y="f5"/>
                      <a:pt x="f13" y="f5"/>
                    </a:cubicBezTo>
                    <a:cubicBezTo>
                      <a:pt x="f17" y="f5"/>
                      <a:pt x="f6" y="f18"/>
                      <a:pt x="f6" y="f9"/>
                    </a:cubicBezTo>
                    <a:lnTo>
                      <a:pt x="f6" y="f7"/>
                    </a:lnTo>
                    <a:close/>
                  </a:path>
                </a:pathLst>
              </a:custGeom>
              <a:solidFill>
                <a:srgbClr val="FFFFFF"/>
              </a:solidFill>
              <a:ln cap="flat">
                <a:noFill/>
                <a:prstDash val="solid"/>
              </a:ln>
            </p:spPr>
            <p:txBody>
              <a:bodyPr vert="horz" wrap="square" lIns="91440" tIns="45720" rIns="91440" bIns="45720" anchor="t" anchorCtr="0" compatLnSpc="1">
                <a:noAutofit/>
              </a:bodyPr>
              <a:lstStyle/>
              <a:p>
                <a:pPr defTabSz="932719">
                  <a:defRPr sz="1800" b="0" i="0" u="none" strike="noStrike" kern="0" cap="none" spc="0" baseline="0">
                    <a:solidFill>
                      <a:srgbClr val="000000"/>
                    </a:solidFill>
                    <a:uFillTx/>
                  </a:defRPr>
                </a:pPr>
                <a:endParaRPr lang="en-US" kern="0">
                  <a:solidFill>
                    <a:srgbClr val="505050"/>
                  </a:solidFill>
                  <a:latin typeface="Segoe UI"/>
                </a:endParaRPr>
              </a:p>
            </p:txBody>
          </p:sp>
          <p:sp>
            <p:nvSpPr>
              <p:cNvPr id="84" name="Freeform 1994">
                <a:extLst>
                  <a:ext uri="{FF2B5EF4-FFF2-40B4-BE49-F238E27FC236}">
                    <a16:creationId xmlns:a16="http://schemas.microsoft.com/office/drawing/2014/main" id="{0B445CB5-A650-4BBE-B0A8-341DBFAD41D4}"/>
                  </a:ext>
                </a:extLst>
              </p:cNvPr>
              <p:cNvSpPr/>
              <p:nvPr/>
            </p:nvSpPr>
            <p:spPr>
              <a:xfrm>
                <a:off x="1130829" y="3844283"/>
                <a:ext cx="140991" cy="139500"/>
              </a:xfrm>
              <a:custGeom>
                <a:avLst/>
                <a:gdLst>
                  <a:gd name="f0" fmla="val 10800000"/>
                  <a:gd name="f1" fmla="val 5400000"/>
                  <a:gd name="f2" fmla="val 180"/>
                  <a:gd name="f3" fmla="val w"/>
                  <a:gd name="f4" fmla="val h"/>
                  <a:gd name="f5" fmla="val 0"/>
                  <a:gd name="f6" fmla="val 40"/>
                  <a:gd name="f7" fmla="val 20"/>
                  <a:gd name="f8" fmla="val 9"/>
                  <a:gd name="f9" fmla="val 31"/>
                  <a:gd name="f10" fmla="val 8"/>
                  <a:gd name="f11" fmla="val 13"/>
                  <a:gd name="f12" fmla="val 27"/>
                  <a:gd name="f13" fmla="val 32"/>
                  <a:gd name="f14" fmla="+- 0 0 -90"/>
                  <a:gd name="f15" fmla="*/ f3 1 40"/>
                  <a:gd name="f16" fmla="*/ f4 1 40"/>
                  <a:gd name="f17" fmla="val f5"/>
                  <a:gd name="f18" fmla="val f6"/>
                  <a:gd name="f19" fmla="*/ f14 f0 1"/>
                  <a:gd name="f20" fmla="+- f18 0 f17"/>
                  <a:gd name="f21" fmla="*/ f19 1 f2"/>
                  <a:gd name="f22" fmla="*/ f20 1 40"/>
                  <a:gd name="f23" fmla="*/ 20 f20 1"/>
                  <a:gd name="f24" fmla="*/ 40 f20 1"/>
                  <a:gd name="f25" fmla="*/ 0 f20 1"/>
                  <a:gd name="f26" fmla="*/ 8 f20 1"/>
                  <a:gd name="f27" fmla="*/ 32 f20 1"/>
                  <a:gd name="f28" fmla="+- f21 0 f1"/>
                  <a:gd name="f29" fmla="*/ f23 1 40"/>
                  <a:gd name="f30" fmla="*/ f24 1 40"/>
                  <a:gd name="f31" fmla="*/ f25 1 40"/>
                  <a:gd name="f32" fmla="*/ f26 1 40"/>
                  <a:gd name="f33" fmla="*/ f27 1 40"/>
                  <a:gd name="f34" fmla="*/ 0 1 f22"/>
                  <a:gd name="f35" fmla="*/ f18 1 f22"/>
                  <a:gd name="f36" fmla="*/ f29 1 f22"/>
                  <a:gd name="f37" fmla="*/ f30 1 f22"/>
                  <a:gd name="f38" fmla="*/ f31 1 f22"/>
                  <a:gd name="f39" fmla="*/ f32 1 f22"/>
                  <a:gd name="f40" fmla="*/ f33 1 f22"/>
                  <a:gd name="f41" fmla="*/ f34 f15 1"/>
                  <a:gd name="f42" fmla="*/ f35 f15 1"/>
                  <a:gd name="f43" fmla="*/ f35 f16 1"/>
                  <a:gd name="f44" fmla="*/ f34 f16 1"/>
                  <a:gd name="f45" fmla="*/ f36 f15 1"/>
                  <a:gd name="f46" fmla="*/ f37 f16 1"/>
                  <a:gd name="f47" fmla="*/ f38 f15 1"/>
                  <a:gd name="f48" fmla="*/ f36 f16 1"/>
                  <a:gd name="f49" fmla="*/ f38 f16 1"/>
                  <a:gd name="f50" fmla="*/ f37 f15 1"/>
                  <a:gd name="f51" fmla="*/ f39 f16 1"/>
                  <a:gd name="f52" fmla="*/ f39 f15 1"/>
                  <a:gd name="f53" fmla="*/ f40 f16 1"/>
                  <a:gd name="f54" fmla="*/ f40 f15 1"/>
                </a:gdLst>
                <a:ahLst/>
                <a:cxnLst>
                  <a:cxn ang="3cd4">
                    <a:pos x="hc" y="t"/>
                  </a:cxn>
                  <a:cxn ang="0">
                    <a:pos x="r" y="vc"/>
                  </a:cxn>
                  <a:cxn ang="cd4">
                    <a:pos x="hc" y="b"/>
                  </a:cxn>
                  <a:cxn ang="cd2">
                    <a:pos x="l" y="vc"/>
                  </a:cxn>
                  <a:cxn ang="f28">
                    <a:pos x="f45" y="f46"/>
                  </a:cxn>
                  <a:cxn ang="f28">
                    <a:pos x="f47" y="f48"/>
                  </a:cxn>
                  <a:cxn ang="f28">
                    <a:pos x="f45" y="f49"/>
                  </a:cxn>
                  <a:cxn ang="f28">
                    <a:pos x="f50" y="f48"/>
                  </a:cxn>
                  <a:cxn ang="f28">
                    <a:pos x="f45" y="f46"/>
                  </a:cxn>
                  <a:cxn ang="f28">
                    <a:pos x="f45" y="f51"/>
                  </a:cxn>
                  <a:cxn ang="f28">
                    <a:pos x="f52" y="f48"/>
                  </a:cxn>
                  <a:cxn ang="f28">
                    <a:pos x="f45" y="f53"/>
                  </a:cxn>
                  <a:cxn ang="f28">
                    <a:pos x="f54" y="f48"/>
                  </a:cxn>
                  <a:cxn ang="f28">
                    <a:pos x="f45" y="f51"/>
                  </a:cxn>
                </a:cxnLst>
                <a:rect l="f41" t="f44" r="f42" b="f43"/>
                <a:pathLst>
                  <a:path w="40" h="40">
                    <a:moveTo>
                      <a:pt x="f7" y="f6"/>
                    </a:moveTo>
                    <a:cubicBezTo>
                      <a:pt x="f8" y="f6"/>
                      <a:pt x="f5" y="f9"/>
                      <a:pt x="f5" y="f7"/>
                    </a:cubicBezTo>
                    <a:cubicBezTo>
                      <a:pt x="f5" y="f8"/>
                      <a:pt x="f8" y="f5"/>
                      <a:pt x="f7" y="f5"/>
                    </a:cubicBezTo>
                    <a:cubicBezTo>
                      <a:pt x="f9" y="f5"/>
                      <a:pt x="f6" y="f8"/>
                      <a:pt x="f6" y="f7"/>
                    </a:cubicBezTo>
                    <a:cubicBezTo>
                      <a:pt x="f6" y="f9"/>
                      <a:pt x="f9" y="f6"/>
                      <a:pt x="f7" y="f6"/>
                    </a:cubicBezTo>
                    <a:close/>
                    <a:moveTo>
                      <a:pt x="f7" y="f10"/>
                    </a:moveTo>
                    <a:cubicBezTo>
                      <a:pt x="f11" y="f10"/>
                      <a:pt x="f10" y="f11"/>
                      <a:pt x="f10" y="f7"/>
                    </a:cubicBezTo>
                    <a:cubicBezTo>
                      <a:pt x="f10" y="f12"/>
                      <a:pt x="f11" y="f13"/>
                      <a:pt x="f7" y="f13"/>
                    </a:cubicBezTo>
                    <a:cubicBezTo>
                      <a:pt x="f12" y="f13"/>
                      <a:pt x="f13" y="f12"/>
                      <a:pt x="f13" y="f7"/>
                    </a:cubicBezTo>
                    <a:cubicBezTo>
                      <a:pt x="f13" y="f11"/>
                      <a:pt x="f12" y="f10"/>
                      <a:pt x="f7" y="f10"/>
                    </a:cubicBezTo>
                    <a:close/>
                  </a:path>
                </a:pathLst>
              </a:custGeom>
              <a:solidFill>
                <a:srgbClr val="FFFFFF"/>
              </a:solidFill>
              <a:ln cap="flat">
                <a:noFill/>
                <a:prstDash val="solid"/>
              </a:ln>
            </p:spPr>
            <p:txBody>
              <a:bodyPr vert="horz" wrap="square" lIns="91440" tIns="45720" rIns="91440" bIns="45720" anchor="t" anchorCtr="0" compatLnSpc="1">
                <a:noAutofit/>
              </a:bodyPr>
              <a:lstStyle/>
              <a:p>
                <a:pPr defTabSz="932719">
                  <a:defRPr sz="1800" b="0" i="0" u="none" strike="noStrike" kern="0" cap="none" spc="0" baseline="0">
                    <a:solidFill>
                      <a:srgbClr val="000000"/>
                    </a:solidFill>
                    <a:uFillTx/>
                  </a:defRPr>
                </a:pPr>
                <a:endParaRPr lang="en-US" kern="0">
                  <a:solidFill>
                    <a:srgbClr val="505050"/>
                  </a:solidFill>
                  <a:latin typeface="Segoe UI"/>
                </a:endParaRPr>
              </a:p>
            </p:txBody>
          </p:sp>
          <p:sp>
            <p:nvSpPr>
              <p:cNvPr id="85" name="Freeform 1995">
                <a:extLst>
                  <a:ext uri="{FF2B5EF4-FFF2-40B4-BE49-F238E27FC236}">
                    <a16:creationId xmlns:a16="http://schemas.microsoft.com/office/drawing/2014/main" id="{8FDC55E7-EA1A-4ECE-9FD3-EBFB935FDE59}"/>
                  </a:ext>
                </a:extLst>
              </p:cNvPr>
              <p:cNvSpPr/>
              <p:nvPr/>
            </p:nvSpPr>
            <p:spPr>
              <a:xfrm>
                <a:off x="1130829" y="3955584"/>
                <a:ext cx="169182" cy="112791"/>
              </a:xfrm>
              <a:custGeom>
                <a:avLst/>
                <a:gdLst>
                  <a:gd name="f0" fmla="val 10800000"/>
                  <a:gd name="f1" fmla="val 5400000"/>
                  <a:gd name="f2" fmla="val 180"/>
                  <a:gd name="f3" fmla="val w"/>
                  <a:gd name="f4" fmla="val h"/>
                  <a:gd name="f5" fmla="val 0"/>
                  <a:gd name="f6" fmla="val 48"/>
                  <a:gd name="f7" fmla="val 32"/>
                  <a:gd name="f8" fmla="val 40"/>
                  <a:gd name="f9" fmla="val 30"/>
                  <a:gd name="f10" fmla="val 17"/>
                  <a:gd name="f11" fmla="val 8"/>
                  <a:gd name="f12" fmla="val 20"/>
                  <a:gd name="f13" fmla="val 14"/>
                  <a:gd name="f14" fmla="val 9"/>
                  <a:gd name="f15" fmla="val 10"/>
                  <a:gd name="f16" fmla="val 5"/>
                  <a:gd name="f17" fmla="val 3"/>
                  <a:gd name="f18" fmla="val 12"/>
                  <a:gd name="f19" fmla="val 36"/>
                  <a:gd name="f20" fmla="val 13"/>
                  <a:gd name="f21" fmla="+- 0 0 -90"/>
                  <a:gd name="f22" fmla="*/ f3 1 48"/>
                  <a:gd name="f23" fmla="*/ f4 1 32"/>
                  <a:gd name="f24" fmla="val f5"/>
                  <a:gd name="f25" fmla="val f6"/>
                  <a:gd name="f26" fmla="val f7"/>
                  <a:gd name="f27" fmla="*/ f21 f0 1"/>
                  <a:gd name="f28" fmla="+- f26 0 f24"/>
                  <a:gd name="f29" fmla="+- f25 0 f24"/>
                  <a:gd name="f30" fmla="*/ f27 1 f2"/>
                  <a:gd name="f31" fmla="*/ f29 1 48"/>
                  <a:gd name="f32" fmla="*/ f28 1 32"/>
                  <a:gd name="f33" fmla="*/ 48 f29 1"/>
                  <a:gd name="f34" fmla="*/ 32 f28 1"/>
                  <a:gd name="f35" fmla="*/ 40 f29 1"/>
                  <a:gd name="f36" fmla="*/ 30 f28 1"/>
                  <a:gd name="f37" fmla="*/ 20 f29 1"/>
                  <a:gd name="f38" fmla="*/ 8 f28 1"/>
                  <a:gd name="f39" fmla="*/ 5 f29 1"/>
                  <a:gd name="f40" fmla="*/ 14 f28 1"/>
                  <a:gd name="f41" fmla="*/ 0 f29 1"/>
                  <a:gd name="f42" fmla="*/ 0 f28 1"/>
                  <a:gd name="f43" fmla="+- f30 0 f1"/>
                  <a:gd name="f44" fmla="*/ f33 1 48"/>
                  <a:gd name="f45" fmla="*/ f34 1 32"/>
                  <a:gd name="f46" fmla="*/ f35 1 48"/>
                  <a:gd name="f47" fmla="*/ f36 1 32"/>
                  <a:gd name="f48" fmla="*/ f37 1 48"/>
                  <a:gd name="f49" fmla="*/ f38 1 32"/>
                  <a:gd name="f50" fmla="*/ f39 1 48"/>
                  <a:gd name="f51" fmla="*/ f40 1 32"/>
                  <a:gd name="f52" fmla="*/ f41 1 48"/>
                  <a:gd name="f53" fmla="*/ f42 1 32"/>
                  <a:gd name="f54" fmla="*/ 0 1 f31"/>
                  <a:gd name="f55" fmla="*/ f25 1 f31"/>
                  <a:gd name="f56" fmla="*/ 0 1 f32"/>
                  <a:gd name="f57" fmla="*/ f26 1 f32"/>
                  <a:gd name="f58" fmla="*/ f44 1 f31"/>
                  <a:gd name="f59" fmla="*/ f45 1 f32"/>
                  <a:gd name="f60" fmla="*/ f46 1 f31"/>
                  <a:gd name="f61" fmla="*/ f47 1 f32"/>
                  <a:gd name="f62" fmla="*/ f48 1 f31"/>
                  <a:gd name="f63" fmla="*/ f49 1 f32"/>
                  <a:gd name="f64" fmla="*/ f50 1 f31"/>
                  <a:gd name="f65" fmla="*/ f51 1 f32"/>
                  <a:gd name="f66" fmla="*/ f52 1 f31"/>
                  <a:gd name="f67" fmla="*/ f53 1 f32"/>
                  <a:gd name="f68" fmla="*/ f54 f22 1"/>
                  <a:gd name="f69" fmla="*/ f55 f22 1"/>
                  <a:gd name="f70" fmla="*/ f57 f23 1"/>
                  <a:gd name="f71" fmla="*/ f56 f23 1"/>
                  <a:gd name="f72" fmla="*/ f58 f22 1"/>
                  <a:gd name="f73" fmla="*/ f59 f23 1"/>
                  <a:gd name="f74" fmla="*/ f60 f22 1"/>
                  <a:gd name="f75" fmla="*/ f61 f23 1"/>
                  <a:gd name="f76" fmla="*/ f62 f22 1"/>
                  <a:gd name="f77" fmla="*/ f63 f23 1"/>
                  <a:gd name="f78" fmla="*/ f64 f22 1"/>
                  <a:gd name="f79" fmla="*/ f65 f23 1"/>
                  <a:gd name="f80" fmla="*/ f66 f22 1"/>
                  <a:gd name="f81" fmla="*/ f67 f23 1"/>
                </a:gdLst>
                <a:ahLst/>
                <a:cxnLst>
                  <a:cxn ang="3cd4">
                    <a:pos x="hc" y="t"/>
                  </a:cxn>
                  <a:cxn ang="0">
                    <a:pos x="r" y="vc"/>
                  </a:cxn>
                  <a:cxn ang="cd4">
                    <a:pos x="hc" y="b"/>
                  </a:cxn>
                  <a:cxn ang="cd2">
                    <a:pos x="l" y="vc"/>
                  </a:cxn>
                  <a:cxn ang="f43">
                    <a:pos x="f72" y="f73"/>
                  </a:cxn>
                  <a:cxn ang="f43">
                    <a:pos x="f74" y="f73"/>
                  </a:cxn>
                  <a:cxn ang="f43">
                    <a:pos x="f74" y="f75"/>
                  </a:cxn>
                  <a:cxn ang="f43">
                    <a:pos x="f76" y="f77"/>
                  </a:cxn>
                  <a:cxn ang="f43">
                    <a:pos x="f78" y="f79"/>
                  </a:cxn>
                  <a:cxn ang="f43">
                    <a:pos x="f80" y="f77"/>
                  </a:cxn>
                  <a:cxn ang="f43">
                    <a:pos x="f76" y="f81"/>
                  </a:cxn>
                  <a:cxn ang="f43">
                    <a:pos x="f72" y="f75"/>
                  </a:cxn>
                  <a:cxn ang="f43">
                    <a:pos x="f72" y="f73"/>
                  </a:cxn>
                </a:cxnLst>
                <a:rect l="f68" t="f71" r="f69" b="f70"/>
                <a:pathLst>
                  <a:path w="48" h="32">
                    <a:moveTo>
                      <a:pt x="f6" y="f7"/>
                    </a:moveTo>
                    <a:cubicBezTo>
                      <a:pt x="f8" y="f7"/>
                      <a:pt x="f8" y="f7"/>
                      <a:pt x="f8" y="f7"/>
                    </a:cubicBezTo>
                    <a:cubicBezTo>
                      <a:pt x="f8" y="f9"/>
                      <a:pt x="f8" y="f9"/>
                      <a:pt x="f8" y="f9"/>
                    </a:cubicBezTo>
                    <a:cubicBezTo>
                      <a:pt x="f8" y="f10"/>
                      <a:pt x="f7" y="f11"/>
                      <a:pt x="f12" y="f11"/>
                    </a:cubicBezTo>
                    <a:cubicBezTo>
                      <a:pt x="f13" y="f11"/>
                      <a:pt x="f14" y="f15"/>
                      <a:pt x="f16" y="f13"/>
                    </a:cubicBezTo>
                    <a:cubicBezTo>
                      <a:pt x="f5" y="f11"/>
                      <a:pt x="f5" y="f11"/>
                      <a:pt x="f5" y="f11"/>
                    </a:cubicBezTo>
                    <a:cubicBezTo>
                      <a:pt x="f16" y="f17"/>
                      <a:pt x="f18" y="f5"/>
                      <a:pt x="f12" y="f5"/>
                    </a:cubicBezTo>
                    <a:cubicBezTo>
                      <a:pt x="f19" y="f5"/>
                      <a:pt x="f6" y="f20"/>
                      <a:pt x="f6" y="f9"/>
                    </a:cubicBezTo>
                    <a:lnTo>
                      <a:pt x="f6" y="f7"/>
                    </a:lnTo>
                    <a:close/>
                  </a:path>
                </a:pathLst>
              </a:custGeom>
              <a:solidFill>
                <a:srgbClr val="FFFFFF"/>
              </a:solidFill>
              <a:ln cap="flat">
                <a:noFill/>
                <a:prstDash val="solid"/>
              </a:ln>
            </p:spPr>
            <p:txBody>
              <a:bodyPr vert="horz" wrap="square" lIns="91440" tIns="45720" rIns="91440" bIns="45720" anchor="t" anchorCtr="0" compatLnSpc="1">
                <a:noAutofit/>
              </a:bodyPr>
              <a:lstStyle/>
              <a:p>
                <a:pPr defTabSz="932719">
                  <a:defRPr sz="1800" b="0" i="0" u="none" strike="noStrike" kern="0" cap="none" spc="0" baseline="0">
                    <a:solidFill>
                      <a:srgbClr val="000000"/>
                    </a:solidFill>
                    <a:uFillTx/>
                  </a:defRPr>
                </a:pPr>
                <a:endParaRPr lang="en-US" kern="0">
                  <a:solidFill>
                    <a:srgbClr val="505050"/>
                  </a:solidFill>
                  <a:latin typeface="Segoe UI"/>
                </a:endParaRPr>
              </a:p>
            </p:txBody>
          </p:sp>
          <p:sp>
            <p:nvSpPr>
              <p:cNvPr id="86" name="Freeform 1996">
                <a:extLst>
                  <a:ext uri="{FF2B5EF4-FFF2-40B4-BE49-F238E27FC236}">
                    <a16:creationId xmlns:a16="http://schemas.microsoft.com/office/drawing/2014/main" id="{ED736147-94D2-41EC-84F3-4A44D6CC1C8A}"/>
                  </a:ext>
                </a:extLst>
              </p:cNvPr>
              <p:cNvSpPr/>
              <p:nvPr/>
            </p:nvSpPr>
            <p:spPr>
              <a:xfrm>
                <a:off x="906728" y="3844283"/>
                <a:ext cx="140991" cy="139500"/>
              </a:xfrm>
              <a:custGeom>
                <a:avLst/>
                <a:gdLst>
                  <a:gd name="f0" fmla="val 10800000"/>
                  <a:gd name="f1" fmla="val 5400000"/>
                  <a:gd name="f2" fmla="val 180"/>
                  <a:gd name="f3" fmla="val w"/>
                  <a:gd name="f4" fmla="val h"/>
                  <a:gd name="f5" fmla="val 0"/>
                  <a:gd name="f6" fmla="val 40"/>
                  <a:gd name="f7" fmla="val 20"/>
                  <a:gd name="f8" fmla="val 9"/>
                  <a:gd name="f9" fmla="val 31"/>
                  <a:gd name="f10" fmla="val 8"/>
                  <a:gd name="f11" fmla="val 13"/>
                  <a:gd name="f12" fmla="val 27"/>
                  <a:gd name="f13" fmla="val 32"/>
                  <a:gd name="f14" fmla="+- 0 0 -90"/>
                  <a:gd name="f15" fmla="*/ f3 1 40"/>
                  <a:gd name="f16" fmla="*/ f4 1 40"/>
                  <a:gd name="f17" fmla="val f5"/>
                  <a:gd name="f18" fmla="val f6"/>
                  <a:gd name="f19" fmla="*/ f14 f0 1"/>
                  <a:gd name="f20" fmla="+- f18 0 f17"/>
                  <a:gd name="f21" fmla="*/ f19 1 f2"/>
                  <a:gd name="f22" fmla="*/ f20 1 40"/>
                  <a:gd name="f23" fmla="*/ 20 f20 1"/>
                  <a:gd name="f24" fmla="*/ 40 f20 1"/>
                  <a:gd name="f25" fmla="*/ 0 f20 1"/>
                  <a:gd name="f26" fmla="*/ 8 f20 1"/>
                  <a:gd name="f27" fmla="*/ 32 f20 1"/>
                  <a:gd name="f28" fmla="+- f21 0 f1"/>
                  <a:gd name="f29" fmla="*/ f23 1 40"/>
                  <a:gd name="f30" fmla="*/ f24 1 40"/>
                  <a:gd name="f31" fmla="*/ f25 1 40"/>
                  <a:gd name="f32" fmla="*/ f26 1 40"/>
                  <a:gd name="f33" fmla="*/ f27 1 40"/>
                  <a:gd name="f34" fmla="*/ 0 1 f22"/>
                  <a:gd name="f35" fmla="*/ f18 1 f22"/>
                  <a:gd name="f36" fmla="*/ f29 1 f22"/>
                  <a:gd name="f37" fmla="*/ f30 1 f22"/>
                  <a:gd name="f38" fmla="*/ f31 1 f22"/>
                  <a:gd name="f39" fmla="*/ f32 1 f22"/>
                  <a:gd name="f40" fmla="*/ f33 1 f22"/>
                  <a:gd name="f41" fmla="*/ f34 f15 1"/>
                  <a:gd name="f42" fmla="*/ f35 f15 1"/>
                  <a:gd name="f43" fmla="*/ f35 f16 1"/>
                  <a:gd name="f44" fmla="*/ f34 f16 1"/>
                  <a:gd name="f45" fmla="*/ f36 f15 1"/>
                  <a:gd name="f46" fmla="*/ f37 f16 1"/>
                  <a:gd name="f47" fmla="*/ f38 f15 1"/>
                  <a:gd name="f48" fmla="*/ f36 f16 1"/>
                  <a:gd name="f49" fmla="*/ f38 f16 1"/>
                  <a:gd name="f50" fmla="*/ f37 f15 1"/>
                  <a:gd name="f51" fmla="*/ f39 f16 1"/>
                  <a:gd name="f52" fmla="*/ f39 f15 1"/>
                  <a:gd name="f53" fmla="*/ f40 f16 1"/>
                  <a:gd name="f54" fmla="*/ f40 f15 1"/>
                </a:gdLst>
                <a:ahLst/>
                <a:cxnLst>
                  <a:cxn ang="3cd4">
                    <a:pos x="hc" y="t"/>
                  </a:cxn>
                  <a:cxn ang="0">
                    <a:pos x="r" y="vc"/>
                  </a:cxn>
                  <a:cxn ang="cd4">
                    <a:pos x="hc" y="b"/>
                  </a:cxn>
                  <a:cxn ang="cd2">
                    <a:pos x="l" y="vc"/>
                  </a:cxn>
                  <a:cxn ang="f28">
                    <a:pos x="f45" y="f46"/>
                  </a:cxn>
                  <a:cxn ang="f28">
                    <a:pos x="f47" y="f48"/>
                  </a:cxn>
                  <a:cxn ang="f28">
                    <a:pos x="f45" y="f49"/>
                  </a:cxn>
                  <a:cxn ang="f28">
                    <a:pos x="f50" y="f48"/>
                  </a:cxn>
                  <a:cxn ang="f28">
                    <a:pos x="f45" y="f46"/>
                  </a:cxn>
                  <a:cxn ang="f28">
                    <a:pos x="f45" y="f51"/>
                  </a:cxn>
                  <a:cxn ang="f28">
                    <a:pos x="f52" y="f48"/>
                  </a:cxn>
                  <a:cxn ang="f28">
                    <a:pos x="f45" y="f53"/>
                  </a:cxn>
                  <a:cxn ang="f28">
                    <a:pos x="f54" y="f48"/>
                  </a:cxn>
                  <a:cxn ang="f28">
                    <a:pos x="f45" y="f51"/>
                  </a:cxn>
                </a:cxnLst>
                <a:rect l="f41" t="f44" r="f42" b="f43"/>
                <a:pathLst>
                  <a:path w="40" h="40">
                    <a:moveTo>
                      <a:pt x="f7" y="f6"/>
                    </a:moveTo>
                    <a:cubicBezTo>
                      <a:pt x="f8" y="f6"/>
                      <a:pt x="f5" y="f9"/>
                      <a:pt x="f5" y="f7"/>
                    </a:cubicBezTo>
                    <a:cubicBezTo>
                      <a:pt x="f5" y="f8"/>
                      <a:pt x="f8" y="f5"/>
                      <a:pt x="f7" y="f5"/>
                    </a:cubicBezTo>
                    <a:cubicBezTo>
                      <a:pt x="f9" y="f5"/>
                      <a:pt x="f6" y="f8"/>
                      <a:pt x="f6" y="f7"/>
                    </a:cubicBezTo>
                    <a:cubicBezTo>
                      <a:pt x="f6" y="f9"/>
                      <a:pt x="f9" y="f6"/>
                      <a:pt x="f7" y="f6"/>
                    </a:cubicBezTo>
                    <a:close/>
                    <a:moveTo>
                      <a:pt x="f7" y="f10"/>
                    </a:moveTo>
                    <a:cubicBezTo>
                      <a:pt x="f11" y="f10"/>
                      <a:pt x="f10" y="f11"/>
                      <a:pt x="f10" y="f7"/>
                    </a:cubicBezTo>
                    <a:cubicBezTo>
                      <a:pt x="f10" y="f12"/>
                      <a:pt x="f11" y="f13"/>
                      <a:pt x="f7" y="f13"/>
                    </a:cubicBezTo>
                    <a:cubicBezTo>
                      <a:pt x="f12" y="f13"/>
                      <a:pt x="f13" y="f12"/>
                      <a:pt x="f13" y="f7"/>
                    </a:cubicBezTo>
                    <a:cubicBezTo>
                      <a:pt x="f13" y="f11"/>
                      <a:pt x="f12" y="f10"/>
                      <a:pt x="f7" y="f10"/>
                    </a:cubicBezTo>
                    <a:close/>
                  </a:path>
                </a:pathLst>
              </a:custGeom>
              <a:solidFill>
                <a:srgbClr val="FFFFFF"/>
              </a:solidFill>
              <a:ln cap="flat">
                <a:noFill/>
                <a:prstDash val="solid"/>
              </a:ln>
            </p:spPr>
            <p:txBody>
              <a:bodyPr vert="horz" wrap="square" lIns="91440" tIns="45720" rIns="91440" bIns="45720" anchor="t" anchorCtr="0" compatLnSpc="1">
                <a:noAutofit/>
              </a:bodyPr>
              <a:lstStyle/>
              <a:p>
                <a:pPr defTabSz="932719">
                  <a:defRPr sz="1800" b="0" i="0" u="none" strike="noStrike" kern="0" cap="none" spc="0" baseline="0">
                    <a:solidFill>
                      <a:srgbClr val="000000"/>
                    </a:solidFill>
                    <a:uFillTx/>
                  </a:defRPr>
                </a:pPr>
                <a:endParaRPr lang="en-US" kern="0">
                  <a:solidFill>
                    <a:srgbClr val="505050"/>
                  </a:solidFill>
                  <a:latin typeface="Segoe UI"/>
                </a:endParaRPr>
              </a:p>
            </p:txBody>
          </p:sp>
          <p:sp>
            <p:nvSpPr>
              <p:cNvPr id="87" name="Freeform 1997">
                <a:extLst>
                  <a:ext uri="{FF2B5EF4-FFF2-40B4-BE49-F238E27FC236}">
                    <a16:creationId xmlns:a16="http://schemas.microsoft.com/office/drawing/2014/main" id="{78C40423-A7F7-4F2B-A549-CC32B6A8030B}"/>
                  </a:ext>
                </a:extLst>
              </p:cNvPr>
              <p:cNvSpPr/>
              <p:nvPr/>
            </p:nvSpPr>
            <p:spPr>
              <a:xfrm>
                <a:off x="878528" y="3955584"/>
                <a:ext cx="169182" cy="112791"/>
              </a:xfrm>
              <a:custGeom>
                <a:avLst/>
                <a:gdLst>
                  <a:gd name="f0" fmla="val 10800000"/>
                  <a:gd name="f1" fmla="val 5400000"/>
                  <a:gd name="f2" fmla="val 180"/>
                  <a:gd name="f3" fmla="val w"/>
                  <a:gd name="f4" fmla="val h"/>
                  <a:gd name="f5" fmla="val 0"/>
                  <a:gd name="f6" fmla="val 48"/>
                  <a:gd name="f7" fmla="val 32"/>
                  <a:gd name="f8" fmla="val 8"/>
                  <a:gd name="f9" fmla="val 30"/>
                  <a:gd name="f10" fmla="val 12"/>
                  <a:gd name="f11" fmla="val 11"/>
                  <a:gd name="f12" fmla="val 28"/>
                  <a:gd name="f13" fmla="val 36"/>
                  <a:gd name="f14" fmla="val 43"/>
                  <a:gd name="f15" fmla="val 3"/>
                  <a:gd name="f16" fmla="val 42"/>
                  <a:gd name="f17" fmla="val 14"/>
                  <a:gd name="f18" fmla="val 38"/>
                  <a:gd name="f19" fmla="val 10"/>
                  <a:gd name="f20" fmla="val 33"/>
                  <a:gd name="f21" fmla="val 16"/>
                  <a:gd name="f22" fmla="+- 0 0 -90"/>
                  <a:gd name="f23" fmla="*/ f3 1 48"/>
                  <a:gd name="f24" fmla="*/ f4 1 32"/>
                  <a:gd name="f25" fmla="val f5"/>
                  <a:gd name="f26" fmla="val f6"/>
                  <a:gd name="f27" fmla="val f7"/>
                  <a:gd name="f28" fmla="*/ f22 f0 1"/>
                  <a:gd name="f29" fmla="+- f27 0 f25"/>
                  <a:gd name="f30" fmla="+- f26 0 f25"/>
                  <a:gd name="f31" fmla="*/ f28 1 f2"/>
                  <a:gd name="f32" fmla="*/ f30 1 48"/>
                  <a:gd name="f33" fmla="*/ f29 1 32"/>
                  <a:gd name="f34" fmla="*/ 8 f30 1"/>
                  <a:gd name="f35" fmla="*/ 32 f29 1"/>
                  <a:gd name="f36" fmla="*/ 0 f30 1"/>
                  <a:gd name="f37" fmla="*/ 30 f29 1"/>
                  <a:gd name="f38" fmla="*/ 28 f30 1"/>
                  <a:gd name="f39" fmla="*/ 0 f29 1"/>
                  <a:gd name="f40" fmla="*/ 48 f30 1"/>
                  <a:gd name="f41" fmla="*/ 8 f29 1"/>
                  <a:gd name="f42" fmla="*/ 42 f30 1"/>
                  <a:gd name="f43" fmla="*/ 14 f29 1"/>
                  <a:gd name="f44" fmla="+- f31 0 f1"/>
                  <a:gd name="f45" fmla="*/ f34 1 48"/>
                  <a:gd name="f46" fmla="*/ f35 1 32"/>
                  <a:gd name="f47" fmla="*/ f36 1 48"/>
                  <a:gd name="f48" fmla="*/ f37 1 32"/>
                  <a:gd name="f49" fmla="*/ f38 1 48"/>
                  <a:gd name="f50" fmla="*/ f39 1 32"/>
                  <a:gd name="f51" fmla="*/ f40 1 48"/>
                  <a:gd name="f52" fmla="*/ f41 1 32"/>
                  <a:gd name="f53" fmla="*/ f42 1 48"/>
                  <a:gd name="f54" fmla="*/ f43 1 32"/>
                  <a:gd name="f55" fmla="*/ 0 1 f32"/>
                  <a:gd name="f56" fmla="*/ f26 1 f32"/>
                  <a:gd name="f57" fmla="*/ 0 1 f33"/>
                  <a:gd name="f58" fmla="*/ f27 1 f33"/>
                  <a:gd name="f59" fmla="*/ f45 1 f32"/>
                  <a:gd name="f60" fmla="*/ f46 1 f33"/>
                  <a:gd name="f61" fmla="*/ f47 1 f32"/>
                  <a:gd name="f62" fmla="*/ f48 1 f33"/>
                  <a:gd name="f63" fmla="*/ f49 1 f32"/>
                  <a:gd name="f64" fmla="*/ f50 1 f33"/>
                  <a:gd name="f65" fmla="*/ f51 1 f32"/>
                  <a:gd name="f66" fmla="*/ f52 1 f33"/>
                  <a:gd name="f67" fmla="*/ f53 1 f32"/>
                  <a:gd name="f68" fmla="*/ f54 1 f33"/>
                  <a:gd name="f69" fmla="*/ f55 f23 1"/>
                  <a:gd name="f70" fmla="*/ f56 f23 1"/>
                  <a:gd name="f71" fmla="*/ f58 f24 1"/>
                  <a:gd name="f72" fmla="*/ f57 f24 1"/>
                  <a:gd name="f73" fmla="*/ f59 f23 1"/>
                  <a:gd name="f74" fmla="*/ f60 f24 1"/>
                  <a:gd name="f75" fmla="*/ f61 f23 1"/>
                  <a:gd name="f76" fmla="*/ f62 f24 1"/>
                  <a:gd name="f77" fmla="*/ f63 f23 1"/>
                  <a:gd name="f78" fmla="*/ f64 f24 1"/>
                  <a:gd name="f79" fmla="*/ f65 f23 1"/>
                  <a:gd name="f80" fmla="*/ f66 f24 1"/>
                  <a:gd name="f81" fmla="*/ f67 f23 1"/>
                  <a:gd name="f82" fmla="*/ f68 f24 1"/>
                </a:gdLst>
                <a:ahLst/>
                <a:cxnLst>
                  <a:cxn ang="3cd4">
                    <a:pos x="hc" y="t"/>
                  </a:cxn>
                  <a:cxn ang="0">
                    <a:pos x="r" y="vc"/>
                  </a:cxn>
                  <a:cxn ang="cd4">
                    <a:pos x="hc" y="b"/>
                  </a:cxn>
                  <a:cxn ang="cd2">
                    <a:pos x="l" y="vc"/>
                  </a:cxn>
                  <a:cxn ang="f44">
                    <a:pos x="f73" y="f74"/>
                  </a:cxn>
                  <a:cxn ang="f44">
                    <a:pos x="f75" y="f74"/>
                  </a:cxn>
                  <a:cxn ang="f44">
                    <a:pos x="f75" y="f76"/>
                  </a:cxn>
                  <a:cxn ang="f44">
                    <a:pos x="f77" y="f78"/>
                  </a:cxn>
                  <a:cxn ang="f44">
                    <a:pos x="f79" y="f80"/>
                  </a:cxn>
                  <a:cxn ang="f44">
                    <a:pos x="f81" y="f82"/>
                  </a:cxn>
                  <a:cxn ang="f44">
                    <a:pos x="f77" y="f80"/>
                  </a:cxn>
                  <a:cxn ang="f44">
                    <a:pos x="f73" y="f76"/>
                  </a:cxn>
                  <a:cxn ang="f44">
                    <a:pos x="f73" y="f74"/>
                  </a:cxn>
                </a:cxnLst>
                <a:rect l="f69" t="f72" r="f70" b="f71"/>
                <a:pathLst>
                  <a:path w="48" h="32">
                    <a:moveTo>
                      <a:pt x="f8" y="f7"/>
                    </a:moveTo>
                    <a:cubicBezTo>
                      <a:pt x="f5" y="f7"/>
                      <a:pt x="f5" y="f7"/>
                      <a:pt x="f5" y="f7"/>
                    </a:cubicBezTo>
                    <a:cubicBezTo>
                      <a:pt x="f5" y="f9"/>
                      <a:pt x="f5" y="f9"/>
                      <a:pt x="f5" y="f9"/>
                    </a:cubicBezTo>
                    <a:cubicBezTo>
                      <a:pt x="f5" y="f10"/>
                      <a:pt x="f11" y="f5"/>
                      <a:pt x="f12" y="f5"/>
                    </a:cubicBezTo>
                    <a:cubicBezTo>
                      <a:pt x="f13" y="f5"/>
                      <a:pt x="f14" y="f15"/>
                      <a:pt x="f6" y="f8"/>
                    </a:cubicBezTo>
                    <a:cubicBezTo>
                      <a:pt x="f16" y="f17"/>
                      <a:pt x="f16" y="f17"/>
                      <a:pt x="f16" y="f17"/>
                    </a:cubicBezTo>
                    <a:cubicBezTo>
                      <a:pt x="f18" y="f19"/>
                      <a:pt x="f20" y="f8"/>
                      <a:pt x="f12" y="f8"/>
                    </a:cubicBezTo>
                    <a:cubicBezTo>
                      <a:pt x="f21" y="f8"/>
                      <a:pt x="f8" y="f21"/>
                      <a:pt x="f8" y="f9"/>
                    </a:cubicBezTo>
                    <a:lnTo>
                      <a:pt x="f8" y="f7"/>
                    </a:lnTo>
                    <a:close/>
                  </a:path>
                </a:pathLst>
              </a:custGeom>
              <a:solidFill>
                <a:srgbClr val="FFFFFF"/>
              </a:solidFill>
              <a:ln cap="flat">
                <a:noFill/>
                <a:prstDash val="solid"/>
              </a:ln>
            </p:spPr>
            <p:txBody>
              <a:bodyPr vert="horz" wrap="square" lIns="91440" tIns="45720" rIns="91440" bIns="45720" anchor="t" anchorCtr="0" compatLnSpc="1">
                <a:noAutofit/>
              </a:bodyPr>
              <a:lstStyle/>
              <a:p>
                <a:pPr defTabSz="932719">
                  <a:defRPr sz="1800" b="0" i="0" u="none" strike="noStrike" kern="0" cap="none" spc="0" baseline="0">
                    <a:solidFill>
                      <a:srgbClr val="000000"/>
                    </a:solidFill>
                    <a:uFillTx/>
                  </a:defRPr>
                </a:pPr>
                <a:endParaRPr lang="en-US" kern="0">
                  <a:solidFill>
                    <a:srgbClr val="505050"/>
                  </a:solidFill>
                  <a:latin typeface="Segoe UI"/>
                </a:endParaRPr>
              </a:p>
            </p:txBody>
          </p:sp>
          <p:sp>
            <p:nvSpPr>
              <p:cNvPr id="88" name="Freeform 1998">
                <a:extLst>
                  <a:ext uri="{FF2B5EF4-FFF2-40B4-BE49-F238E27FC236}">
                    <a16:creationId xmlns:a16="http://schemas.microsoft.com/office/drawing/2014/main" id="{8B8E1D39-F7DA-4687-9FBC-E4B2CF7C5A3E}"/>
                  </a:ext>
                </a:extLst>
              </p:cNvPr>
              <p:cNvSpPr/>
              <p:nvPr/>
            </p:nvSpPr>
            <p:spPr>
              <a:xfrm>
                <a:off x="1019519" y="3955584"/>
                <a:ext cx="139500" cy="140991"/>
              </a:xfrm>
              <a:custGeom>
                <a:avLst/>
                <a:gdLst>
                  <a:gd name="f0" fmla="val 10800000"/>
                  <a:gd name="f1" fmla="val 5400000"/>
                  <a:gd name="f2" fmla="val 180"/>
                  <a:gd name="f3" fmla="val w"/>
                  <a:gd name="f4" fmla="val h"/>
                  <a:gd name="f5" fmla="val 0"/>
                  <a:gd name="f6" fmla="val 40"/>
                  <a:gd name="f7" fmla="val 20"/>
                  <a:gd name="f8" fmla="val 9"/>
                  <a:gd name="f9" fmla="val 31"/>
                  <a:gd name="f10" fmla="val 8"/>
                  <a:gd name="f11" fmla="val 13"/>
                  <a:gd name="f12" fmla="val 27"/>
                  <a:gd name="f13" fmla="val 32"/>
                  <a:gd name="f14" fmla="+- 0 0 -90"/>
                  <a:gd name="f15" fmla="*/ f3 1 40"/>
                  <a:gd name="f16" fmla="*/ f4 1 40"/>
                  <a:gd name="f17" fmla="val f5"/>
                  <a:gd name="f18" fmla="val f6"/>
                  <a:gd name="f19" fmla="*/ f14 f0 1"/>
                  <a:gd name="f20" fmla="+- f18 0 f17"/>
                  <a:gd name="f21" fmla="*/ f19 1 f2"/>
                  <a:gd name="f22" fmla="*/ f20 1 40"/>
                  <a:gd name="f23" fmla="*/ 20 f20 1"/>
                  <a:gd name="f24" fmla="*/ 40 f20 1"/>
                  <a:gd name="f25" fmla="*/ 0 f20 1"/>
                  <a:gd name="f26" fmla="*/ 8 f20 1"/>
                  <a:gd name="f27" fmla="*/ 32 f20 1"/>
                  <a:gd name="f28" fmla="+- f21 0 f1"/>
                  <a:gd name="f29" fmla="*/ f23 1 40"/>
                  <a:gd name="f30" fmla="*/ f24 1 40"/>
                  <a:gd name="f31" fmla="*/ f25 1 40"/>
                  <a:gd name="f32" fmla="*/ f26 1 40"/>
                  <a:gd name="f33" fmla="*/ f27 1 40"/>
                  <a:gd name="f34" fmla="*/ 0 1 f22"/>
                  <a:gd name="f35" fmla="*/ f18 1 f22"/>
                  <a:gd name="f36" fmla="*/ f29 1 f22"/>
                  <a:gd name="f37" fmla="*/ f30 1 f22"/>
                  <a:gd name="f38" fmla="*/ f31 1 f22"/>
                  <a:gd name="f39" fmla="*/ f32 1 f22"/>
                  <a:gd name="f40" fmla="*/ f33 1 f22"/>
                  <a:gd name="f41" fmla="*/ f34 f15 1"/>
                  <a:gd name="f42" fmla="*/ f35 f15 1"/>
                  <a:gd name="f43" fmla="*/ f35 f16 1"/>
                  <a:gd name="f44" fmla="*/ f34 f16 1"/>
                  <a:gd name="f45" fmla="*/ f36 f15 1"/>
                  <a:gd name="f46" fmla="*/ f37 f16 1"/>
                  <a:gd name="f47" fmla="*/ f38 f15 1"/>
                  <a:gd name="f48" fmla="*/ f36 f16 1"/>
                  <a:gd name="f49" fmla="*/ f38 f16 1"/>
                  <a:gd name="f50" fmla="*/ f37 f15 1"/>
                  <a:gd name="f51" fmla="*/ f39 f16 1"/>
                  <a:gd name="f52" fmla="*/ f39 f15 1"/>
                  <a:gd name="f53" fmla="*/ f40 f16 1"/>
                  <a:gd name="f54" fmla="*/ f40 f15 1"/>
                </a:gdLst>
                <a:ahLst/>
                <a:cxnLst>
                  <a:cxn ang="3cd4">
                    <a:pos x="hc" y="t"/>
                  </a:cxn>
                  <a:cxn ang="0">
                    <a:pos x="r" y="vc"/>
                  </a:cxn>
                  <a:cxn ang="cd4">
                    <a:pos x="hc" y="b"/>
                  </a:cxn>
                  <a:cxn ang="cd2">
                    <a:pos x="l" y="vc"/>
                  </a:cxn>
                  <a:cxn ang="f28">
                    <a:pos x="f45" y="f46"/>
                  </a:cxn>
                  <a:cxn ang="f28">
                    <a:pos x="f47" y="f48"/>
                  </a:cxn>
                  <a:cxn ang="f28">
                    <a:pos x="f45" y="f49"/>
                  </a:cxn>
                  <a:cxn ang="f28">
                    <a:pos x="f50" y="f48"/>
                  </a:cxn>
                  <a:cxn ang="f28">
                    <a:pos x="f45" y="f46"/>
                  </a:cxn>
                  <a:cxn ang="f28">
                    <a:pos x="f45" y="f51"/>
                  </a:cxn>
                  <a:cxn ang="f28">
                    <a:pos x="f52" y="f48"/>
                  </a:cxn>
                  <a:cxn ang="f28">
                    <a:pos x="f45" y="f53"/>
                  </a:cxn>
                  <a:cxn ang="f28">
                    <a:pos x="f54" y="f48"/>
                  </a:cxn>
                  <a:cxn ang="f28">
                    <a:pos x="f45" y="f51"/>
                  </a:cxn>
                </a:cxnLst>
                <a:rect l="f41" t="f44" r="f42" b="f43"/>
                <a:pathLst>
                  <a:path w="40" h="40">
                    <a:moveTo>
                      <a:pt x="f7" y="f6"/>
                    </a:moveTo>
                    <a:cubicBezTo>
                      <a:pt x="f8" y="f6"/>
                      <a:pt x="f5" y="f9"/>
                      <a:pt x="f5" y="f7"/>
                    </a:cubicBezTo>
                    <a:cubicBezTo>
                      <a:pt x="f5" y="f8"/>
                      <a:pt x="f8" y="f5"/>
                      <a:pt x="f7" y="f5"/>
                    </a:cubicBezTo>
                    <a:cubicBezTo>
                      <a:pt x="f9" y="f5"/>
                      <a:pt x="f6" y="f8"/>
                      <a:pt x="f6" y="f7"/>
                    </a:cubicBezTo>
                    <a:cubicBezTo>
                      <a:pt x="f6" y="f9"/>
                      <a:pt x="f9" y="f6"/>
                      <a:pt x="f7" y="f6"/>
                    </a:cubicBezTo>
                    <a:close/>
                    <a:moveTo>
                      <a:pt x="f7" y="f10"/>
                    </a:moveTo>
                    <a:cubicBezTo>
                      <a:pt x="f11" y="f10"/>
                      <a:pt x="f10" y="f11"/>
                      <a:pt x="f10" y="f7"/>
                    </a:cubicBezTo>
                    <a:cubicBezTo>
                      <a:pt x="f10" y="f12"/>
                      <a:pt x="f11" y="f13"/>
                      <a:pt x="f7" y="f13"/>
                    </a:cubicBezTo>
                    <a:cubicBezTo>
                      <a:pt x="f12" y="f13"/>
                      <a:pt x="f13" y="f12"/>
                      <a:pt x="f13" y="f7"/>
                    </a:cubicBezTo>
                    <a:cubicBezTo>
                      <a:pt x="f13" y="f11"/>
                      <a:pt x="f12" y="f10"/>
                      <a:pt x="f7" y="f10"/>
                    </a:cubicBezTo>
                    <a:close/>
                  </a:path>
                </a:pathLst>
              </a:custGeom>
              <a:solidFill>
                <a:srgbClr val="FFFFFF"/>
              </a:solidFill>
              <a:ln cap="flat">
                <a:noFill/>
                <a:prstDash val="solid"/>
              </a:ln>
            </p:spPr>
            <p:txBody>
              <a:bodyPr vert="horz" wrap="square" lIns="91440" tIns="45720" rIns="91440" bIns="45720" anchor="t" anchorCtr="0" compatLnSpc="1">
                <a:noAutofit/>
              </a:bodyPr>
              <a:lstStyle/>
              <a:p>
                <a:pPr defTabSz="932719">
                  <a:defRPr sz="1800" b="0" i="0" u="none" strike="noStrike" kern="0" cap="none" spc="0" baseline="0">
                    <a:solidFill>
                      <a:srgbClr val="000000"/>
                    </a:solidFill>
                    <a:uFillTx/>
                  </a:defRPr>
                </a:pPr>
                <a:endParaRPr lang="en-US" kern="0">
                  <a:solidFill>
                    <a:srgbClr val="505050"/>
                  </a:solidFill>
                  <a:latin typeface="Segoe UI"/>
                </a:endParaRPr>
              </a:p>
            </p:txBody>
          </p:sp>
        </p:grpSp>
      </p:grpSp>
      <p:sp>
        <p:nvSpPr>
          <p:cNvPr id="89" name="Oval 255">
            <a:extLst>
              <a:ext uri="{FF2B5EF4-FFF2-40B4-BE49-F238E27FC236}">
                <a16:creationId xmlns:a16="http://schemas.microsoft.com/office/drawing/2014/main" id="{D5C5EBA4-2AAE-4FB9-A9AE-E408B217885A}"/>
              </a:ext>
            </a:extLst>
          </p:cNvPr>
          <p:cNvSpPr/>
          <p:nvPr/>
        </p:nvSpPr>
        <p:spPr>
          <a:xfrm>
            <a:off x="2050293" y="2456155"/>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chemeClr val="bg1">
              <a:lumMod val="95000"/>
            </a:schemeClr>
          </a:solidFill>
          <a:ln w="38100" cap="flat">
            <a:solidFill>
              <a:schemeClr val="accent1"/>
            </a:solidFill>
            <a:prstDash val="solid"/>
          </a:ln>
        </p:spPr>
        <p:txBody>
          <a:bodyPr vert="horz" wrap="square" lIns="0" tIns="46635" rIns="0" bIns="46635" anchor="ctr" anchorCtr="1" compatLnSpc="1">
            <a:noAutofit/>
          </a:bodyPr>
          <a:lstStyle/>
          <a:p>
            <a:pPr algn="ctr" defTabSz="932271">
              <a:defRPr sz="1800" b="0" i="0" u="none" strike="noStrike" kern="0" cap="none" spc="0" baseline="0">
                <a:solidFill>
                  <a:srgbClr val="000000"/>
                </a:solidFill>
                <a:uFillTx/>
              </a:defRPr>
            </a:pPr>
            <a:endParaRPr lang="en-US" sz="2000" kern="0">
              <a:solidFill>
                <a:srgbClr val="000000"/>
              </a:solidFill>
              <a:latin typeface="Segoe UI Semilight"/>
            </a:endParaRPr>
          </a:p>
        </p:txBody>
      </p:sp>
      <p:sp>
        <p:nvSpPr>
          <p:cNvPr id="90" name="Oval 255">
            <a:extLst>
              <a:ext uri="{FF2B5EF4-FFF2-40B4-BE49-F238E27FC236}">
                <a16:creationId xmlns:a16="http://schemas.microsoft.com/office/drawing/2014/main" id="{12A87406-DC93-4136-9EAE-83F52C42D5E4}"/>
              </a:ext>
            </a:extLst>
          </p:cNvPr>
          <p:cNvSpPr/>
          <p:nvPr/>
        </p:nvSpPr>
        <p:spPr>
          <a:xfrm>
            <a:off x="8921783" y="3802929"/>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chemeClr val="bg1">
              <a:lumMod val="95000"/>
            </a:schemeClr>
          </a:solidFill>
          <a:ln w="38100" cap="flat">
            <a:solidFill>
              <a:schemeClr val="accent1"/>
            </a:solidFill>
            <a:prstDash val="solid"/>
          </a:ln>
        </p:spPr>
        <p:txBody>
          <a:bodyPr vert="horz" wrap="square" lIns="0" tIns="46635" rIns="0" bIns="46635" anchor="ctr" anchorCtr="1" compatLnSpc="1">
            <a:noAutofit/>
          </a:bodyPr>
          <a:lstStyle/>
          <a:p>
            <a:pPr algn="ctr" defTabSz="932271">
              <a:defRPr sz="1800" b="0" i="0" u="none" strike="noStrike" kern="0" cap="none" spc="0" baseline="0">
                <a:solidFill>
                  <a:srgbClr val="000000"/>
                </a:solidFill>
                <a:uFillTx/>
              </a:defRPr>
            </a:pPr>
            <a:endParaRPr lang="en-US" sz="2000" kern="0">
              <a:solidFill>
                <a:srgbClr val="000000"/>
              </a:solidFill>
              <a:latin typeface="Segoe UI Semilight"/>
            </a:endParaRPr>
          </a:p>
        </p:txBody>
      </p:sp>
      <p:sp>
        <p:nvSpPr>
          <p:cNvPr id="91" name="Oval 255">
            <a:extLst>
              <a:ext uri="{FF2B5EF4-FFF2-40B4-BE49-F238E27FC236}">
                <a16:creationId xmlns:a16="http://schemas.microsoft.com/office/drawing/2014/main" id="{EE4E46F0-7803-418E-9FF8-AFE037388411}"/>
              </a:ext>
            </a:extLst>
          </p:cNvPr>
          <p:cNvSpPr/>
          <p:nvPr/>
        </p:nvSpPr>
        <p:spPr>
          <a:xfrm>
            <a:off x="8092631" y="2644573"/>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chemeClr val="bg1">
              <a:lumMod val="95000"/>
            </a:schemeClr>
          </a:solidFill>
          <a:ln w="38100" cap="flat">
            <a:solidFill>
              <a:schemeClr val="accent1"/>
            </a:solidFill>
            <a:prstDash val="solid"/>
          </a:ln>
        </p:spPr>
        <p:txBody>
          <a:bodyPr vert="horz" wrap="square" lIns="0" tIns="46635" rIns="0" bIns="46635" anchor="ctr" anchorCtr="1" compatLnSpc="1">
            <a:noAutofit/>
          </a:bodyPr>
          <a:lstStyle/>
          <a:p>
            <a:pPr algn="ctr" defTabSz="932271">
              <a:defRPr sz="1800" b="0" i="0" u="none" strike="noStrike" kern="0" cap="none" spc="0" baseline="0">
                <a:solidFill>
                  <a:srgbClr val="000000"/>
                </a:solidFill>
                <a:uFillTx/>
              </a:defRPr>
            </a:pPr>
            <a:endParaRPr lang="en-US" sz="2000" kern="0">
              <a:solidFill>
                <a:srgbClr val="000000"/>
              </a:solidFill>
              <a:latin typeface="Segoe UI Semilight"/>
            </a:endParaRPr>
          </a:p>
        </p:txBody>
      </p:sp>
      <p:sp>
        <p:nvSpPr>
          <p:cNvPr id="92" name="Oval 255">
            <a:extLst>
              <a:ext uri="{FF2B5EF4-FFF2-40B4-BE49-F238E27FC236}">
                <a16:creationId xmlns:a16="http://schemas.microsoft.com/office/drawing/2014/main" id="{0272DBD6-60FA-48D6-A99F-CD80C33733EC}"/>
              </a:ext>
            </a:extLst>
          </p:cNvPr>
          <p:cNvSpPr/>
          <p:nvPr/>
        </p:nvSpPr>
        <p:spPr>
          <a:xfrm>
            <a:off x="8092631" y="4915155"/>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chemeClr val="bg1">
              <a:lumMod val="95000"/>
            </a:schemeClr>
          </a:solidFill>
          <a:ln w="38100" cap="flat">
            <a:solidFill>
              <a:schemeClr val="accent1"/>
            </a:solidFill>
            <a:prstDash val="solid"/>
          </a:ln>
        </p:spPr>
        <p:txBody>
          <a:bodyPr vert="horz" wrap="square" lIns="0" tIns="46635" rIns="0" bIns="46635" anchor="ctr" anchorCtr="1" compatLnSpc="1">
            <a:noAutofit/>
          </a:bodyPr>
          <a:lstStyle/>
          <a:p>
            <a:pPr algn="ctr" defTabSz="932271">
              <a:defRPr sz="1800" b="0" i="0" u="none" strike="noStrike" kern="0" cap="none" spc="0" baseline="0">
                <a:solidFill>
                  <a:srgbClr val="000000"/>
                </a:solidFill>
                <a:uFillTx/>
              </a:defRPr>
            </a:pPr>
            <a:endParaRPr lang="en-US" sz="2000" kern="0">
              <a:solidFill>
                <a:srgbClr val="000000"/>
              </a:solidFill>
              <a:latin typeface="Segoe UI Semilight"/>
            </a:endParaRPr>
          </a:p>
        </p:txBody>
      </p:sp>
      <p:sp>
        <p:nvSpPr>
          <p:cNvPr id="93" name="Oval 255">
            <a:extLst>
              <a:ext uri="{FF2B5EF4-FFF2-40B4-BE49-F238E27FC236}">
                <a16:creationId xmlns:a16="http://schemas.microsoft.com/office/drawing/2014/main" id="{ED405AB4-4101-4921-BC38-FAECE819C417}"/>
              </a:ext>
            </a:extLst>
          </p:cNvPr>
          <p:cNvSpPr/>
          <p:nvPr/>
        </p:nvSpPr>
        <p:spPr>
          <a:xfrm>
            <a:off x="2757295" y="3639525"/>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chemeClr val="bg1">
              <a:lumMod val="95000"/>
            </a:schemeClr>
          </a:solidFill>
          <a:ln w="38100" cap="flat">
            <a:solidFill>
              <a:schemeClr val="accent1"/>
            </a:solidFill>
            <a:prstDash val="solid"/>
          </a:ln>
        </p:spPr>
        <p:txBody>
          <a:bodyPr vert="horz" wrap="square" lIns="0" tIns="46635" rIns="0" bIns="46635" anchor="ctr" anchorCtr="1" compatLnSpc="1">
            <a:noAutofit/>
          </a:bodyPr>
          <a:lstStyle/>
          <a:p>
            <a:pPr algn="ctr" defTabSz="932271">
              <a:defRPr sz="1800" b="0" i="0" u="none" strike="noStrike" kern="0" cap="none" spc="0" baseline="0">
                <a:solidFill>
                  <a:srgbClr val="000000"/>
                </a:solidFill>
                <a:uFillTx/>
              </a:defRPr>
            </a:pPr>
            <a:endParaRPr lang="en-US" sz="2000" kern="0">
              <a:solidFill>
                <a:srgbClr val="000000"/>
              </a:solidFill>
              <a:latin typeface="Segoe UI Semilight"/>
            </a:endParaRPr>
          </a:p>
        </p:txBody>
      </p:sp>
      <p:sp>
        <p:nvSpPr>
          <p:cNvPr id="94" name="Oval 255">
            <a:extLst>
              <a:ext uri="{FF2B5EF4-FFF2-40B4-BE49-F238E27FC236}">
                <a16:creationId xmlns:a16="http://schemas.microsoft.com/office/drawing/2014/main" id="{B966C56B-70CE-463F-81C4-02F2F1018598}"/>
              </a:ext>
            </a:extLst>
          </p:cNvPr>
          <p:cNvSpPr/>
          <p:nvPr/>
        </p:nvSpPr>
        <p:spPr>
          <a:xfrm>
            <a:off x="2050293" y="4732119"/>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chemeClr val="bg1">
              <a:lumMod val="95000"/>
            </a:schemeClr>
          </a:solidFill>
          <a:ln w="38100" cap="flat">
            <a:solidFill>
              <a:schemeClr val="accent1"/>
            </a:solidFill>
            <a:prstDash val="solid"/>
          </a:ln>
        </p:spPr>
        <p:txBody>
          <a:bodyPr vert="horz" wrap="square" lIns="0" tIns="46635" rIns="0" bIns="46635" anchor="ctr" anchorCtr="1" compatLnSpc="1">
            <a:noAutofit/>
          </a:bodyPr>
          <a:lstStyle/>
          <a:p>
            <a:pPr algn="ctr" defTabSz="932271">
              <a:defRPr sz="1800" b="0" i="0" u="none" strike="noStrike" kern="0" cap="none" spc="0" baseline="0">
                <a:solidFill>
                  <a:srgbClr val="000000"/>
                </a:solidFill>
                <a:uFillTx/>
              </a:defRPr>
            </a:pPr>
            <a:endParaRPr lang="en-US" sz="2000" kern="0">
              <a:solidFill>
                <a:srgbClr val="000000"/>
              </a:solidFill>
              <a:latin typeface="Segoe UI Semilight"/>
            </a:endParaRPr>
          </a:p>
        </p:txBody>
      </p:sp>
      <p:grpSp>
        <p:nvGrpSpPr>
          <p:cNvPr id="95" name="Group 220">
            <a:extLst>
              <a:ext uri="{FF2B5EF4-FFF2-40B4-BE49-F238E27FC236}">
                <a16:creationId xmlns:a16="http://schemas.microsoft.com/office/drawing/2014/main" id="{060BE912-9E27-4FF6-A17A-F2E6790B5516}"/>
              </a:ext>
            </a:extLst>
          </p:cNvPr>
          <p:cNvGrpSpPr/>
          <p:nvPr/>
        </p:nvGrpSpPr>
        <p:grpSpPr>
          <a:xfrm>
            <a:off x="2995037" y="3955528"/>
            <a:ext cx="615729" cy="521701"/>
            <a:chOff x="5293644" y="3236409"/>
            <a:chExt cx="615729" cy="521701"/>
          </a:xfrm>
        </p:grpSpPr>
        <p:sp>
          <p:nvSpPr>
            <p:cNvPr id="96" name="Freeform 5">
              <a:extLst>
                <a:ext uri="{FF2B5EF4-FFF2-40B4-BE49-F238E27FC236}">
                  <a16:creationId xmlns:a16="http://schemas.microsoft.com/office/drawing/2014/main" id="{746FBE29-5633-41A4-84B2-F501178212BA}"/>
                </a:ext>
              </a:extLst>
            </p:cNvPr>
            <p:cNvSpPr/>
            <p:nvPr/>
          </p:nvSpPr>
          <p:spPr>
            <a:xfrm>
              <a:off x="5494940" y="3627982"/>
              <a:ext cx="157487" cy="78546"/>
            </a:xfrm>
            <a:custGeom>
              <a:avLst/>
              <a:gdLst>
                <a:gd name="f0" fmla="val 10800000"/>
                <a:gd name="f1" fmla="val 5400000"/>
                <a:gd name="f2" fmla="val 180"/>
                <a:gd name="f3" fmla="val w"/>
                <a:gd name="f4" fmla="val h"/>
                <a:gd name="f5" fmla="val 0"/>
                <a:gd name="f6" fmla="val 48"/>
                <a:gd name="f7" fmla="val 24"/>
                <a:gd name="f8" fmla="val 42"/>
                <a:gd name="f9" fmla="val 11"/>
                <a:gd name="f10" fmla="val 22"/>
                <a:gd name="f11" fmla="val 47"/>
                <a:gd name="f12" fmla="val 23"/>
                <a:gd name="f13" fmla="val 45"/>
                <a:gd name="f14" fmla="val 3"/>
                <a:gd name="f15" fmla="val 1"/>
                <a:gd name="f16" fmla="val 6"/>
                <a:gd name="f17" fmla="+- 0 0 -90"/>
                <a:gd name="f18" fmla="*/ f3 1 48"/>
                <a:gd name="f19" fmla="*/ f4 1 24"/>
                <a:gd name="f20" fmla="val f5"/>
                <a:gd name="f21" fmla="val f6"/>
                <a:gd name="f22" fmla="val f7"/>
                <a:gd name="f23" fmla="*/ f17 f0 1"/>
                <a:gd name="f24" fmla="+- f22 0 f20"/>
                <a:gd name="f25" fmla="+- f21 0 f20"/>
                <a:gd name="f26" fmla="*/ f23 1 f2"/>
                <a:gd name="f27" fmla="*/ f25 1 48"/>
                <a:gd name="f28" fmla="*/ f24 1 24"/>
                <a:gd name="f29" fmla="*/ 42 f25 1"/>
                <a:gd name="f30" fmla="*/ 0 f24 1"/>
                <a:gd name="f31" fmla="*/ 11 f24 1"/>
                <a:gd name="f32" fmla="*/ 48 f25 1"/>
                <a:gd name="f33" fmla="*/ 22 f24 1"/>
                <a:gd name="f34" fmla="*/ 45 f25 1"/>
                <a:gd name="f35" fmla="*/ 23 f24 1"/>
                <a:gd name="f36" fmla="*/ 3 f25 1"/>
                <a:gd name="f37" fmla="*/ 0 f25 1"/>
                <a:gd name="f38" fmla="*/ 6 f25 1"/>
                <a:gd name="f39" fmla="+- f26 0 f1"/>
                <a:gd name="f40" fmla="*/ f29 1 48"/>
                <a:gd name="f41" fmla="*/ f30 1 24"/>
                <a:gd name="f42" fmla="*/ f31 1 24"/>
                <a:gd name="f43" fmla="*/ f32 1 48"/>
                <a:gd name="f44" fmla="*/ f33 1 24"/>
                <a:gd name="f45" fmla="*/ f34 1 48"/>
                <a:gd name="f46" fmla="*/ f35 1 24"/>
                <a:gd name="f47" fmla="*/ f36 1 48"/>
                <a:gd name="f48" fmla="*/ f37 1 48"/>
                <a:gd name="f49" fmla="*/ f38 1 48"/>
                <a:gd name="f50" fmla="*/ 0 1 f27"/>
                <a:gd name="f51" fmla="*/ f21 1 f27"/>
                <a:gd name="f52" fmla="*/ 0 1 f28"/>
                <a:gd name="f53" fmla="*/ f22 1 f28"/>
                <a:gd name="f54" fmla="*/ f40 1 f27"/>
                <a:gd name="f55" fmla="*/ f41 1 f28"/>
                <a:gd name="f56" fmla="*/ f42 1 f28"/>
                <a:gd name="f57" fmla="*/ f43 1 f27"/>
                <a:gd name="f58" fmla="*/ f44 1 f28"/>
                <a:gd name="f59" fmla="*/ f45 1 f27"/>
                <a:gd name="f60" fmla="*/ f46 1 f28"/>
                <a:gd name="f61" fmla="*/ f47 1 f27"/>
                <a:gd name="f62" fmla="*/ f48 1 f27"/>
                <a:gd name="f63" fmla="*/ f49 1 f27"/>
                <a:gd name="f64" fmla="*/ f50 f18 1"/>
                <a:gd name="f65" fmla="*/ f51 f18 1"/>
                <a:gd name="f66" fmla="*/ f53 f19 1"/>
                <a:gd name="f67" fmla="*/ f52 f19 1"/>
                <a:gd name="f68" fmla="*/ f54 f18 1"/>
                <a:gd name="f69" fmla="*/ f55 f19 1"/>
                <a:gd name="f70" fmla="*/ f56 f19 1"/>
                <a:gd name="f71" fmla="*/ f57 f18 1"/>
                <a:gd name="f72" fmla="*/ f58 f19 1"/>
                <a:gd name="f73" fmla="*/ f59 f18 1"/>
                <a:gd name="f74" fmla="*/ f60 f19 1"/>
                <a:gd name="f75" fmla="*/ f61 f18 1"/>
                <a:gd name="f76" fmla="*/ f62 f18 1"/>
                <a:gd name="f77" fmla="*/ f63 f18 1"/>
              </a:gdLst>
              <a:ahLst/>
              <a:cxnLst>
                <a:cxn ang="3cd4">
                  <a:pos x="hc" y="t"/>
                </a:cxn>
                <a:cxn ang="0">
                  <a:pos x="r" y="vc"/>
                </a:cxn>
                <a:cxn ang="cd4">
                  <a:pos x="hc" y="b"/>
                </a:cxn>
                <a:cxn ang="cd2">
                  <a:pos x="l" y="vc"/>
                </a:cxn>
                <a:cxn ang="f39">
                  <a:pos x="f68" y="f69"/>
                </a:cxn>
                <a:cxn ang="f39">
                  <a:pos x="f68" y="f70"/>
                </a:cxn>
                <a:cxn ang="f39">
                  <a:pos x="f71" y="f72"/>
                </a:cxn>
                <a:cxn ang="f39">
                  <a:pos x="f73" y="f74"/>
                </a:cxn>
                <a:cxn ang="f39">
                  <a:pos x="f75" y="f74"/>
                </a:cxn>
                <a:cxn ang="f39">
                  <a:pos x="f76" y="f72"/>
                </a:cxn>
                <a:cxn ang="f39">
                  <a:pos x="f77" y="f70"/>
                </a:cxn>
                <a:cxn ang="f39">
                  <a:pos x="f77" y="f69"/>
                </a:cxn>
              </a:cxnLst>
              <a:rect l="f64" t="f67" r="f65" b="f66"/>
              <a:pathLst>
                <a:path w="48" h="24">
                  <a:moveTo>
                    <a:pt x="f8" y="f5"/>
                  </a:moveTo>
                  <a:cubicBezTo>
                    <a:pt x="f8" y="f9"/>
                    <a:pt x="f8" y="f9"/>
                    <a:pt x="f8" y="f9"/>
                  </a:cubicBezTo>
                  <a:cubicBezTo>
                    <a:pt x="f6" y="f10"/>
                    <a:pt x="f6" y="f10"/>
                    <a:pt x="f6" y="f10"/>
                  </a:cubicBezTo>
                  <a:cubicBezTo>
                    <a:pt x="f6" y="f7"/>
                    <a:pt x="f11" y="f12"/>
                    <a:pt x="f13" y="f12"/>
                  </a:cubicBezTo>
                  <a:cubicBezTo>
                    <a:pt x="f14" y="f12"/>
                    <a:pt x="f14" y="f12"/>
                    <a:pt x="f14" y="f12"/>
                  </a:cubicBezTo>
                  <a:cubicBezTo>
                    <a:pt x="f15" y="f12"/>
                    <a:pt x="f5" y="f7"/>
                    <a:pt x="f5" y="f10"/>
                  </a:cubicBezTo>
                  <a:cubicBezTo>
                    <a:pt x="f16" y="f9"/>
                    <a:pt x="f16" y="f9"/>
                    <a:pt x="f16" y="f9"/>
                  </a:cubicBezTo>
                  <a:cubicBezTo>
                    <a:pt x="f16" y="f5"/>
                    <a:pt x="f16" y="f5"/>
                    <a:pt x="f16" y="f5"/>
                  </a:cubicBezTo>
                </a:path>
              </a:pathLst>
            </a:cu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FFFFFF"/>
                </a:solidFill>
                <a:latin typeface="Segoe UI Semilight"/>
              </a:endParaRPr>
            </a:p>
          </p:txBody>
        </p:sp>
        <p:sp>
          <p:nvSpPr>
            <p:cNvPr id="97" name="Freeform 6">
              <a:extLst>
                <a:ext uri="{FF2B5EF4-FFF2-40B4-BE49-F238E27FC236}">
                  <a16:creationId xmlns:a16="http://schemas.microsoft.com/office/drawing/2014/main" id="{D4AE077F-41A2-4643-B227-0395EADADDE6}"/>
                </a:ext>
              </a:extLst>
            </p:cNvPr>
            <p:cNvSpPr/>
            <p:nvPr/>
          </p:nvSpPr>
          <p:spPr>
            <a:xfrm>
              <a:off x="5293644" y="3236409"/>
              <a:ext cx="554153" cy="392743"/>
            </a:xfrm>
            <a:custGeom>
              <a:avLst/>
              <a:gdLst>
                <a:gd name="f0" fmla="val 10800000"/>
                <a:gd name="f1" fmla="val 5400000"/>
                <a:gd name="f2" fmla="val 180"/>
                <a:gd name="f3" fmla="val w"/>
                <a:gd name="f4" fmla="val h"/>
                <a:gd name="f5" fmla="val 0"/>
                <a:gd name="f6" fmla="val 168"/>
                <a:gd name="f7" fmla="val 120"/>
                <a:gd name="f8" fmla="val 118"/>
                <a:gd name="f9" fmla="val 10"/>
                <a:gd name="f10" fmla="val 4"/>
                <a:gd name="f11" fmla="val 115"/>
                <a:gd name="f12" fmla="val 110"/>
                <a:gd name="f13" fmla="val 158"/>
                <a:gd name="f14" fmla="val 164"/>
                <a:gd name="f15" fmla="val 29"/>
                <a:gd name="f16" fmla="+- 0 0 -90"/>
                <a:gd name="f17" fmla="*/ f3 1 168"/>
                <a:gd name="f18" fmla="*/ f4 1 120"/>
                <a:gd name="f19" fmla="val f5"/>
                <a:gd name="f20" fmla="val f6"/>
                <a:gd name="f21" fmla="val f7"/>
                <a:gd name="f22" fmla="*/ f16 f0 1"/>
                <a:gd name="f23" fmla="+- f21 0 f19"/>
                <a:gd name="f24" fmla="+- f20 0 f19"/>
                <a:gd name="f25" fmla="*/ f22 1 f2"/>
                <a:gd name="f26" fmla="*/ f24 1 168"/>
                <a:gd name="f27" fmla="*/ f23 1 120"/>
                <a:gd name="f28" fmla="*/ 118 f24 1"/>
                <a:gd name="f29" fmla="*/ 120 f23 1"/>
                <a:gd name="f30" fmla="*/ 10 f24 1"/>
                <a:gd name="f31" fmla="*/ 0 f24 1"/>
                <a:gd name="f32" fmla="*/ 110 f23 1"/>
                <a:gd name="f33" fmla="*/ 10 f23 1"/>
                <a:gd name="f34" fmla="*/ 0 f23 1"/>
                <a:gd name="f35" fmla="*/ 158 f24 1"/>
                <a:gd name="f36" fmla="*/ 168 f24 1"/>
                <a:gd name="f37" fmla="*/ 29 f23 1"/>
                <a:gd name="f38" fmla="+- f25 0 f1"/>
                <a:gd name="f39" fmla="*/ f28 1 168"/>
                <a:gd name="f40" fmla="*/ f29 1 120"/>
                <a:gd name="f41" fmla="*/ f30 1 168"/>
                <a:gd name="f42" fmla="*/ f31 1 168"/>
                <a:gd name="f43" fmla="*/ f32 1 120"/>
                <a:gd name="f44" fmla="*/ f33 1 120"/>
                <a:gd name="f45" fmla="*/ f34 1 120"/>
                <a:gd name="f46" fmla="*/ f35 1 168"/>
                <a:gd name="f47" fmla="*/ f36 1 168"/>
                <a:gd name="f48" fmla="*/ f37 1 120"/>
                <a:gd name="f49" fmla="*/ 0 1 f26"/>
                <a:gd name="f50" fmla="*/ f20 1 f26"/>
                <a:gd name="f51" fmla="*/ 0 1 f27"/>
                <a:gd name="f52" fmla="*/ f21 1 f27"/>
                <a:gd name="f53" fmla="*/ f39 1 f26"/>
                <a:gd name="f54" fmla="*/ f40 1 f27"/>
                <a:gd name="f55" fmla="*/ f41 1 f26"/>
                <a:gd name="f56" fmla="*/ f42 1 f26"/>
                <a:gd name="f57" fmla="*/ f43 1 f27"/>
                <a:gd name="f58" fmla="*/ f44 1 f27"/>
                <a:gd name="f59" fmla="*/ f45 1 f27"/>
                <a:gd name="f60" fmla="*/ f46 1 f26"/>
                <a:gd name="f61" fmla="*/ f47 1 f26"/>
                <a:gd name="f62" fmla="*/ f48 1 f27"/>
                <a:gd name="f63" fmla="*/ f49 f17 1"/>
                <a:gd name="f64" fmla="*/ f50 f17 1"/>
                <a:gd name="f65" fmla="*/ f52 f18 1"/>
                <a:gd name="f66" fmla="*/ f51 f18 1"/>
                <a:gd name="f67" fmla="*/ f53 f17 1"/>
                <a:gd name="f68" fmla="*/ f54 f18 1"/>
                <a:gd name="f69" fmla="*/ f55 f17 1"/>
                <a:gd name="f70" fmla="*/ f56 f17 1"/>
                <a:gd name="f71" fmla="*/ f57 f18 1"/>
                <a:gd name="f72" fmla="*/ f58 f18 1"/>
                <a:gd name="f73" fmla="*/ f59 f18 1"/>
                <a:gd name="f74" fmla="*/ f60 f17 1"/>
                <a:gd name="f75" fmla="*/ f61 f17 1"/>
                <a:gd name="f76" fmla="*/ f62 f18 1"/>
              </a:gdLst>
              <a:ahLst/>
              <a:cxnLst>
                <a:cxn ang="3cd4">
                  <a:pos x="hc" y="t"/>
                </a:cxn>
                <a:cxn ang="0">
                  <a:pos x="r" y="vc"/>
                </a:cxn>
                <a:cxn ang="cd4">
                  <a:pos x="hc" y="b"/>
                </a:cxn>
                <a:cxn ang="cd2">
                  <a:pos x="l" y="vc"/>
                </a:cxn>
                <a:cxn ang="f38">
                  <a:pos x="f67" y="f68"/>
                </a:cxn>
                <a:cxn ang="f38">
                  <a:pos x="f69" y="f68"/>
                </a:cxn>
                <a:cxn ang="f38">
                  <a:pos x="f70" y="f71"/>
                </a:cxn>
                <a:cxn ang="f38">
                  <a:pos x="f70" y="f72"/>
                </a:cxn>
                <a:cxn ang="f38">
                  <a:pos x="f69" y="f73"/>
                </a:cxn>
                <a:cxn ang="f38">
                  <a:pos x="f74" y="f73"/>
                </a:cxn>
                <a:cxn ang="f38">
                  <a:pos x="f75" y="f72"/>
                </a:cxn>
                <a:cxn ang="f38">
                  <a:pos x="f75" y="f76"/>
                </a:cxn>
              </a:cxnLst>
              <a:rect l="f63" t="f66" r="f64" b="f65"/>
              <a:pathLst>
                <a:path w="168" h="120">
                  <a:moveTo>
                    <a:pt x="f8" y="f7"/>
                  </a:moveTo>
                  <a:cubicBezTo>
                    <a:pt x="f9" y="f7"/>
                    <a:pt x="f9" y="f7"/>
                    <a:pt x="f9" y="f7"/>
                  </a:cubicBezTo>
                  <a:cubicBezTo>
                    <a:pt x="f10" y="f7"/>
                    <a:pt x="f5" y="f11"/>
                    <a:pt x="f5" y="f12"/>
                  </a:cubicBezTo>
                  <a:cubicBezTo>
                    <a:pt x="f5" y="f9"/>
                    <a:pt x="f5" y="f9"/>
                    <a:pt x="f5" y="f9"/>
                  </a:cubicBezTo>
                  <a:cubicBezTo>
                    <a:pt x="f5" y="f10"/>
                    <a:pt x="f10" y="f5"/>
                    <a:pt x="f9" y="f5"/>
                  </a:cubicBezTo>
                  <a:cubicBezTo>
                    <a:pt x="f13" y="f5"/>
                    <a:pt x="f13" y="f5"/>
                    <a:pt x="f13" y="f5"/>
                  </a:cubicBezTo>
                  <a:cubicBezTo>
                    <a:pt x="f14" y="f5"/>
                    <a:pt x="f6" y="f10"/>
                    <a:pt x="f6" y="f9"/>
                  </a:cubicBezTo>
                  <a:cubicBezTo>
                    <a:pt x="f6" y="f15"/>
                    <a:pt x="f6" y="f15"/>
                    <a:pt x="f6" y="f15"/>
                  </a:cubicBezTo>
                </a:path>
              </a:pathLst>
            </a:cu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FFFFFF"/>
                </a:solidFill>
                <a:latin typeface="Segoe UI Semilight"/>
              </a:endParaRPr>
            </a:p>
          </p:txBody>
        </p:sp>
        <p:sp>
          <p:nvSpPr>
            <p:cNvPr id="98" name="Freeform 7">
              <a:extLst>
                <a:ext uri="{FF2B5EF4-FFF2-40B4-BE49-F238E27FC236}">
                  <a16:creationId xmlns:a16="http://schemas.microsoft.com/office/drawing/2014/main" id="{B0E6B578-8795-48B1-9F52-D868A1D7FD4A}"/>
                </a:ext>
              </a:extLst>
            </p:cNvPr>
            <p:cNvSpPr/>
            <p:nvPr/>
          </p:nvSpPr>
          <p:spPr>
            <a:xfrm>
              <a:off x="5300749" y="3558808"/>
              <a:ext cx="381277" cy="0"/>
            </a:xfrm>
            <a:custGeom>
              <a:avLst/>
              <a:gdLst>
                <a:gd name="f0" fmla="val 10800000"/>
                <a:gd name="f1" fmla="val 5400000"/>
                <a:gd name="f2" fmla="val 180"/>
                <a:gd name="f3" fmla="val w"/>
                <a:gd name="f4" fmla="val h"/>
                <a:gd name="f5" fmla="val 0"/>
                <a:gd name="f6" fmla="val 381277"/>
                <a:gd name="f7" fmla="val 212612"/>
                <a:gd name="f8" fmla="+- 0 0 -90"/>
                <a:gd name="f9" fmla="*/ f3 1 381277"/>
                <a:gd name="f10" fmla="*/ f4 1 0"/>
                <a:gd name="f11" fmla="val f5"/>
                <a:gd name="f12" fmla="val f6"/>
                <a:gd name="f13" fmla="*/ f8 f0 1"/>
                <a:gd name="f14" fmla="+- f11 0 f11"/>
                <a:gd name="f15" fmla="+- f12 0 f11"/>
                <a:gd name="f16" fmla="*/ f13 1 f2"/>
                <a:gd name="f17" fmla="*/ f15 1 381277"/>
                <a:gd name="f18" fmla="*/ f14 1 0"/>
                <a:gd name="f19" fmla="+- f16 0 f1"/>
                <a:gd name="f20" fmla="*/ 0 1 f17"/>
                <a:gd name="f21" fmla="*/ 0 1 f18"/>
                <a:gd name="f22" fmla="*/ 212612 1 f17"/>
                <a:gd name="f23" fmla="*/ 381277 1 f17"/>
                <a:gd name="f24" fmla="*/ 1 1 f18"/>
                <a:gd name="f25" fmla="*/ f20 f9 1"/>
                <a:gd name="f26" fmla="*/ f23 f9 1"/>
                <a:gd name="f27" fmla="*/ f24 f10 1"/>
                <a:gd name="f28" fmla="*/ f21 f10 1"/>
                <a:gd name="f29" fmla="*/ f22 f9 1"/>
              </a:gdLst>
              <a:ahLst/>
              <a:cxnLst>
                <a:cxn ang="3cd4">
                  <a:pos x="hc" y="t"/>
                </a:cxn>
                <a:cxn ang="0">
                  <a:pos x="r" y="vc"/>
                </a:cxn>
                <a:cxn ang="cd4">
                  <a:pos x="hc" y="b"/>
                </a:cxn>
                <a:cxn ang="cd2">
                  <a:pos x="l" y="vc"/>
                </a:cxn>
                <a:cxn ang="f19">
                  <a:pos x="f25" y="f28"/>
                </a:cxn>
                <a:cxn ang="f19">
                  <a:pos x="f29" y="f28"/>
                </a:cxn>
                <a:cxn ang="f19">
                  <a:pos x="f26" y="f28"/>
                </a:cxn>
              </a:cxnLst>
              <a:rect l="f25" t="f28" r="f26" b="f27"/>
              <a:pathLst>
                <a:path w="381277">
                  <a:moveTo>
                    <a:pt x="f5" y="f5"/>
                  </a:moveTo>
                  <a:lnTo>
                    <a:pt x="f7" y="f5"/>
                  </a:lnTo>
                  <a:lnTo>
                    <a:pt x="f6" y="f5"/>
                  </a:lnTo>
                </a:path>
              </a:pathLst>
            </a:cu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FFFFFF"/>
                </a:solidFill>
                <a:latin typeface="Segoe UI Semilight"/>
              </a:endParaRPr>
            </a:p>
          </p:txBody>
        </p:sp>
        <p:sp>
          <p:nvSpPr>
            <p:cNvPr id="99" name="Freeform 8">
              <a:extLst>
                <a:ext uri="{FF2B5EF4-FFF2-40B4-BE49-F238E27FC236}">
                  <a16:creationId xmlns:a16="http://schemas.microsoft.com/office/drawing/2014/main" id="{B074BC20-AF0E-4BA4-8AF6-C6A916BD63EF}"/>
                </a:ext>
              </a:extLst>
            </p:cNvPr>
            <p:cNvSpPr/>
            <p:nvPr/>
          </p:nvSpPr>
          <p:spPr>
            <a:xfrm>
              <a:off x="5682026" y="3330199"/>
              <a:ext cx="227347" cy="427911"/>
            </a:xfrm>
            <a:custGeom>
              <a:avLst/>
              <a:gdLst>
                <a:gd name="f0" fmla="val 10800000"/>
                <a:gd name="f1" fmla="val 5400000"/>
                <a:gd name="f2" fmla="val 180"/>
                <a:gd name="f3" fmla="val w"/>
                <a:gd name="f4" fmla="val h"/>
                <a:gd name="f5" fmla="val 0"/>
                <a:gd name="f6" fmla="val 69"/>
                <a:gd name="f7" fmla="val 131"/>
                <a:gd name="f8" fmla="val 118"/>
                <a:gd name="f9" fmla="val 126"/>
                <a:gd name="f10" fmla="val 64"/>
                <a:gd name="f11" fmla="val 56"/>
                <a:gd name="f12" fmla="val 12"/>
                <a:gd name="f13" fmla="val 4"/>
                <a:gd name="f14" fmla="val 13"/>
                <a:gd name="f15" fmla="+- 0 0 -90"/>
                <a:gd name="f16" fmla="*/ f3 1 69"/>
                <a:gd name="f17" fmla="*/ f4 1 131"/>
                <a:gd name="f18" fmla="val f5"/>
                <a:gd name="f19" fmla="val f6"/>
                <a:gd name="f20" fmla="val f7"/>
                <a:gd name="f21" fmla="*/ f15 f0 1"/>
                <a:gd name="f22" fmla="+- f20 0 f18"/>
                <a:gd name="f23" fmla="+- f19 0 f18"/>
                <a:gd name="f24" fmla="*/ f21 1 f2"/>
                <a:gd name="f25" fmla="*/ f23 1 69"/>
                <a:gd name="f26" fmla="*/ f22 1 131"/>
                <a:gd name="f27" fmla="*/ 69 f23 1"/>
                <a:gd name="f28" fmla="*/ 118 f22 1"/>
                <a:gd name="f29" fmla="*/ 56 f23 1"/>
                <a:gd name="f30" fmla="*/ 131 f22 1"/>
                <a:gd name="f31" fmla="*/ 12 f23 1"/>
                <a:gd name="f32" fmla="*/ 0 f23 1"/>
                <a:gd name="f33" fmla="*/ 13 f22 1"/>
                <a:gd name="f34" fmla="*/ 0 f22 1"/>
                <a:gd name="f35" fmla="+- f24 0 f1"/>
                <a:gd name="f36" fmla="*/ f27 1 69"/>
                <a:gd name="f37" fmla="*/ f28 1 131"/>
                <a:gd name="f38" fmla="*/ f29 1 69"/>
                <a:gd name="f39" fmla="*/ f30 1 131"/>
                <a:gd name="f40" fmla="*/ f31 1 69"/>
                <a:gd name="f41" fmla="*/ f32 1 69"/>
                <a:gd name="f42" fmla="*/ f33 1 131"/>
                <a:gd name="f43" fmla="*/ f34 1 131"/>
                <a:gd name="f44" fmla="*/ 0 1 f25"/>
                <a:gd name="f45" fmla="*/ f19 1 f25"/>
                <a:gd name="f46" fmla="*/ 0 1 f26"/>
                <a:gd name="f47" fmla="*/ f20 1 f26"/>
                <a:gd name="f48" fmla="*/ f36 1 f25"/>
                <a:gd name="f49" fmla="*/ f37 1 f26"/>
                <a:gd name="f50" fmla="*/ f38 1 f25"/>
                <a:gd name="f51" fmla="*/ f39 1 f26"/>
                <a:gd name="f52" fmla="*/ f40 1 f25"/>
                <a:gd name="f53" fmla="*/ f41 1 f25"/>
                <a:gd name="f54" fmla="*/ f42 1 f26"/>
                <a:gd name="f55" fmla="*/ f43 1 f26"/>
                <a:gd name="f56" fmla="*/ f44 f16 1"/>
                <a:gd name="f57" fmla="*/ f45 f16 1"/>
                <a:gd name="f58" fmla="*/ f47 f17 1"/>
                <a:gd name="f59" fmla="*/ f46 f17 1"/>
                <a:gd name="f60" fmla="*/ f48 f16 1"/>
                <a:gd name="f61" fmla="*/ f49 f17 1"/>
                <a:gd name="f62" fmla="*/ f50 f16 1"/>
                <a:gd name="f63" fmla="*/ f51 f17 1"/>
                <a:gd name="f64" fmla="*/ f52 f16 1"/>
                <a:gd name="f65" fmla="*/ f53 f16 1"/>
                <a:gd name="f66" fmla="*/ f54 f17 1"/>
                <a:gd name="f67" fmla="*/ f55 f17 1"/>
              </a:gdLst>
              <a:ahLst/>
              <a:cxnLst>
                <a:cxn ang="3cd4">
                  <a:pos x="hc" y="t"/>
                </a:cxn>
                <a:cxn ang="0">
                  <a:pos x="r" y="vc"/>
                </a:cxn>
                <a:cxn ang="cd4">
                  <a:pos x="hc" y="b"/>
                </a:cxn>
                <a:cxn ang="cd2">
                  <a:pos x="l" y="vc"/>
                </a:cxn>
                <a:cxn ang="f35">
                  <a:pos x="f60" y="f61"/>
                </a:cxn>
                <a:cxn ang="f35">
                  <a:pos x="f62" y="f63"/>
                </a:cxn>
                <a:cxn ang="f35">
                  <a:pos x="f64" y="f63"/>
                </a:cxn>
                <a:cxn ang="f35">
                  <a:pos x="f65" y="f61"/>
                </a:cxn>
                <a:cxn ang="f35">
                  <a:pos x="f65" y="f66"/>
                </a:cxn>
                <a:cxn ang="f35">
                  <a:pos x="f64" y="f67"/>
                </a:cxn>
                <a:cxn ang="f35">
                  <a:pos x="f62" y="f67"/>
                </a:cxn>
                <a:cxn ang="f35">
                  <a:pos x="f60" y="f66"/>
                </a:cxn>
                <a:cxn ang="f35">
                  <a:pos x="f60" y="f61"/>
                </a:cxn>
              </a:cxnLst>
              <a:rect l="f56" t="f59" r="f57" b="f58"/>
              <a:pathLst>
                <a:path w="69" h="131">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3"/>
                    <a:pt x="f13" y="f5"/>
                    <a:pt x="f12" y="f5"/>
                  </a:cubicBezTo>
                  <a:cubicBezTo>
                    <a:pt x="f11" y="f5"/>
                    <a:pt x="f11" y="f5"/>
                    <a:pt x="f11" y="f5"/>
                  </a:cubicBezTo>
                  <a:cubicBezTo>
                    <a:pt x="f10" y="f5"/>
                    <a:pt x="f6" y="f13"/>
                    <a:pt x="f6" y="f14"/>
                  </a:cubicBezTo>
                  <a:lnTo>
                    <a:pt x="f6" y="f8"/>
                  </a:lnTo>
                  <a:close/>
                </a:path>
              </a:pathLst>
            </a:cu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FFFFFF"/>
                </a:solidFill>
                <a:latin typeface="Segoe UI Semilight"/>
              </a:endParaRPr>
            </a:p>
          </p:txBody>
        </p:sp>
        <p:sp>
          <p:nvSpPr>
            <p:cNvPr id="100" name="Line 9">
              <a:extLst>
                <a:ext uri="{FF2B5EF4-FFF2-40B4-BE49-F238E27FC236}">
                  <a16:creationId xmlns:a16="http://schemas.microsoft.com/office/drawing/2014/main" id="{413D8637-3AB5-4D3F-90EC-791DAEA42533}"/>
                </a:ext>
              </a:extLst>
            </p:cNvPr>
            <p:cNvSpPr/>
            <p:nvPr/>
          </p:nvSpPr>
          <p:spPr>
            <a:xfrm flipH="1" flipV="1">
              <a:off x="5682026" y="3697147"/>
              <a:ext cx="227347"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FFFFFF"/>
                </a:solidFill>
                <a:latin typeface="Segoe UI Semilight"/>
              </a:endParaRPr>
            </a:p>
          </p:txBody>
        </p:sp>
        <p:sp>
          <p:nvSpPr>
            <p:cNvPr id="101" name="Line 10">
              <a:extLst>
                <a:ext uri="{FF2B5EF4-FFF2-40B4-BE49-F238E27FC236}">
                  <a16:creationId xmlns:a16="http://schemas.microsoft.com/office/drawing/2014/main" id="{26D7F576-308E-44D8-895A-6964B6E1D260}"/>
                </a:ext>
              </a:extLst>
            </p:cNvPr>
            <p:cNvSpPr/>
            <p:nvPr/>
          </p:nvSpPr>
          <p:spPr>
            <a:xfrm>
              <a:off x="5682026" y="3386471"/>
              <a:ext cx="227347"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FFFFFF"/>
                </a:solidFill>
                <a:latin typeface="Segoe UI Semilight"/>
              </a:endParaRPr>
            </a:p>
          </p:txBody>
        </p:sp>
      </p:grpSp>
      <p:grpSp>
        <p:nvGrpSpPr>
          <p:cNvPr id="102" name="Group 237">
            <a:extLst>
              <a:ext uri="{FF2B5EF4-FFF2-40B4-BE49-F238E27FC236}">
                <a16:creationId xmlns:a16="http://schemas.microsoft.com/office/drawing/2014/main" id="{899F3E63-9DFE-4179-948A-ED77182D7343}"/>
              </a:ext>
            </a:extLst>
          </p:cNvPr>
          <p:cNvGrpSpPr/>
          <p:nvPr/>
        </p:nvGrpSpPr>
        <p:grpSpPr>
          <a:xfrm>
            <a:off x="9306355" y="4106899"/>
            <a:ext cx="452244" cy="579319"/>
            <a:chOff x="7839827" y="3188869"/>
            <a:chExt cx="457200" cy="605661"/>
          </a:xfrm>
        </p:grpSpPr>
        <p:sp>
          <p:nvSpPr>
            <p:cNvPr id="103" name="Freeform 29">
              <a:extLst>
                <a:ext uri="{FF2B5EF4-FFF2-40B4-BE49-F238E27FC236}">
                  <a16:creationId xmlns:a16="http://schemas.microsoft.com/office/drawing/2014/main" id="{C6530DE0-CD91-4543-ACC8-D734758BE911}"/>
                </a:ext>
              </a:extLst>
            </p:cNvPr>
            <p:cNvSpPr/>
            <p:nvPr/>
          </p:nvSpPr>
          <p:spPr>
            <a:xfrm>
              <a:off x="7839827" y="3188869"/>
              <a:ext cx="457200" cy="605661"/>
            </a:xfrm>
            <a:custGeom>
              <a:avLst/>
              <a:gdLst>
                <a:gd name="f0" fmla="val 10800000"/>
                <a:gd name="f1" fmla="val 5400000"/>
                <a:gd name="f2" fmla="val 180"/>
                <a:gd name="f3" fmla="val w"/>
                <a:gd name="f4" fmla="val h"/>
                <a:gd name="f5" fmla="val 0"/>
                <a:gd name="f6" fmla="val 172"/>
                <a:gd name="f7" fmla="val 228"/>
                <a:gd name="f8" fmla="val 13"/>
                <a:gd name="f9" fmla="val 6"/>
                <a:gd name="f10" fmla="val 5"/>
                <a:gd name="f11" fmla="val 12"/>
                <a:gd name="f12" fmla="val 216"/>
                <a:gd name="f13" fmla="val 223"/>
                <a:gd name="f14" fmla="val 159"/>
                <a:gd name="f15" fmla="val 166"/>
                <a:gd name="f16" fmla="val 59"/>
                <a:gd name="f17" fmla="val 110"/>
                <a:gd name="f18" fmla="+- 0 0 -90"/>
                <a:gd name="f19" fmla="*/ f3 1 172"/>
                <a:gd name="f20" fmla="*/ f4 1 228"/>
                <a:gd name="f21" fmla="val f5"/>
                <a:gd name="f22" fmla="val f6"/>
                <a:gd name="f23" fmla="val f7"/>
                <a:gd name="f24" fmla="*/ f18 f0 1"/>
                <a:gd name="f25" fmla="+- f23 0 f21"/>
                <a:gd name="f26" fmla="+- f22 0 f21"/>
                <a:gd name="f27" fmla="*/ f24 1 f2"/>
                <a:gd name="f28" fmla="*/ f26 1 172"/>
                <a:gd name="f29" fmla="*/ f25 1 228"/>
                <a:gd name="f30" fmla="*/ 13 f26 1"/>
                <a:gd name="f31" fmla="*/ 0 f25 1"/>
                <a:gd name="f32" fmla="*/ 0 f26 1"/>
                <a:gd name="f33" fmla="*/ 12 f25 1"/>
                <a:gd name="f34" fmla="*/ 216 f25 1"/>
                <a:gd name="f35" fmla="*/ 228 f25 1"/>
                <a:gd name="f36" fmla="*/ 159 f26 1"/>
                <a:gd name="f37" fmla="*/ 172 f26 1"/>
                <a:gd name="f38" fmla="*/ 59 f25 1"/>
                <a:gd name="f39" fmla="*/ 110 f26 1"/>
                <a:gd name="f40" fmla="+- f27 0 f1"/>
                <a:gd name="f41" fmla="*/ f30 1 172"/>
                <a:gd name="f42" fmla="*/ f31 1 228"/>
                <a:gd name="f43" fmla="*/ f32 1 172"/>
                <a:gd name="f44" fmla="*/ f33 1 228"/>
                <a:gd name="f45" fmla="*/ f34 1 228"/>
                <a:gd name="f46" fmla="*/ f35 1 228"/>
                <a:gd name="f47" fmla="*/ f36 1 172"/>
                <a:gd name="f48" fmla="*/ f37 1 172"/>
                <a:gd name="f49" fmla="*/ f38 1 228"/>
                <a:gd name="f50" fmla="*/ f39 1 172"/>
                <a:gd name="f51" fmla="*/ 0 1 f28"/>
                <a:gd name="f52" fmla="*/ f22 1 f28"/>
                <a:gd name="f53" fmla="*/ 0 1 f29"/>
                <a:gd name="f54" fmla="*/ f23 1 f29"/>
                <a:gd name="f55" fmla="*/ f41 1 f28"/>
                <a:gd name="f56" fmla="*/ f42 1 f29"/>
                <a:gd name="f57" fmla="*/ f43 1 f28"/>
                <a:gd name="f58" fmla="*/ f44 1 f29"/>
                <a:gd name="f59" fmla="*/ f45 1 f29"/>
                <a:gd name="f60" fmla="*/ f46 1 f29"/>
                <a:gd name="f61" fmla="*/ f47 1 f28"/>
                <a:gd name="f62" fmla="*/ f48 1 f28"/>
                <a:gd name="f63" fmla="*/ f49 1 f29"/>
                <a:gd name="f64" fmla="*/ f50 1 f28"/>
                <a:gd name="f65" fmla="*/ f51 f19 1"/>
                <a:gd name="f66" fmla="*/ f52 f19 1"/>
                <a:gd name="f67" fmla="*/ f54 f20 1"/>
                <a:gd name="f68" fmla="*/ f53 f20 1"/>
                <a:gd name="f69" fmla="*/ f55 f19 1"/>
                <a:gd name="f70" fmla="*/ f56 f20 1"/>
                <a:gd name="f71" fmla="*/ f57 f19 1"/>
                <a:gd name="f72" fmla="*/ f58 f20 1"/>
                <a:gd name="f73" fmla="*/ f59 f20 1"/>
                <a:gd name="f74" fmla="*/ f60 f20 1"/>
                <a:gd name="f75" fmla="*/ f61 f19 1"/>
                <a:gd name="f76" fmla="*/ f62 f19 1"/>
                <a:gd name="f77" fmla="*/ f63 f20 1"/>
                <a:gd name="f78" fmla="*/ f64 f19 1"/>
              </a:gdLst>
              <a:ahLst/>
              <a:cxnLst>
                <a:cxn ang="3cd4">
                  <a:pos x="hc" y="t"/>
                </a:cxn>
                <a:cxn ang="0">
                  <a:pos x="r" y="vc"/>
                </a:cxn>
                <a:cxn ang="cd4">
                  <a:pos x="hc" y="b"/>
                </a:cxn>
                <a:cxn ang="cd2">
                  <a:pos x="l" y="vc"/>
                </a:cxn>
                <a:cxn ang="f40">
                  <a:pos x="f69" y="f70"/>
                </a:cxn>
                <a:cxn ang="f40">
                  <a:pos x="f71" y="f72"/>
                </a:cxn>
                <a:cxn ang="f40">
                  <a:pos x="f71" y="f73"/>
                </a:cxn>
                <a:cxn ang="f40">
                  <a:pos x="f69" y="f74"/>
                </a:cxn>
                <a:cxn ang="f40">
                  <a:pos x="f75" y="f74"/>
                </a:cxn>
                <a:cxn ang="f40">
                  <a:pos x="f76" y="f73"/>
                </a:cxn>
                <a:cxn ang="f40">
                  <a:pos x="f76" y="f77"/>
                </a:cxn>
                <a:cxn ang="f40">
                  <a:pos x="f78" y="f70"/>
                </a:cxn>
                <a:cxn ang="f40">
                  <a:pos x="f69" y="f70"/>
                </a:cxn>
              </a:cxnLst>
              <a:rect l="f65" t="f68" r="f66" b="f67"/>
              <a:pathLst>
                <a:path w="172" h="228">
                  <a:moveTo>
                    <a:pt x="f8" y="f5"/>
                  </a:moveTo>
                  <a:cubicBezTo>
                    <a:pt x="f9" y="f5"/>
                    <a:pt x="f5" y="f10"/>
                    <a:pt x="f5" y="f11"/>
                  </a:cubicBezTo>
                  <a:cubicBezTo>
                    <a:pt x="f5" y="f12"/>
                    <a:pt x="f5" y="f12"/>
                    <a:pt x="f5" y="f12"/>
                  </a:cubicBezTo>
                  <a:cubicBezTo>
                    <a:pt x="f5" y="f13"/>
                    <a:pt x="f9" y="f7"/>
                    <a:pt x="f8" y="f7"/>
                  </a:cubicBezTo>
                  <a:cubicBezTo>
                    <a:pt x="f14" y="f7"/>
                    <a:pt x="f14" y="f7"/>
                    <a:pt x="f14" y="f7"/>
                  </a:cubicBezTo>
                  <a:cubicBezTo>
                    <a:pt x="f15" y="f7"/>
                    <a:pt x="f6" y="f13"/>
                    <a:pt x="f6" y="f12"/>
                  </a:cubicBezTo>
                  <a:cubicBezTo>
                    <a:pt x="f6" y="f16"/>
                    <a:pt x="f6" y="f16"/>
                    <a:pt x="f6" y="f16"/>
                  </a:cubicBezTo>
                  <a:cubicBezTo>
                    <a:pt x="f17" y="f5"/>
                    <a:pt x="f17" y="f5"/>
                    <a:pt x="f17" y="f5"/>
                  </a:cubicBezTo>
                  <a:lnTo>
                    <a:pt x="f8" y="f5"/>
                  </a:lnTo>
                  <a:close/>
                </a:path>
              </a:pathLst>
            </a:cu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353535"/>
                </a:solidFill>
                <a:latin typeface="Segoe UI Semilight"/>
              </a:endParaRPr>
            </a:p>
          </p:txBody>
        </p:sp>
        <p:sp>
          <p:nvSpPr>
            <p:cNvPr id="104" name="Freeform 30">
              <a:extLst>
                <a:ext uri="{FF2B5EF4-FFF2-40B4-BE49-F238E27FC236}">
                  <a16:creationId xmlns:a16="http://schemas.microsoft.com/office/drawing/2014/main" id="{70DB47DB-3535-499C-BBA5-B721DB8ECCF6}"/>
                </a:ext>
              </a:extLst>
            </p:cNvPr>
            <p:cNvSpPr/>
            <p:nvPr/>
          </p:nvSpPr>
          <p:spPr>
            <a:xfrm>
              <a:off x="8132792" y="3188869"/>
              <a:ext cx="156472" cy="154753"/>
            </a:xfrm>
            <a:custGeom>
              <a:avLst/>
              <a:gdLst>
                <a:gd name="f0" fmla="val 10800000"/>
                <a:gd name="f1" fmla="val 5400000"/>
                <a:gd name="f2" fmla="val 180"/>
                <a:gd name="f3" fmla="val w"/>
                <a:gd name="f4" fmla="val h"/>
                <a:gd name="f5" fmla="val 0"/>
                <a:gd name="f6" fmla="val 59"/>
                <a:gd name="f7" fmla="val 58"/>
                <a:gd name="f8" fmla="val 13"/>
                <a:gd name="f9" fmla="val 6"/>
                <a:gd name="f10" fmla="val 52"/>
                <a:gd name="f11" fmla="val 45"/>
                <a:gd name="f12" fmla="+- 0 0 -90"/>
                <a:gd name="f13" fmla="*/ f3 1 59"/>
                <a:gd name="f14" fmla="*/ f4 1 58"/>
                <a:gd name="f15" fmla="val f5"/>
                <a:gd name="f16" fmla="val f6"/>
                <a:gd name="f17" fmla="val f7"/>
                <a:gd name="f18" fmla="*/ f12 f0 1"/>
                <a:gd name="f19" fmla="+- f17 0 f15"/>
                <a:gd name="f20" fmla="+- f16 0 f15"/>
                <a:gd name="f21" fmla="*/ f18 1 f2"/>
                <a:gd name="f22" fmla="*/ f20 1 59"/>
                <a:gd name="f23" fmla="*/ f19 1 58"/>
                <a:gd name="f24" fmla="*/ 59 f20 1"/>
                <a:gd name="f25" fmla="*/ 58 f19 1"/>
                <a:gd name="f26" fmla="*/ 13 f20 1"/>
                <a:gd name="f27" fmla="*/ 0 f20 1"/>
                <a:gd name="f28" fmla="*/ 45 f19 1"/>
                <a:gd name="f29" fmla="*/ 0 f19 1"/>
                <a:gd name="f30" fmla="+- f21 0 f1"/>
                <a:gd name="f31" fmla="*/ f24 1 59"/>
                <a:gd name="f32" fmla="*/ f25 1 58"/>
                <a:gd name="f33" fmla="*/ f26 1 59"/>
                <a:gd name="f34" fmla="*/ f27 1 59"/>
                <a:gd name="f35" fmla="*/ f28 1 58"/>
                <a:gd name="f36" fmla="*/ f29 1 58"/>
                <a:gd name="f37" fmla="*/ 0 1 f22"/>
                <a:gd name="f38" fmla="*/ f16 1 f22"/>
                <a:gd name="f39" fmla="*/ 0 1 f23"/>
                <a:gd name="f40" fmla="*/ f17 1 f23"/>
                <a:gd name="f41" fmla="*/ f31 1 f22"/>
                <a:gd name="f42" fmla="*/ f32 1 f23"/>
                <a:gd name="f43" fmla="*/ f33 1 f22"/>
                <a:gd name="f44" fmla="*/ f34 1 f22"/>
                <a:gd name="f45" fmla="*/ f35 1 f23"/>
                <a:gd name="f46" fmla="*/ f36 1 f23"/>
                <a:gd name="f47" fmla="*/ f37 f13 1"/>
                <a:gd name="f48" fmla="*/ f38 f13 1"/>
                <a:gd name="f49" fmla="*/ f40 f14 1"/>
                <a:gd name="f50" fmla="*/ f39 f14 1"/>
                <a:gd name="f51" fmla="*/ f41 f13 1"/>
                <a:gd name="f52" fmla="*/ f42 f14 1"/>
                <a:gd name="f53" fmla="*/ f43 f13 1"/>
                <a:gd name="f54" fmla="*/ f44 f13 1"/>
                <a:gd name="f55" fmla="*/ f45 f14 1"/>
                <a:gd name="f56" fmla="*/ f46 f14 1"/>
              </a:gdLst>
              <a:ahLst/>
              <a:cxnLst>
                <a:cxn ang="3cd4">
                  <a:pos x="hc" y="t"/>
                </a:cxn>
                <a:cxn ang="0">
                  <a:pos x="r" y="vc"/>
                </a:cxn>
                <a:cxn ang="cd4">
                  <a:pos x="hc" y="b"/>
                </a:cxn>
                <a:cxn ang="cd2">
                  <a:pos x="l" y="vc"/>
                </a:cxn>
                <a:cxn ang="f30">
                  <a:pos x="f51" y="f52"/>
                </a:cxn>
                <a:cxn ang="f30">
                  <a:pos x="f53" y="f52"/>
                </a:cxn>
                <a:cxn ang="f30">
                  <a:pos x="f54" y="f55"/>
                </a:cxn>
                <a:cxn ang="f30">
                  <a:pos x="f54" y="f56"/>
                </a:cxn>
              </a:cxnLst>
              <a:rect l="f47" t="f50" r="f48" b="f49"/>
              <a:pathLst>
                <a:path w="59" h="58">
                  <a:moveTo>
                    <a:pt x="f6" y="f7"/>
                  </a:moveTo>
                  <a:cubicBezTo>
                    <a:pt x="f8" y="f7"/>
                    <a:pt x="f8" y="f7"/>
                    <a:pt x="f8" y="f7"/>
                  </a:cubicBezTo>
                  <a:cubicBezTo>
                    <a:pt x="f9" y="f7"/>
                    <a:pt x="f5" y="f10"/>
                    <a:pt x="f5" y="f11"/>
                  </a:cubicBezTo>
                  <a:cubicBezTo>
                    <a:pt x="f5" y="f5"/>
                    <a:pt x="f5" y="f5"/>
                    <a:pt x="f5" y="f5"/>
                  </a:cubicBezTo>
                </a:path>
              </a:pathLst>
            </a:cu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353535"/>
                </a:solidFill>
                <a:latin typeface="Segoe UI Semilight"/>
              </a:endParaRPr>
            </a:p>
          </p:txBody>
        </p:sp>
        <p:sp>
          <p:nvSpPr>
            <p:cNvPr id="105" name="Rectangle 31">
              <a:extLst>
                <a:ext uri="{FF2B5EF4-FFF2-40B4-BE49-F238E27FC236}">
                  <a16:creationId xmlns:a16="http://schemas.microsoft.com/office/drawing/2014/main" id="{466A486F-346B-482E-BDAD-F62AD3DC4B6C}"/>
                </a:ext>
              </a:extLst>
            </p:cNvPr>
            <p:cNvSpPr/>
            <p:nvPr/>
          </p:nvSpPr>
          <p:spPr>
            <a:xfrm>
              <a:off x="7904192" y="3343622"/>
              <a:ext cx="71021" cy="177018"/>
            </a:xfrm>
            <a:prstGeom prst="rect">
              <a:avLst/>
            </a:pr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353535"/>
                </a:solidFill>
                <a:latin typeface="Segoe UI Semilight"/>
              </a:endParaRPr>
            </a:p>
          </p:txBody>
        </p:sp>
        <p:sp>
          <p:nvSpPr>
            <p:cNvPr id="106" name="Rectangle 32">
              <a:extLst>
                <a:ext uri="{FF2B5EF4-FFF2-40B4-BE49-F238E27FC236}">
                  <a16:creationId xmlns:a16="http://schemas.microsoft.com/office/drawing/2014/main" id="{21A601F6-5DAA-4011-AA9A-9AADA5C37AD5}"/>
                </a:ext>
              </a:extLst>
            </p:cNvPr>
            <p:cNvSpPr/>
            <p:nvPr/>
          </p:nvSpPr>
          <p:spPr>
            <a:xfrm>
              <a:off x="8012942" y="3395953"/>
              <a:ext cx="53263" cy="124696"/>
            </a:xfrm>
            <a:prstGeom prst="rect">
              <a:avLst/>
            </a:pr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353535"/>
                </a:solidFill>
                <a:latin typeface="Segoe UI Semilight"/>
              </a:endParaRPr>
            </a:p>
          </p:txBody>
        </p:sp>
        <p:sp>
          <p:nvSpPr>
            <p:cNvPr id="107" name="Rectangle 33">
              <a:extLst>
                <a:ext uri="{FF2B5EF4-FFF2-40B4-BE49-F238E27FC236}">
                  <a16:creationId xmlns:a16="http://schemas.microsoft.com/office/drawing/2014/main" id="{EFA62DD6-9655-4DFB-9DAD-34A79B8EA4C8}"/>
                </a:ext>
              </a:extLst>
            </p:cNvPr>
            <p:cNvSpPr/>
            <p:nvPr/>
          </p:nvSpPr>
          <p:spPr>
            <a:xfrm>
              <a:off x="8102827" y="3433800"/>
              <a:ext cx="45500" cy="86840"/>
            </a:xfrm>
            <a:prstGeom prst="rect">
              <a:avLst/>
            </a:pr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353535"/>
                </a:solidFill>
                <a:latin typeface="Segoe UI Semilight"/>
              </a:endParaRPr>
            </a:p>
          </p:txBody>
        </p:sp>
        <p:sp>
          <p:nvSpPr>
            <p:cNvPr id="108" name="Freeform 34">
              <a:extLst>
                <a:ext uri="{FF2B5EF4-FFF2-40B4-BE49-F238E27FC236}">
                  <a16:creationId xmlns:a16="http://schemas.microsoft.com/office/drawing/2014/main" id="{4529B380-83AF-476C-BAF2-3C182D4B13A2}"/>
                </a:ext>
              </a:extLst>
            </p:cNvPr>
            <p:cNvSpPr/>
            <p:nvPr/>
          </p:nvSpPr>
          <p:spPr>
            <a:xfrm>
              <a:off x="8184949" y="3486131"/>
              <a:ext cx="43278" cy="34509"/>
            </a:xfrm>
            <a:custGeom>
              <a:avLst/>
              <a:gdLst>
                <a:gd name="f0" fmla="val 10800000"/>
                <a:gd name="f1" fmla="val 5400000"/>
                <a:gd name="f2" fmla="val 180"/>
                <a:gd name="f3" fmla="val w"/>
                <a:gd name="f4" fmla="val h"/>
                <a:gd name="f5" fmla="val 0"/>
                <a:gd name="f6" fmla="val 39"/>
                <a:gd name="f7" fmla="val 31"/>
                <a:gd name="f8" fmla="val 36"/>
                <a:gd name="f9" fmla="+- 0 0 -90"/>
                <a:gd name="f10" fmla="*/ f3 1 39"/>
                <a:gd name="f11" fmla="*/ f4 1 31"/>
                <a:gd name="f12" fmla="val f5"/>
                <a:gd name="f13" fmla="val f6"/>
                <a:gd name="f14" fmla="val f7"/>
                <a:gd name="f15" fmla="*/ f9 f0 1"/>
                <a:gd name="f16" fmla="+- f14 0 f12"/>
                <a:gd name="f17" fmla="+- f13 0 f12"/>
                <a:gd name="f18" fmla="*/ f15 1 f2"/>
                <a:gd name="f19" fmla="*/ f17 1 39"/>
                <a:gd name="f20" fmla="*/ f16 1 31"/>
                <a:gd name="f21" fmla="*/ 36 f17 1"/>
                <a:gd name="f22" fmla="*/ 0 f16 1"/>
                <a:gd name="f23" fmla="*/ 39 f17 1"/>
                <a:gd name="f24" fmla="*/ 31 f16 1"/>
                <a:gd name="f25" fmla="*/ 0 f17 1"/>
                <a:gd name="f26" fmla="+- f18 0 f1"/>
                <a:gd name="f27" fmla="*/ f21 1 39"/>
                <a:gd name="f28" fmla="*/ f22 1 31"/>
                <a:gd name="f29" fmla="*/ f23 1 39"/>
                <a:gd name="f30" fmla="*/ f24 1 31"/>
                <a:gd name="f31" fmla="*/ f25 1 39"/>
                <a:gd name="f32" fmla="*/ 0 1 f19"/>
                <a:gd name="f33" fmla="*/ f13 1 f19"/>
                <a:gd name="f34" fmla="*/ 0 1 f20"/>
                <a:gd name="f35" fmla="*/ f14 1 f20"/>
                <a:gd name="f36" fmla="*/ f27 1 f19"/>
                <a:gd name="f37" fmla="*/ f28 1 f20"/>
                <a:gd name="f38" fmla="*/ f29 1 f19"/>
                <a:gd name="f39" fmla="*/ f30 1 f20"/>
                <a:gd name="f40" fmla="*/ f31 1 f19"/>
                <a:gd name="f41" fmla="*/ f32 f10 1"/>
                <a:gd name="f42" fmla="*/ f33 f10 1"/>
                <a:gd name="f43" fmla="*/ f35 f11 1"/>
                <a:gd name="f44" fmla="*/ f34 f11 1"/>
                <a:gd name="f45" fmla="*/ f36 f10 1"/>
                <a:gd name="f46" fmla="*/ f37 f11 1"/>
                <a:gd name="f47" fmla="*/ f38 f10 1"/>
                <a:gd name="f48" fmla="*/ f39 f11 1"/>
                <a:gd name="f49" fmla="*/ f40 f10 1"/>
              </a:gdLst>
              <a:ahLst/>
              <a:cxnLst>
                <a:cxn ang="3cd4">
                  <a:pos x="hc" y="t"/>
                </a:cxn>
                <a:cxn ang="0">
                  <a:pos x="r" y="vc"/>
                </a:cxn>
                <a:cxn ang="cd4">
                  <a:pos x="hc" y="b"/>
                </a:cxn>
                <a:cxn ang="cd2">
                  <a:pos x="l" y="vc"/>
                </a:cxn>
                <a:cxn ang="f26">
                  <a:pos x="f45" y="f46"/>
                </a:cxn>
                <a:cxn ang="f26">
                  <a:pos x="f47" y="f46"/>
                </a:cxn>
                <a:cxn ang="f26">
                  <a:pos x="f47" y="f48"/>
                </a:cxn>
                <a:cxn ang="f26">
                  <a:pos x="f49" y="f48"/>
                </a:cxn>
                <a:cxn ang="f26">
                  <a:pos x="f49" y="f46"/>
                </a:cxn>
                <a:cxn ang="f26">
                  <a:pos x="f45" y="f46"/>
                </a:cxn>
              </a:cxnLst>
              <a:rect l="f41" t="f44" r="f42" b="f43"/>
              <a:pathLst>
                <a:path w="39" h="31">
                  <a:moveTo>
                    <a:pt x="f8" y="f5"/>
                  </a:moveTo>
                  <a:lnTo>
                    <a:pt x="f6" y="f5"/>
                  </a:lnTo>
                  <a:lnTo>
                    <a:pt x="f6" y="f7"/>
                  </a:lnTo>
                  <a:lnTo>
                    <a:pt x="f5" y="f7"/>
                  </a:lnTo>
                  <a:lnTo>
                    <a:pt x="f5" y="f5"/>
                  </a:lnTo>
                  <a:lnTo>
                    <a:pt x="f8" y="f5"/>
                  </a:lnTo>
                  <a:close/>
                </a:path>
              </a:pathLst>
            </a:cu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353535"/>
                </a:solidFill>
                <a:latin typeface="Segoe UI Semilight"/>
              </a:endParaRPr>
            </a:p>
          </p:txBody>
        </p:sp>
        <p:sp>
          <p:nvSpPr>
            <p:cNvPr id="109" name="Line 35">
              <a:extLst>
                <a:ext uri="{FF2B5EF4-FFF2-40B4-BE49-F238E27FC236}">
                  <a16:creationId xmlns:a16="http://schemas.microsoft.com/office/drawing/2014/main" id="{E1023CC0-905D-4001-B810-5998EF51F436}"/>
                </a:ext>
              </a:extLst>
            </p:cNvPr>
            <p:cNvSpPr/>
            <p:nvPr/>
          </p:nvSpPr>
          <p:spPr>
            <a:xfrm flipH="1">
              <a:off x="7904192" y="3585216"/>
              <a:ext cx="122072"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353535"/>
                </a:solidFill>
                <a:latin typeface="Segoe UI Semilight"/>
              </a:endParaRPr>
            </a:p>
          </p:txBody>
        </p:sp>
        <p:sp>
          <p:nvSpPr>
            <p:cNvPr id="110" name="Line 36">
              <a:extLst>
                <a:ext uri="{FF2B5EF4-FFF2-40B4-BE49-F238E27FC236}">
                  <a16:creationId xmlns:a16="http://schemas.microsoft.com/office/drawing/2014/main" id="{DBFEFA06-2F4C-4458-B4BA-CC611AD129EC}"/>
                </a:ext>
              </a:extLst>
            </p:cNvPr>
            <p:cNvSpPr/>
            <p:nvPr/>
          </p:nvSpPr>
          <p:spPr>
            <a:xfrm flipH="1">
              <a:off x="7904192" y="3650906"/>
              <a:ext cx="92107"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353535"/>
                </a:solidFill>
                <a:latin typeface="Segoe UI Semilight"/>
              </a:endParaRPr>
            </a:p>
          </p:txBody>
        </p:sp>
        <p:sp>
          <p:nvSpPr>
            <p:cNvPr id="111" name="Line 37">
              <a:extLst>
                <a:ext uri="{FF2B5EF4-FFF2-40B4-BE49-F238E27FC236}">
                  <a16:creationId xmlns:a16="http://schemas.microsoft.com/office/drawing/2014/main" id="{1DEE26B8-823C-4ED1-A3FF-E91BD1E27E57}"/>
                </a:ext>
              </a:extLst>
            </p:cNvPr>
            <p:cNvSpPr/>
            <p:nvPr/>
          </p:nvSpPr>
          <p:spPr>
            <a:xfrm flipH="1">
              <a:off x="7904192" y="3712143"/>
              <a:ext cx="122072"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353535"/>
                </a:solidFill>
                <a:latin typeface="Segoe UI Semilight"/>
              </a:endParaRPr>
            </a:p>
          </p:txBody>
        </p:sp>
        <p:sp>
          <p:nvSpPr>
            <p:cNvPr id="112" name="Line 38">
              <a:extLst>
                <a:ext uri="{FF2B5EF4-FFF2-40B4-BE49-F238E27FC236}">
                  <a16:creationId xmlns:a16="http://schemas.microsoft.com/office/drawing/2014/main" id="{8CD543EA-5103-4E8B-AE49-79B7C135D428}"/>
                </a:ext>
              </a:extLst>
            </p:cNvPr>
            <p:cNvSpPr/>
            <p:nvPr/>
          </p:nvSpPr>
          <p:spPr>
            <a:xfrm flipH="1">
              <a:off x="8108377" y="3585216"/>
              <a:ext cx="122072"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353535"/>
                </a:solidFill>
                <a:latin typeface="Segoe UI Semilight"/>
              </a:endParaRPr>
            </a:p>
          </p:txBody>
        </p:sp>
        <p:sp>
          <p:nvSpPr>
            <p:cNvPr id="113" name="Line 39">
              <a:extLst>
                <a:ext uri="{FF2B5EF4-FFF2-40B4-BE49-F238E27FC236}">
                  <a16:creationId xmlns:a16="http://schemas.microsoft.com/office/drawing/2014/main" id="{082BDE5E-4380-459D-A89B-CD011A1651A4}"/>
                </a:ext>
              </a:extLst>
            </p:cNvPr>
            <p:cNvSpPr/>
            <p:nvPr/>
          </p:nvSpPr>
          <p:spPr>
            <a:xfrm flipH="1">
              <a:off x="8108377" y="3650906"/>
              <a:ext cx="93213"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353535"/>
                </a:solidFill>
                <a:latin typeface="Segoe UI Semilight"/>
              </a:endParaRPr>
            </a:p>
          </p:txBody>
        </p:sp>
        <p:sp>
          <p:nvSpPr>
            <p:cNvPr id="114" name="Line 40">
              <a:extLst>
                <a:ext uri="{FF2B5EF4-FFF2-40B4-BE49-F238E27FC236}">
                  <a16:creationId xmlns:a16="http://schemas.microsoft.com/office/drawing/2014/main" id="{F7924C00-01C3-498A-9E24-B08898EF382C}"/>
                </a:ext>
              </a:extLst>
            </p:cNvPr>
            <p:cNvSpPr/>
            <p:nvPr/>
          </p:nvSpPr>
          <p:spPr>
            <a:xfrm flipH="1">
              <a:off x="8108377" y="3712143"/>
              <a:ext cx="122072"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353535"/>
                </a:solidFill>
                <a:latin typeface="Segoe UI Semilight"/>
              </a:endParaRPr>
            </a:p>
          </p:txBody>
        </p:sp>
      </p:grpSp>
      <p:sp>
        <p:nvSpPr>
          <p:cNvPr id="115" name="Freeform 86">
            <a:extLst>
              <a:ext uri="{FF2B5EF4-FFF2-40B4-BE49-F238E27FC236}">
                <a16:creationId xmlns:a16="http://schemas.microsoft.com/office/drawing/2014/main" id="{67F23D1A-40B6-4668-9573-4C9DD4372F8D}"/>
              </a:ext>
            </a:extLst>
          </p:cNvPr>
          <p:cNvSpPr>
            <a:spLocks noChangeAspect="1"/>
          </p:cNvSpPr>
          <p:nvPr/>
        </p:nvSpPr>
        <p:spPr bwMode="black">
          <a:xfrm>
            <a:off x="8394104" y="5191487"/>
            <a:ext cx="559416" cy="635212"/>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897" tIns="75919" rIns="94897" bIns="75919" numCol="1" spcCol="0" rtlCol="0" fromWordArt="0" anchor="t" anchorCtr="0" forceAA="0" compatLnSpc="1">
            <a:prstTxWarp prst="textNoShape">
              <a:avLst/>
            </a:prstTxWarp>
            <a:noAutofit/>
          </a:bodyPr>
          <a:lstStyle/>
          <a:p>
            <a:pPr algn="ctr" defTabSz="483819" fontAlgn="base">
              <a:lnSpc>
                <a:spcPct val="90000"/>
              </a:lnSpc>
              <a:spcBef>
                <a:spcPct val="0"/>
              </a:spcBef>
              <a:spcAft>
                <a:spcPct val="0"/>
              </a:spcAft>
              <a:defRPr/>
            </a:pPr>
            <a:endParaRPr lang="en-US" sz="1245">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6" name="Group 41">
            <a:extLst>
              <a:ext uri="{FF2B5EF4-FFF2-40B4-BE49-F238E27FC236}">
                <a16:creationId xmlns:a16="http://schemas.microsoft.com/office/drawing/2014/main" id="{12CD78C6-6D6E-4939-862F-D653E204EC99}"/>
              </a:ext>
            </a:extLst>
          </p:cNvPr>
          <p:cNvGrpSpPr/>
          <p:nvPr/>
        </p:nvGrpSpPr>
        <p:grpSpPr>
          <a:xfrm>
            <a:off x="2102465" y="2840462"/>
            <a:ext cx="1024872" cy="372580"/>
            <a:chOff x="5910187" y="1056031"/>
            <a:chExt cx="628037" cy="228316"/>
          </a:xfrm>
        </p:grpSpPr>
        <p:sp>
          <p:nvSpPr>
            <p:cNvPr id="117" name="Rectangle: Rounded Corners 42">
              <a:extLst>
                <a:ext uri="{FF2B5EF4-FFF2-40B4-BE49-F238E27FC236}">
                  <a16:creationId xmlns:a16="http://schemas.microsoft.com/office/drawing/2014/main" id="{1FB22C46-3730-4E0F-B8B3-C1F07DCA57AF}"/>
                </a:ext>
              </a:extLst>
            </p:cNvPr>
            <p:cNvSpPr/>
            <p:nvPr/>
          </p:nvSpPr>
          <p:spPr>
            <a:xfrm>
              <a:off x="5910187" y="1056031"/>
              <a:ext cx="628037" cy="228316"/>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50" cap="flat">
              <a:solidFill>
                <a:schemeClr val="accent1"/>
              </a:solidFill>
              <a:prstDash val="solid"/>
            </a:ln>
          </p:spPr>
          <p:txBody>
            <a:bodyPr vert="horz" wrap="square" lIns="182880" tIns="146304" rIns="182880" bIns="146304" anchor="t" anchorCtr="1" compatLnSpc="1">
              <a:noAutofit/>
            </a:bodyPr>
            <a:lstStyle/>
            <a:p>
              <a:pPr algn="ctr" defTabSz="932445">
                <a:lnSpc>
                  <a:spcPct val="90000"/>
                </a:lnSpc>
                <a:defRPr sz="1800" b="0" i="0" u="none" strike="noStrike" kern="0" cap="none" spc="0" baseline="0">
                  <a:solidFill>
                    <a:srgbClr val="000000"/>
                  </a:solidFill>
                  <a:uFillTx/>
                </a:defRPr>
              </a:pPr>
              <a:endParaRPr lang="en-US" sz="2400" kern="0">
                <a:solidFill>
                  <a:srgbClr val="000000"/>
                </a:solidFill>
                <a:latin typeface="Segoe UI"/>
                <a:ea typeface="Segoe UI" pitchFamily="34"/>
                <a:cs typeface="Segoe UI" pitchFamily="34"/>
              </a:endParaRPr>
            </a:p>
          </p:txBody>
        </p:sp>
        <p:grpSp>
          <p:nvGrpSpPr>
            <p:cNvPr id="118" name="Group 43">
              <a:extLst>
                <a:ext uri="{FF2B5EF4-FFF2-40B4-BE49-F238E27FC236}">
                  <a16:creationId xmlns:a16="http://schemas.microsoft.com/office/drawing/2014/main" id="{DE179538-3D86-4C22-A7AB-97A5596BCD8A}"/>
                </a:ext>
              </a:extLst>
            </p:cNvPr>
            <p:cNvGrpSpPr/>
            <p:nvPr/>
          </p:nvGrpSpPr>
          <p:grpSpPr>
            <a:xfrm>
              <a:off x="5964969" y="1102885"/>
              <a:ext cx="518473" cy="134617"/>
              <a:chOff x="5964969" y="1102885"/>
              <a:chExt cx="518473" cy="134617"/>
            </a:xfrm>
          </p:grpSpPr>
          <p:grpSp>
            <p:nvGrpSpPr>
              <p:cNvPr id="119" name="Group 44">
                <a:extLst>
                  <a:ext uri="{FF2B5EF4-FFF2-40B4-BE49-F238E27FC236}">
                    <a16:creationId xmlns:a16="http://schemas.microsoft.com/office/drawing/2014/main" id="{3992B354-ADAF-437E-B0ED-656B723685CF}"/>
                  </a:ext>
                </a:extLst>
              </p:cNvPr>
              <p:cNvGrpSpPr/>
              <p:nvPr/>
            </p:nvGrpSpPr>
            <p:grpSpPr>
              <a:xfrm>
                <a:off x="6382063" y="1102885"/>
                <a:ext cx="101379" cy="134617"/>
                <a:chOff x="6382063" y="1102885"/>
                <a:chExt cx="101379" cy="134617"/>
              </a:xfrm>
            </p:grpSpPr>
            <p:sp>
              <p:nvSpPr>
                <p:cNvPr id="127" name="Freeform 1787">
                  <a:extLst>
                    <a:ext uri="{FF2B5EF4-FFF2-40B4-BE49-F238E27FC236}">
                      <a16:creationId xmlns:a16="http://schemas.microsoft.com/office/drawing/2014/main" id="{D2349326-B904-4AE1-899B-0130F1ECE980}"/>
                    </a:ext>
                  </a:extLst>
                </p:cNvPr>
                <p:cNvSpPr/>
                <p:nvPr/>
              </p:nvSpPr>
              <p:spPr>
                <a:xfrm>
                  <a:off x="6382063" y="1161461"/>
                  <a:ext cx="101379" cy="76041"/>
                </a:xfrm>
                <a:custGeom>
                  <a:avLst/>
                  <a:gdLst>
                    <a:gd name="f0" fmla="val 10800000"/>
                    <a:gd name="f1" fmla="val 5400000"/>
                    <a:gd name="f2" fmla="val 180"/>
                    <a:gd name="f3" fmla="val w"/>
                    <a:gd name="f4" fmla="val h"/>
                    <a:gd name="f5" fmla="val 0"/>
                    <a:gd name="f6" fmla="val 135"/>
                    <a:gd name="f7" fmla="val 19"/>
                    <a:gd name="f8" fmla="val 116"/>
                    <a:gd name="f9" fmla="val 161"/>
                    <a:gd name="f10" fmla="+- 0 0 -90"/>
                    <a:gd name="f11" fmla="*/ f3 1 180"/>
                    <a:gd name="f12" fmla="*/ f4 1 135"/>
                    <a:gd name="f13" fmla="val f5"/>
                    <a:gd name="f14" fmla="val f2"/>
                    <a:gd name="f15" fmla="val f6"/>
                    <a:gd name="f16" fmla="*/ f10 f0 1"/>
                    <a:gd name="f17" fmla="+- f15 0 f13"/>
                    <a:gd name="f18" fmla="+- f14 0 f13"/>
                    <a:gd name="f19" fmla="*/ f16 1 f2"/>
                    <a:gd name="f20" fmla="*/ f18 1 180"/>
                    <a:gd name="f21" fmla="*/ f17 1 135"/>
                    <a:gd name="f22" fmla="*/ 180 f18 1"/>
                    <a:gd name="f23" fmla="*/ 135 f17 1"/>
                    <a:gd name="f24" fmla="*/ 0 f18 1"/>
                    <a:gd name="f25" fmla="*/ 0 f17 1"/>
                    <a:gd name="f26" fmla="*/ 19 f18 1"/>
                    <a:gd name="f27" fmla="*/ 116 f17 1"/>
                    <a:gd name="f28" fmla="*/ 161 f18 1"/>
                    <a:gd name="f29" fmla="*/ 19 f17 1"/>
                    <a:gd name="f30" fmla="+- f19 0 f1"/>
                    <a:gd name="f31" fmla="*/ f22 1 180"/>
                    <a:gd name="f32" fmla="*/ f23 1 135"/>
                    <a:gd name="f33" fmla="*/ f24 1 180"/>
                    <a:gd name="f34" fmla="*/ f25 1 135"/>
                    <a:gd name="f35" fmla="*/ f26 1 180"/>
                    <a:gd name="f36" fmla="*/ f27 1 135"/>
                    <a:gd name="f37" fmla="*/ f28 1 180"/>
                    <a:gd name="f38" fmla="*/ f29 1 135"/>
                    <a:gd name="f39" fmla="*/ 0 1 f20"/>
                    <a:gd name="f40" fmla="*/ f14 1 f20"/>
                    <a:gd name="f41" fmla="*/ 0 1 f21"/>
                    <a:gd name="f42" fmla="*/ f15 1 f21"/>
                    <a:gd name="f43" fmla="*/ f31 1 f20"/>
                    <a:gd name="f44" fmla="*/ f32 1 f21"/>
                    <a:gd name="f45" fmla="*/ f33 1 f20"/>
                    <a:gd name="f46" fmla="*/ f34 1 f21"/>
                    <a:gd name="f47" fmla="*/ f35 1 f20"/>
                    <a:gd name="f48" fmla="*/ f36 1 f21"/>
                    <a:gd name="f49" fmla="*/ f37 1 f20"/>
                    <a:gd name="f50" fmla="*/ f38 1 f21"/>
                    <a:gd name="f51" fmla="*/ f39 f11 1"/>
                    <a:gd name="f52" fmla="*/ f40 f11 1"/>
                    <a:gd name="f53" fmla="*/ f42 f12 1"/>
                    <a:gd name="f54" fmla="*/ f41 f12 1"/>
                    <a:gd name="f55" fmla="*/ f43 f11 1"/>
                    <a:gd name="f56" fmla="*/ f44 f12 1"/>
                    <a:gd name="f57" fmla="*/ f45 f11 1"/>
                    <a:gd name="f58" fmla="*/ f46 f12 1"/>
                    <a:gd name="f59" fmla="*/ f47 f11 1"/>
                    <a:gd name="f60" fmla="*/ f48 f12 1"/>
                    <a:gd name="f61" fmla="*/ f49 f11 1"/>
                    <a:gd name="f62" fmla="*/ f50 f12 1"/>
                  </a:gdLst>
                  <a:ahLst/>
                  <a:cxnLst>
                    <a:cxn ang="3cd4">
                      <a:pos x="hc" y="t"/>
                    </a:cxn>
                    <a:cxn ang="0">
                      <a:pos x="r" y="vc"/>
                    </a:cxn>
                    <a:cxn ang="cd4">
                      <a:pos x="hc" y="b"/>
                    </a:cxn>
                    <a:cxn ang="cd2">
                      <a:pos x="l" y="vc"/>
                    </a:cxn>
                    <a:cxn ang="f30">
                      <a:pos x="f55" y="f56"/>
                    </a:cxn>
                    <a:cxn ang="f30">
                      <a:pos x="f57" y="f56"/>
                    </a:cxn>
                    <a:cxn ang="f30">
                      <a:pos x="f57" y="f58"/>
                    </a:cxn>
                    <a:cxn ang="f30">
                      <a:pos x="f55" y="f58"/>
                    </a:cxn>
                    <a:cxn ang="f30">
                      <a:pos x="f55" y="f56"/>
                    </a:cxn>
                    <a:cxn ang="f30">
                      <a:pos x="f59" y="f60"/>
                    </a:cxn>
                    <a:cxn ang="f30">
                      <a:pos x="f61" y="f60"/>
                    </a:cxn>
                    <a:cxn ang="f30">
                      <a:pos x="f61" y="f62"/>
                    </a:cxn>
                    <a:cxn ang="f30">
                      <a:pos x="f59" y="f62"/>
                    </a:cxn>
                    <a:cxn ang="f30">
                      <a:pos x="f59" y="f60"/>
                    </a:cxn>
                  </a:cxnLst>
                  <a:rect l="f51" t="f54" r="f52" b="f53"/>
                  <a:pathLst>
                    <a:path w="180" h="135">
                      <a:moveTo>
                        <a:pt x="f2" y="f6"/>
                      </a:moveTo>
                      <a:lnTo>
                        <a:pt x="f5" y="f6"/>
                      </a:lnTo>
                      <a:lnTo>
                        <a:pt x="f5" y="f5"/>
                      </a:lnTo>
                      <a:lnTo>
                        <a:pt x="f2" y="f5"/>
                      </a:lnTo>
                      <a:lnTo>
                        <a:pt x="f2" y="f6"/>
                      </a:lnTo>
                      <a:close/>
                      <a:moveTo>
                        <a:pt x="f7" y="f8"/>
                      </a:moveTo>
                      <a:lnTo>
                        <a:pt x="f9" y="f8"/>
                      </a:lnTo>
                      <a:lnTo>
                        <a:pt x="f9" y="f7"/>
                      </a:lnTo>
                      <a:lnTo>
                        <a:pt x="f7" y="f7"/>
                      </a:lnTo>
                      <a:lnTo>
                        <a:pt x="f7" y="f8"/>
                      </a:lnTo>
                      <a:close/>
                    </a:path>
                  </a:pathLst>
                </a:custGeom>
                <a:solidFill>
                  <a:srgbClr val="FFFFFF"/>
                </a:solidFill>
                <a:ln w="19050" cap="flat">
                  <a:solidFill>
                    <a:schemeClr val="accent1"/>
                  </a:solidFill>
                  <a:prstDash val="solid"/>
                </a:ln>
              </p:spPr>
              <p:txBody>
                <a:bodyPr vert="horz" wrap="square" lIns="91440" tIns="45720" rIns="91440" bIns="45720" anchor="t" anchorCtr="0" compatLnSpc="1">
                  <a:noAutofit/>
                </a:bodyPr>
                <a:lstStyle/>
                <a:p>
                  <a:pPr defTabSz="932719">
                    <a:defRPr sz="1800" b="0" i="0" u="none" strike="noStrike" kern="0" cap="none" spc="0" baseline="0">
                      <a:solidFill>
                        <a:srgbClr val="000000"/>
                      </a:solidFill>
                      <a:uFillTx/>
                    </a:defRPr>
                  </a:pPr>
                  <a:endParaRPr lang="en-US" kern="0">
                    <a:solidFill>
                      <a:srgbClr val="505050"/>
                    </a:solidFill>
                    <a:latin typeface="Segoe UI"/>
                  </a:endParaRPr>
                </a:p>
              </p:txBody>
            </p:sp>
            <p:sp>
              <p:nvSpPr>
                <p:cNvPr id="128" name="Freeform 1788">
                  <a:extLst>
                    <a:ext uri="{FF2B5EF4-FFF2-40B4-BE49-F238E27FC236}">
                      <a16:creationId xmlns:a16="http://schemas.microsoft.com/office/drawing/2014/main" id="{911FF5BA-B992-4E33-9A13-2ACA2F9FCD8F}"/>
                    </a:ext>
                  </a:extLst>
                </p:cNvPr>
                <p:cNvSpPr/>
                <p:nvPr/>
              </p:nvSpPr>
              <p:spPr>
                <a:xfrm>
                  <a:off x="6397837" y="1102885"/>
                  <a:ext cx="68150" cy="58576"/>
                </a:xfrm>
                <a:custGeom>
                  <a:avLst/>
                  <a:gdLst>
                    <a:gd name="f0" fmla="val 10800000"/>
                    <a:gd name="f1" fmla="val 5400000"/>
                    <a:gd name="f2" fmla="val 180"/>
                    <a:gd name="f3" fmla="val w"/>
                    <a:gd name="f4" fmla="val h"/>
                    <a:gd name="f5" fmla="val 0"/>
                    <a:gd name="f6" fmla="val 51"/>
                    <a:gd name="f7" fmla="val 44"/>
                    <a:gd name="f8" fmla="val 43"/>
                    <a:gd name="f9" fmla="val 26"/>
                    <a:gd name="f10" fmla="val 16"/>
                    <a:gd name="f11" fmla="val 36"/>
                    <a:gd name="f12" fmla="val 8"/>
                    <a:gd name="f13" fmla="val 12"/>
                    <a:gd name="f14" fmla="val 11"/>
                    <a:gd name="f15" fmla="val 40"/>
                    <a:gd name="f16" fmla="+- 0 0 -90"/>
                    <a:gd name="f17" fmla="*/ f3 1 51"/>
                    <a:gd name="f18" fmla="*/ f4 1 44"/>
                    <a:gd name="f19" fmla="val f5"/>
                    <a:gd name="f20" fmla="val f6"/>
                    <a:gd name="f21" fmla="val f7"/>
                    <a:gd name="f22" fmla="*/ f16 f0 1"/>
                    <a:gd name="f23" fmla="+- f21 0 f19"/>
                    <a:gd name="f24" fmla="+- f20 0 f19"/>
                    <a:gd name="f25" fmla="*/ f22 1 f2"/>
                    <a:gd name="f26" fmla="*/ f24 1 51"/>
                    <a:gd name="f27" fmla="*/ f23 1 44"/>
                    <a:gd name="f28" fmla="*/ 51 f24 1"/>
                    <a:gd name="f29" fmla="*/ 44 f23 1"/>
                    <a:gd name="f30" fmla="*/ 43 f24 1"/>
                    <a:gd name="f31" fmla="*/ 26 f23 1"/>
                    <a:gd name="f32" fmla="*/ 26 f24 1"/>
                    <a:gd name="f33" fmla="*/ 8 f23 1"/>
                    <a:gd name="f34" fmla="*/ 8 f24 1"/>
                    <a:gd name="f35" fmla="*/ 0 f24 1"/>
                    <a:gd name="f36" fmla="*/ 0 f23 1"/>
                    <a:gd name="f37" fmla="+- f25 0 f1"/>
                    <a:gd name="f38" fmla="*/ f28 1 51"/>
                    <a:gd name="f39" fmla="*/ f29 1 44"/>
                    <a:gd name="f40" fmla="*/ f30 1 51"/>
                    <a:gd name="f41" fmla="*/ f31 1 44"/>
                    <a:gd name="f42" fmla="*/ f32 1 51"/>
                    <a:gd name="f43" fmla="*/ f33 1 44"/>
                    <a:gd name="f44" fmla="*/ f34 1 51"/>
                    <a:gd name="f45" fmla="*/ f35 1 51"/>
                    <a:gd name="f46" fmla="*/ f36 1 44"/>
                    <a:gd name="f47" fmla="*/ 0 1 f26"/>
                    <a:gd name="f48" fmla="*/ f20 1 f26"/>
                    <a:gd name="f49" fmla="*/ 0 1 f27"/>
                    <a:gd name="f50" fmla="*/ f21 1 f27"/>
                    <a:gd name="f51" fmla="*/ f38 1 f26"/>
                    <a:gd name="f52" fmla="*/ f39 1 f27"/>
                    <a:gd name="f53" fmla="*/ f40 1 f26"/>
                    <a:gd name="f54" fmla="*/ f41 1 f27"/>
                    <a:gd name="f55" fmla="*/ f42 1 f26"/>
                    <a:gd name="f56" fmla="*/ f43 1 f27"/>
                    <a:gd name="f57" fmla="*/ f44 1 f26"/>
                    <a:gd name="f58" fmla="*/ f45 1 f26"/>
                    <a:gd name="f59" fmla="*/ f46 1 f27"/>
                    <a:gd name="f60" fmla="*/ f47 f17 1"/>
                    <a:gd name="f61" fmla="*/ f48 f17 1"/>
                    <a:gd name="f62" fmla="*/ f50 f18 1"/>
                    <a:gd name="f63" fmla="*/ f49 f18 1"/>
                    <a:gd name="f64" fmla="*/ f51 f17 1"/>
                    <a:gd name="f65" fmla="*/ f52 f18 1"/>
                    <a:gd name="f66" fmla="*/ f53 f17 1"/>
                    <a:gd name="f67" fmla="*/ f54 f18 1"/>
                    <a:gd name="f68" fmla="*/ f55 f17 1"/>
                    <a:gd name="f69" fmla="*/ f56 f18 1"/>
                    <a:gd name="f70" fmla="*/ f57 f17 1"/>
                    <a:gd name="f71" fmla="*/ f58 f17 1"/>
                    <a:gd name="f72" fmla="*/ f59 f18 1"/>
                  </a:gdLst>
                  <a:ahLst/>
                  <a:cxnLst>
                    <a:cxn ang="3cd4">
                      <a:pos x="hc" y="t"/>
                    </a:cxn>
                    <a:cxn ang="0">
                      <a:pos x="r" y="vc"/>
                    </a:cxn>
                    <a:cxn ang="cd4">
                      <a:pos x="hc" y="b"/>
                    </a:cxn>
                    <a:cxn ang="cd2">
                      <a:pos x="l" y="vc"/>
                    </a:cxn>
                    <a:cxn ang="f37">
                      <a:pos x="f64" y="f65"/>
                    </a:cxn>
                    <a:cxn ang="f37">
                      <a:pos x="f66" y="f65"/>
                    </a:cxn>
                    <a:cxn ang="f37">
                      <a:pos x="f66" y="f67"/>
                    </a:cxn>
                    <a:cxn ang="f37">
                      <a:pos x="f68" y="f69"/>
                    </a:cxn>
                    <a:cxn ang="f37">
                      <a:pos x="f70" y="f67"/>
                    </a:cxn>
                    <a:cxn ang="f37">
                      <a:pos x="f70" y="f65"/>
                    </a:cxn>
                    <a:cxn ang="f37">
                      <a:pos x="f71" y="f65"/>
                    </a:cxn>
                    <a:cxn ang="f37">
                      <a:pos x="f71" y="f67"/>
                    </a:cxn>
                    <a:cxn ang="f37">
                      <a:pos x="f68" y="f72"/>
                    </a:cxn>
                    <a:cxn ang="f37">
                      <a:pos x="f64" y="f67"/>
                    </a:cxn>
                    <a:cxn ang="f37">
                      <a:pos x="f64" y="f65"/>
                    </a:cxn>
                  </a:cxnLst>
                  <a:rect l="f60" t="f63" r="f61" b="f62"/>
                  <a:pathLst>
                    <a:path w="51" h="44">
                      <a:moveTo>
                        <a:pt x="f6" y="f7"/>
                      </a:moveTo>
                      <a:cubicBezTo>
                        <a:pt x="f8" y="f7"/>
                        <a:pt x="f8" y="f7"/>
                        <a:pt x="f8" y="f7"/>
                      </a:cubicBezTo>
                      <a:cubicBezTo>
                        <a:pt x="f8" y="f9"/>
                        <a:pt x="f8" y="f9"/>
                        <a:pt x="f8" y="f9"/>
                      </a:cubicBezTo>
                      <a:cubicBezTo>
                        <a:pt x="f8" y="f10"/>
                        <a:pt x="f11" y="f12"/>
                        <a:pt x="f9" y="f12"/>
                      </a:cubicBezTo>
                      <a:cubicBezTo>
                        <a:pt x="f10" y="f12"/>
                        <a:pt x="f12" y="f10"/>
                        <a:pt x="f12" y="f9"/>
                      </a:cubicBezTo>
                      <a:cubicBezTo>
                        <a:pt x="f12" y="f7"/>
                        <a:pt x="f12" y="f7"/>
                        <a:pt x="f12" y="f7"/>
                      </a:cubicBezTo>
                      <a:cubicBezTo>
                        <a:pt x="f5" y="f7"/>
                        <a:pt x="f5" y="f7"/>
                        <a:pt x="f5" y="f7"/>
                      </a:cubicBezTo>
                      <a:cubicBezTo>
                        <a:pt x="f5" y="f9"/>
                        <a:pt x="f5" y="f9"/>
                        <a:pt x="f5" y="f9"/>
                      </a:cubicBezTo>
                      <a:cubicBezTo>
                        <a:pt x="f5" y="f13"/>
                        <a:pt x="f14" y="f5"/>
                        <a:pt x="f9" y="f5"/>
                      </a:cubicBezTo>
                      <a:cubicBezTo>
                        <a:pt x="f15" y="f5"/>
                        <a:pt x="f6" y="f13"/>
                        <a:pt x="f6" y="f9"/>
                      </a:cubicBezTo>
                      <a:lnTo>
                        <a:pt x="f6" y="f7"/>
                      </a:lnTo>
                      <a:close/>
                    </a:path>
                  </a:pathLst>
                </a:custGeom>
                <a:solidFill>
                  <a:srgbClr val="FFFFFF"/>
                </a:solidFill>
                <a:ln w="19050" cap="flat">
                  <a:solidFill>
                    <a:schemeClr val="accent1"/>
                  </a:solidFill>
                  <a:prstDash val="solid"/>
                </a:ln>
              </p:spPr>
              <p:txBody>
                <a:bodyPr vert="horz" wrap="square" lIns="91440" tIns="45720" rIns="91440" bIns="45720" anchor="t" anchorCtr="0" compatLnSpc="1">
                  <a:noAutofit/>
                </a:bodyPr>
                <a:lstStyle/>
                <a:p>
                  <a:pPr defTabSz="932719">
                    <a:defRPr sz="1800" b="0" i="0" u="none" strike="noStrike" kern="0" cap="none" spc="0" baseline="0">
                      <a:solidFill>
                        <a:srgbClr val="000000"/>
                      </a:solidFill>
                      <a:uFillTx/>
                    </a:defRPr>
                  </a:pPr>
                  <a:endParaRPr lang="en-US" kern="0">
                    <a:solidFill>
                      <a:srgbClr val="505050"/>
                    </a:solidFill>
                    <a:latin typeface="Segoe UI"/>
                  </a:endParaRPr>
                </a:p>
              </p:txBody>
            </p:sp>
          </p:grpSp>
          <p:grpSp>
            <p:nvGrpSpPr>
              <p:cNvPr id="120" name="Group 45">
                <a:extLst>
                  <a:ext uri="{FF2B5EF4-FFF2-40B4-BE49-F238E27FC236}">
                    <a16:creationId xmlns:a16="http://schemas.microsoft.com/office/drawing/2014/main" id="{4FD7E685-6118-483A-890B-D609C00FFFA7}"/>
                  </a:ext>
                </a:extLst>
              </p:cNvPr>
              <p:cNvGrpSpPr/>
              <p:nvPr/>
            </p:nvGrpSpPr>
            <p:grpSpPr>
              <a:xfrm>
                <a:off x="5964969" y="1146026"/>
                <a:ext cx="385163" cy="48335"/>
                <a:chOff x="5964969" y="1146026"/>
                <a:chExt cx="385163" cy="48335"/>
              </a:xfrm>
            </p:grpSpPr>
            <p:sp>
              <p:nvSpPr>
                <p:cNvPr id="121" name="Oval 46">
                  <a:extLst>
                    <a:ext uri="{FF2B5EF4-FFF2-40B4-BE49-F238E27FC236}">
                      <a16:creationId xmlns:a16="http://schemas.microsoft.com/office/drawing/2014/main" id="{3BBDF16D-AC92-4157-9C0C-C3458D4646D4}"/>
                    </a:ext>
                  </a:extLst>
                </p:cNvPr>
                <p:cNvSpPr/>
                <p:nvPr/>
              </p:nvSpPr>
              <p:spPr>
                <a:xfrm>
                  <a:off x="5964969" y="1146026"/>
                  <a:ext cx="48335" cy="4833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9050" cap="flat">
                  <a:solidFill>
                    <a:schemeClr val="accent1"/>
                  </a:solidFill>
                  <a:prstDash val="solid"/>
                </a:ln>
              </p:spPr>
              <p:txBody>
                <a:bodyPr vert="horz" wrap="square" lIns="182880" tIns="146304" rIns="182880" bIns="146304" anchor="t" anchorCtr="1" compatLnSpc="1">
                  <a:noAutofit/>
                </a:bodyPr>
                <a:lstStyle/>
                <a:p>
                  <a:pPr algn="ctr" defTabSz="932445">
                    <a:lnSpc>
                      <a:spcPct val="90000"/>
                    </a:lnSpc>
                    <a:defRPr sz="1800" b="0" i="0" u="none" strike="noStrike" kern="0" cap="none" spc="0" baseline="0">
                      <a:solidFill>
                        <a:srgbClr val="000000"/>
                      </a:solidFill>
                      <a:uFillTx/>
                    </a:defRPr>
                  </a:pPr>
                  <a:endParaRPr lang="en-US" sz="2400" kern="0">
                    <a:solidFill>
                      <a:srgbClr val="000000"/>
                    </a:solidFill>
                    <a:latin typeface="Segoe UI"/>
                    <a:ea typeface="Segoe UI" pitchFamily="34"/>
                    <a:cs typeface="Segoe UI" pitchFamily="34"/>
                  </a:endParaRPr>
                </a:p>
              </p:txBody>
            </p:sp>
            <p:sp>
              <p:nvSpPr>
                <p:cNvPr id="122" name="Oval 47">
                  <a:extLst>
                    <a:ext uri="{FF2B5EF4-FFF2-40B4-BE49-F238E27FC236}">
                      <a16:creationId xmlns:a16="http://schemas.microsoft.com/office/drawing/2014/main" id="{672C1322-4ADA-401F-A7A8-8EDBDB432A03}"/>
                    </a:ext>
                  </a:extLst>
                </p:cNvPr>
                <p:cNvSpPr/>
                <p:nvPr/>
              </p:nvSpPr>
              <p:spPr>
                <a:xfrm>
                  <a:off x="6032333" y="1146026"/>
                  <a:ext cx="48335" cy="4833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9050" cap="flat">
                  <a:solidFill>
                    <a:schemeClr val="accent1"/>
                  </a:solidFill>
                  <a:prstDash val="solid"/>
                </a:ln>
              </p:spPr>
              <p:txBody>
                <a:bodyPr vert="horz" wrap="square" lIns="182880" tIns="146304" rIns="182880" bIns="146304" anchor="t" anchorCtr="1" compatLnSpc="1">
                  <a:noAutofit/>
                </a:bodyPr>
                <a:lstStyle/>
                <a:p>
                  <a:pPr algn="ctr" defTabSz="932445">
                    <a:lnSpc>
                      <a:spcPct val="90000"/>
                    </a:lnSpc>
                    <a:defRPr sz="1800" b="0" i="0" u="none" strike="noStrike" kern="0" cap="none" spc="0" baseline="0">
                      <a:solidFill>
                        <a:srgbClr val="000000"/>
                      </a:solidFill>
                      <a:uFillTx/>
                    </a:defRPr>
                  </a:pPr>
                  <a:endParaRPr lang="en-US" sz="2400" kern="0">
                    <a:solidFill>
                      <a:srgbClr val="000000"/>
                    </a:solidFill>
                    <a:latin typeface="Segoe UI"/>
                    <a:ea typeface="Segoe UI" pitchFamily="34"/>
                    <a:cs typeface="Segoe UI" pitchFamily="34"/>
                  </a:endParaRPr>
                </a:p>
              </p:txBody>
            </p:sp>
            <p:sp>
              <p:nvSpPr>
                <p:cNvPr id="123" name="Oval 48">
                  <a:extLst>
                    <a:ext uri="{FF2B5EF4-FFF2-40B4-BE49-F238E27FC236}">
                      <a16:creationId xmlns:a16="http://schemas.microsoft.com/office/drawing/2014/main" id="{439C1F6A-66CD-4FC0-A613-716E26619FAE}"/>
                    </a:ext>
                  </a:extLst>
                </p:cNvPr>
                <p:cNvSpPr/>
                <p:nvPr/>
              </p:nvSpPr>
              <p:spPr>
                <a:xfrm>
                  <a:off x="6099697" y="1146026"/>
                  <a:ext cx="48335" cy="4833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9050" cap="flat">
                  <a:solidFill>
                    <a:schemeClr val="accent1"/>
                  </a:solidFill>
                  <a:prstDash val="solid"/>
                </a:ln>
              </p:spPr>
              <p:txBody>
                <a:bodyPr vert="horz" wrap="square" lIns="182880" tIns="146304" rIns="182880" bIns="146304" anchor="t" anchorCtr="1" compatLnSpc="1">
                  <a:noAutofit/>
                </a:bodyPr>
                <a:lstStyle/>
                <a:p>
                  <a:pPr algn="ctr" defTabSz="932445">
                    <a:lnSpc>
                      <a:spcPct val="90000"/>
                    </a:lnSpc>
                    <a:defRPr sz="1800" b="0" i="0" u="none" strike="noStrike" kern="0" cap="none" spc="0" baseline="0">
                      <a:solidFill>
                        <a:srgbClr val="000000"/>
                      </a:solidFill>
                      <a:uFillTx/>
                    </a:defRPr>
                  </a:pPr>
                  <a:endParaRPr lang="en-US" sz="2400" kern="0">
                    <a:solidFill>
                      <a:srgbClr val="000000"/>
                    </a:solidFill>
                    <a:latin typeface="Segoe UI"/>
                    <a:ea typeface="Segoe UI" pitchFamily="34"/>
                    <a:cs typeface="Segoe UI" pitchFamily="34"/>
                  </a:endParaRPr>
                </a:p>
              </p:txBody>
            </p:sp>
            <p:sp>
              <p:nvSpPr>
                <p:cNvPr id="124" name="Oval 49">
                  <a:extLst>
                    <a:ext uri="{FF2B5EF4-FFF2-40B4-BE49-F238E27FC236}">
                      <a16:creationId xmlns:a16="http://schemas.microsoft.com/office/drawing/2014/main" id="{A46B1271-47C7-4C19-9B3D-2C145FE848D6}"/>
                    </a:ext>
                  </a:extLst>
                </p:cNvPr>
                <p:cNvSpPr/>
                <p:nvPr/>
              </p:nvSpPr>
              <p:spPr>
                <a:xfrm>
                  <a:off x="6167061" y="1146026"/>
                  <a:ext cx="48335" cy="4833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9050" cap="flat">
                  <a:solidFill>
                    <a:schemeClr val="accent1"/>
                  </a:solidFill>
                  <a:prstDash val="solid"/>
                </a:ln>
              </p:spPr>
              <p:txBody>
                <a:bodyPr vert="horz" wrap="square" lIns="182880" tIns="146304" rIns="182880" bIns="146304" anchor="t" anchorCtr="1" compatLnSpc="1">
                  <a:noAutofit/>
                </a:bodyPr>
                <a:lstStyle/>
                <a:p>
                  <a:pPr algn="ctr" defTabSz="932445">
                    <a:lnSpc>
                      <a:spcPct val="90000"/>
                    </a:lnSpc>
                    <a:defRPr sz="1800" b="0" i="0" u="none" strike="noStrike" kern="0" cap="none" spc="0" baseline="0">
                      <a:solidFill>
                        <a:srgbClr val="000000"/>
                      </a:solidFill>
                      <a:uFillTx/>
                    </a:defRPr>
                  </a:pPr>
                  <a:endParaRPr lang="en-US" sz="2400" kern="0">
                    <a:solidFill>
                      <a:srgbClr val="000000"/>
                    </a:solidFill>
                    <a:latin typeface="Segoe UI"/>
                    <a:ea typeface="Segoe UI" pitchFamily="34"/>
                    <a:cs typeface="Segoe UI" pitchFamily="34"/>
                  </a:endParaRPr>
                </a:p>
              </p:txBody>
            </p:sp>
            <p:sp>
              <p:nvSpPr>
                <p:cNvPr id="125" name="Oval 50">
                  <a:extLst>
                    <a:ext uri="{FF2B5EF4-FFF2-40B4-BE49-F238E27FC236}">
                      <a16:creationId xmlns:a16="http://schemas.microsoft.com/office/drawing/2014/main" id="{AF42A3B2-2137-4793-A860-7A8153F4D455}"/>
                    </a:ext>
                  </a:extLst>
                </p:cNvPr>
                <p:cNvSpPr/>
                <p:nvPr/>
              </p:nvSpPr>
              <p:spPr>
                <a:xfrm>
                  <a:off x="6234424" y="1146026"/>
                  <a:ext cx="48335" cy="4833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9050" cap="flat">
                  <a:solidFill>
                    <a:schemeClr val="accent1"/>
                  </a:solidFill>
                  <a:prstDash val="solid"/>
                </a:ln>
              </p:spPr>
              <p:txBody>
                <a:bodyPr vert="horz" wrap="square" lIns="182880" tIns="146304" rIns="182880" bIns="146304" anchor="t" anchorCtr="1" compatLnSpc="1">
                  <a:noAutofit/>
                </a:bodyPr>
                <a:lstStyle/>
                <a:p>
                  <a:pPr algn="ctr" defTabSz="932445">
                    <a:lnSpc>
                      <a:spcPct val="90000"/>
                    </a:lnSpc>
                    <a:defRPr sz="1800" b="0" i="0" u="none" strike="noStrike" kern="0" cap="none" spc="0" baseline="0">
                      <a:solidFill>
                        <a:srgbClr val="000000"/>
                      </a:solidFill>
                      <a:uFillTx/>
                    </a:defRPr>
                  </a:pPr>
                  <a:endParaRPr lang="en-US" sz="2400" kern="0">
                    <a:solidFill>
                      <a:srgbClr val="000000"/>
                    </a:solidFill>
                    <a:latin typeface="Segoe UI"/>
                    <a:ea typeface="Segoe UI" pitchFamily="34"/>
                    <a:cs typeface="Segoe UI" pitchFamily="34"/>
                  </a:endParaRPr>
                </a:p>
              </p:txBody>
            </p:sp>
            <p:sp>
              <p:nvSpPr>
                <p:cNvPr id="126" name="Oval 51">
                  <a:extLst>
                    <a:ext uri="{FF2B5EF4-FFF2-40B4-BE49-F238E27FC236}">
                      <a16:creationId xmlns:a16="http://schemas.microsoft.com/office/drawing/2014/main" id="{1814F89D-2BE2-4DC7-BED7-7FE1278DD101}"/>
                    </a:ext>
                  </a:extLst>
                </p:cNvPr>
                <p:cNvSpPr/>
                <p:nvPr/>
              </p:nvSpPr>
              <p:spPr>
                <a:xfrm>
                  <a:off x="6301797" y="1146026"/>
                  <a:ext cx="48335" cy="4833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9050" cap="flat">
                  <a:solidFill>
                    <a:schemeClr val="accent1"/>
                  </a:solidFill>
                  <a:prstDash val="solid"/>
                </a:ln>
              </p:spPr>
              <p:txBody>
                <a:bodyPr vert="horz" wrap="square" lIns="182880" tIns="146304" rIns="182880" bIns="146304" anchor="t" anchorCtr="1" compatLnSpc="1">
                  <a:noAutofit/>
                </a:bodyPr>
                <a:lstStyle/>
                <a:p>
                  <a:pPr algn="ctr" defTabSz="932445">
                    <a:lnSpc>
                      <a:spcPct val="90000"/>
                    </a:lnSpc>
                    <a:defRPr sz="1800" b="0" i="0" u="none" strike="noStrike" kern="0" cap="none" spc="0" baseline="0">
                      <a:solidFill>
                        <a:srgbClr val="000000"/>
                      </a:solidFill>
                      <a:uFillTx/>
                    </a:defRPr>
                  </a:pPr>
                  <a:endParaRPr lang="en-US" sz="2400" kern="0">
                    <a:solidFill>
                      <a:srgbClr val="000000"/>
                    </a:solidFill>
                    <a:latin typeface="Segoe UI"/>
                    <a:ea typeface="Segoe UI" pitchFamily="34"/>
                    <a:cs typeface="Segoe UI" pitchFamily="34"/>
                  </a:endParaRPr>
                </a:p>
              </p:txBody>
            </p:sp>
          </p:grpSp>
        </p:grpSp>
      </p:grpSp>
      <p:grpSp>
        <p:nvGrpSpPr>
          <p:cNvPr id="129" name="Group 264">
            <a:extLst>
              <a:ext uri="{FF2B5EF4-FFF2-40B4-BE49-F238E27FC236}">
                <a16:creationId xmlns:a16="http://schemas.microsoft.com/office/drawing/2014/main" id="{7D1E93EC-EC9B-42DD-8903-67317EB5390A}"/>
              </a:ext>
            </a:extLst>
          </p:cNvPr>
          <p:cNvGrpSpPr/>
          <p:nvPr/>
        </p:nvGrpSpPr>
        <p:grpSpPr>
          <a:xfrm>
            <a:off x="8405235" y="2948825"/>
            <a:ext cx="548640" cy="540776"/>
            <a:chOff x="6560646" y="3221303"/>
            <a:chExt cx="548640" cy="540776"/>
          </a:xfrm>
        </p:grpSpPr>
        <p:sp>
          <p:nvSpPr>
            <p:cNvPr id="130" name="Freeform 44">
              <a:extLst>
                <a:ext uri="{FF2B5EF4-FFF2-40B4-BE49-F238E27FC236}">
                  <a16:creationId xmlns:a16="http://schemas.microsoft.com/office/drawing/2014/main" id="{78F698BD-D087-48B0-85ED-8E11CF2697B3}"/>
                </a:ext>
              </a:extLst>
            </p:cNvPr>
            <p:cNvSpPr/>
            <p:nvPr/>
          </p:nvSpPr>
          <p:spPr>
            <a:xfrm>
              <a:off x="6560646" y="3221303"/>
              <a:ext cx="201643" cy="219977"/>
            </a:xfrm>
            <a:custGeom>
              <a:avLst/>
              <a:gdLst>
                <a:gd name="f0" fmla="val 10800000"/>
                <a:gd name="f1" fmla="val 5400000"/>
                <a:gd name="f2" fmla="val 180"/>
                <a:gd name="f3" fmla="val w"/>
                <a:gd name="f4" fmla="val h"/>
                <a:gd name="f5" fmla="val 0"/>
                <a:gd name="f6" fmla="val 82"/>
                <a:gd name="f7" fmla="val 76"/>
                <a:gd name="f8" fmla="val 79"/>
                <a:gd name="f9" fmla="val 6"/>
                <a:gd name="f10" fmla="val 2"/>
                <a:gd name="f11" fmla="val 5"/>
                <a:gd name="f12" fmla="+- 0 0 -90"/>
                <a:gd name="f13" fmla="*/ f3 1 82"/>
                <a:gd name="f14" fmla="*/ f4 1 82"/>
                <a:gd name="f15" fmla="val f5"/>
                <a:gd name="f16" fmla="val f6"/>
                <a:gd name="f17" fmla="*/ f12 f0 1"/>
                <a:gd name="f18" fmla="+- f16 0 f15"/>
                <a:gd name="f19" fmla="*/ f17 1 f2"/>
                <a:gd name="f20" fmla="*/ f18 1 82"/>
                <a:gd name="f21" fmla="*/ 82 f18 1"/>
                <a:gd name="f22" fmla="*/ 76 f18 1"/>
                <a:gd name="f23" fmla="*/ 6 f18 1"/>
                <a:gd name="f24" fmla="*/ 0 f18 1"/>
                <a:gd name="f25" fmla="*/ 5 f18 1"/>
                <a:gd name="f26" fmla="+- f19 0 f1"/>
                <a:gd name="f27" fmla="*/ f21 1 82"/>
                <a:gd name="f28" fmla="*/ f22 1 82"/>
                <a:gd name="f29" fmla="*/ f23 1 82"/>
                <a:gd name="f30" fmla="*/ f24 1 82"/>
                <a:gd name="f31" fmla="*/ f25 1 82"/>
                <a:gd name="f32" fmla="*/ 0 1 f20"/>
                <a:gd name="f33" fmla="*/ f16 1 f20"/>
                <a:gd name="f34" fmla="*/ f27 1 f20"/>
                <a:gd name="f35" fmla="*/ f28 1 f20"/>
                <a:gd name="f36" fmla="*/ f29 1 f20"/>
                <a:gd name="f37" fmla="*/ f30 1 f20"/>
                <a:gd name="f38" fmla="*/ f31 1 f20"/>
                <a:gd name="f39" fmla="*/ f32 f13 1"/>
                <a:gd name="f40" fmla="*/ f33 f13 1"/>
                <a:gd name="f41" fmla="*/ f33 f14 1"/>
                <a:gd name="f42" fmla="*/ f32 f14 1"/>
                <a:gd name="f43" fmla="*/ f34 f13 1"/>
                <a:gd name="f44" fmla="*/ f35 f14 1"/>
                <a:gd name="f45" fmla="*/ f35 f13 1"/>
                <a:gd name="f46" fmla="*/ f34 f14 1"/>
                <a:gd name="f47" fmla="*/ f36 f13 1"/>
                <a:gd name="f48" fmla="*/ f37 f13 1"/>
                <a:gd name="f49" fmla="*/ f38 f14 1"/>
                <a:gd name="f50" fmla="*/ f37 f14 1"/>
              </a:gdLst>
              <a:ahLst/>
              <a:cxnLst>
                <a:cxn ang="3cd4">
                  <a:pos x="hc" y="t"/>
                </a:cxn>
                <a:cxn ang="0">
                  <a:pos x="r" y="vc"/>
                </a:cxn>
                <a:cxn ang="cd4">
                  <a:pos x="hc" y="b"/>
                </a:cxn>
                <a:cxn ang="cd2">
                  <a:pos x="l" y="vc"/>
                </a:cxn>
                <a:cxn ang="f26">
                  <a:pos x="f43" y="f44"/>
                </a:cxn>
                <a:cxn ang="f26">
                  <a:pos x="f45" y="f46"/>
                </a:cxn>
                <a:cxn ang="f26">
                  <a:pos x="f47" y="f46"/>
                </a:cxn>
                <a:cxn ang="f26">
                  <a:pos x="f48" y="f44"/>
                </a:cxn>
                <a:cxn ang="f26">
                  <a:pos x="f48" y="f49"/>
                </a:cxn>
                <a:cxn ang="f26">
                  <a:pos x="f47" y="f50"/>
                </a:cxn>
                <a:cxn ang="f26">
                  <a:pos x="f45" y="f50"/>
                </a:cxn>
                <a:cxn ang="f26">
                  <a:pos x="f43" y="f49"/>
                </a:cxn>
                <a:cxn ang="f26">
                  <a:pos x="f43" y="f44"/>
                </a:cxn>
              </a:cxnLst>
              <a:rect l="f39" t="f42" r="f40" b="f41"/>
              <a:pathLst>
                <a:path w="82" h="82">
                  <a:moveTo>
                    <a:pt x="f6" y="f7"/>
                  </a:moveTo>
                  <a:cubicBezTo>
                    <a:pt x="f6" y="f8"/>
                    <a:pt x="f8" y="f6"/>
                    <a:pt x="f7" y="f6"/>
                  </a:cubicBezTo>
                  <a:cubicBezTo>
                    <a:pt x="f9" y="f6"/>
                    <a:pt x="f9" y="f6"/>
                    <a:pt x="f9" y="f6"/>
                  </a:cubicBezTo>
                  <a:cubicBezTo>
                    <a:pt x="f10" y="f6"/>
                    <a:pt x="f5" y="f8"/>
                    <a:pt x="f5" y="f7"/>
                  </a:cubicBezTo>
                  <a:cubicBezTo>
                    <a:pt x="f5" y="f11"/>
                    <a:pt x="f5" y="f11"/>
                    <a:pt x="f5" y="f11"/>
                  </a:cubicBezTo>
                  <a:cubicBezTo>
                    <a:pt x="f5" y="f10"/>
                    <a:pt x="f10" y="f5"/>
                    <a:pt x="f9" y="f5"/>
                  </a:cubicBezTo>
                  <a:cubicBezTo>
                    <a:pt x="f7" y="f5"/>
                    <a:pt x="f7" y="f5"/>
                    <a:pt x="f7" y="f5"/>
                  </a:cubicBezTo>
                  <a:cubicBezTo>
                    <a:pt x="f8" y="f5"/>
                    <a:pt x="f6" y="f10"/>
                    <a:pt x="f6" y="f11"/>
                  </a:cubicBezTo>
                  <a:lnTo>
                    <a:pt x="f6" y="f7"/>
                  </a:lnTo>
                  <a:close/>
                </a:path>
              </a:pathLst>
            </a:cu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002050"/>
                </a:solidFill>
                <a:latin typeface="Segoe UI Semilight"/>
              </a:endParaRPr>
            </a:p>
          </p:txBody>
        </p:sp>
        <p:sp>
          <p:nvSpPr>
            <p:cNvPr id="131" name="Freeform 45">
              <a:extLst>
                <a:ext uri="{FF2B5EF4-FFF2-40B4-BE49-F238E27FC236}">
                  <a16:creationId xmlns:a16="http://schemas.microsoft.com/office/drawing/2014/main" id="{55EE6166-3E68-4FB2-9DF9-1EE8FFE4828B}"/>
                </a:ext>
              </a:extLst>
            </p:cNvPr>
            <p:cNvSpPr/>
            <p:nvPr/>
          </p:nvSpPr>
          <p:spPr>
            <a:xfrm>
              <a:off x="6560646" y="3477947"/>
              <a:ext cx="201643" cy="109993"/>
            </a:xfrm>
            <a:custGeom>
              <a:avLst/>
              <a:gdLst>
                <a:gd name="f0" fmla="val 10800000"/>
                <a:gd name="f1" fmla="val 5400000"/>
                <a:gd name="f2" fmla="val 180"/>
                <a:gd name="f3" fmla="val w"/>
                <a:gd name="f4" fmla="val h"/>
                <a:gd name="f5" fmla="val 0"/>
                <a:gd name="f6" fmla="val 82"/>
                <a:gd name="f7" fmla="val 41"/>
                <a:gd name="f8" fmla="val 38"/>
                <a:gd name="f9" fmla="val 39"/>
                <a:gd name="f10" fmla="val 79"/>
                <a:gd name="f11" fmla="val 76"/>
                <a:gd name="f12" fmla="val 6"/>
                <a:gd name="f13" fmla="val 2"/>
                <a:gd name="f14" fmla="val 3"/>
                <a:gd name="f15" fmla="val 1"/>
                <a:gd name="f16" fmla="+- 0 0 -90"/>
                <a:gd name="f17" fmla="*/ f3 1 82"/>
                <a:gd name="f18" fmla="*/ f4 1 41"/>
                <a:gd name="f19" fmla="val f5"/>
                <a:gd name="f20" fmla="val f6"/>
                <a:gd name="f21" fmla="val f7"/>
                <a:gd name="f22" fmla="*/ f16 f0 1"/>
                <a:gd name="f23" fmla="+- f21 0 f19"/>
                <a:gd name="f24" fmla="+- f20 0 f19"/>
                <a:gd name="f25" fmla="*/ f22 1 f2"/>
                <a:gd name="f26" fmla="*/ f24 1 82"/>
                <a:gd name="f27" fmla="*/ f23 1 41"/>
                <a:gd name="f28" fmla="*/ 82 f24 1"/>
                <a:gd name="f29" fmla="*/ 38 f23 1"/>
                <a:gd name="f30" fmla="*/ 76 f24 1"/>
                <a:gd name="f31" fmla="*/ 41 f23 1"/>
                <a:gd name="f32" fmla="*/ 6 f24 1"/>
                <a:gd name="f33" fmla="*/ 0 f24 1"/>
                <a:gd name="f34" fmla="*/ 3 f23 1"/>
                <a:gd name="f35" fmla="*/ 0 f23 1"/>
                <a:gd name="f36" fmla="+- f25 0 f1"/>
                <a:gd name="f37" fmla="*/ f28 1 82"/>
                <a:gd name="f38" fmla="*/ f29 1 41"/>
                <a:gd name="f39" fmla="*/ f30 1 82"/>
                <a:gd name="f40" fmla="*/ f31 1 41"/>
                <a:gd name="f41" fmla="*/ f32 1 82"/>
                <a:gd name="f42" fmla="*/ f33 1 82"/>
                <a:gd name="f43" fmla="*/ f34 1 41"/>
                <a:gd name="f44" fmla="*/ f35 1 41"/>
                <a:gd name="f45" fmla="*/ 0 1 f26"/>
                <a:gd name="f46" fmla="*/ f20 1 f26"/>
                <a:gd name="f47" fmla="*/ 0 1 f27"/>
                <a:gd name="f48" fmla="*/ f21 1 f27"/>
                <a:gd name="f49" fmla="*/ f37 1 f26"/>
                <a:gd name="f50" fmla="*/ f38 1 f27"/>
                <a:gd name="f51" fmla="*/ f39 1 f26"/>
                <a:gd name="f52" fmla="*/ f40 1 f27"/>
                <a:gd name="f53" fmla="*/ f41 1 f26"/>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8 1"/>
                <a:gd name="f65" fmla="*/ f53 f17 1"/>
                <a:gd name="f66" fmla="*/ f54 f17 1"/>
                <a:gd name="f67" fmla="*/ f55 f18 1"/>
                <a:gd name="f68" fmla="*/ f56 f18 1"/>
              </a:gdLst>
              <a:ahLst/>
              <a:cxnLst>
                <a:cxn ang="3cd4">
                  <a:pos x="hc" y="t"/>
                </a:cxn>
                <a:cxn ang="0">
                  <a:pos x="r" y="vc"/>
                </a:cxn>
                <a:cxn ang="cd4">
                  <a:pos x="hc" y="b"/>
                </a:cxn>
                <a:cxn ang="cd2">
                  <a:pos x="l" y="vc"/>
                </a:cxn>
                <a:cxn ang="f36">
                  <a:pos x="f61" y="f62"/>
                </a:cxn>
                <a:cxn ang="f36">
                  <a:pos x="f63" y="f64"/>
                </a:cxn>
                <a:cxn ang="f36">
                  <a:pos x="f65" y="f64"/>
                </a:cxn>
                <a:cxn ang="f36">
                  <a:pos x="f66" y="f62"/>
                </a:cxn>
                <a:cxn ang="f36">
                  <a:pos x="f66" y="f67"/>
                </a:cxn>
                <a:cxn ang="f36">
                  <a:pos x="f65" y="f68"/>
                </a:cxn>
                <a:cxn ang="f36">
                  <a:pos x="f63" y="f68"/>
                </a:cxn>
                <a:cxn ang="f36">
                  <a:pos x="f61" y="f67"/>
                </a:cxn>
                <a:cxn ang="f36">
                  <a:pos x="f61" y="f62"/>
                </a:cxn>
              </a:cxnLst>
              <a:rect l="f57" t="f60" r="f58" b="f59"/>
              <a:pathLst>
                <a:path w="82" h="41">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5"/>
                    <a:pt x="f13" y="f5"/>
                    <a:pt x="f12" y="f5"/>
                  </a:cubicBezTo>
                  <a:cubicBezTo>
                    <a:pt x="f11" y="f5"/>
                    <a:pt x="f11" y="f5"/>
                    <a:pt x="f11" y="f5"/>
                  </a:cubicBezTo>
                  <a:cubicBezTo>
                    <a:pt x="f10" y="f5"/>
                    <a:pt x="f6" y="f15"/>
                    <a:pt x="f6" y="f14"/>
                  </a:cubicBezTo>
                  <a:lnTo>
                    <a:pt x="f6" y="f8"/>
                  </a:lnTo>
                  <a:close/>
                </a:path>
              </a:pathLst>
            </a:cu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002050"/>
                </a:solidFill>
                <a:latin typeface="Segoe UI Semilight"/>
              </a:endParaRPr>
            </a:p>
          </p:txBody>
        </p:sp>
        <p:sp>
          <p:nvSpPr>
            <p:cNvPr id="132" name="Freeform 46">
              <a:extLst>
                <a:ext uri="{FF2B5EF4-FFF2-40B4-BE49-F238E27FC236}">
                  <a16:creationId xmlns:a16="http://schemas.microsoft.com/office/drawing/2014/main" id="{BEA64AF6-0671-4A9A-80C7-6108311D3A26}"/>
                </a:ext>
              </a:extLst>
            </p:cNvPr>
            <p:cNvSpPr/>
            <p:nvPr/>
          </p:nvSpPr>
          <p:spPr>
            <a:xfrm>
              <a:off x="6798957" y="3221303"/>
              <a:ext cx="310329" cy="366628"/>
            </a:xfrm>
            <a:custGeom>
              <a:avLst/>
              <a:gdLst>
                <a:gd name="f0" fmla="val 10800000"/>
                <a:gd name="f1" fmla="val 5400000"/>
                <a:gd name="f2" fmla="val 180"/>
                <a:gd name="f3" fmla="val w"/>
                <a:gd name="f4" fmla="val h"/>
                <a:gd name="f5" fmla="val 0"/>
                <a:gd name="f6" fmla="val 126"/>
                <a:gd name="f7" fmla="val 137"/>
                <a:gd name="f8" fmla="val 127"/>
                <a:gd name="f9" fmla="val 133"/>
                <a:gd name="f10" fmla="val 122"/>
                <a:gd name="f11" fmla="val 117"/>
                <a:gd name="f12" fmla="val 9"/>
                <a:gd name="f13" fmla="val 4"/>
                <a:gd name="f14" fmla="+- 0 0 -90"/>
                <a:gd name="f15" fmla="*/ f3 1 126"/>
                <a:gd name="f16" fmla="*/ f4 1 137"/>
                <a:gd name="f17" fmla="val f5"/>
                <a:gd name="f18" fmla="val f6"/>
                <a:gd name="f19" fmla="val f7"/>
                <a:gd name="f20" fmla="*/ f14 f0 1"/>
                <a:gd name="f21" fmla="+- f19 0 f17"/>
                <a:gd name="f22" fmla="+- f18 0 f17"/>
                <a:gd name="f23" fmla="*/ f20 1 f2"/>
                <a:gd name="f24" fmla="*/ f22 1 126"/>
                <a:gd name="f25" fmla="*/ f21 1 137"/>
                <a:gd name="f26" fmla="*/ 126 f22 1"/>
                <a:gd name="f27" fmla="*/ 127 f21 1"/>
                <a:gd name="f28" fmla="*/ 117 f22 1"/>
                <a:gd name="f29" fmla="*/ 137 f21 1"/>
                <a:gd name="f30" fmla="*/ 9 f22 1"/>
                <a:gd name="f31" fmla="*/ 0 f22 1"/>
                <a:gd name="f32" fmla="*/ 9 f21 1"/>
                <a:gd name="f33" fmla="*/ 0 f21 1"/>
                <a:gd name="f34" fmla="+- f23 0 f1"/>
                <a:gd name="f35" fmla="*/ f26 1 126"/>
                <a:gd name="f36" fmla="*/ f27 1 137"/>
                <a:gd name="f37" fmla="*/ f28 1 126"/>
                <a:gd name="f38" fmla="*/ f29 1 137"/>
                <a:gd name="f39" fmla="*/ f30 1 126"/>
                <a:gd name="f40" fmla="*/ f31 1 126"/>
                <a:gd name="f41" fmla="*/ f32 1 137"/>
                <a:gd name="f42" fmla="*/ f33 1 137"/>
                <a:gd name="f43" fmla="*/ 0 1 f24"/>
                <a:gd name="f44" fmla="*/ f18 1 f24"/>
                <a:gd name="f45" fmla="*/ 0 1 f25"/>
                <a:gd name="f46" fmla="*/ f19 1 f25"/>
                <a:gd name="f47" fmla="*/ f35 1 f24"/>
                <a:gd name="f48" fmla="*/ f36 1 f25"/>
                <a:gd name="f49" fmla="*/ f37 1 f24"/>
                <a:gd name="f50" fmla="*/ f38 1 f25"/>
                <a:gd name="f51" fmla="*/ f39 1 f24"/>
                <a:gd name="f52" fmla="*/ f40 1 f24"/>
                <a:gd name="f53" fmla="*/ f41 1 f25"/>
                <a:gd name="f54" fmla="*/ f42 1 f25"/>
                <a:gd name="f55" fmla="*/ f43 f15 1"/>
                <a:gd name="f56" fmla="*/ f44 f15 1"/>
                <a:gd name="f57" fmla="*/ f46 f16 1"/>
                <a:gd name="f58" fmla="*/ f45 f16 1"/>
                <a:gd name="f59" fmla="*/ f47 f15 1"/>
                <a:gd name="f60" fmla="*/ f48 f16 1"/>
                <a:gd name="f61" fmla="*/ f49 f15 1"/>
                <a:gd name="f62" fmla="*/ f50 f16 1"/>
                <a:gd name="f63" fmla="*/ f51 f15 1"/>
                <a:gd name="f64" fmla="*/ f52 f15 1"/>
                <a:gd name="f65" fmla="*/ f53 f16 1"/>
                <a:gd name="f66" fmla="*/ f54 f16 1"/>
              </a:gdLst>
              <a:ahLst/>
              <a:cxnLst>
                <a:cxn ang="3cd4">
                  <a:pos x="hc" y="t"/>
                </a:cxn>
                <a:cxn ang="0">
                  <a:pos x="r" y="vc"/>
                </a:cxn>
                <a:cxn ang="cd4">
                  <a:pos x="hc" y="b"/>
                </a:cxn>
                <a:cxn ang="cd2">
                  <a:pos x="l" y="vc"/>
                </a:cxn>
                <a:cxn ang="f34">
                  <a:pos x="f59" y="f60"/>
                </a:cxn>
                <a:cxn ang="f34">
                  <a:pos x="f61" y="f62"/>
                </a:cxn>
                <a:cxn ang="f34">
                  <a:pos x="f63" y="f62"/>
                </a:cxn>
                <a:cxn ang="f34">
                  <a:pos x="f64" y="f60"/>
                </a:cxn>
                <a:cxn ang="f34">
                  <a:pos x="f64" y="f65"/>
                </a:cxn>
                <a:cxn ang="f34">
                  <a:pos x="f63" y="f66"/>
                </a:cxn>
                <a:cxn ang="f34">
                  <a:pos x="f61" y="f66"/>
                </a:cxn>
                <a:cxn ang="f34">
                  <a:pos x="f59" y="f65"/>
                </a:cxn>
                <a:cxn ang="f34">
                  <a:pos x="f59" y="f60"/>
                </a:cxn>
              </a:cxnLst>
              <a:rect l="f55" t="f58" r="f56" b="f57"/>
              <a:pathLst>
                <a:path w="126" h="137">
                  <a:moveTo>
                    <a:pt x="f6" y="f8"/>
                  </a:moveTo>
                  <a:cubicBezTo>
                    <a:pt x="f6" y="f9"/>
                    <a:pt x="f10" y="f7"/>
                    <a:pt x="f11" y="f7"/>
                  </a:cubicBezTo>
                  <a:cubicBezTo>
                    <a:pt x="f12" y="f7"/>
                    <a:pt x="f12" y="f7"/>
                    <a:pt x="f12" y="f7"/>
                  </a:cubicBezTo>
                  <a:cubicBezTo>
                    <a:pt x="f13" y="f7"/>
                    <a:pt x="f5" y="f9"/>
                    <a:pt x="f5" y="f8"/>
                  </a:cubicBezTo>
                  <a:cubicBezTo>
                    <a:pt x="f5" y="f12"/>
                    <a:pt x="f5" y="f12"/>
                    <a:pt x="f5" y="f12"/>
                  </a:cubicBezTo>
                  <a:cubicBezTo>
                    <a:pt x="f5" y="f13"/>
                    <a:pt x="f13" y="f5"/>
                    <a:pt x="f12" y="f5"/>
                  </a:cubicBezTo>
                  <a:cubicBezTo>
                    <a:pt x="f11" y="f5"/>
                    <a:pt x="f11" y="f5"/>
                    <a:pt x="f11" y="f5"/>
                  </a:cubicBezTo>
                  <a:cubicBezTo>
                    <a:pt x="f10" y="f5"/>
                    <a:pt x="f6" y="f13"/>
                    <a:pt x="f6" y="f12"/>
                  </a:cubicBezTo>
                  <a:lnTo>
                    <a:pt x="f6" y="f8"/>
                  </a:lnTo>
                  <a:close/>
                </a:path>
              </a:pathLst>
            </a:cu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002050"/>
                </a:solidFill>
                <a:latin typeface="Segoe UI Semilight"/>
              </a:endParaRPr>
            </a:p>
          </p:txBody>
        </p:sp>
        <p:sp>
          <p:nvSpPr>
            <p:cNvPr id="133" name="Freeform 47">
              <a:extLst>
                <a:ext uri="{FF2B5EF4-FFF2-40B4-BE49-F238E27FC236}">
                  <a16:creationId xmlns:a16="http://schemas.microsoft.com/office/drawing/2014/main" id="{F911270C-B19E-4D88-8BF5-922CDA2B8E37}"/>
                </a:ext>
              </a:extLst>
            </p:cNvPr>
            <p:cNvSpPr/>
            <p:nvPr/>
          </p:nvSpPr>
          <p:spPr>
            <a:xfrm>
              <a:off x="6560646" y="3631137"/>
              <a:ext cx="548640" cy="130942"/>
            </a:xfrm>
            <a:custGeom>
              <a:avLst/>
              <a:gdLst>
                <a:gd name="f0" fmla="val 10800000"/>
                <a:gd name="f1" fmla="val 5400000"/>
                <a:gd name="f2" fmla="val 180"/>
                <a:gd name="f3" fmla="val w"/>
                <a:gd name="f4" fmla="val h"/>
                <a:gd name="f5" fmla="val 0"/>
                <a:gd name="f6" fmla="val 223"/>
                <a:gd name="f7" fmla="val 49"/>
                <a:gd name="f8" fmla="val 46"/>
                <a:gd name="f9" fmla="val 48"/>
                <a:gd name="f10" fmla="val 216"/>
                <a:gd name="f11" fmla="val 208"/>
                <a:gd name="f12" fmla="val 15"/>
                <a:gd name="f13" fmla="val 7"/>
                <a:gd name="f14" fmla="val 3"/>
                <a:gd name="f15" fmla="val 1"/>
                <a:gd name="f16" fmla="+- 0 0 -90"/>
                <a:gd name="f17" fmla="*/ f3 1 223"/>
                <a:gd name="f18" fmla="*/ f4 1 49"/>
                <a:gd name="f19" fmla="val f5"/>
                <a:gd name="f20" fmla="val f6"/>
                <a:gd name="f21" fmla="val f7"/>
                <a:gd name="f22" fmla="*/ f16 f0 1"/>
                <a:gd name="f23" fmla="+- f21 0 f19"/>
                <a:gd name="f24" fmla="+- f20 0 f19"/>
                <a:gd name="f25" fmla="*/ f22 1 f2"/>
                <a:gd name="f26" fmla="*/ f24 1 223"/>
                <a:gd name="f27" fmla="*/ f23 1 49"/>
                <a:gd name="f28" fmla="*/ 223 f24 1"/>
                <a:gd name="f29" fmla="*/ 46 f23 1"/>
                <a:gd name="f30" fmla="*/ 208 f24 1"/>
                <a:gd name="f31" fmla="*/ 49 f23 1"/>
                <a:gd name="f32" fmla="*/ 15 f24 1"/>
                <a:gd name="f33" fmla="*/ 0 f24 1"/>
                <a:gd name="f34" fmla="*/ 3 f23 1"/>
                <a:gd name="f35" fmla="*/ 0 f23 1"/>
                <a:gd name="f36" fmla="+- f25 0 f1"/>
                <a:gd name="f37" fmla="*/ f28 1 223"/>
                <a:gd name="f38" fmla="*/ f29 1 49"/>
                <a:gd name="f39" fmla="*/ f30 1 223"/>
                <a:gd name="f40" fmla="*/ f31 1 49"/>
                <a:gd name="f41" fmla="*/ f32 1 223"/>
                <a:gd name="f42" fmla="*/ f33 1 223"/>
                <a:gd name="f43" fmla="*/ f34 1 49"/>
                <a:gd name="f44" fmla="*/ f35 1 49"/>
                <a:gd name="f45" fmla="*/ 0 1 f26"/>
                <a:gd name="f46" fmla="*/ f20 1 f26"/>
                <a:gd name="f47" fmla="*/ 0 1 f27"/>
                <a:gd name="f48" fmla="*/ f21 1 f27"/>
                <a:gd name="f49" fmla="*/ f37 1 f26"/>
                <a:gd name="f50" fmla="*/ f38 1 f27"/>
                <a:gd name="f51" fmla="*/ f39 1 f26"/>
                <a:gd name="f52" fmla="*/ f40 1 f27"/>
                <a:gd name="f53" fmla="*/ f41 1 f26"/>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8 1"/>
                <a:gd name="f65" fmla="*/ f53 f17 1"/>
                <a:gd name="f66" fmla="*/ f54 f17 1"/>
                <a:gd name="f67" fmla="*/ f55 f18 1"/>
                <a:gd name="f68" fmla="*/ f56 f18 1"/>
              </a:gdLst>
              <a:ahLst/>
              <a:cxnLst>
                <a:cxn ang="3cd4">
                  <a:pos x="hc" y="t"/>
                </a:cxn>
                <a:cxn ang="0">
                  <a:pos x="r" y="vc"/>
                </a:cxn>
                <a:cxn ang="cd4">
                  <a:pos x="hc" y="b"/>
                </a:cxn>
                <a:cxn ang="cd2">
                  <a:pos x="l" y="vc"/>
                </a:cxn>
                <a:cxn ang="f36">
                  <a:pos x="f61" y="f62"/>
                </a:cxn>
                <a:cxn ang="f36">
                  <a:pos x="f63" y="f64"/>
                </a:cxn>
                <a:cxn ang="f36">
                  <a:pos x="f65" y="f64"/>
                </a:cxn>
                <a:cxn ang="f36">
                  <a:pos x="f66" y="f62"/>
                </a:cxn>
                <a:cxn ang="f36">
                  <a:pos x="f66" y="f67"/>
                </a:cxn>
                <a:cxn ang="f36">
                  <a:pos x="f65" y="f68"/>
                </a:cxn>
                <a:cxn ang="f36">
                  <a:pos x="f63" y="f68"/>
                </a:cxn>
                <a:cxn ang="f36">
                  <a:pos x="f61" y="f67"/>
                </a:cxn>
                <a:cxn ang="f36">
                  <a:pos x="f61" y="f62"/>
                </a:cxn>
              </a:cxnLst>
              <a:rect l="f57" t="f60" r="f58" b="f59"/>
              <a:pathLst>
                <a:path w="223" h="49">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5"/>
                    <a:pt x="f13" y="f5"/>
                    <a:pt x="f12" y="f5"/>
                  </a:cubicBezTo>
                  <a:cubicBezTo>
                    <a:pt x="f11" y="f5"/>
                    <a:pt x="f11" y="f5"/>
                    <a:pt x="f11" y="f5"/>
                  </a:cubicBezTo>
                  <a:cubicBezTo>
                    <a:pt x="f10" y="f5"/>
                    <a:pt x="f6" y="f15"/>
                    <a:pt x="f6" y="f14"/>
                  </a:cubicBezTo>
                  <a:lnTo>
                    <a:pt x="f6" y="f8"/>
                  </a:lnTo>
                  <a:close/>
                </a:path>
              </a:pathLst>
            </a:custGeom>
            <a:noFill/>
            <a:ln w="28575" cap="flat">
              <a:solidFill>
                <a:schemeClr val="accent1"/>
              </a:solidFill>
              <a:prstDash val="solid"/>
              <a:miter/>
            </a:ln>
          </p:spPr>
          <p:txBody>
            <a:bodyPr vert="horz" wrap="square" lIns="93259" tIns="46635" rIns="93259" bIns="46635" anchor="t" anchorCtr="0" compatLnSpc="1">
              <a:noAutofit/>
            </a:bodyPr>
            <a:lstStyle/>
            <a:p>
              <a:pPr defTabSz="932719">
                <a:defRPr sz="1800" b="0" i="0" u="none" strike="noStrike" kern="0" cap="none" spc="0" baseline="0">
                  <a:solidFill>
                    <a:srgbClr val="000000"/>
                  </a:solidFill>
                  <a:uFillTx/>
                </a:defRPr>
              </a:pPr>
              <a:endParaRPr lang="en-US" sz="1836" kern="0">
                <a:solidFill>
                  <a:srgbClr val="002050"/>
                </a:solidFill>
                <a:latin typeface="Segoe UI Semilight"/>
              </a:endParaRPr>
            </a:p>
          </p:txBody>
        </p:sp>
      </p:grpSp>
      <p:sp>
        <p:nvSpPr>
          <p:cNvPr id="134" name="TextBox 133">
            <a:extLst>
              <a:ext uri="{FF2B5EF4-FFF2-40B4-BE49-F238E27FC236}">
                <a16:creationId xmlns:a16="http://schemas.microsoft.com/office/drawing/2014/main" id="{04FAFCF0-F5B0-4429-830F-5A23F3560C8A}"/>
              </a:ext>
            </a:extLst>
          </p:cNvPr>
          <p:cNvSpPr txBox="1"/>
          <p:nvPr/>
        </p:nvSpPr>
        <p:spPr>
          <a:xfrm>
            <a:off x="1335154" y="1397000"/>
            <a:ext cx="3516735" cy="615553"/>
          </a:xfrm>
          <a:prstGeom prst="rect">
            <a:avLst/>
          </a:prstGeom>
          <a:noFill/>
        </p:spPr>
        <p:txBody>
          <a:bodyPr wrap="square" lIns="0" tIns="0" rIns="0" bIns="0" rtlCol="0">
            <a:spAutoFit/>
          </a:bodyPr>
          <a:lstStyle/>
          <a:p>
            <a:pPr defTabSz="914344">
              <a:defRPr/>
            </a:pPr>
            <a:r>
              <a:rPr lang="en-AU" sz="4000">
                <a:gradFill>
                  <a:gsLst>
                    <a:gs pos="2917">
                      <a:srgbClr val="000000"/>
                    </a:gs>
                    <a:gs pos="30000">
                      <a:srgbClr val="000000"/>
                    </a:gs>
                  </a:gsLst>
                  <a:lin ang="5400000" scaled="0"/>
                </a:gradFill>
                <a:latin typeface="Segoe UI Semibold"/>
              </a:rPr>
              <a:t>Authentication</a:t>
            </a:r>
          </a:p>
        </p:txBody>
      </p:sp>
      <p:sp>
        <p:nvSpPr>
          <p:cNvPr id="135" name="TextBox 134">
            <a:extLst>
              <a:ext uri="{FF2B5EF4-FFF2-40B4-BE49-F238E27FC236}">
                <a16:creationId xmlns:a16="http://schemas.microsoft.com/office/drawing/2014/main" id="{0AC35802-C0B6-455B-99DC-668F90A88B65}"/>
              </a:ext>
            </a:extLst>
          </p:cNvPr>
          <p:cNvSpPr txBox="1"/>
          <p:nvPr/>
        </p:nvSpPr>
        <p:spPr>
          <a:xfrm>
            <a:off x="7329562" y="1400309"/>
            <a:ext cx="3516735" cy="615553"/>
          </a:xfrm>
          <a:prstGeom prst="rect">
            <a:avLst/>
          </a:prstGeom>
          <a:noFill/>
        </p:spPr>
        <p:txBody>
          <a:bodyPr wrap="square" lIns="0" tIns="0" rIns="0" bIns="0" rtlCol="0">
            <a:spAutoFit/>
          </a:bodyPr>
          <a:lstStyle/>
          <a:p>
            <a:pPr defTabSz="914344">
              <a:defRPr/>
            </a:pPr>
            <a:r>
              <a:rPr lang="en-AU" sz="4000">
                <a:gradFill>
                  <a:gsLst>
                    <a:gs pos="2917">
                      <a:srgbClr val="000000"/>
                    </a:gs>
                    <a:gs pos="30000">
                      <a:srgbClr val="000000"/>
                    </a:gs>
                  </a:gsLst>
                  <a:lin ang="5400000" scaled="0"/>
                </a:gradFill>
                <a:latin typeface="Segoe UI Semibold"/>
              </a:rPr>
              <a:t>Authorization</a:t>
            </a:r>
          </a:p>
        </p:txBody>
      </p:sp>
      <p:sp>
        <p:nvSpPr>
          <p:cNvPr id="136" name="TextBox 135">
            <a:extLst>
              <a:ext uri="{FF2B5EF4-FFF2-40B4-BE49-F238E27FC236}">
                <a16:creationId xmlns:a16="http://schemas.microsoft.com/office/drawing/2014/main" id="{3E2D610C-AF93-4987-AF9C-1EEC6B6CFEE9}"/>
              </a:ext>
            </a:extLst>
          </p:cNvPr>
          <p:cNvSpPr txBox="1"/>
          <p:nvPr/>
        </p:nvSpPr>
        <p:spPr>
          <a:xfrm>
            <a:off x="3289388" y="2868481"/>
            <a:ext cx="2611245" cy="307777"/>
          </a:xfrm>
          <a:prstGeom prst="rect">
            <a:avLst/>
          </a:prstGeom>
          <a:noFill/>
        </p:spPr>
        <p:txBody>
          <a:bodyPr wrap="square" lIns="0" tIns="0" rIns="0" bIns="0" rtlCol="0">
            <a:spAutoFit/>
          </a:bodyPr>
          <a:lstStyle/>
          <a:p>
            <a:pPr defTabSz="914344">
              <a:defRPr/>
            </a:pPr>
            <a:r>
              <a:rPr lang="en-AU" sz="2000">
                <a:gradFill>
                  <a:gsLst>
                    <a:gs pos="2917">
                      <a:srgbClr val="000000"/>
                    </a:gs>
                    <a:gs pos="30000">
                      <a:srgbClr val="000000"/>
                    </a:gs>
                  </a:gsLst>
                  <a:lin ang="5400000" scaled="0"/>
                </a:gradFill>
                <a:latin typeface="Segoe UI"/>
              </a:rPr>
              <a:t>Something you know</a:t>
            </a:r>
          </a:p>
        </p:txBody>
      </p:sp>
      <p:grpSp>
        <p:nvGrpSpPr>
          <p:cNvPr id="137" name="Group 94">
            <a:extLst>
              <a:ext uri="{FF2B5EF4-FFF2-40B4-BE49-F238E27FC236}">
                <a16:creationId xmlns:a16="http://schemas.microsoft.com/office/drawing/2014/main" id="{318E669E-4959-4959-A026-A4A4A132C770}"/>
              </a:ext>
            </a:extLst>
          </p:cNvPr>
          <p:cNvGrpSpPr/>
          <p:nvPr/>
        </p:nvGrpSpPr>
        <p:grpSpPr>
          <a:xfrm>
            <a:off x="2397511" y="5020391"/>
            <a:ext cx="468132" cy="566456"/>
            <a:chOff x="6143890" y="3148580"/>
            <a:chExt cx="560170" cy="677827"/>
          </a:xfrm>
        </p:grpSpPr>
        <p:sp>
          <p:nvSpPr>
            <p:cNvPr id="138" name="Freeform 2117">
              <a:extLst>
                <a:ext uri="{FF2B5EF4-FFF2-40B4-BE49-F238E27FC236}">
                  <a16:creationId xmlns:a16="http://schemas.microsoft.com/office/drawing/2014/main" id="{1CFD8A30-AC1F-45A8-99EA-9A1A574756F0}"/>
                </a:ext>
              </a:extLst>
            </p:cNvPr>
            <p:cNvSpPr/>
            <p:nvPr/>
          </p:nvSpPr>
          <p:spPr>
            <a:xfrm>
              <a:off x="6220626" y="3529702"/>
              <a:ext cx="217416" cy="253224"/>
            </a:xfrm>
            <a:custGeom>
              <a:avLst/>
              <a:gdLst>
                <a:gd name="f0" fmla="val 10800000"/>
                <a:gd name="f1" fmla="val 5400000"/>
                <a:gd name="f2" fmla="val 180"/>
                <a:gd name="f3" fmla="val w"/>
                <a:gd name="f4" fmla="val h"/>
                <a:gd name="f5" fmla="val 0"/>
                <a:gd name="f6" fmla="val 36"/>
                <a:gd name="f7" fmla="val 42"/>
                <a:gd name="f8" fmla="val 4"/>
                <a:gd name="f9" fmla="val 3"/>
                <a:gd name="f10" fmla="val 1"/>
                <a:gd name="f11" fmla="val 41"/>
                <a:gd name="f12" fmla="val 39"/>
                <a:gd name="f13" fmla="val 37"/>
                <a:gd name="f14" fmla="val 35"/>
                <a:gd name="f15" fmla="val 34"/>
                <a:gd name="f16" fmla="val 17"/>
                <a:gd name="f17" fmla="val 29"/>
                <a:gd name="f18" fmla="val 25"/>
                <a:gd name="f19" fmla="val 11"/>
                <a:gd name="f20" fmla="val 27"/>
                <a:gd name="f21" fmla="val 28"/>
                <a:gd name="f22" fmla="val 2"/>
                <a:gd name="f23" fmla="val 30"/>
                <a:gd name="f24" fmla="val 32"/>
                <a:gd name="f25" fmla="val 6"/>
                <a:gd name="f26" fmla="val 33"/>
                <a:gd name="f27" fmla="val 13"/>
                <a:gd name="f28" fmla="val 24"/>
                <a:gd name="f29" fmla="val 5"/>
                <a:gd name="f30" fmla="+- 0 0 -90"/>
                <a:gd name="f31" fmla="*/ f3 1 36"/>
                <a:gd name="f32" fmla="*/ f4 1 42"/>
                <a:gd name="f33" fmla="val f5"/>
                <a:gd name="f34" fmla="val f6"/>
                <a:gd name="f35" fmla="val f7"/>
                <a:gd name="f36" fmla="*/ f30 f0 1"/>
                <a:gd name="f37" fmla="+- f35 0 f33"/>
                <a:gd name="f38" fmla="+- f34 0 f33"/>
                <a:gd name="f39" fmla="*/ f36 1 f2"/>
                <a:gd name="f40" fmla="*/ f38 1 36"/>
                <a:gd name="f41" fmla="*/ f37 1 42"/>
                <a:gd name="f42" fmla="*/ 4 f38 1"/>
                <a:gd name="f43" fmla="*/ 42 f37 1"/>
                <a:gd name="f44" fmla="*/ 1 f38 1"/>
                <a:gd name="f45" fmla="*/ 39 f37 1"/>
                <a:gd name="f46" fmla="*/ 3 f38 1"/>
                <a:gd name="f47" fmla="*/ 34 f37 1"/>
                <a:gd name="f48" fmla="*/ 27 f38 1"/>
                <a:gd name="f49" fmla="*/ 4 f37 1"/>
                <a:gd name="f50" fmla="*/ 32 f38 1"/>
                <a:gd name="f51" fmla="*/ 1 f37 1"/>
                <a:gd name="f52" fmla="*/ 35 f38 1"/>
                <a:gd name="f53" fmla="*/ 6 f37 1"/>
                <a:gd name="f54" fmla="*/ 6 f38 1"/>
                <a:gd name="f55" fmla="*/ 41 f37 1"/>
                <a:gd name="f56" fmla="+- f39 0 f1"/>
                <a:gd name="f57" fmla="*/ f42 1 36"/>
                <a:gd name="f58" fmla="*/ f43 1 42"/>
                <a:gd name="f59" fmla="*/ f44 1 36"/>
                <a:gd name="f60" fmla="*/ f45 1 42"/>
                <a:gd name="f61" fmla="*/ f46 1 36"/>
                <a:gd name="f62" fmla="*/ f47 1 42"/>
                <a:gd name="f63" fmla="*/ f48 1 36"/>
                <a:gd name="f64" fmla="*/ f49 1 42"/>
                <a:gd name="f65" fmla="*/ f50 1 36"/>
                <a:gd name="f66" fmla="*/ f51 1 42"/>
                <a:gd name="f67" fmla="*/ f52 1 36"/>
                <a:gd name="f68" fmla="*/ f53 1 42"/>
                <a:gd name="f69" fmla="*/ f54 1 36"/>
                <a:gd name="f70" fmla="*/ f55 1 42"/>
                <a:gd name="f71" fmla="*/ 0 1 f40"/>
                <a:gd name="f72" fmla="*/ f34 1 f40"/>
                <a:gd name="f73" fmla="*/ 0 1 f41"/>
                <a:gd name="f74" fmla="*/ f35 1 f41"/>
                <a:gd name="f75" fmla="*/ f57 1 f40"/>
                <a:gd name="f76" fmla="*/ f58 1 f41"/>
                <a:gd name="f77" fmla="*/ f59 1 f40"/>
                <a:gd name="f78" fmla="*/ f60 1 f41"/>
                <a:gd name="f79" fmla="*/ f61 1 f40"/>
                <a:gd name="f80" fmla="*/ f62 1 f41"/>
                <a:gd name="f81" fmla="*/ f63 1 f40"/>
                <a:gd name="f82" fmla="*/ f64 1 f41"/>
                <a:gd name="f83" fmla="*/ f65 1 f40"/>
                <a:gd name="f84" fmla="*/ f66 1 f41"/>
                <a:gd name="f85" fmla="*/ f67 1 f40"/>
                <a:gd name="f86" fmla="*/ f68 1 f41"/>
                <a:gd name="f87" fmla="*/ f69 1 f40"/>
                <a:gd name="f88" fmla="*/ f70 1 f41"/>
                <a:gd name="f89" fmla="*/ f71 f31 1"/>
                <a:gd name="f90" fmla="*/ f72 f31 1"/>
                <a:gd name="f91" fmla="*/ f74 f32 1"/>
                <a:gd name="f92" fmla="*/ f73 f32 1"/>
                <a:gd name="f93" fmla="*/ f75 f31 1"/>
                <a:gd name="f94" fmla="*/ f76 f32 1"/>
                <a:gd name="f95" fmla="*/ f77 f31 1"/>
                <a:gd name="f96" fmla="*/ f78 f32 1"/>
                <a:gd name="f97" fmla="*/ f79 f31 1"/>
                <a:gd name="f98" fmla="*/ f80 f32 1"/>
                <a:gd name="f99" fmla="*/ f81 f31 1"/>
                <a:gd name="f100" fmla="*/ f82 f32 1"/>
                <a:gd name="f101" fmla="*/ f83 f31 1"/>
                <a:gd name="f102" fmla="*/ f84 f32 1"/>
                <a:gd name="f103" fmla="*/ f85 f31 1"/>
                <a:gd name="f104" fmla="*/ f86 f32 1"/>
                <a:gd name="f105" fmla="*/ f87 f31 1"/>
                <a:gd name="f106" fmla="*/ f88 f32 1"/>
              </a:gdLst>
              <a:ahLst/>
              <a:cxnLst>
                <a:cxn ang="3cd4">
                  <a:pos x="hc" y="t"/>
                </a:cxn>
                <a:cxn ang="0">
                  <a:pos x="r" y="vc"/>
                </a:cxn>
                <a:cxn ang="cd4">
                  <a:pos x="hc" y="b"/>
                </a:cxn>
                <a:cxn ang="cd2">
                  <a:pos x="l" y="vc"/>
                </a:cxn>
                <a:cxn ang="f56">
                  <a:pos x="f93" y="f94"/>
                </a:cxn>
                <a:cxn ang="f56">
                  <a:pos x="f95" y="f96"/>
                </a:cxn>
                <a:cxn ang="f56">
                  <a:pos x="f97" y="f98"/>
                </a:cxn>
                <a:cxn ang="f56">
                  <a:pos x="f99" y="f100"/>
                </a:cxn>
                <a:cxn ang="f56">
                  <a:pos x="f101" y="f102"/>
                </a:cxn>
                <a:cxn ang="f56">
                  <a:pos x="f103" y="f104"/>
                </a:cxn>
                <a:cxn ang="f56">
                  <a:pos x="f105" y="f106"/>
                </a:cxn>
                <a:cxn ang="f56">
                  <a:pos x="f93" y="f94"/>
                </a:cxn>
              </a:cxnLst>
              <a:rect l="f89" t="f92" r="f90" b="f91"/>
              <a:pathLst>
                <a:path w="36" h="42">
                  <a:moveTo>
                    <a:pt x="f8" y="f7"/>
                  </a:moveTo>
                  <a:cubicBezTo>
                    <a:pt x="f9" y="f7"/>
                    <a:pt x="f10" y="f11"/>
                    <a:pt x="f10" y="f12"/>
                  </a:cubicBezTo>
                  <a:cubicBezTo>
                    <a:pt x="f5" y="f13"/>
                    <a:pt x="f10" y="f14"/>
                    <a:pt x="f9" y="f15"/>
                  </a:cubicBezTo>
                  <a:cubicBezTo>
                    <a:pt x="f16" y="f17"/>
                    <a:pt x="f18" y="f19"/>
                    <a:pt x="f20" y="f8"/>
                  </a:cubicBezTo>
                  <a:cubicBezTo>
                    <a:pt x="f21" y="f22"/>
                    <a:pt x="f23" y="f5"/>
                    <a:pt x="f24" y="f10"/>
                  </a:cubicBezTo>
                  <a:cubicBezTo>
                    <a:pt x="f15" y="f10"/>
                    <a:pt x="f6" y="f8"/>
                    <a:pt x="f14" y="f25"/>
                  </a:cubicBezTo>
                  <a:cubicBezTo>
                    <a:pt x="f26" y="f27"/>
                    <a:pt x="f28" y="f14"/>
                    <a:pt x="f25" y="f11"/>
                  </a:cubicBezTo>
                  <a:cubicBezTo>
                    <a:pt x="f29" y="f7"/>
                    <a:pt x="f29" y="f7"/>
                    <a:pt x="f8" y="f7"/>
                  </a:cubicBezTo>
                  <a:close/>
                </a:path>
              </a:pathLst>
            </a:custGeom>
            <a:solidFill>
              <a:srgbClr val="0078D7"/>
            </a:solidFill>
            <a:ln cap="flat">
              <a:solidFill>
                <a:schemeClr val="accent1"/>
              </a:solidFill>
              <a:prstDash val="solid"/>
            </a:ln>
          </p:spPr>
          <p:txBody>
            <a:bodyPr vert="horz" wrap="square" lIns="91440" tIns="45720" rIns="91440" bIns="45720" anchor="t" anchorCtr="0" compatLnSpc="1">
              <a:noAutofit/>
            </a:bodyPr>
            <a:lstStyle/>
            <a:p>
              <a:pPr defTabSz="932719">
                <a:defRPr sz="1800" b="0" i="0" u="none" strike="noStrike" kern="0" cap="none" spc="0" baseline="0">
                  <a:solidFill>
                    <a:srgbClr val="000000"/>
                  </a:solidFill>
                  <a:uFillTx/>
                </a:defRPr>
              </a:pPr>
              <a:endParaRPr lang="en-US" kern="0">
                <a:solidFill>
                  <a:srgbClr val="505050"/>
                </a:solidFill>
                <a:latin typeface="Segoe UI"/>
              </a:endParaRPr>
            </a:p>
          </p:txBody>
        </p:sp>
        <p:sp>
          <p:nvSpPr>
            <p:cNvPr id="139" name="Freeform 2118">
              <a:extLst>
                <a:ext uri="{FF2B5EF4-FFF2-40B4-BE49-F238E27FC236}">
                  <a16:creationId xmlns:a16="http://schemas.microsoft.com/office/drawing/2014/main" id="{3B79A247-0349-4A8E-8396-C326D703F433}"/>
                </a:ext>
              </a:extLst>
            </p:cNvPr>
            <p:cNvSpPr/>
            <p:nvPr/>
          </p:nvSpPr>
          <p:spPr>
            <a:xfrm>
              <a:off x="6189930" y="3437613"/>
              <a:ext cx="340193" cy="388793"/>
            </a:xfrm>
            <a:custGeom>
              <a:avLst/>
              <a:gdLst>
                <a:gd name="f0" fmla="val 10800000"/>
                <a:gd name="f1" fmla="val 5400000"/>
                <a:gd name="f2" fmla="val 180"/>
                <a:gd name="f3" fmla="val w"/>
                <a:gd name="f4" fmla="val h"/>
                <a:gd name="f5" fmla="val 0"/>
                <a:gd name="f6" fmla="val 56"/>
                <a:gd name="f7" fmla="val 64"/>
                <a:gd name="f8" fmla="val 28"/>
                <a:gd name="f9" fmla="val 27"/>
                <a:gd name="f10" fmla="val 26"/>
                <a:gd name="f11" fmla="val 63"/>
                <a:gd name="f12" fmla="val 25"/>
                <a:gd name="f13" fmla="val 62"/>
                <a:gd name="f14" fmla="val 24"/>
                <a:gd name="f15" fmla="val 60"/>
                <a:gd name="f16" fmla="val 58"/>
                <a:gd name="f17" fmla="val 37"/>
                <a:gd name="f18" fmla="val 49"/>
                <a:gd name="f19" fmla="val 48"/>
                <a:gd name="f20" fmla="val 29"/>
                <a:gd name="f21" fmla="val 20"/>
                <a:gd name="f22" fmla="val 13"/>
                <a:gd name="f23" fmla="val 8"/>
                <a:gd name="f24" fmla="val 36"/>
                <a:gd name="f25" fmla="val 30"/>
                <a:gd name="f26" fmla="val 12"/>
                <a:gd name="f27" fmla="val 23"/>
                <a:gd name="f28" fmla="val 22"/>
                <a:gd name="f29" fmla="val 21"/>
                <a:gd name="f30" fmla="val 15"/>
                <a:gd name="f31" fmla="val 6"/>
                <a:gd name="f32" fmla="val 39"/>
                <a:gd name="f33" fmla="val 4"/>
                <a:gd name="f34" fmla="val 40"/>
                <a:gd name="f35" fmla="val 1"/>
                <a:gd name="f36" fmla="val 35"/>
                <a:gd name="f37" fmla="val 33"/>
                <a:gd name="f38" fmla="val 3"/>
                <a:gd name="f39" fmla="val 32"/>
                <a:gd name="f40" fmla="val 16"/>
                <a:gd name="f41" fmla="val 19"/>
                <a:gd name="f42" fmla="val 17"/>
                <a:gd name="f43" fmla="val 9"/>
                <a:gd name="f44" fmla="val 43"/>
                <a:gd name="f45" fmla="val 55"/>
                <a:gd name="f46" fmla="+- 0 0 -90"/>
                <a:gd name="f47" fmla="*/ f3 1 56"/>
                <a:gd name="f48" fmla="*/ f4 1 64"/>
                <a:gd name="f49" fmla="val f5"/>
                <a:gd name="f50" fmla="val f6"/>
                <a:gd name="f51" fmla="val f7"/>
                <a:gd name="f52" fmla="*/ f46 f0 1"/>
                <a:gd name="f53" fmla="+- f51 0 f49"/>
                <a:gd name="f54" fmla="+- f50 0 f49"/>
                <a:gd name="f55" fmla="*/ f52 1 f2"/>
                <a:gd name="f56" fmla="*/ f54 1 56"/>
                <a:gd name="f57" fmla="*/ f53 1 64"/>
                <a:gd name="f58" fmla="*/ 28 f54 1"/>
                <a:gd name="f59" fmla="*/ 64 f53 1"/>
                <a:gd name="f60" fmla="*/ 25 f54 1"/>
                <a:gd name="f61" fmla="*/ 62 f53 1"/>
                <a:gd name="f62" fmla="*/ 26 f54 1"/>
                <a:gd name="f63" fmla="*/ 56 f53 1"/>
                <a:gd name="f64" fmla="*/ 48 f54 1"/>
                <a:gd name="f65" fmla="*/ 20 f53 1"/>
                <a:gd name="f66" fmla="*/ 36 f54 1"/>
                <a:gd name="f67" fmla="*/ 8 f53 1"/>
                <a:gd name="f68" fmla="*/ 24 f54 1"/>
                <a:gd name="f69" fmla="*/ 23 f54 1"/>
                <a:gd name="f70" fmla="*/ 22 f53 1"/>
                <a:gd name="f71" fmla="*/ 6 f54 1"/>
                <a:gd name="f72" fmla="*/ 39 f53 1"/>
                <a:gd name="f73" fmla="*/ 1 f54 1"/>
                <a:gd name="f74" fmla="*/ 37 f53 1"/>
                <a:gd name="f75" fmla="*/ 3 f54 1"/>
                <a:gd name="f76" fmla="*/ 32 f53 1"/>
                <a:gd name="f77" fmla="*/ 16 f54 1"/>
                <a:gd name="f78" fmla="*/ 19 f53 1"/>
                <a:gd name="f79" fmla="*/ 17 f54 1"/>
                <a:gd name="f80" fmla="*/ 17 f53 1"/>
                <a:gd name="f81" fmla="*/ 0 f53 1"/>
                <a:gd name="f82" fmla="*/ 56 f54 1"/>
                <a:gd name="f83" fmla="*/ 30 f54 1"/>
                <a:gd name="f84" fmla="*/ 63 f53 1"/>
                <a:gd name="f85" fmla="+- f55 0 f1"/>
                <a:gd name="f86" fmla="*/ f58 1 56"/>
                <a:gd name="f87" fmla="*/ f59 1 64"/>
                <a:gd name="f88" fmla="*/ f60 1 56"/>
                <a:gd name="f89" fmla="*/ f61 1 64"/>
                <a:gd name="f90" fmla="*/ f62 1 56"/>
                <a:gd name="f91" fmla="*/ f63 1 64"/>
                <a:gd name="f92" fmla="*/ f64 1 56"/>
                <a:gd name="f93" fmla="*/ f65 1 64"/>
                <a:gd name="f94" fmla="*/ f66 1 56"/>
                <a:gd name="f95" fmla="*/ f67 1 64"/>
                <a:gd name="f96" fmla="*/ f68 1 56"/>
                <a:gd name="f97" fmla="*/ f69 1 56"/>
                <a:gd name="f98" fmla="*/ f70 1 64"/>
                <a:gd name="f99" fmla="*/ f71 1 56"/>
                <a:gd name="f100" fmla="*/ f72 1 64"/>
                <a:gd name="f101" fmla="*/ f73 1 56"/>
                <a:gd name="f102" fmla="*/ f74 1 64"/>
                <a:gd name="f103" fmla="*/ f75 1 56"/>
                <a:gd name="f104" fmla="*/ f76 1 64"/>
                <a:gd name="f105" fmla="*/ f77 1 56"/>
                <a:gd name="f106" fmla="*/ f78 1 64"/>
                <a:gd name="f107" fmla="*/ f79 1 56"/>
                <a:gd name="f108" fmla="*/ f80 1 64"/>
                <a:gd name="f109" fmla="*/ f81 1 64"/>
                <a:gd name="f110" fmla="*/ f82 1 56"/>
                <a:gd name="f111" fmla="*/ f83 1 56"/>
                <a:gd name="f112" fmla="*/ f84 1 64"/>
                <a:gd name="f113" fmla="*/ 0 1 f56"/>
                <a:gd name="f114" fmla="*/ f50 1 f56"/>
                <a:gd name="f115" fmla="*/ 0 1 f57"/>
                <a:gd name="f116" fmla="*/ f51 1 f57"/>
                <a:gd name="f117" fmla="*/ f86 1 f56"/>
                <a:gd name="f118" fmla="*/ f87 1 f57"/>
                <a:gd name="f119" fmla="*/ f88 1 f56"/>
                <a:gd name="f120" fmla="*/ f89 1 f57"/>
                <a:gd name="f121" fmla="*/ f90 1 f56"/>
                <a:gd name="f122" fmla="*/ f91 1 f57"/>
                <a:gd name="f123" fmla="*/ f92 1 f56"/>
                <a:gd name="f124" fmla="*/ f93 1 f57"/>
                <a:gd name="f125" fmla="*/ f94 1 f56"/>
                <a:gd name="f126" fmla="*/ f95 1 f57"/>
                <a:gd name="f127" fmla="*/ f96 1 f56"/>
                <a:gd name="f128" fmla="*/ f97 1 f56"/>
                <a:gd name="f129" fmla="*/ f98 1 f57"/>
                <a:gd name="f130" fmla="*/ f99 1 f56"/>
                <a:gd name="f131" fmla="*/ f100 1 f57"/>
                <a:gd name="f132" fmla="*/ f101 1 f56"/>
                <a:gd name="f133" fmla="*/ f102 1 f57"/>
                <a:gd name="f134" fmla="*/ f103 1 f56"/>
                <a:gd name="f135" fmla="*/ f104 1 f57"/>
                <a:gd name="f136" fmla="*/ f105 1 f56"/>
                <a:gd name="f137" fmla="*/ f106 1 f57"/>
                <a:gd name="f138" fmla="*/ f107 1 f56"/>
                <a:gd name="f139" fmla="*/ f108 1 f57"/>
                <a:gd name="f140" fmla="*/ f109 1 f57"/>
                <a:gd name="f141" fmla="*/ f110 1 f56"/>
                <a:gd name="f142" fmla="*/ f111 1 f56"/>
                <a:gd name="f143" fmla="*/ f112 1 f57"/>
                <a:gd name="f144" fmla="*/ f113 f47 1"/>
                <a:gd name="f145" fmla="*/ f114 f47 1"/>
                <a:gd name="f146" fmla="*/ f116 f48 1"/>
                <a:gd name="f147" fmla="*/ f115 f48 1"/>
                <a:gd name="f148" fmla="*/ f117 f47 1"/>
                <a:gd name="f149" fmla="*/ f118 f48 1"/>
                <a:gd name="f150" fmla="*/ f119 f47 1"/>
                <a:gd name="f151" fmla="*/ f120 f48 1"/>
                <a:gd name="f152" fmla="*/ f121 f47 1"/>
                <a:gd name="f153" fmla="*/ f122 f48 1"/>
                <a:gd name="f154" fmla="*/ f123 f47 1"/>
                <a:gd name="f155" fmla="*/ f124 f48 1"/>
                <a:gd name="f156" fmla="*/ f125 f47 1"/>
                <a:gd name="f157" fmla="*/ f126 f48 1"/>
                <a:gd name="f158" fmla="*/ f127 f47 1"/>
                <a:gd name="f159" fmla="*/ f128 f47 1"/>
                <a:gd name="f160" fmla="*/ f129 f48 1"/>
                <a:gd name="f161" fmla="*/ f130 f47 1"/>
                <a:gd name="f162" fmla="*/ f131 f48 1"/>
                <a:gd name="f163" fmla="*/ f132 f47 1"/>
                <a:gd name="f164" fmla="*/ f133 f48 1"/>
                <a:gd name="f165" fmla="*/ f134 f47 1"/>
                <a:gd name="f166" fmla="*/ f135 f48 1"/>
                <a:gd name="f167" fmla="*/ f136 f47 1"/>
                <a:gd name="f168" fmla="*/ f137 f48 1"/>
                <a:gd name="f169" fmla="*/ f138 f47 1"/>
                <a:gd name="f170" fmla="*/ f139 f48 1"/>
                <a:gd name="f171" fmla="*/ f140 f48 1"/>
                <a:gd name="f172" fmla="*/ f141 f47 1"/>
                <a:gd name="f173" fmla="*/ f142 f47 1"/>
                <a:gd name="f174" fmla="*/ f143 f48 1"/>
              </a:gdLst>
              <a:ahLst/>
              <a:cxnLst>
                <a:cxn ang="3cd4">
                  <a:pos x="hc" y="t"/>
                </a:cxn>
                <a:cxn ang="0">
                  <a:pos x="r" y="vc"/>
                </a:cxn>
                <a:cxn ang="cd4">
                  <a:pos x="hc" y="b"/>
                </a:cxn>
                <a:cxn ang="cd2">
                  <a:pos x="l" y="vc"/>
                </a:cxn>
                <a:cxn ang="f85">
                  <a:pos x="f148" y="f149"/>
                </a:cxn>
                <a:cxn ang="f85">
                  <a:pos x="f150" y="f151"/>
                </a:cxn>
                <a:cxn ang="f85">
                  <a:pos x="f152" y="f153"/>
                </a:cxn>
                <a:cxn ang="f85">
                  <a:pos x="f154" y="f155"/>
                </a:cxn>
                <a:cxn ang="f85">
                  <a:pos x="f156" y="f157"/>
                </a:cxn>
                <a:cxn ang="f85">
                  <a:pos x="f158" y="f155"/>
                </a:cxn>
                <a:cxn ang="f85">
                  <a:pos x="f159" y="f160"/>
                </a:cxn>
                <a:cxn ang="f85">
                  <a:pos x="f161" y="f162"/>
                </a:cxn>
                <a:cxn ang="f85">
                  <a:pos x="f163" y="f164"/>
                </a:cxn>
                <a:cxn ang="f85">
                  <a:pos x="f165" y="f166"/>
                </a:cxn>
                <a:cxn ang="f85">
                  <a:pos x="f167" y="f168"/>
                </a:cxn>
                <a:cxn ang="f85">
                  <a:pos x="f169" y="f170"/>
                </a:cxn>
                <a:cxn ang="f85">
                  <a:pos x="f156" y="f171"/>
                </a:cxn>
                <a:cxn ang="f85">
                  <a:pos x="f172" y="f155"/>
                </a:cxn>
                <a:cxn ang="f85">
                  <a:pos x="f173" y="f174"/>
                </a:cxn>
                <a:cxn ang="f85">
                  <a:pos x="f148" y="f149"/>
                </a:cxn>
              </a:cxnLst>
              <a:rect l="f144" t="f147" r="f145" b="f146"/>
              <a:pathLst>
                <a:path w="56" h="64">
                  <a:moveTo>
                    <a:pt x="f8" y="f7"/>
                  </a:moveTo>
                  <a:cubicBezTo>
                    <a:pt x="f9" y="f7"/>
                    <a:pt x="f10" y="f11"/>
                    <a:pt x="f12" y="f13"/>
                  </a:cubicBezTo>
                  <a:cubicBezTo>
                    <a:pt x="f14" y="f15"/>
                    <a:pt x="f14" y="f16"/>
                    <a:pt x="f10" y="f6"/>
                  </a:cubicBezTo>
                  <a:cubicBezTo>
                    <a:pt x="f17" y="f18"/>
                    <a:pt x="f19" y="f20"/>
                    <a:pt x="f19" y="f21"/>
                  </a:cubicBezTo>
                  <a:cubicBezTo>
                    <a:pt x="f19" y="f22"/>
                    <a:pt x="f19" y="f23"/>
                    <a:pt x="f24" y="f23"/>
                  </a:cubicBezTo>
                  <a:cubicBezTo>
                    <a:pt x="f25" y="f23"/>
                    <a:pt x="f8" y="f26"/>
                    <a:pt x="f14" y="f21"/>
                  </a:cubicBezTo>
                  <a:cubicBezTo>
                    <a:pt x="f27" y="f28"/>
                    <a:pt x="f27" y="f28"/>
                    <a:pt x="f27" y="f28"/>
                  </a:cubicBezTo>
                  <a:cubicBezTo>
                    <a:pt x="f29" y="f8"/>
                    <a:pt x="f30" y="f24"/>
                    <a:pt x="f31" y="f32"/>
                  </a:cubicBezTo>
                  <a:cubicBezTo>
                    <a:pt x="f33" y="f34"/>
                    <a:pt x="f35" y="f32"/>
                    <a:pt x="f35" y="f17"/>
                  </a:cubicBezTo>
                  <a:cubicBezTo>
                    <a:pt x="f5" y="f36"/>
                    <a:pt x="f35" y="f37"/>
                    <a:pt x="f38" y="f39"/>
                  </a:cubicBezTo>
                  <a:cubicBezTo>
                    <a:pt x="f23" y="f25"/>
                    <a:pt x="f22" y="f12"/>
                    <a:pt x="f40" y="f41"/>
                  </a:cubicBezTo>
                  <a:cubicBezTo>
                    <a:pt x="f42" y="f42"/>
                    <a:pt x="f42" y="f42"/>
                    <a:pt x="f42" y="f42"/>
                  </a:cubicBezTo>
                  <a:cubicBezTo>
                    <a:pt x="f21" y="f43"/>
                    <a:pt x="f14" y="f5"/>
                    <a:pt x="f24" y="f5"/>
                  </a:cubicBezTo>
                  <a:cubicBezTo>
                    <a:pt x="f6" y="f5"/>
                    <a:pt x="f6" y="f30"/>
                    <a:pt x="f6" y="f21"/>
                  </a:cubicBezTo>
                  <a:cubicBezTo>
                    <a:pt x="f6" y="f39"/>
                    <a:pt x="f44" y="f45"/>
                    <a:pt x="f25" y="f11"/>
                  </a:cubicBezTo>
                  <a:cubicBezTo>
                    <a:pt x="f25" y="f11"/>
                    <a:pt x="f20" y="f7"/>
                    <a:pt x="f8" y="f7"/>
                  </a:cubicBezTo>
                  <a:close/>
                </a:path>
              </a:pathLst>
            </a:custGeom>
            <a:solidFill>
              <a:srgbClr val="0078D7"/>
            </a:solidFill>
            <a:ln cap="flat">
              <a:solidFill>
                <a:schemeClr val="accent1"/>
              </a:solidFill>
              <a:prstDash val="solid"/>
            </a:ln>
          </p:spPr>
          <p:txBody>
            <a:bodyPr vert="horz" wrap="square" lIns="91440" tIns="45720" rIns="91440" bIns="45720" anchor="t" anchorCtr="0" compatLnSpc="1">
              <a:noAutofit/>
            </a:bodyPr>
            <a:lstStyle/>
            <a:p>
              <a:pPr defTabSz="932719">
                <a:defRPr sz="1800" b="0" i="0" u="none" strike="noStrike" kern="0" cap="none" spc="0" baseline="0">
                  <a:solidFill>
                    <a:srgbClr val="000000"/>
                  </a:solidFill>
                  <a:uFillTx/>
                </a:defRPr>
              </a:pPr>
              <a:endParaRPr lang="en-US" kern="0">
                <a:solidFill>
                  <a:srgbClr val="505050"/>
                </a:solidFill>
                <a:latin typeface="Segoe UI"/>
              </a:endParaRPr>
            </a:p>
          </p:txBody>
        </p:sp>
        <p:sp>
          <p:nvSpPr>
            <p:cNvPr id="140" name="Freeform 2119">
              <a:extLst>
                <a:ext uri="{FF2B5EF4-FFF2-40B4-BE49-F238E27FC236}">
                  <a16:creationId xmlns:a16="http://schemas.microsoft.com/office/drawing/2014/main" id="{1DBD9BF6-939A-4157-9854-1838042BA42E}"/>
                </a:ext>
              </a:extLst>
            </p:cNvPr>
            <p:cNvSpPr/>
            <p:nvPr/>
          </p:nvSpPr>
          <p:spPr>
            <a:xfrm>
              <a:off x="6143890" y="3342973"/>
              <a:ext cx="493666" cy="483434"/>
            </a:xfrm>
            <a:custGeom>
              <a:avLst/>
              <a:gdLst>
                <a:gd name="f0" fmla="val 10800000"/>
                <a:gd name="f1" fmla="val 5400000"/>
                <a:gd name="f2" fmla="val 180"/>
                <a:gd name="f3" fmla="val w"/>
                <a:gd name="f4" fmla="val h"/>
                <a:gd name="f5" fmla="val 0"/>
                <a:gd name="f6" fmla="val 82"/>
                <a:gd name="f7" fmla="val 80"/>
                <a:gd name="f8" fmla="val 60"/>
                <a:gd name="f9" fmla="val 59"/>
                <a:gd name="f10" fmla="val 58"/>
                <a:gd name="f11" fmla="val 79"/>
                <a:gd name="f12" fmla="val 57"/>
                <a:gd name="f13" fmla="val 78"/>
                <a:gd name="f14" fmla="val 56"/>
                <a:gd name="f15" fmla="val 76"/>
                <a:gd name="f16" fmla="val 74"/>
                <a:gd name="f17" fmla="val 73"/>
                <a:gd name="f18" fmla="val 61"/>
                <a:gd name="f19" fmla="val 70"/>
                <a:gd name="f20" fmla="val 65"/>
                <a:gd name="f21" fmla="val 64"/>
                <a:gd name="f22" fmla="val 69"/>
                <a:gd name="f23" fmla="val 71"/>
                <a:gd name="f24" fmla="val 51"/>
                <a:gd name="f25" fmla="val 42"/>
                <a:gd name="f26" fmla="val 36"/>
                <a:gd name="f27" fmla="val 28"/>
                <a:gd name="f28" fmla="val 21"/>
                <a:gd name="f29" fmla="val 66"/>
                <a:gd name="f30" fmla="val 15"/>
                <a:gd name="f31" fmla="val 10"/>
                <a:gd name="f32" fmla="val 55"/>
                <a:gd name="f33" fmla="val 8"/>
                <a:gd name="f34" fmla="val 48"/>
                <a:gd name="f35" fmla="val 38"/>
                <a:gd name="f36" fmla="val 30"/>
                <a:gd name="f37" fmla="val 9"/>
                <a:gd name="f38" fmla="val 24"/>
                <a:gd name="f39" fmla="val 23"/>
                <a:gd name="f40" fmla="val 37"/>
                <a:gd name="f41" fmla="val 5"/>
                <a:gd name="f42" fmla="val 40"/>
                <a:gd name="f43" fmla="val 3"/>
                <a:gd name="f44" fmla="val 1"/>
                <a:gd name="f45" fmla="val 39"/>
                <a:gd name="f46" fmla="val 35"/>
                <a:gd name="f47" fmla="val 32"/>
                <a:gd name="f48" fmla="val 22"/>
                <a:gd name="f49" fmla="val 17"/>
                <a:gd name="f50" fmla="val 18"/>
                <a:gd name="f51" fmla="val 25"/>
                <a:gd name="f52" fmla="val 26"/>
                <a:gd name="f53" fmla="val 43"/>
                <a:gd name="f54" fmla="val 53"/>
                <a:gd name="f55" fmla="val 63"/>
                <a:gd name="f56" fmla="val 62"/>
                <a:gd name="f57" fmla="+- 0 0 -90"/>
                <a:gd name="f58" fmla="*/ f3 1 82"/>
                <a:gd name="f59" fmla="*/ f4 1 80"/>
                <a:gd name="f60" fmla="val f5"/>
                <a:gd name="f61" fmla="val f6"/>
                <a:gd name="f62" fmla="val f7"/>
                <a:gd name="f63" fmla="*/ f57 f0 1"/>
                <a:gd name="f64" fmla="+- f62 0 f60"/>
                <a:gd name="f65" fmla="+- f61 0 f60"/>
                <a:gd name="f66" fmla="*/ f63 1 f2"/>
                <a:gd name="f67" fmla="*/ f65 1 82"/>
                <a:gd name="f68" fmla="*/ f64 1 80"/>
                <a:gd name="f69" fmla="*/ 60 f65 1"/>
                <a:gd name="f70" fmla="*/ 80 f64 1"/>
                <a:gd name="f71" fmla="*/ 57 f65 1"/>
                <a:gd name="f72" fmla="*/ 78 f64 1"/>
                <a:gd name="f73" fmla="*/ 58 f65 1"/>
                <a:gd name="f74" fmla="*/ 73 f64 1"/>
                <a:gd name="f75" fmla="*/ 69 f65 1"/>
                <a:gd name="f76" fmla="*/ 57 f64 1"/>
                <a:gd name="f77" fmla="*/ 74 f65 1"/>
                <a:gd name="f78" fmla="*/ 36 f64 1"/>
                <a:gd name="f79" fmla="*/ 66 f65 1"/>
                <a:gd name="f80" fmla="*/ 15 f64 1"/>
                <a:gd name="f81" fmla="*/ 48 f65 1"/>
                <a:gd name="f82" fmla="*/ 8 f64 1"/>
                <a:gd name="f83" fmla="*/ 24 f65 1"/>
                <a:gd name="f84" fmla="*/ 21 f64 1"/>
                <a:gd name="f85" fmla="*/ 5 f65 1"/>
                <a:gd name="f86" fmla="*/ 40 f64 1"/>
                <a:gd name="f87" fmla="*/ 0 f65 1"/>
                <a:gd name="f88" fmla="*/ 37 f64 1"/>
                <a:gd name="f89" fmla="*/ 3 f65 1"/>
                <a:gd name="f90" fmla="*/ 32 f64 1"/>
                <a:gd name="f91" fmla="*/ 17 f65 1"/>
                <a:gd name="f92" fmla="*/ 18 f64 1"/>
                <a:gd name="f93" fmla="*/ 0 f64 1"/>
                <a:gd name="f94" fmla="*/ 71 f65 1"/>
                <a:gd name="f95" fmla="*/ 10 f64 1"/>
                <a:gd name="f96" fmla="*/ 82 f65 1"/>
                <a:gd name="f97" fmla="*/ 76 f65 1"/>
                <a:gd name="f98" fmla="*/ 60 f64 1"/>
                <a:gd name="f99" fmla="*/ 63 f65 1"/>
                <a:gd name="f100" fmla="*/ 79 f64 1"/>
                <a:gd name="f101" fmla="+- f66 0 f1"/>
                <a:gd name="f102" fmla="*/ f69 1 82"/>
                <a:gd name="f103" fmla="*/ f70 1 80"/>
                <a:gd name="f104" fmla="*/ f71 1 82"/>
                <a:gd name="f105" fmla="*/ f72 1 80"/>
                <a:gd name="f106" fmla="*/ f73 1 82"/>
                <a:gd name="f107" fmla="*/ f74 1 80"/>
                <a:gd name="f108" fmla="*/ f75 1 82"/>
                <a:gd name="f109" fmla="*/ f76 1 80"/>
                <a:gd name="f110" fmla="*/ f77 1 82"/>
                <a:gd name="f111" fmla="*/ f78 1 80"/>
                <a:gd name="f112" fmla="*/ f79 1 82"/>
                <a:gd name="f113" fmla="*/ f80 1 80"/>
                <a:gd name="f114" fmla="*/ f81 1 82"/>
                <a:gd name="f115" fmla="*/ f82 1 80"/>
                <a:gd name="f116" fmla="*/ f83 1 82"/>
                <a:gd name="f117" fmla="*/ f84 1 80"/>
                <a:gd name="f118" fmla="*/ f85 1 82"/>
                <a:gd name="f119" fmla="*/ f86 1 80"/>
                <a:gd name="f120" fmla="*/ f87 1 82"/>
                <a:gd name="f121" fmla="*/ f88 1 80"/>
                <a:gd name="f122" fmla="*/ f89 1 82"/>
                <a:gd name="f123" fmla="*/ f90 1 80"/>
                <a:gd name="f124" fmla="*/ f91 1 82"/>
                <a:gd name="f125" fmla="*/ f92 1 80"/>
                <a:gd name="f126" fmla="*/ f93 1 80"/>
                <a:gd name="f127" fmla="*/ f94 1 82"/>
                <a:gd name="f128" fmla="*/ f95 1 80"/>
                <a:gd name="f129" fmla="*/ f96 1 82"/>
                <a:gd name="f130" fmla="*/ f97 1 82"/>
                <a:gd name="f131" fmla="*/ f98 1 80"/>
                <a:gd name="f132" fmla="*/ f99 1 82"/>
                <a:gd name="f133" fmla="*/ f100 1 80"/>
                <a:gd name="f134" fmla="*/ 0 1 f67"/>
                <a:gd name="f135" fmla="*/ f61 1 f67"/>
                <a:gd name="f136" fmla="*/ 0 1 f68"/>
                <a:gd name="f137" fmla="*/ f62 1 f68"/>
                <a:gd name="f138" fmla="*/ f102 1 f67"/>
                <a:gd name="f139" fmla="*/ f103 1 f68"/>
                <a:gd name="f140" fmla="*/ f104 1 f67"/>
                <a:gd name="f141" fmla="*/ f105 1 f68"/>
                <a:gd name="f142" fmla="*/ f106 1 f67"/>
                <a:gd name="f143" fmla="*/ f107 1 f68"/>
                <a:gd name="f144" fmla="*/ f108 1 f67"/>
                <a:gd name="f145" fmla="*/ f109 1 f68"/>
                <a:gd name="f146" fmla="*/ f110 1 f67"/>
                <a:gd name="f147" fmla="*/ f111 1 f68"/>
                <a:gd name="f148" fmla="*/ f112 1 f67"/>
                <a:gd name="f149" fmla="*/ f113 1 f68"/>
                <a:gd name="f150" fmla="*/ f114 1 f67"/>
                <a:gd name="f151" fmla="*/ f115 1 f68"/>
                <a:gd name="f152" fmla="*/ f116 1 f67"/>
                <a:gd name="f153" fmla="*/ f117 1 f68"/>
                <a:gd name="f154" fmla="*/ f118 1 f67"/>
                <a:gd name="f155" fmla="*/ f119 1 f68"/>
                <a:gd name="f156" fmla="*/ f120 1 f67"/>
                <a:gd name="f157" fmla="*/ f121 1 f68"/>
                <a:gd name="f158" fmla="*/ f122 1 f67"/>
                <a:gd name="f159" fmla="*/ f123 1 f68"/>
                <a:gd name="f160" fmla="*/ f124 1 f67"/>
                <a:gd name="f161" fmla="*/ f125 1 f68"/>
                <a:gd name="f162" fmla="*/ f126 1 f68"/>
                <a:gd name="f163" fmla="*/ f127 1 f67"/>
                <a:gd name="f164" fmla="*/ f128 1 f68"/>
                <a:gd name="f165" fmla="*/ f129 1 f67"/>
                <a:gd name="f166" fmla="*/ f130 1 f67"/>
                <a:gd name="f167" fmla="*/ f131 1 f68"/>
                <a:gd name="f168" fmla="*/ f132 1 f67"/>
                <a:gd name="f169" fmla="*/ f133 1 f68"/>
                <a:gd name="f170" fmla="*/ f134 f58 1"/>
                <a:gd name="f171" fmla="*/ f135 f58 1"/>
                <a:gd name="f172" fmla="*/ f137 f59 1"/>
                <a:gd name="f173" fmla="*/ f136 f59 1"/>
                <a:gd name="f174" fmla="*/ f138 f58 1"/>
                <a:gd name="f175" fmla="*/ f139 f59 1"/>
                <a:gd name="f176" fmla="*/ f140 f58 1"/>
                <a:gd name="f177" fmla="*/ f141 f59 1"/>
                <a:gd name="f178" fmla="*/ f142 f58 1"/>
                <a:gd name="f179" fmla="*/ f143 f59 1"/>
                <a:gd name="f180" fmla="*/ f144 f58 1"/>
                <a:gd name="f181" fmla="*/ f145 f59 1"/>
                <a:gd name="f182" fmla="*/ f146 f58 1"/>
                <a:gd name="f183" fmla="*/ f147 f59 1"/>
                <a:gd name="f184" fmla="*/ f148 f58 1"/>
                <a:gd name="f185" fmla="*/ f149 f59 1"/>
                <a:gd name="f186" fmla="*/ f150 f58 1"/>
                <a:gd name="f187" fmla="*/ f151 f59 1"/>
                <a:gd name="f188" fmla="*/ f152 f58 1"/>
                <a:gd name="f189" fmla="*/ f153 f59 1"/>
                <a:gd name="f190" fmla="*/ f154 f58 1"/>
                <a:gd name="f191" fmla="*/ f155 f59 1"/>
                <a:gd name="f192" fmla="*/ f156 f58 1"/>
                <a:gd name="f193" fmla="*/ f157 f59 1"/>
                <a:gd name="f194" fmla="*/ f158 f58 1"/>
                <a:gd name="f195" fmla="*/ f159 f59 1"/>
                <a:gd name="f196" fmla="*/ f160 f58 1"/>
                <a:gd name="f197" fmla="*/ f161 f59 1"/>
                <a:gd name="f198" fmla="*/ f162 f59 1"/>
                <a:gd name="f199" fmla="*/ f163 f58 1"/>
                <a:gd name="f200" fmla="*/ f164 f59 1"/>
                <a:gd name="f201" fmla="*/ f165 f58 1"/>
                <a:gd name="f202" fmla="*/ f166 f58 1"/>
                <a:gd name="f203" fmla="*/ f167 f59 1"/>
                <a:gd name="f204" fmla="*/ f168 f58 1"/>
                <a:gd name="f205" fmla="*/ f169 f59 1"/>
              </a:gdLst>
              <a:ahLst/>
              <a:cxnLst>
                <a:cxn ang="3cd4">
                  <a:pos x="hc" y="t"/>
                </a:cxn>
                <a:cxn ang="0">
                  <a:pos x="r" y="vc"/>
                </a:cxn>
                <a:cxn ang="cd4">
                  <a:pos x="hc" y="b"/>
                </a:cxn>
                <a:cxn ang="cd2">
                  <a:pos x="l" y="vc"/>
                </a:cxn>
                <a:cxn ang="f101">
                  <a:pos x="f174" y="f175"/>
                </a:cxn>
                <a:cxn ang="f101">
                  <a:pos x="f176" y="f177"/>
                </a:cxn>
                <a:cxn ang="f101">
                  <a:pos x="f178" y="f179"/>
                </a:cxn>
                <a:cxn ang="f101">
                  <a:pos x="f180" y="f181"/>
                </a:cxn>
                <a:cxn ang="f101">
                  <a:pos x="f182" y="f183"/>
                </a:cxn>
                <a:cxn ang="f101">
                  <a:pos x="f184" y="f185"/>
                </a:cxn>
                <a:cxn ang="f101">
                  <a:pos x="f186" y="f187"/>
                </a:cxn>
                <a:cxn ang="f101">
                  <a:pos x="f188" y="f189"/>
                </a:cxn>
                <a:cxn ang="f101">
                  <a:pos x="f190" y="f191"/>
                </a:cxn>
                <a:cxn ang="f101">
                  <a:pos x="f192" y="f193"/>
                </a:cxn>
                <a:cxn ang="f101">
                  <a:pos x="f194" y="f195"/>
                </a:cxn>
                <a:cxn ang="f101">
                  <a:pos x="f196" y="f197"/>
                </a:cxn>
                <a:cxn ang="f101">
                  <a:pos x="f186" y="f198"/>
                </a:cxn>
                <a:cxn ang="f101">
                  <a:pos x="f199" y="f200"/>
                </a:cxn>
                <a:cxn ang="f101">
                  <a:pos x="f201" y="f183"/>
                </a:cxn>
                <a:cxn ang="f101">
                  <a:pos x="f202" y="f203"/>
                </a:cxn>
                <a:cxn ang="f101">
                  <a:pos x="f204" y="f205"/>
                </a:cxn>
                <a:cxn ang="f101">
                  <a:pos x="f174" y="f175"/>
                </a:cxn>
              </a:cxnLst>
              <a:rect l="f170" t="f173" r="f171" b="f172"/>
              <a:pathLst>
                <a:path w="82" h="80">
                  <a:moveTo>
                    <a:pt x="f8" y="f7"/>
                  </a:moveTo>
                  <a:cubicBezTo>
                    <a:pt x="f9" y="f7"/>
                    <a:pt x="f10" y="f11"/>
                    <a:pt x="f12" y="f13"/>
                  </a:cubicBezTo>
                  <a:cubicBezTo>
                    <a:pt x="f14" y="f15"/>
                    <a:pt x="f14" y="f16"/>
                    <a:pt x="f10" y="f17"/>
                  </a:cubicBezTo>
                  <a:cubicBezTo>
                    <a:pt x="f18" y="f19"/>
                    <a:pt x="f20" y="f21"/>
                    <a:pt x="f22" y="f12"/>
                  </a:cubicBezTo>
                  <a:cubicBezTo>
                    <a:pt x="f23" y="f24"/>
                    <a:pt x="f16" y="f25"/>
                    <a:pt x="f16" y="f26"/>
                  </a:cubicBezTo>
                  <a:cubicBezTo>
                    <a:pt x="f16" y="f27"/>
                    <a:pt x="f23" y="f28"/>
                    <a:pt x="f29" y="f30"/>
                  </a:cubicBezTo>
                  <a:cubicBezTo>
                    <a:pt x="f18" y="f31"/>
                    <a:pt x="f32" y="f33"/>
                    <a:pt x="f34" y="f33"/>
                  </a:cubicBezTo>
                  <a:cubicBezTo>
                    <a:pt x="f35" y="f33"/>
                    <a:pt x="f36" y="f37"/>
                    <a:pt x="f38" y="f28"/>
                  </a:cubicBezTo>
                  <a:cubicBezTo>
                    <a:pt x="f39" y="f38"/>
                    <a:pt x="f30" y="f40"/>
                    <a:pt x="f41" y="f42"/>
                  </a:cubicBezTo>
                  <a:cubicBezTo>
                    <a:pt x="f43" y="f42"/>
                    <a:pt x="f44" y="f45"/>
                    <a:pt x="f5" y="f40"/>
                  </a:cubicBezTo>
                  <a:cubicBezTo>
                    <a:pt x="f5" y="f46"/>
                    <a:pt x="f44" y="f47"/>
                    <a:pt x="f43" y="f47"/>
                  </a:cubicBezTo>
                  <a:cubicBezTo>
                    <a:pt x="f33" y="f36"/>
                    <a:pt x="f30" y="f48"/>
                    <a:pt x="f49" y="f50"/>
                  </a:cubicBezTo>
                  <a:cubicBezTo>
                    <a:pt x="f51" y="f44"/>
                    <a:pt x="f26" y="f5"/>
                    <a:pt x="f34" y="f5"/>
                  </a:cubicBezTo>
                  <a:cubicBezTo>
                    <a:pt x="f12" y="f5"/>
                    <a:pt x="f20" y="f43"/>
                    <a:pt x="f23" y="f31"/>
                  </a:cubicBezTo>
                  <a:cubicBezTo>
                    <a:pt x="f13" y="f49"/>
                    <a:pt x="f6" y="f52"/>
                    <a:pt x="f6" y="f26"/>
                  </a:cubicBezTo>
                  <a:cubicBezTo>
                    <a:pt x="f6" y="f53"/>
                    <a:pt x="f11" y="f54"/>
                    <a:pt x="f15" y="f8"/>
                  </a:cubicBezTo>
                  <a:cubicBezTo>
                    <a:pt x="f16" y="f55"/>
                    <a:pt x="f22" y="f16"/>
                    <a:pt x="f55" y="f11"/>
                  </a:cubicBezTo>
                  <a:cubicBezTo>
                    <a:pt x="f56" y="f11"/>
                    <a:pt x="f18" y="f7"/>
                    <a:pt x="f8" y="f7"/>
                  </a:cubicBezTo>
                  <a:close/>
                </a:path>
              </a:pathLst>
            </a:custGeom>
            <a:solidFill>
              <a:srgbClr val="0078D7"/>
            </a:solidFill>
            <a:ln cap="flat">
              <a:solidFill>
                <a:schemeClr val="accent1"/>
              </a:solidFill>
              <a:prstDash val="solid"/>
            </a:ln>
          </p:spPr>
          <p:txBody>
            <a:bodyPr vert="horz" wrap="square" lIns="91440" tIns="45720" rIns="91440" bIns="45720" anchor="t" anchorCtr="0" compatLnSpc="1">
              <a:noAutofit/>
            </a:bodyPr>
            <a:lstStyle/>
            <a:p>
              <a:pPr defTabSz="932719">
                <a:defRPr sz="1800" b="0" i="0" u="none" strike="noStrike" kern="0" cap="none" spc="0" baseline="0">
                  <a:solidFill>
                    <a:srgbClr val="000000"/>
                  </a:solidFill>
                  <a:uFillTx/>
                </a:defRPr>
              </a:pPr>
              <a:endParaRPr lang="en-US" kern="0">
                <a:solidFill>
                  <a:srgbClr val="505050"/>
                </a:solidFill>
                <a:latin typeface="Segoe UI"/>
              </a:endParaRPr>
            </a:p>
          </p:txBody>
        </p:sp>
        <p:sp>
          <p:nvSpPr>
            <p:cNvPr id="141" name="Freeform 2120">
              <a:extLst>
                <a:ext uri="{FF2B5EF4-FFF2-40B4-BE49-F238E27FC236}">
                  <a16:creationId xmlns:a16="http://schemas.microsoft.com/office/drawing/2014/main" id="{A619001B-E45C-4D45-8BDA-2063147CC26C}"/>
                </a:ext>
              </a:extLst>
            </p:cNvPr>
            <p:cNvSpPr/>
            <p:nvPr/>
          </p:nvSpPr>
          <p:spPr>
            <a:xfrm>
              <a:off x="6189930" y="3245781"/>
              <a:ext cx="514130" cy="191841"/>
            </a:xfrm>
            <a:custGeom>
              <a:avLst/>
              <a:gdLst>
                <a:gd name="f0" fmla="val 10800000"/>
                <a:gd name="f1" fmla="val 5400000"/>
                <a:gd name="f2" fmla="val 180"/>
                <a:gd name="f3" fmla="val w"/>
                <a:gd name="f4" fmla="val h"/>
                <a:gd name="f5" fmla="val 0"/>
                <a:gd name="f6" fmla="val 85"/>
                <a:gd name="f7" fmla="val 32"/>
                <a:gd name="f8" fmla="val 80"/>
                <a:gd name="f9" fmla="val 79"/>
                <a:gd name="f10" fmla="val 77"/>
                <a:gd name="f11" fmla="val 31"/>
                <a:gd name="f12" fmla="val 29"/>
                <a:gd name="f13" fmla="val 70"/>
                <a:gd name="f14" fmla="val 16"/>
                <a:gd name="f15" fmla="val 57"/>
                <a:gd name="f16" fmla="val 8"/>
                <a:gd name="f17" fmla="val 40"/>
                <a:gd name="f18" fmla="val 24"/>
                <a:gd name="f19" fmla="val 13"/>
                <a:gd name="f20" fmla="val 12"/>
                <a:gd name="f21" fmla="val 22"/>
                <a:gd name="f22" fmla="val 7"/>
                <a:gd name="f23" fmla="val 4"/>
                <a:gd name="f24" fmla="val 2"/>
                <a:gd name="f25" fmla="val 23"/>
                <a:gd name="f26" fmla="val 20"/>
                <a:gd name="f27" fmla="val 1"/>
                <a:gd name="f28" fmla="val 18"/>
                <a:gd name="f29" fmla="val 6"/>
                <a:gd name="f30" fmla="val 21"/>
                <a:gd name="f31" fmla="val 60"/>
                <a:gd name="f32" fmla="val 76"/>
                <a:gd name="f33" fmla="val 10"/>
                <a:gd name="f34" fmla="val 84"/>
                <a:gd name="f35" fmla="val 26"/>
                <a:gd name="f36" fmla="val 28"/>
                <a:gd name="f37" fmla="val 30"/>
                <a:gd name="f38" fmla="val 82"/>
                <a:gd name="f39" fmla="val 81"/>
                <a:gd name="f40" fmla="+- 0 0 -90"/>
                <a:gd name="f41" fmla="*/ f3 1 85"/>
                <a:gd name="f42" fmla="*/ f4 1 32"/>
                <a:gd name="f43" fmla="val f5"/>
                <a:gd name="f44" fmla="val f6"/>
                <a:gd name="f45" fmla="val f7"/>
                <a:gd name="f46" fmla="*/ f40 f0 1"/>
                <a:gd name="f47" fmla="+- f45 0 f43"/>
                <a:gd name="f48" fmla="+- f44 0 f43"/>
                <a:gd name="f49" fmla="*/ f46 1 f2"/>
                <a:gd name="f50" fmla="*/ f48 1 85"/>
                <a:gd name="f51" fmla="*/ f47 1 32"/>
                <a:gd name="f52" fmla="*/ 80 f48 1"/>
                <a:gd name="f53" fmla="*/ 32 f47 1"/>
                <a:gd name="f54" fmla="*/ 77 f48 1"/>
                <a:gd name="f55" fmla="*/ 29 f47 1"/>
                <a:gd name="f56" fmla="*/ 40 f48 1"/>
                <a:gd name="f57" fmla="*/ 8 f47 1"/>
                <a:gd name="f58" fmla="*/ 8 f48 1"/>
                <a:gd name="f59" fmla="*/ 22 f47 1"/>
                <a:gd name="f60" fmla="*/ 2 f48 1"/>
                <a:gd name="f61" fmla="*/ 23 f47 1"/>
                <a:gd name="f62" fmla="*/ 1 f48 1"/>
                <a:gd name="f63" fmla="*/ 18 f47 1"/>
                <a:gd name="f64" fmla="*/ 0 f47 1"/>
                <a:gd name="f65" fmla="*/ 84 f48 1"/>
                <a:gd name="f66" fmla="*/ 26 f47 1"/>
                <a:gd name="f67" fmla="*/ 82 f48 1"/>
                <a:gd name="f68" fmla="*/ 31 f47 1"/>
                <a:gd name="f69" fmla="+- f49 0 f1"/>
                <a:gd name="f70" fmla="*/ f52 1 85"/>
                <a:gd name="f71" fmla="*/ f53 1 32"/>
                <a:gd name="f72" fmla="*/ f54 1 85"/>
                <a:gd name="f73" fmla="*/ f55 1 32"/>
                <a:gd name="f74" fmla="*/ f56 1 85"/>
                <a:gd name="f75" fmla="*/ f57 1 32"/>
                <a:gd name="f76" fmla="*/ f58 1 85"/>
                <a:gd name="f77" fmla="*/ f59 1 32"/>
                <a:gd name="f78" fmla="*/ f60 1 85"/>
                <a:gd name="f79" fmla="*/ f61 1 32"/>
                <a:gd name="f80" fmla="*/ f62 1 85"/>
                <a:gd name="f81" fmla="*/ f63 1 32"/>
                <a:gd name="f82" fmla="*/ f64 1 32"/>
                <a:gd name="f83" fmla="*/ f65 1 85"/>
                <a:gd name="f84" fmla="*/ f66 1 32"/>
                <a:gd name="f85" fmla="*/ f67 1 85"/>
                <a:gd name="f86" fmla="*/ f68 1 32"/>
                <a:gd name="f87" fmla="*/ 0 1 f50"/>
                <a:gd name="f88" fmla="*/ f44 1 f50"/>
                <a:gd name="f89" fmla="*/ 0 1 f51"/>
                <a:gd name="f90" fmla="*/ f45 1 f51"/>
                <a:gd name="f91" fmla="*/ f70 1 f50"/>
                <a:gd name="f92" fmla="*/ f71 1 f51"/>
                <a:gd name="f93" fmla="*/ f72 1 f50"/>
                <a:gd name="f94" fmla="*/ f73 1 f51"/>
                <a:gd name="f95" fmla="*/ f74 1 f50"/>
                <a:gd name="f96" fmla="*/ f75 1 f51"/>
                <a:gd name="f97" fmla="*/ f76 1 f50"/>
                <a:gd name="f98" fmla="*/ f77 1 f51"/>
                <a:gd name="f99" fmla="*/ f78 1 f50"/>
                <a:gd name="f100" fmla="*/ f79 1 f51"/>
                <a:gd name="f101" fmla="*/ f80 1 f50"/>
                <a:gd name="f102" fmla="*/ f81 1 f51"/>
                <a:gd name="f103" fmla="*/ f82 1 f51"/>
                <a:gd name="f104" fmla="*/ f83 1 f50"/>
                <a:gd name="f105" fmla="*/ f84 1 f51"/>
                <a:gd name="f106" fmla="*/ f85 1 f50"/>
                <a:gd name="f107" fmla="*/ f86 1 f51"/>
                <a:gd name="f108" fmla="*/ f87 f41 1"/>
                <a:gd name="f109" fmla="*/ f88 f41 1"/>
                <a:gd name="f110" fmla="*/ f90 f42 1"/>
                <a:gd name="f111" fmla="*/ f89 f42 1"/>
                <a:gd name="f112" fmla="*/ f91 f41 1"/>
                <a:gd name="f113" fmla="*/ f92 f42 1"/>
                <a:gd name="f114" fmla="*/ f93 f41 1"/>
                <a:gd name="f115" fmla="*/ f94 f42 1"/>
                <a:gd name="f116" fmla="*/ f95 f41 1"/>
                <a:gd name="f117" fmla="*/ f96 f42 1"/>
                <a:gd name="f118" fmla="*/ f97 f41 1"/>
                <a:gd name="f119" fmla="*/ f98 f42 1"/>
                <a:gd name="f120" fmla="*/ f99 f41 1"/>
                <a:gd name="f121" fmla="*/ f100 f42 1"/>
                <a:gd name="f122" fmla="*/ f101 f41 1"/>
                <a:gd name="f123" fmla="*/ f102 f42 1"/>
                <a:gd name="f124" fmla="*/ f103 f42 1"/>
                <a:gd name="f125" fmla="*/ f104 f41 1"/>
                <a:gd name="f126" fmla="*/ f105 f42 1"/>
                <a:gd name="f127" fmla="*/ f106 f41 1"/>
                <a:gd name="f128" fmla="*/ f107 f42 1"/>
              </a:gdLst>
              <a:ahLst/>
              <a:cxnLst>
                <a:cxn ang="3cd4">
                  <a:pos x="hc" y="t"/>
                </a:cxn>
                <a:cxn ang="0">
                  <a:pos x="r" y="vc"/>
                </a:cxn>
                <a:cxn ang="cd4">
                  <a:pos x="hc" y="b"/>
                </a:cxn>
                <a:cxn ang="cd2">
                  <a:pos x="l" y="vc"/>
                </a:cxn>
                <a:cxn ang="f69">
                  <a:pos x="f112" y="f113"/>
                </a:cxn>
                <a:cxn ang="f69">
                  <a:pos x="f114" y="f115"/>
                </a:cxn>
                <a:cxn ang="f69">
                  <a:pos x="f116" y="f117"/>
                </a:cxn>
                <a:cxn ang="f69">
                  <a:pos x="f118" y="f119"/>
                </a:cxn>
                <a:cxn ang="f69">
                  <a:pos x="f120" y="f121"/>
                </a:cxn>
                <a:cxn ang="f69">
                  <a:pos x="f122" y="f123"/>
                </a:cxn>
                <a:cxn ang="f69">
                  <a:pos x="f116" y="f124"/>
                </a:cxn>
                <a:cxn ang="f69">
                  <a:pos x="f125" y="f126"/>
                </a:cxn>
                <a:cxn ang="f69">
                  <a:pos x="f127" y="f128"/>
                </a:cxn>
                <a:cxn ang="f69">
                  <a:pos x="f112" y="f113"/>
                </a:cxn>
              </a:cxnLst>
              <a:rect l="f108" t="f111" r="f109" b="f110"/>
              <a:pathLst>
                <a:path w="85" h="32">
                  <a:moveTo>
                    <a:pt x="f8" y="f7"/>
                  </a:moveTo>
                  <a:cubicBezTo>
                    <a:pt x="f9" y="f7"/>
                    <a:pt x="f10" y="f11"/>
                    <a:pt x="f10" y="f12"/>
                  </a:cubicBezTo>
                  <a:cubicBezTo>
                    <a:pt x="f13" y="f14"/>
                    <a:pt x="f15" y="f16"/>
                    <a:pt x="f17" y="f16"/>
                  </a:cubicBezTo>
                  <a:cubicBezTo>
                    <a:pt x="f18" y="f16"/>
                    <a:pt x="f19" y="f20"/>
                    <a:pt x="f16" y="f21"/>
                  </a:cubicBezTo>
                  <a:cubicBezTo>
                    <a:pt x="f22" y="f18"/>
                    <a:pt x="f23" y="f18"/>
                    <a:pt x="f24" y="f25"/>
                  </a:cubicBezTo>
                  <a:cubicBezTo>
                    <a:pt x="f5" y="f21"/>
                    <a:pt x="f5" y="f26"/>
                    <a:pt x="f27" y="f28"/>
                  </a:cubicBezTo>
                  <a:cubicBezTo>
                    <a:pt x="f22" y="f29"/>
                    <a:pt x="f30" y="f5"/>
                    <a:pt x="f17" y="f5"/>
                  </a:cubicBezTo>
                  <a:cubicBezTo>
                    <a:pt x="f31" y="f5"/>
                    <a:pt x="f32" y="f33"/>
                    <a:pt x="f34" y="f35"/>
                  </a:cubicBezTo>
                  <a:cubicBezTo>
                    <a:pt x="f6" y="f36"/>
                    <a:pt x="f34" y="f37"/>
                    <a:pt x="f38" y="f11"/>
                  </a:cubicBezTo>
                  <a:cubicBezTo>
                    <a:pt x="f39" y="f7"/>
                    <a:pt x="f39" y="f7"/>
                    <a:pt x="f8" y="f7"/>
                  </a:cubicBezTo>
                  <a:close/>
                </a:path>
              </a:pathLst>
            </a:custGeom>
            <a:solidFill>
              <a:srgbClr val="0078D7"/>
            </a:solidFill>
            <a:ln cap="flat">
              <a:solidFill>
                <a:schemeClr val="accent1"/>
              </a:solidFill>
              <a:prstDash val="solid"/>
            </a:ln>
          </p:spPr>
          <p:txBody>
            <a:bodyPr vert="horz" wrap="square" lIns="91440" tIns="45720" rIns="91440" bIns="45720" anchor="t" anchorCtr="0" compatLnSpc="1">
              <a:noAutofit/>
            </a:bodyPr>
            <a:lstStyle/>
            <a:p>
              <a:pPr defTabSz="932719">
                <a:defRPr sz="1800" b="0" i="0" u="none" strike="noStrike" kern="0" cap="none" spc="0" baseline="0">
                  <a:solidFill>
                    <a:srgbClr val="000000"/>
                  </a:solidFill>
                  <a:uFillTx/>
                </a:defRPr>
              </a:pPr>
              <a:endParaRPr lang="en-US" kern="0">
                <a:solidFill>
                  <a:srgbClr val="505050"/>
                </a:solidFill>
                <a:latin typeface="Segoe UI"/>
              </a:endParaRPr>
            </a:p>
          </p:txBody>
        </p:sp>
        <p:sp>
          <p:nvSpPr>
            <p:cNvPr id="142" name="Freeform 2121">
              <a:extLst>
                <a:ext uri="{FF2B5EF4-FFF2-40B4-BE49-F238E27FC236}">
                  <a16:creationId xmlns:a16="http://schemas.microsoft.com/office/drawing/2014/main" id="{4CC8BA70-9172-47DA-9C0F-702B18BAA292}"/>
                </a:ext>
              </a:extLst>
            </p:cNvPr>
            <p:cNvSpPr/>
            <p:nvPr/>
          </p:nvSpPr>
          <p:spPr>
            <a:xfrm>
              <a:off x="6238530" y="3148580"/>
              <a:ext cx="416929" cy="97200"/>
            </a:xfrm>
            <a:custGeom>
              <a:avLst/>
              <a:gdLst>
                <a:gd name="f0" fmla="val 10800000"/>
                <a:gd name="f1" fmla="val 5400000"/>
                <a:gd name="f2" fmla="val 180"/>
                <a:gd name="f3" fmla="val w"/>
                <a:gd name="f4" fmla="val h"/>
                <a:gd name="f5" fmla="val 0"/>
                <a:gd name="f6" fmla="val 69"/>
                <a:gd name="f7" fmla="val 16"/>
                <a:gd name="f8" fmla="val 64"/>
                <a:gd name="f9" fmla="val 63"/>
                <a:gd name="f10" fmla="val 62"/>
                <a:gd name="f11" fmla="val 15"/>
                <a:gd name="f12" fmla="val 53"/>
                <a:gd name="f13" fmla="val 10"/>
                <a:gd name="f14" fmla="val 43"/>
                <a:gd name="f15" fmla="val 8"/>
                <a:gd name="f16" fmla="val 32"/>
                <a:gd name="f17" fmla="val 23"/>
                <a:gd name="f18" fmla="val 14"/>
                <a:gd name="f19" fmla="val 6"/>
                <a:gd name="f20" fmla="val 4"/>
                <a:gd name="f21" fmla="val 2"/>
                <a:gd name="f22" fmla="val 1"/>
                <a:gd name="f23" fmla="val 12"/>
                <a:gd name="f24" fmla="val 7"/>
                <a:gd name="f25" fmla="val 3"/>
                <a:gd name="f26" fmla="val 22"/>
                <a:gd name="f27" fmla="val 44"/>
                <a:gd name="f28" fmla="val 56"/>
                <a:gd name="f29" fmla="val 66"/>
                <a:gd name="f30" fmla="val 68"/>
                <a:gd name="f31" fmla="val 9"/>
                <a:gd name="f32" fmla="val 67"/>
                <a:gd name="f33" fmla="+- 0 0 -90"/>
                <a:gd name="f34" fmla="*/ f3 1 69"/>
                <a:gd name="f35" fmla="*/ f4 1 16"/>
                <a:gd name="f36" fmla="val f5"/>
                <a:gd name="f37" fmla="val f6"/>
                <a:gd name="f38" fmla="val f7"/>
                <a:gd name="f39" fmla="*/ f33 f0 1"/>
                <a:gd name="f40" fmla="+- f38 0 f36"/>
                <a:gd name="f41" fmla="+- f37 0 f36"/>
                <a:gd name="f42" fmla="*/ f39 1 f2"/>
                <a:gd name="f43" fmla="*/ f41 1 69"/>
                <a:gd name="f44" fmla="*/ f40 1 16"/>
                <a:gd name="f45" fmla="*/ 64 f41 1"/>
                <a:gd name="f46" fmla="*/ 16 f40 1"/>
                <a:gd name="f47" fmla="*/ 62 f41 1"/>
                <a:gd name="f48" fmla="*/ 15 f40 1"/>
                <a:gd name="f49" fmla="*/ 32 f41 1"/>
                <a:gd name="f50" fmla="*/ 8 f40 1"/>
                <a:gd name="f51" fmla="*/ 6 f41 1"/>
                <a:gd name="f52" fmla="*/ 14 f40 1"/>
                <a:gd name="f53" fmla="*/ 1 f41 1"/>
                <a:gd name="f54" fmla="*/ 12 f40 1"/>
                <a:gd name="f55" fmla="*/ 3 f41 1"/>
                <a:gd name="f56" fmla="*/ 6 f40 1"/>
                <a:gd name="f57" fmla="*/ 0 f40 1"/>
                <a:gd name="f58" fmla="*/ 66 f41 1"/>
                <a:gd name="f59" fmla="*/ 68 f41 1"/>
                <a:gd name="f60" fmla="+- f42 0 f1"/>
                <a:gd name="f61" fmla="*/ f45 1 69"/>
                <a:gd name="f62" fmla="*/ f46 1 16"/>
                <a:gd name="f63" fmla="*/ f47 1 69"/>
                <a:gd name="f64" fmla="*/ f48 1 16"/>
                <a:gd name="f65" fmla="*/ f49 1 69"/>
                <a:gd name="f66" fmla="*/ f50 1 16"/>
                <a:gd name="f67" fmla="*/ f51 1 69"/>
                <a:gd name="f68" fmla="*/ f52 1 16"/>
                <a:gd name="f69" fmla="*/ f53 1 69"/>
                <a:gd name="f70" fmla="*/ f54 1 16"/>
                <a:gd name="f71" fmla="*/ f55 1 69"/>
                <a:gd name="f72" fmla="*/ f56 1 16"/>
                <a:gd name="f73" fmla="*/ f57 1 16"/>
                <a:gd name="f74" fmla="*/ f58 1 69"/>
                <a:gd name="f75" fmla="*/ f59 1 69"/>
                <a:gd name="f76" fmla="*/ 0 1 f43"/>
                <a:gd name="f77" fmla="*/ f37 1 f43"/>
                <a:gd name="f78" fmla="*/ 0 1 f44"/>
                <a:gd name="f79" fmla="*/ f38 1 f44"/>
                <a:gd name="f80" fmla="*/ f61 1 f43"/>
                <a:gd name="f81" fmla="*/ f62 1 f44"/>
                <a:gd name="f82" fmla="*/ f63 1 f43"/>
                <a:gd name="f83" fmla="*/ f64 1 f44"/>
                <a:gd name="f84" fmla="*/ f65 1 f43"/>
                <a:gd name="f85" fmla="*/ f66 1 f44"/>
                <a:gd name="f86" fmla="*/ f67 1 f43"/>
                <a:gd name="f87" fmla="*/ f68 1 f44"/>
                <a:gd name="f88" fmla="*/ f69 1 f43"/>
                <a:gd name="f89" fmla="*/ f70 1 f44"/>
                <a:gd name="f90" fmla="*/ f71 1 f43"/>
                <a:gd name="f91" fmla="*/ f72 1 f44"/>
                <a:gd name="f92" fmla="*/ f73 1 f44"/>
                <a:gd name="f93" fmla="*/ f74 1 f43"/>
                <a:gd name="f94" fmla="*/ f75 1 f43"/>
                <a:gd name="f95" fmla="*/ f76 f34 1"/>
                <a:gd name="f96" fmla="*/ f77 f34 1"/>
                <a:gd name="f97" fmla="*/ f79 f35 1"/>
                <a:gd name="f98" fmla="*/ f78 f35 1"/>
                <a:gd name="f99" fmla="*/ f80 f34 1"/>
                <a:gd name="f100" fmla="*/ f81 f35 1"/>
                <a:gd name="f101" fmla="*/ f82 f34 1"/>
                <a:gd name="f102" fmla="*/ f83 f35 1"/>
                <a:gd name="f103" fmla="*/ f84 f34 1"/>
                <a:gd name="f104" fmla="*/ f85 f35 1"/>
                <a:gd name="f105" fmla="*/ f86 f34 1"/>
                <a:gd name="f106" fmla="*/ f87 f35 1"/>
                <a:gd name="f107" fmla="*/ f88 f34 1"/>
                <a:gd name="f108" fmla="*/ f89 f35 1"/>
                <a:gd name="f109" fmla="*/ f90 f34 1"/>
                <a:gd name="f110" fmla="*/ f91 f35 1"/>
                <a:gd name="f111" fmla="*/ f92 f35 1"/>
                <a:gd name="f112" fmla="*/ f93 f34 1"/>
                <a:gd name="f113" fmla="*/ f94 f34 1"/>
              </a:gdLst>
              <a:ahLst/>
              <a:cxnLst>
                <a:cxn ang="3cd4">
                  <a:pos x="hc" y="t"/>
                </a:cxn>
                <a:cxn ang="0">
                  <a:pos x="r" y="vc"/>
                </a:cxn>
                <a:cxn ang="cd4">
                  <a:pos x="hc" y="b"/>
                </a:cxn>
                <a:cxn ang="cd2">
                  <a:pos x="l" y="vc"/>
                </a:cxn>
                <a:cxn ang="f60">
                  <a:pos x="f99" y="f100"/>
                </a:cxn>
                <a:cxn ang="f60">
                  <a:pos x="f101" y="f102"/>
                </a:cxn>
                <a:cxn ang="f60">
                  <a:pos x="f103" y="f104"/>
                </a:cxn>
                <a:cxn ang="f60">
                  <a:pos x="f105" y="f106"/>
                </a:cxn>
                <a:cxn ang="f60">
                  <a:pos x="f107" y="f108"/>
                </a:cxn>
                <a:cxn ang="f60">
                  <a:pos x="f109" y="f110"/>
                </a:cxn>
                <a:cxn ang="f60">
                  <a:pos x="f103" y="f111"/>
                </a:cxn>
                <a:cxn ang="f60">
                  <a:pos x="f112" y="f104"/>
                </a:cxn>
                <a:cxn ang="f60">
                  <a:pos x="f113" y="f106"/>
                </a:cxn>
                <a:cxn ang="f60">
                  <a:pos x="f99" y="f100"/>
                </a:cxn>
              </a:cxnLst>
              <a:rect l="f95" t="f98" r="f96" b="f97"/>
              <a:pathLst>
                <a:path w="69" h="16">
                  <a:moveTo>
                    <a:pt x="f8" y="f7"/>
                  </a:moveTo>
                  <a:cubicBezTo>
                    <a:pt x="f8" y="f7"/>
                    <a:pt x="f9" y="f7"/>
                    <a:pt x="f10" y="f11"/>
                  </a:cubicBezTo>
                  <a:cubicBezTo>
                    <a:pt x="f12" y="f13"/>
                    <a:pt x="f14" y="f15"/>
                    <a:pt x="f16" y="f15"/>
                  </a:cubicBezTo>
                  <a:cubicBezTo>
                    <a:pt x="f17" y="f15"/>
                    <a:pt x="f18" y="f13"/>
                    <a:pt x="f19" y="f18"/>
                  </a:cubicBezTo>
                  <a:cubicBezTo>
                    <a:pt x="f20" y="f18"/>
                    <a:pt x="f21" y="f18"/>
                    <a:pt x="f22" y="f23"/>
                  </a:cubicBezTo>
                  <a:cubicBezTo>
                    <a:pt x="f5" y="f13"/>
                    <a:pt x="f22" y="f24"/>
                    <a:pt x="f25" y="f19"/>
                  </a:cubicBezTo>
                  <a:cubicBezTo>
                    <a:pt x="f23" y="f21"/>
                    <a:pt x="f26" y="f5"/>
                    <a:pt x="f16" y="f5"/>
                  </a:cubicBezTo>
                  <a:cubicBezTo>
                    <a:pt x="f27" y="f5"/>
                    <a:pt x="f28" y="f25"/>
                    <a:pt x="f29" y="f15"/>
                  </a:cubicBezTo>
                  <a:cubicBezTo>
                    <a:pt x="f30" y="f31"/>
                    <a:pt x="f6" y="f23"/>
                    <a:pt x="f30" y="f18"/>
                  </a:cubicBezTo>
                  <a:cubicBezTo>
                    <a:pt x="f32" y="f11"/>
                    <a:pt x="f29" y="f7"/>
                    <a:pt x="f8" y="f7"/>
                  </a:cubicBezTo>
                  <a:close/>
                </a:path>
              </a:pathLst>
            </a:custGeom>
            <a:solidFill>
              <a:srgbClr val="0078D7"/>
            </a:solidFill>
            <a:ln cap="flat">
              <a:solidFill>
                <a:schemeClr val="accent1"/>
              </a:solidFill>
              <a:prstDash val="solid"/>
            </a:ln>
          </p:spPr>
          <p:txBody>
            <a:bodyPr vert="horz" wrap="square" lIns="91440" tIns="45720" rIns="91440" bIns="45720" anchor="t" anchorCtr="0" compatLnSpc="1">
              <a:noAutofit/>
            </a:bodyPr>
            <a:lstStyle/>
            <a:p>
              <a:pPr defTabSz="932719">
                <a:defRPr sz="1800" b="0" i="0" u="none" strike="noStrike" kern="0" cap="none" spc="0" baseline="0">
                  <a:solidFill>
                    <a:srgbClr val="000000"/>
                  </a:solidFill>
                  <a:uFillTx/>
                </a:defRPr>
              </a:pPr>
              <a:endParaRPr lang="en-US" kern="0">
                <a:solidFill>
                  <a:srgbClr val="505050"/>
                </a:solidFill>
                <a:latin typeface="Segoe UI"/>
              </a:endParaRPr>
            </a:p>
          </p:txBody>
        </p:sp>
      </p:grpSp>
      <p:sp>
        <p:nvSpPr>
          <p:cNvPr id="143" name="TextBox 142">
            <a:extLst>
              <a:ext uri="{FF2B5EF4-FFF2-40B4-BE49-F238E27FC236}">
                <a16:creationId xmlns:a16="http://schemas.microsoft.com/office/drawing/2014/main" id="{C913E627-209A-4C6F-B017-BE5DF1632141}"/>
              </a:ext>
            </a:extLst>
          </p:cNvPr>
          <p:cNvSpPr txBox="1"/>
          <p:nvPr/>
        </p:nvSpPr>
        <p:spPr>
          <a:xfrm>
            <a:off x="4025943" y="4063461"/>
            <a:ext cx="2611245" cy="307777"/>
          </a:xfrm>
          <a:prstGeom prst="rect">
            <a:avLst/>
          </a:prstGeom>
          <a:noFill/>
        </p:spPr>
        <p:txBody>
          <a:bodyPr wrap="square" lIns="0" tIns="0" rIns="0" bIns="0" rtlCol="0">
            <a:spAutoFit/>
          </a:bodyPr>
          <a:lstStyle/>
          <a:p>
            <a:pPr defTabSz="914344">
              <a:defRPr/>
            </a:pPr>
            <a:r>
              <a:rPr lang="en-AU" sz="2000">
                <a:gradFill>
                  <a:gsLst>
                    <a:gs pos="2917">
                      <a:srgbClr val="000000"/>
                    </a:gs>
                    <a:gs pos="30000">
                      <a:srgbClr val="000000"/>
                    </a:gs>
                  </a:gsLst>
                  <a:lin ang="5400000" scaled="0"/>
                </a:gradFill>
                <a:latin typeface="Segoe UI"/>
              </a:rPr>
              <a:t>Something you have</a:t>
            </a:r>
          </a:p>
        </p:txBody>
      </p:sp>
      <p:sp>
        <p:nvSpPr>
          <p:cNvPr id="144" name="TextBox 143">
            <a:extLst>
              <a:ext uri="{FF2B5EF4-FFF2-40B4-BE49-F238E27FC236}">
                <a16:creationId xmlns:a16="http://schemas.microsoft.com/office/drawing/2014/main" id="{BAC3A6AC-CEAB-4796-A385-5360F05551A4}"/>
              </a:ext>
            </a:extLst>
          </p:cNvPr>
          <p:cNvSpPr txBox="1"/>
          <p:nvPr/>
        </p:nvSpPr>
        <p:spPr>
          <a:xfrm>
            <a:off x="3289388" y="5279070"/>
            <a:ext cx="2611245" cy="307777"/>
          </a:xfrm>
          <a:prstGeom prst="rect">
            <a:avLst/>
          </a:prstGeom>
          <a:noFill/>
        </p:spPr>
        <p:txBody>
          <a:bodyPr wrap="square" lIns="0" tIns="0" rIns="0" bIns="0" rtlCol="0">
            <a:spAutoFit/>
          </a:bodyPr>
          <a:lstStyle/>
          <a:p>
            <a:pPr defTabSz="914344">
              <a:defRPr/>
            </a:pPr>
            <a:r>
              <a:rPr lang="en-AU" sz="2000">
                <a:gradFill>
                  <a:gsLst>
                    <a:gs pos="2917">
                      <a:srgbClr val="000000"/>
                    </a:gs>
                    <a:gs pos="30000">
                      <a:srgbClr val="000000"/>
                    </a:gs>
                  </a:gsLst>
                  <a:lin ang="5400000" scaled="0"/>
                </a:gradFill>
                <a:latin typeface="Segoe UI"/>
              </a:rPr>
              <a:t>Something you are</a:t>
            </a:r>
          </a:p>
        </p:txBody>
      </p:sp>
      <p:sp>
        <p:nvSpPr>
          <p:cNvPr id="145" name="TextBox 144">
            <a:extLst>
              <a:ext uri="{FF2B5EF4-FFF2-40B4-BE49-F238E27FC236}">
                <a16:creationId xmlns:a16="http://schemas.microsoft.com/office/drawing/2014/main" id="{F7456303-0F88-42C6-8236-B6418BEAF1AD}"/>
              </a:ext>
            </a:extLst>
          </p:cNvPr>
          <p:cNvSpPr txBox="1"/>
          <p:nvPr/>
        </p:nvSpPr>
        <p:spPr>
          <a:xfrm>
            <a:off x="9395153" y="3012509"/>
            <a:ext cx="2143179" cy="307777"/>
          </a:xfrm>
          <a:prstGeom prst="rect">
            <a:avLst/>
          </a:prstGeom>
          <a:noFill/>
        </p:spPr>
        <p:txBody>
          <a:bodyPr wrap="square" lIns="0" tIns="0" rIns="0" bIns="0" rtlCol="0">
            <a:spAutoFit/>
          </a:bodyPr>
          <a:lstStyle/>
          <a:p>
            <a:pPr defTabSz="914344">
              <a:defRPr/>
            </a:pPr>
            <a:r>
              <a:rPr lang="en-AU" sz="2000">
                <a:gradFill>
                  <a:gsLst>
                    <a:gs pos="2917">
                      <a:srgbClr val="000000"/>
                    </a:gs>
                    <a:gs pos="30000">
                      <a:srgbClr val="000000"/>
                    </a:gs>
                  </a:gsLst>
                  <a:lin ang="5400000" scaled="0"/>
                </a:gradFill>
                <a:latin typeface="Segoe UI"/>
              </a:rPr>
              <a:t>Apps &amp; resources</a:t>
            </a:r>
          </a:p>
        </p:txBody>
      </p:sp>
      <p:sp>
        <p:nvSpPr>
          <p:cNvPr id="146" name="TextBox 145">
            <a:extLst>
              <a:ext uri="{FF2B5EF4-FFF2-40B4-BE49-F238E27FC236}">
                <a16:creationId xmlns:a16="http://schemas.microsoft.com/office/drawing/2014/main" id="{F349310E-428D-4C8E-95FE-AECE9B99BC70}"/>
              </a:ext>
            </a:extLst>
          </p:cNvPr>
          <p:cNvSpPr txBox="1"/>
          <p:nvPr/>
        </p:nvSpPr>
        <p:spPr>
          <a:xfrm>
            <a:off x="10204065" y="4237344"/>
            <a:ext cx="1304215" cy="307777"/>
          </a:xfrm>
          <a:prstGeom prst="rect">
            <a:avLst/>
          </a:prstGeom>
          <a:noFill/>
        </p:spPr>
        <p:txBody>
          <a:bodyPr wrap="square" lIns="0" tIns="0" rIns="0" bIns="0" rtlCol="0">
            <a:spAutoFit/>
          </a:bodyPr>
          <a:lstStyle/>
          <a:p>
            <a:pPr defTabSz="914344">
              <a:defRPr/>
            </a:pPr>
            <a:r>
              <a:rPr lang="en-AU" sz="2000">
                <a:gradFill>
                  <a:gsLst>
                    <a:gs pos="2917">
                      <a:srgbClr val="000000"/>
                    </a:gs>
                    <a:gs pos="30000">
                      <a:srgbClr val="000000"/>
                    </a:gs>
                  </a:gsLst>
                  <a:lin ang="5400000" scaled="0"/>
                </a:gradFill>
                <a:latin typeface="Segoe UI"/>
              </a:rPr>
              <a:t>Data</a:t>
            </a:r>
          </a:p>
        </p:txBody>
      </p:sp>
      <p:sp>
        <p:nvSpPr>
          <p:cNvPr id="147" name="TextBox 146">
            <a:extLst>
              <a:ext uri="{FF2B5EF4-FFF2-40B4-BE49-F238E27FC236}">
                <a16:creationId xmlns:a16="http://schemas.microsoft.com/office/drawing/2014/main" id="{95C80811-9961-4DA9-BC43-849FD40919DC}"/>
              </a:ext>
            </a:extLst>
          </p:cNvPr>
          <p:cNvSpPr txBox="1"/>
          <p:nvPr/>
        </p:nvSpPr>
        <p:spPr>
          <a:xfrm>
            <a:off x="9336731" y="5432958"/>
            <a:ext cx="1791507" cy="307777"/>
          </a:xfrm>
          <a:prstGeom prst="rect">
            <a:avLst/>
          </a:prstGeom>
          <a:noFill/>
        </p:spPr>
        <p:txBody>
          <a:bodyPr wrap="square" lIns="0" tIns="0" rIns="0" bIns="0" rtlCol="0">
            <a:spAutoFit/>
          </a:bodyPr>
          <a:lstStyle/>
          <a:p>
            <a:pPr defTabSz="914344">
              <a:defRPr/>
            </a:pPr>
            <a:r>
              <a:rPr lang="en-AU" sz="2000">
                <a:gradFill>
                  <a:gsLst>
                    <a:gs pos="2917">
                      <a:srgbClr val="000000"/>
                    </a:gs>
                    <a:gs pos="30000">
                      <a:srgbClr val="000000"/>
                    </a:gs>
                  </a:gsLst>
                  <a:lin ang="5400000" scaled="0"/>
                </a:gradFill>
                <a:latin typeface="Segoe UI"/>
              </a:rPr>
              <a:t>Access level</a:t>
            </a:r>
          </a:p>
        </p:txBody>
      </p:sp>
    </p:spTree>
    <p:extLst>
      <p:ext uri="{BB962C8B-B14F-4D97-AF65-F5344CB8AC3E}">
        <p14:creationId xmlns:p14="http://schemas.microsoft.com/office/powerpoint/2010/main" val="4142777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anim calcmode="lin" valueType="num">
                                      <p:cBhvr additive="base">
                                        <p:cTn id="7" dur="500" fill="hold"/>
                                        <p:tgtEl>
                                          <p:spTgt spid="89"/>
                                        </p:tgtEl>
                                        <p:attrNameLst>
                                          <p:attrName>ppt_x</p:attrName>
                                        </p:attrNameLst>
                                      </p:cBhvr>
                                      <p:tavLst>
                                        <p:tav tm="0">
                                          <p:val>
                                            <p:strVal val="1+#ppt_w/2"/>
                                          </p:val>
                                        </p:tav>
                                        <p:tav tm="100000">
                                          <p:val>
                                            <p:strVal val="#ppt_x"/>
                                          </p:val>
                                        </p:tav>
                                      </p:tavLst>
                                    </p:anim>
                                    <p:anim calcmode="lin" valueType="num">
                                      <p:cBhvr additive="base">
                                        <p:cTn id="8" dur="500" fill="hold"/>
                                        <p:tgtEl>
                                          <p:spTgt spid="8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36"/>
                                        </p:tgtEl>
                                        <p:attrNameLst>
                                          <p:attrName>style.visibility</p:attrName>
                                        </p:attrNameLst>
                                      </p:cBhvr>
                                      <p:to>
                                        <p:strVal val="visible"/>
                                      </p:to>
                                    </p:set>
                                    <p:anim calcmode="lin" valueType="num">
                                      <p:cBhvr additive="base">
                                        <p:cTn id="11" dur="500" fill="hold"/>
                                        <p:tgtEl>
                                          <p:spTgt spid="136"/>
                                        </p:tgtEl>
                                        <p:attrNameLst>
                                          <p:attrName>ppt_x</p:attrName>
                                        </p:attrNameLst>
                                      </p:cBhvr>
                                      <p:tavLst>
                                        <p:tav tm="0">
                                          <p:val>
                                            <p:strVal val="1+#ppt_w/2"/>
                                          </p:val>
                                        </p:tav>
                                        <p:tav tm="100000">
                                          <p:val>
                                            <p:strVal val="#ppt_x"/>
                                          </p:val>
                                        </p:tav>
                                      </p:tavLst>
                                    </p:anim>
                                    <p:anim calcmode="lin" valueType="num">
                                      <p:cBhvr additive="base">
                                        <p:cTn id="12" dur="500" fill="hold"/>
                                        <p:tgtEl>
                                          <p:spTgt spid="136"/>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16"/>
                                        </p:tgtEl>
                                        <p:attrNameLst>
                                          <p:attrName>style.visibility</p:attrName>
                                        </p:attrNameLst>
                                      </p:cBhvr>
                                      <p:to>
                                        <p:strVal val="visible"/>
                                      </p:to>
                                    </p:set>
                                    <p:anim calcmode="lin" valueType="num">
                                      <p:cBhvr additive="base">
                                        <p:cTn id="15" dur="500" fill="hold"/>
                                        <p:tgtEl>
                                          <p:spTgt spid="116"/>
                                        </p:tgtEl>
                                        <p:attrNameLst>
                                          <p:attrName>ppt_x</p:attrName>
                                        </p:attrNameLst>
                                      </p:cBhvr>
                                      <p:tavLst>
                                        <p:tav tm="0">
                                          <p:val>
                                            <p:strVal val="1+#ppt_w/2"/>
                                          </p:val>
                                        </p:tav>
                                        <p:tav tm="100000">
                                          <p:val>
                                            <p:strVal val="#ppt_x"/>
                                          </p:val>
                                        </p:tav>
                                      </p:tavLst>
                                    </p:anim>
                                    <p:anim calcmode="lin" valueType="num">
                                      <p:cBhvr additive="base">
                                        <p:cTn id="16" dur="500" fill="hold"/>
                                        <p:tgtEl>
                                          <p:spTgt spid="11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95"/>
                                        </p:tgtEl>
                                        <p:attrNameLst>
                                          <p:attrName>style.visibility</p:attrName>
                                        </p:attrNameLst>
                                      </p:cBhvr>
                                      <p:to>
                                        <p:strVal val="visible"/>
                                      </p:to>
                                    </p:set>
                                    <p:anim calcmode="lin" valueType="num">
                                      <p:cBhvr additive="base">
                                        <p:cTn id="21" dur="500" fill="hold"/>
                                        <p:tgtEl>
                                          <p:spTgt spid="95"/>
                                        </p:tgtEl>
                                        <p:attrNameLst>
                                          <p:attrName>ppt_x</p:attrName>
                                        </p:attrNameLst>
                                      </p:cBhvr>
                                      <p:tavLst>
                                        <p:tav tm="0">
                                          <p:val>
                                            <p:strVal val="1+#ppt_w/2"/>
                                          </p:val>
                                        </p:tav>
                                        <p:tav tm="100000">
                                          <p:val>
                                            <p:strVal val="#ppt_x"/>
                                          </p:val>
                                        </p:tav>
                                      </p:tavLst>
                                    </p:anim>
                                    <p:anim calcmode="lin" valueType="num">
                                      <p:cBhvr additive="base">
                                        <p:cTn id="22" dur="500" fill="hold"/>
                                        <p:tgtEl>
                                          <p:spTgt spid="95"/>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93"/>
                                        </p:tgtEl>
                                        <p:attrNameLst>
                                          <p:attrName>style.visibility</p:attrName>
                                        </p:attrNameLst>
                                      </p:cBhvr>
                                      <p:to>
                                        <p:strVal val="visible"/>
                                      </p:to>
                                    </p:set>
                                    <p:anim calcmode="lin" valueType="num">
                                      <p:cBhvr additive="base">
                                        <p:cTn id="25" dur="500" fill="hold"/>
                                        <p:tgtEl>
                                          <p:spTgt spid="93"/>
                                        </p:tgtEl>
                                        <p:attrNameLst>
                                          <p:attrName>ppt_x</p:attrName>
                                        </p:attrNameLst>
                                      </p:cBhvr>
                                      <p:tavLst>
                                        <p:tav tm="0">
                                          <p:val>
                                            <p:strVal val="1+#ppt_w/2"/>
                                          </p:val>
                                        </p:tav>
                                        <p:tav tm="100000">
                                          <p:val>
                                            <p:strVal val="#ppt_x"/>
                                          </p:val>
                                        </p:tav>
                                      </p:tavLst>
                                    </p:anim>
                                    <p:anim calcmode="lin" valueType="num">
                                      <p:cBhvr additive="base">
                                        <p:cTn id="26" dur="500" fill="hold"/>
                                        <p:tgtEl>
                                          <p:spTgt spid="93"/>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43"/>
                                        </p:tgtEl>
                                        <p:attrNameLst>
                                          <p:attrName>style.visibility</p:attrName>
                                        </p:attrNameLst>
                                      </p:cBhvr>
                                      <p:to>
                                        <p:strVal val="visible"/>
                                      </p:to>
                                    </p:set>
                                    <p:anim calcmode="lin" valueType="num">
                                      <p:cBhvr additive="base">
                                        <p:cTn id="29" dur="500" fill="hold"/>
                                        <p:tgtEl>
                                          <p:spTgt spid="143"/>
                                        </p:tgtEl>
                                        <p:attrNameLst>
                                          <p:attrName>ppt_x</p:attrName>
                                        </p:attrNameLst>
                                      </p:cBhvr>
                                      <p:tavLst>
                                        <p:tav tm="0">
                                          <p:val>
                                            <p:strVal val="1+#ppt_w/2"/>
                                          </p:val>
                                        </p:tav>
                                        <p:tav tm="100000">
                                          <p:val>
                                            <p:strVal val="#ppt_x"/>
                                          </p:val>
                                        </p:tav>
                                      </p:tavLst>
                                    </p:anim>
                                    <p:anim calcmode="lin" valueType="num">
                                      <p:cBhvr additive="base">
                                        <p:cTn id="30" dur="500" fill="hold"/>
                                        <p:tgtEl>
                                          <p:spTgt spid="143"/>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nodeType="clickEffect">
                                  <p:stCondLst>
                                    <p:cond delay="0"/>
                                  </p:stCondLst>
                                  <p:childTnLst>
                                    <p:set>
                                      <p:cBhvr>
                                        <p:cTn id="34" dur="1" fill="hold">
                                          <p:stCondLst>
                                            <p:cond delay="0"/>
                                          </p:stCondLst>
                                        </p:cTn>
                                        <p:tgtEl>
                                          <p:spTgt spid="137"/>
                                        </p:tgtEl>
                                        <p:attrNameLst>
                                          <p:attrName>style.visibility</p:attrName>
                                        </p:attrNameLst>
                                      </p:cBhvr>
                                      <p:to>
                                        <p:strVal val="visible"/>
                                      </p:to>
                                    </p:set>
                                    <p:anim calcmode="lin" valueType="num">
                                      <p:cBhvr additive="base">
                                        <p:cTn id="35" dur="500" fill="hold"/>
                                        <p:tgtEl>
                                          <p:spTgt spid="137"/>
                                        </p:tgtEl>
                                        <p:attrNameLst>
                                          <p:attrName>ppt_x</p:attrName>
                                        </p:attrNameLst>
                                      </p:cBhvr>
                                      <p:tavLst>
                                        <p:tav tm="0">
                                          <p:val>
                                            <p:strVal val="1+#ppt_w/2"/>
                                          </p:val>
                                        </p:tav>
                                        <p:tav tm="100000">
                                          <p:val>
                                            <p:strVal val="#ppt_x"/>
                                          </p:val>
                                        </p:tav>
                                      </p:tavLst>
                                    </p:anim>
                                    <p:anim calcmode="lin" valueType="num">
                                      <p:cBhvr additive="base">
                                        <p:cTn id="36" dur="500" fill="hold"/>
                                        <p:tgtEl>
                                          <p:spTgt spid="137"/>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94"/>
                                        </p:tgtEl>
                                        <p:attrNameLst>
                                          <p:attrName>style.visibility</p:attrName>
                                        </p:attrNameLst>
                                      </p:cBhvr>
                                      <p:to>
                                        <p:strVal val="visible"/>
                                      </p:to>
                                    </p:set>
                                    <p:anim calcmode="lin" valueType="num">
                                      <p:cBhvr additive="base">
                                        <p:cTn id="39" dur="500" fill="hold"/>
                                        <p:tgtEl>
                                          <p:spTgt spid="94"/>
                                        </p:tgtEl>
                                        <p:attrNameLst>
                                          <p:attrName>ppt_x</p:attrName>
                                        </p:attrNameLst>
                                      </p:cBhvr>
                                      <p:tavLst>
                                        <p:tav tm="0">
                                          <p:val>
                                            <p:strVal val="1+#ppt_w/2"/>
                                          </p:val>
                                        </p:tav>
                                        <p:tav tm="100000">
                                          <p:val>
                                            <p:strVal val="#ppt_x"/>
                                          </p:val>
                                        </p:tav>
                                      </p:tavLst>
                                    </p:anim>
                                    <p:anim calcmode="lin" valueType="num">
                                      <p:cBhvr additive="base">
                                        <p:cTn id="40" dur="500" fill="hold"/>
                                        <p:tgtEl>
                                          <p:spTgt spid="94"/>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144"/>
                                        </p:tgtEl>
                                        <p:attrNameLst>
                                          <p:attrName>style.visibility</p:attrName>
                                        </p:attrNameLst>
                                      </p:cBhvr>
                                      <p:to>
                                        <p:strVal val="visible"/>
                                      </p:to>
                                    </p:set>
                                    <p:anim calcmode="lin" valueType="num">
                                      <p:cBhvr additive="base">
                                        <p:cTn id="43" dur="500" fill="hold"/>
                                        <p:tgtEl>
                                          <p:spTgt spid="144"/>
                                        </p:tgtEl>
                                        <p:attrNameLst>
                                          <p:attrName>ppt_x</p:attrName>
                                        </p:attrNameLst>
                                      </p:cBhvr>
                                      <p:tavLst>
                                        <p:tav tm="0">
                                          <p:val>
                                            <p:strVal val="1+#ppt_w/2"/>
                                          </p:val>
                                        </p:tav>
                                        <p:tav tm="100000">
                                          <p:val>
                                            <p:strVal val="#ppt_x"/>
                                          </p:val>
                                        </p:tav>
                                      </p:tavLst>
                                    </p:anim>
                                    <p:anim calcmode="lin" valueType="num">
                                      <p:cBhvr additive="base">
                                        <p:cTn id="44" dur="500" fill="hold"/>
                                        <p:tgtEl>
                                          <p:spTgt spid="144"/>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nodeType="clickEffect">
                                  <p:stCondLst>
                                    <p:cond delay="0"/>
                                  </p:stCondLst>
                                  <p:childTnLst>
                                    <p:set>
                                      <p:cBhvr>
                                        <p:cTn id="54" dur="1" fill="hold">
                                          <p:stCondLst>
                                            <p:cond delay="0"/>
                                          </p:stCondLst>
                                        </p:cTn>
                                        <p:tgtEl>
                                          <p:spTgt spid="129"/>
                                        </p:tgtEl>
                                        <p:attrNameLst>
                                          <p:attrName>style.visibility</p:attrName>
                                        </p:attrNameLst>
                                      </p:cBhvr>
                                      <p:to>
                                        <p:strVal val="visible"/>
                                      </p:to>
                                    </p:set>
                                    <p:anim calcmode="lin" valueType="num">
                                      <p:cBhvr additive="base">
                                        <p:cTn id="55" dur="500" fill="hold"/>
                                        <p:tgtEl>
                                          <p:spTgt spid="129"/>
                                        </p:tgtEl>
                                        <p:attrNameLst>
                                          <p:attrName>ppt_x</p:attrName>
                                        </p:attrNameLst>
                                      </p:cBhvr>
                                      <p:tavLst>
                                        <p:tav tm="0">
                                          <p:val>
                                            <p:strVal val="1+#ppt_w/2"/>
                                          </p:val>
                                        </p:tav>
                                        <p:tav tm="100000">
                                          <p:val>
                                            <p:strVal val="#ppt_x"/>
                                          </p:val>
                                        </p:tav>
                                      </p:tavLst>
                                    </p:anim>
                                    <p:anim calcmode="lin" valueType="num">
                                      <p:cBhvr additive="base">
                                        <p:cTn id="56" dur="500" fill="hold"/>
                                        <p:tgtEl>
                                          <p:spTgt spid="129"/>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91"/>
                                        </p:tgtEl>
                                        <p:attrNameLst>
                                          <p:attrName>style.visibility</p:attrName>
                                        </p:attrNameLst>
                                      </p:cBhvr>
                                      <p:to>
                                        <p:strVal val="visible"/>
                                      </p:to>
                                    </p:set>
                                    <p:anim calcmode="lin" valueType="num">
                                      <p:cBhvr additive="base">
                                        <p:cTn id="59" dur="500" fill="hold"/>
                                        <p:tgtEl>
                                          <p:spTgt spid="91"/>
                                        </p:tgtEl>
                                        <p:attrNameLst>
                                          <p:attrName>ppt_x</p:attrName>
                                        </p:attrNameLst>
                                      </p:cBhvr>
                                      <p:tavLst>
                                        <p:tav tm="0">
                                          <p:val>
                                            <p:strVal val="1+#ppt_w/2"/>
                                          </p:val>
                                        </p:tav>
                                        <p:tav tm="100000">
                                          <p:val>
                                            <p:strVal val="#ppt_x"/>
                                          </p:val>
                                        </p:tav>
                                      </p:tavLst>
                                    </p:anim>
                                    <p:anim calcmode="lin" valueType="num">
                                      <p:cBhvr additive="base">
                                        <p:cTn id="60" dur="500" fill="hold"/>
                                        <p:tgtEl>
                                          <p:spTgt spid="91"/>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0"/>
                                  </p:stCondLst>
                                  <p:childTnLst>
                                    <p:set>
                                      <p:cBhvr>
                                        <p:cTn id="62" dur="1" fill="hold">
                                          <p:stCondLst>
                                            <p:cond delay="0"/>
                                          </p:stCondLst>
                                        </p:cTn>
                                        <p:tgtEl>
                                          <p:spTgt spid="145"/>
                                        </p:tgtEl>
                                        <p:attrNameLst>
                                          <p:attrName>style.visibility</p:attrName>
                                        </p:attrNameLst>
                                      </p:cBhvr>
                                      <p:to>
                                        <p:strVal val="visible"/>
                                      </p:to>
                                    </p:set>
                                    <p:anim calcmode="lin" valueType="num">
                                      <p:cBhvr additive="base">
                                        <p:cTn id="63" dur="500" fill="hold"/>
                                        <p:tgtEl>
                                          <p:spTgt spid="145"/>
                                        </p:tgtEl>
                                        <p:attrNameLst>
                                          <p:attrName>ppt_x</p:attrName>
                                        </p:attrNameLst>
                                      </p:cBhvr>
                                      <p:tavLst>
                                        <p:tav tm="0">
                                          <p:val>
                                            <p:strVal val="1+#ppt_w/2"/>
                                          </p:val>
                                        </p:tav>
                                        <p:tav tm="100000">
                                          <p:val>
                                            <p:strVal val="#ppt_x"/>
                                          </p:val>
                                        </p:tav>
                                      </p:tavLst>
                                    </p:anim>
                                    <p:anim calcmode="lin" valueType="num">
                                      <p:cBhvr additive="base">
                                        <p:cTn id="64" dur="500" fill="hold"/>
                                        <p:tgtEl>
                                          <p:spTgt spid="145"/>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2" fill="hold" nodeType="clickEffect">
                                  <p:stCondLst>
                                    <p:cond delay="0"/>
                                  </p:stCondLst>
                                  <p:childTnLst>
                                    <p:set>
                                      <p:cBhvr>
                                        <p:cTn id="68" dur="1" fill="hold">
                                          <p:stCondLst>
                                            <p:cond delay="0"/>
                                          </p:stCondLst>
                                        </p:cTn>
                                        <p:tgtEl>
                                          <p:spTgt spid="102"/>
                                        </p:tgtEl>
                                        <p:attrNameLst>
                                          <p:attrName>style.visibility</p:attrName>
                                        </p:attrNameLst>
                                      </p:cBhvr>
                                      <p:to>
                                        <p:strVal val="visible"/>
                                      </p:to>
                                    </p:set>
                                    <p:anim calcmode="lin" valueType="num">
                                      <p:cBhvr additive="base">
                                        <p:cTn id="69" dur="500" fill="hold"/>
                                        <p:tgtEl>
                                          <p:spTgt spid="102"/>
                                        </p:tgtEl>
                                        <p:attrNameLst>
                                          <p:attrName>ppt_x</p:attrName>
                                        </p:attrNameLst>
                                      </p:cBhvr>
                                      <p:tavLst>
                                        <p:tav tm="0">
                                          <p:val>
                                            <p:strVal val="1+#ppt_w/2"/>
                                          </p:val>
                                        </p:tav>
                                        <p:tav tm="100000">
                                          <p:val>
                                            <p:strVal val="#ppt_x"/>
                                          </p:val>
                                        </p:tav>
                                      </p:tavLst>
                                    </p:anim>
                                    <p:anim calcmode="lin" valueType="num">
                                      <p:cBhvr additive="base">
                                        <p:cTn id="70" dur="500" fill="hold"/>
                                        <p:tgtEl>
                                          <p:spTgt spid="102"/>
                                        </p:tgtEl>
                                        <p:attrNameLst>
                                          <p:attrName>ppt_y</p:attrName>
                                        </p:attrNameLst>
                                      </p:cBhvr>
                                      <p:tavLst>
                                        <p:tav tm="0">
                                          <p:val>
                                            <p:strVal val="#ppt_y"/>
                                          </p:val>
                                        </p:tav>
                                        <p:tav tm="100000">
                                          <p:val>
                                            <p:strVal val="#ppt_y"/>
                                          </p:val>
                                        </p:tav>
                                      </p:tavLst>
                                    </p:anim>
                                  </p:childTnLst>
                                </p:cTn>
                              </p:par>
                              <p:par>
                                <p:cTn id="71" presetID="2" presetClass="entr" presetSubtype="2" fill="hold" grpId="0" nodeType="withEffect">
                                  <p:stCondLst>
                                    <p:cond delay="0"/>
                                  </p:stCondLst>
                                  <p:childTnLst>
                                    <p:set>
                                      <p:cBhvr>
                                        <p:cTn id="72" dur="1" fill="hold">
                                          <p:stCondLst>
                                            <p:cond delay="0"/>
                                          </p:stCondLst>
                                        </p:cTn>
                                        <p:tgtEl>
                                          <p:spTgt spid="90"/>
                                        </p:tgtEl>
                                        <p:attrNameLst>
                                          <p:attrName>style.visibility</p:attrName>
                                        </p:attrNameLst>
                                      </p:cBhvr>
                                      <p:to>
                                        <p:strVal val="visible"/>
                                      </p:to>
                                    </p:set>
                                    <p:anim calcmode="lin" valueType="num">
                                      <p:cBhvr additive="base">
                                        <p:cTn id="73" dur="500" fill="hold"/>
                                        <p:tgtEl>
                                          <p:spTgt spid="90"/>
                                        </p:tgtEl>
                                        <p:attrNameLst>
                                          <p:attrName>ppt_x</p:attrName>
                                        </p:attrNameLst>
                                      </p:cBhvr>
                                      <p:tavLst>
                                        <p:tav tm="0">
                                          <p:val>
                                            <p:strVal val="1+#ppt_w/2"/>
                                          </p:val>
                                        </p:tav>
                                        <p:tav tm="100000">
                                          <p:val>
                                            <p:strVal val="#ppt_x"/>
                                          </p:val>
                                        </p:tav>
                                      </p:tavLst>
                                    </p:anim>
                                    <p:anim calcmode="lin" valueType="num">
                                      <p:cBhvr additive="base">
                                        <p:cTn id="74" dur="500" fill="hold"/>
                                        <p:tgtEl>
                                          <p:spTgt spid="90"/>
                                        </p:tgtEl>
                                        <p:attrNameLst>
                                          <p:attrName>ppt_y</p:attrName>
                                        </p:attrNameLst>
                                      </p:cBhvr>
                                      <p:tavLst>
                                        <p:tav tm="0">
                                          <p:val>
                                            <p:strVal val="#ppt_y"/>
                                          </p:val>
                                        </p:tav>
                                        <p:tav tm="100000">
                                          <p:val>
                                            <p:strVal val="#ppt_y"/>
                                          </p:val>
                                        </p:tav>
                                      </p:tavLst>
                                    </p:anim>
                                  </p:childTnLst>
                                </p:cTn>
                              </p:par>
                              <p:par>
                                <p:cTn id="75" presetID="2" presetClass="entr" presetSubtype="2" fill="hold" grpId="0" nodeType="withEffect">
                                  <p:stCondLst>
                                    <p:cond delay="0"/>
                                  </p:stCondLst>
                                  <p:childTnLst>
                                    <p:set>
                                      <p:cBhvr>
                                        <p:cTn id="76" dur="1" fill="hold">
                                          <p:stCondLst>
                                            <p:cond delay="0"/>
                                          </p:stCondLst>
                                        </p:cTn>
                                        <p:tgtEl>
                                          <p:spTgt spid="146"/>
                                        </p:tgtEl>
                                        <p:attrNameLst>
                                          <p:attrName>style.visibility</p:attrName>
                                        </p:attrNameLst>
                                      </p:cBhvr>
                                      <p:to>
                                        <p:strVal val="visible"/>
                                      </p:to>
                                    </p:set>
                                    <p:anim calcmode="lin" valueType="num">
                                      <p:cBhvr additive="base">
                                        <p:cTn id="77" dur="500" fill="hold"/>
                                        <p:tgtEl>
                                          <p:spTgt spid="146"/>
                                        </p:tgtEl>
                                        <p:attrNameLst>
                                          <p:attrName>ppt_x</p:attrName>
                                        </p:attrNameLst>
                                      </p:cBhvr>
                                      <p:tavLst>
                                        <p:tav tm="0">
                                          <p:val>
                                            <p:strVal val="1+#ppt_w/2"/>
                                          </p:val>
                                        </p:tav>
                                        <p:tav tm="100000">
                                          <p:val>
                                            <p:strVal val="#ppt_x"/>
                                          </p:val>
                                        </p:tav>
                                      </p:tavLst>
                                    </p:anim>
                                    <p:anim calcmode="lin" valueType="num">
                                      <p:cBhvr additive="base">
                                        <p:cTn id="78" dur="500" fill="hold"/>
                                        <p:tgtEl>
                                          <p:spTgt spid="146"/>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2" fill="hold" grpId="0" nodeType="clickEffect">
                                  <p:stCondLst>
                                    <p:cond delay="0"/>
                                  </p:stCondLst>
                                  <p:childTnLst>
                                    <p:set>
                                      <p:cBhvr>
                                        <p:cTn id="82" dur="1" fill="hold">
                                          <p:stCondLst>
                                            <p:cond delay="0"/>
                                          </p:stCondLst>
                                        </p:cTn>
                                        <p:tgtEl>
                                          <p:spTgt spid="115"/>
                                        </p:tgtEl>
                                        <p:attrNameLst>
                                          <p:attrName>style.visibility</p:attrName>
                                        </p:attrNameLst>
                                      </p:cBhvr>
                                      <p:to>
                                        <p:strVal val="visible"/>
                                      </p:to>
                                    </p:set>
                                    <p:anim calcmode="lin" valueType="num">
                                      <p:cBhvr additive="base">
                                        <p:cTn id="83" dur="500" fill="hold"/>
                                        <p:tgtEl>
                                          <p:spTgt spid="115"/>
                                        </p:tgtEl>
                                        <p:attrNameLst>
                                          <p:attrName>ppt_x</p:attrName>
                                        </p:attrNameLst>
                                      </p:cBhvr>
                                      <p:tavLst>
                                        <p:tav tm="0">
                                          <p:val>
                                            <p:strVal val="1+#ppt_w/2"/>
                                          </p:val>
                                        </p:tav>
                                        <p:tav tm="100000">
                                          <p:val>
                                            <p:strVal val="#ppt_x"/>
                                          </p:val>
                                        </p:tav>
                                      </p:tavLst>
                                    </p:anim>
                                    <p:anim calcmode="lin" valueType="num">
                                      <p:cBhvr additive="base">
                                        <p:cTn id="84" dur="500" fill="hold"/>
                                        <p:tgtEl>
                                          <p:spTgt spid="115"/>
                                        </p:tgtEl>
                                        <p:attrNameLst>
                                          <p:attrName>ppt_y</p:attrName>
                                        </p:attrNameLst>
                                      </p:cBhvr>
                                      <p:tavLst>
                                        <p:tav tm="0">
                                          <p:val>
                                            <p:strVal val="#ppt_y"/>
                                          </p:val>
                                        </p:tav>
                                        <p:tav tm="100000">
                                          <p:val>
                                            <p:strVal val="#ppt_y"/>
                                          </p:val>
                                        </p:tav>
                                      </p:tavLst>
                                    </p:anim>
                                  </p:childTnLst>
                                </p:cTn>
                              </p:par>
                              <p:par>
                                <p:cTn id="85" presetID="2" presetClass="entr" presetSubtype="2" fill="hold" grpId="0" nodeType="withEffect">
                                  <p:stCondLst>
                                    <p:cond delay="0"/>
                                  </p:stCondLst>
                                  <p:childTnLst>
                                    <p:set>
                                      <p:cBhvr>
                                        <p:cTn id="86" dur="1" fill="hold">
                                          <p:stCondLst>
                                            <p:cond delay="0"/>
                                          </p:stCondLst>
                                        </p:cTn>
                                        <p:tgtEl>
                                          <p:spTgt spid="92"/>
                                        </p:tgtEl>
                                        <p:attrNameLst>
                                          <p:attrName>style.visibility</p:attrName>
                                        </p:attrNameLst>
                                      </p:cBhvr>
                                      <p:to>
                                        <p:strVal val="visible"/>
                                      </p:to>
                                    </p:set>
                                    <p:anim calcmode="lin" valueType="num">
                                      <p:cBhvr additive="base">
                                        <p:cTn id="87" dur="500" fill="hold"/>
                                        <p:tgtEl>
                                          <p:spTgt spid="92"/>
                                        </p:tgtEl>
                                        <p:attrNameLst>
                                          <p:attrName>ppt_x</p:attrName>
                                        </p:attrNameLst>
                                      </p:cBhvr>
                                      <p:tavLst>
                                        <p:tav tm="0">
                                          <p:val>
                                            <p:strVal val="1+#ppt_w/2"/>
                                          </p:val>
                                        </p:tav>
                                        <p:tav tm="100000">
                                          <p:val>
                                            <p:strVal val="#ppt_x"/>
                                          </p:val>
                                        </p:tav>
                                      </p:tavLst>
                                    </p:anim>
                                    <p:anim calcmode="lin" valueType="num">
                                      <p:cBhvr additive="base">
                                        <p:cTn id="88" dur="500" fill="hold"/>
                                        <p:tgtEl>
                                          <p:spTgt spid="92"/>
                                        </p:tgtEl>
                                        <p:attrNameLst>
                                          <p:attrName>ppt_y</p:attrName>
                                        </p:attrNameLst>
                                      </p:cBhvr>
                                      <p:tavLst>
                                        <p:tav tm="0">
                                          <p:val>
                                            <p:strVal val="#ppt_y"/>
                                          </p:val>
                                        </p:tav>
                                        <p:tav tm="100000">
                                          <p:val>
                                            <p:strVal val="#ppt_y"/>
                                          </p:val>
                                        </p:tav>
                                      </p:tavLst>
                                    </p:anim>
                                  </p:childTnLst>
                                </p:cTn>
                              </p:par>
                              <p:par>
                                <p:cTn id="89" presetID="2" presetClass="entr" presetSubtype="2" fill="hold" grpId="0" nodeType="withEffect">
                                  <p:stCondLst>
                                    <p:cond delay="0"/>
                                  </p:stCondLst>
                                  <p:childTnLst>
                                    <p:set>
                                      <p:cBhvr>
                                        <p:cTn id="90" dur="1" fill="hold">
                                          <p:stCondLst>
                                            <p:cond delay="0"/>
                                          </p:stCondLst>
                                        </p:cTn>
                                        <p:tgtEl>
                                          <p:spTgt spid="147"/>
                                        </p:tgtEl>
                                        <p:attrNameLst>
                                          <p:attrName>style.visibility</p:attrName>
                                        </p:attrNameLst>
                                      </p:cBhvr>
                                      <p:to>
                                        <p:strVal val="visible"/>
                                      </p:to>
                                    </p:set>
                                    <p:anim calcmode="lin" valueType="num">
                                      <p:cBhvr additive="base">
                                        <p:cTn id="91" dur="500" fill="hold"/>
                                        <p:tgtEl>
                                          <p:spTgt spid="147"/>
                                        </p:tgtEl>
                                        <p:attrNameLst>
                                          <p:attrName>ppt_x</p:attrName>
                                        </p:attrNameLst>
                                      </p:cBhvr>
                                      <p:tavLst>
                                        <p:tav tm="0">
                                          <p:val>
                                            <p:strVal val="1+#ppt_w/2"/>
                                          </p:val>
                                        </p:tav>
                                        <p:tav tm="100000">
                                          <p:val>
                                            <p:strVal val="#ppt_x"/>
                                          </p:val>
                                        </p:tav>
                                      </p:tavLst>
                                    </p:anim>
                                    <p:anim calcmode="lin" valueType="num">
                                      <p:cBhvr additive="base">
                                        <p:cTn id="92" dur="500" fill="hold"/>
                                        <p:tgtEl>
                                          <p:spTgt spid="1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1" grpId="0" animBg="1"/>
      <p:bldP spid="92" grpId="0" animBg="1"/>
      <p:bldP spid="93" grpId="0" animBg="1"/>
      <p:bldP spid="94" grpId="0" animBg="1"/>
      <p:bldP spid="115" grpId="0" animBg="1"/>
      <p:bldP spid="135" grpId="0"/>
      <p:bldP spid="136" grpId="0"/>
      <p:bldP spid="143" grpId="0"/>
      <p:bldP spid="144" grpId="0"/>
      <p:bldP spid="145" grpId="0"/>
      <p:bldP spid="146" grpId="0"/>
      <p:bldP spid="14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Arc 636">
            <a:extLst>
              <a:ext uri="{FF2B5EF4-FFF2-40B4-BE49-F238E27FC236}">
                <a16:creationId xmlns:a16="http://schemas.microsoft.com/office/drawing/2014/main" id="{76E68E7E-7DA5-41F2-BD1A-EB0F8A8C69E7}"/>
              </a:ext>
            </a:extLst>
          </p:cNvPr>
          <p:cNvSpPr/>
          <p:nvPr/>
        </p:nvSpPr>
        <p:spPr>
          <a:xfrm>
            <a:off x="3686258" y="3034102"/>
            <a:ext cx="2084278" cy="2084278"/>
          </a:xfrm>
          <a:prstGeom prst="arc">
            <a:avLst>
              <a:gd name="adj1" fmla="val 2249539"/>
              <a:gd name="adj2" fmla="val 5840073"/>
            </a:avLst>
          </a:prstGeom>
          <a:noFill/>
          <a:ln w="9525" cap="flat" cmpd="sng" algn="ctr">
            <a:solidFill>
              <a:srgbClr val="0078D7"/>
            </a:solidFill>
            <a:prstDash val="solid"/>
            <a:headEnd type="triangle" w="med" len="med"/>
            <a:tailEnd type="none" w="med" len="med"/>
          </a:ln>
          <a:effectLst/>
        </p:spPr>
        <p:txBody>
          <a:bodyPr rtlCol="0" anchor="ctr"/>
          <a:lstStyle/>
          <a:p>
            <a:pPr algn="ctr" defTabSz="896386">
              <a:defRPr/>
            </a:pPr>
            <a:endParaRPr lang="en-US" kern="0">
              <a:solidFill>
                <a:srgbClr val="353535"/>
              </a:solidFill>
              <a:latin typeface="Segoe UI Semilight"/>
            </a:endParaRPr>
          </a:p>
        </p:txBody>
      </p:sp>
      <p:sp>
        <p:nvSpPr>
          <p:cNvPr id="638" name="Arc 637">
            <a:extLst>
              <a:ext uri="{FF2B5EF4-FFF2-40B4-BE49-F238E27FC236}">
                <a16:creationId xmlns:a16="http://schemas.microsoft.com/office/drawing/2014/main" id="{98E8B807-2D00-43B7-8B79-85FCDB5EA9D2}"/>
              </a:ext>
            </a:extLst>
          </p:cNvPr>
          <p:cNvSpPr/>
          <p:nvPr/>
        </p:nvSpPr>
        <p:spPr>
          <a:xfrm rot="20984159">
            <a:off x="3703871" y="2923304"/>
            <a:ext cx="2144281" cy="2084278"/>
          </a:xfrm>
          <a:prstGeom prst="arc">
            <a:avLst>
              <a:gd name="adj1" fmla="val 17443363"/>
              <a:gd name="adj2" fmla="val 20404202"/>
            </a:avLst>
          </a:prstGeom>
          <a:noFill/>
          <a:ln w="9525" cap="flat" cmpd="sng" algn="ctr">
            <a:solidFill>
              <a:srgbClr val="0078D7"/>
            </a:solidFill>
            <a:prstDash val="solid"/>
            <a:headEnd type="none" w="med" len="med"/>
            <a:tailEnd type="triangle" w="med" len="med"/>
          </a:ln>
          <a:effectLst/>
        </p:spPr>
        <p:txBody>
          <a:bodyPr rtlCol="0" anchor="ctr"/>
          <a:lstStyle/>
          <a:p>
            <a:pPr algn="ctr" defTabSz="896386">
              <a:defRPr/>
            </a:pPr>
            <a:endParaRPr lang="en-US" kern="0">
              <a:solidFill>
                <a:srgbClr val="353535"/>
              </a:solidFill>
              <a:latin typeface="Segoe UI Semilight"/>
            </a:endParaRPr>
          </a:p>
        </p:txBody>
      </p:sp>
      <p:sp>
        <p:nvSpPr>
          <p:cNvPr id="639" name="Rectangle 638">
            <a:extLst>
              <a:ext uri="{FF2B5EF4-FFF2-40B4-BE49-F238E27FC236}">
                <a16:creationId xmlns:a16="http://schemas.microsoft.com/office/drawing/2014/main" id="{366FAF48-FD0A-49F0-8BE8-27BB56F3B223}"/>
              </a:ext>
            </a:extLst>
          </p:cNvPr>
          <p:cNvSpPr/>
          <p:nvPr/>
        </p:nvSpPr>
        <p:spPr>
          <a:xfrm>
            <a:off x="7500186" y="3940783"/>
            <a:ext cx="1164790" cy="276834"/>
          </a:xfrm>
          <a:prstGeom prst="rect">
            <a:avLst/>
          </a:prstGeom>
        </p:spPr>
        <p:txBody>
          <a:bodyPr wrap="none">
            <a:spAutoFit/>
          </a:bodyPr>
          <a:lstStyle/>
          <a:p>
            <a:pPr defTabSz="878560">
              <a:lnSpc>
                <a:spcPct val="90000"/>
              </a:lnSpc>
              <a:defRPr/>
            </a:pPr>
            <a:r>
              <a:rPr lang="en-US" sz="1345" kern="0">
                <a:solidFill>
                  <a:srgbClr val="353535"/>
                </a:solidFill>
                <a:latin typeface="Segoe UI"/>
                <a:ea typeface="ＭＳ Ｐゴシック" charset="0"/>
              </a:rPr>
              <a:t>Require MFA</a:t>
            </a:r>
          </a:p>
        </p:txBody>
      </p:sp>
      <p:grpSp>
        <p:nvGrpSpPr>
          <p:cNvPr id="640" name="Controls: MFA">
            <a:extLst>
              <a:ext uri="{FF2B5EF4-FFF2-40B4-BE49-F238E27FC236}">
                <a16:creationId xmlns:a16="http://schemas.microsoft.com/office/drawing/2014/main" id="{63D89A08-FDD1-443F-A502-8E30C9A5A092}"/>
              </a:ext>
            </a:extLst>
          </p:cNvPr>
          <p:cNvGrpSpPr/>
          <p:nvPr/>
        </p:nvGrpSpPr>
        <p:grpSpPr>
          <a:xfrm>
            <a:off x="6632193" y="3639799"/>
            <a:ext cx="878803" cy="878803"/>
            <a:chOff x="6689925" y="2070504"/>
            <a:chExt cx="896425" cy="896425"/>
          </a:xfrm>
        </p:grpSpPr>
        <p:grpSp>
          <p:nvGrpSpPr>
            <p:cNvPr id="641" name="Group 640">
              <a:extLst>
                <a:ext uri="{FF2B5EF4-FFF2-40B4-BE49-F238E27FC236}">
                  <a16:creationId xmlns:a16="http://schemas.microsoft.com/office/drawing/2014/main" id="{DBF077BD-2497-4EB5-BFCD-F12FC1F4AB42}"/>
                </a:ext>
              </a:extLst>
            </p:cNvPr>
            <p:cNvGrpSpPr/>
            <p:nvPr/>
          </p:nvGrpSpPr>
          <p:grpSpPr>
            <a:xfrm>
              <a:off x="6689925" y="2070504"/>
              <a:ext cx="896425" cy="896425"/>
              <a:chOff x="8603515" y="2504434"/>
              <a:chExt cx="1600200" cy="1600200"/>
            </a:xfrm>
          </p:grpSpPr>
          <p:sp>
            <p:nvSpPr>
              <p:cNvPr id="643" name="Oval 642">
                <a:extLst>
                  <a:ext uri="{FF2B5EF4-FFF2-40B4-BE49-F238E27FC236}">
                    <a16:creationId xmlns:a16="http://schemas.microsoft.com/office/drawing/2014/main" id="{8B4433F1-9AA9-4AC6-A488-403E45842B20}"/>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4" name="Circle: Hollow 643">
                <a:extLst>
                  <a:ext uri="{FF2B5EF4-FFF2-40B4-BE49-F238E27FC236}">
                    <a16:creationId xmlns:a16="http://schemas.microsoft.com/office/drawing/2014/main" id="{17969099-B447-4C07-86DF-EF32F321C529}"/>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642" name="Picture 641">
              <a:extLst>
                <a:ext uri="{FF2B5EF4-FFF2-40B4-BE49-F238E27FC236}">
                  <a16:creationId xmlns:a16="http://schemas.microsoft.com/office/drawing/2014/main" id="{190D0CF8-3452-460C-9CB2-001DCB994275}"/>
                </a:ext>
              </a:extLst>
            </p:cNvPr>
            <p:cNvPicPr>
              <a:picLocks noChangeAspect="1"/>
            </p:cNvPicPr>
            <p:nvPr/>
          </p:nvPicPr>
          <p:blipFill>
            <a:blip r:embed="rId2" cstate="print">
              <a:biLevel thresh="25000"/>
              <a:extLst>
                <a:ext uri="{28A0092B-C50C-407E-A947-70E740481C1C}">
                  <a14:useLocalDpi xmlns:a14="http://schemas.microsoft.com/office/drawing/2010/main"/>
                </a:ext>
              </a:extLst>
            </a:blip>
            <a:stretch>
              <a:fillRect/>
            </a:stretch>
          </p:blipFill>
          <p:spPr>
            <a:xfrm>
              <a:off x="6884430" y="2240837"/>
              <a:ext cx="549135" cy="549135"/>
            </a:xfrm>
            <a:prstGeom prst="rect">
              <a:avLst/>
            </a:prstGeom>
          </p:spPr>
        </p:pic>
      </p:grpSp>
      <p:sp>
        <p:nvSpPr>
          <p:cNvPr id="645" name="Rectangle 644">
            <a:extLst>
              <a:ext uri="{FF2B5EF4-FFF2-40B4-BE49-F238E27FC236}">
                <a16:creationId xmlns:a16="http://schemas.microsoft.com/office/drawing/2014/main" id="{20244819-BF66-4DA4-8075-64285880E43D}"/>
              </a:ext>
            </a:extLst>
          </p:cNvPr>
          <p:cNvSpPr/>
          <p:nvPr/>
        </p:nvSpPr>
        <p:spPr>
          <a:xfrm>
            <a:off x="6930283" y="2238107"/>
            <a:ext cx="1134931" cy="276834"/>
          </a:xfrm>
          <a:prstGeom prst="rect">
            <a:avLst/>
          </a:prstGeom>
        </p:spPr>
        <p:txBody>
          <a:bodyPr wrap="none">
            <a:spAutoFit/>
          </a:bodyPr>
          <a:lstStyle/>
          <a:p>
            <a:pPr defTabSz="878560">
              <a:lnSpc>
                <a:spcPct val="90000"/>
              </a:lnSpc>
              <a:defRPr/>
            </a:pPr>
            <a:r>
              <a:rPr lang="en-US" sz="1345" kern="100">
                <a:solidFill>
                  <a:srgbClr val="353535"/>
                </a:solidFill>
                <a:latin typeface="Segoe UI"/>
                <a:ea typeface="ＭＳ Ｐゴシック" charset="0"/>
              </a:rPr>
              <a:t>Allow access</a:t>
            </a:r>
          </a:p>
        </p:txBody>
      </p:sp>
      <p:grpSp>
        <p:nvGrpSpPr>
          <p:cNvPr id="646" name="Controls: Allow access">
            <a:extLst>
              <a:ext uri="{FF2B5EF4-FFF2-40B4-BE49-F238E27FC236}">
                <a16:creationId xmlns:a16="http://schemas.microsoft.com/office/drawing/2014/main" id="{C190DE51-1DB7-4094-BB46-99ABC8165925}"/>
              </a:ext>
            </a:extLst>
          </p:cNvPr>
          <p:cNvGrpSpPr/>
          <p:nvPr/>
        </p:nvGrpSpPr>
        <p:grpSpPr>
          <a:xfrm>
            <a:off x="6057599" y="1966442"/>
            <a:ext cx="878803" cy="878803"/>
            <a:chOff x="6184395" y="1273877"/>
            <a:chExt cx="896425" cy="896425"/>
          </a:xfrm>
        </p:grpSpPr>
        <p:grpSp>
          <p:nvGrpSpPr>
            <p:cNvPr id="647" name="Group 646">
              <a:extLst>
                <a:ext uri="{FF2B5EF4-FFF2-40B4-BE49-F238E27FC236}">
                  <a16:creationId xmlns:a16="http://schemas.microsoft.com/office/drawing/2014/main" id="{AA793A35-D322-41F8-AE4F-591ACBCC0289}"/>
                </a:ext>
              </a:extLst>
            </p:cNvPr>
            <p:cNvGrpSpPr/>
            <p:nvPr/>
          </p:nvGrpSpPr>
          <p:grpSpPr>
            <a:xfrm>
              <a:off x="6184395" y="1273877"/>
              <a:ext cx="896425" cy="896425"/>
              <a:chOff x="8603515" y="2504434"/>
              <a:chExt cx="1600200" cy="1600200"/>
            </a:xfrm>
          </p:grpSpPr>
          <p:sp>
            <p:nvSpPr>
              <p:cNvPr id="649" name="Oval 648">
                <a:extLst>
                  <a:ext uri="{FF2B5EF4-FFF2-40B4-BE49-F238E27FC236}">
                    <a16:creationId xmlns:a16="http://schemas.microsoft.com/office/drawing/2014/main" id="{8DC53BA8-5516-427E-ADE8-801765D6C2B3}"/>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0" name="Circle: Hollow 649">
                <a:extLst>
                  <a:ext uri="{FF2B5EF4-FFF2-40B4-BE49-F238E27FC236}">
                    <a16:creationId xmlns:a16="http://schemas.microsoft.com/office/drawing/2014/main" id="{89F0C1E5-63BA-4B2A-9B4F-F8C4E75D46D0}"/>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48" name="Freeform: Shape 647">
              <a:extLst>
                <a:ext uri="{FF2B5EF4-FFF2-40B4-BE49-F238E27FC236}">
                  <a16:creationId xmlns:a16="http://schemas.microsoft.com/office/drawing/2014/main" id="{EA5BA831-E1A8-4233-9D52-3E5647D9E0E8}"/>
                </a:ext>
              </a:extLst>
            </p:cNvPr>
            <p:cNvSpPr>
              <a:spLocks noChangeAspect="1"/>
            </p:cNvSpPr>
            <p:nvPr/>
          </p:nvSpPr>
          <p:spPr bwMode="auto">
            <a:xfrm>
              <a:off x="6415344" y="1497983"/>
              <a:ext cx="448212" cy="448213"/>
            </a:xfrm>
            <a:custGeom>
              <a:avLst/>
              <a:gdLst>
                <a:gd name="connsiteX0" fmla="*/ 1078302 w 1371600"/>
                <a:gd name="connsiteY0" fmla="*/ 352791 h 1371600"/>
                <a:gd name="connsiteX1" fmla="*/ 556967 w 1371600"/>
                <a:gd name="connsiteY1" fmla="*/ 856238 h 1371600"/>
                <a:gd name="connsiteX2" fmla="*/ 297534 w 1371600"/>
                <a:gd name="connsiteY2" fmla="*/ 587588 h 1371600"/>
                <a:gd name="connsiteX3" fmla="*/ 209258 w 1371600"/>
                <a:gd name="connsiteY3" fmla="*/ 672836 h 1371600"/>
                <a:gd name="connsiteX4" fmla="*/ 550630 w 1371600"/>
                <a:gd name="connsiteY4" fmla="*/ 1026337 h 1371600"/>
                <a:gd name="connsiteX5" fmla="*/ 1160242 w 1371600"/>
                <a:gd name="connsiteY5" fmla="*/ 437642 h 1371600"/>
                <a:gd name="connsiteX6" fmla="*/ 1170734 w 1371600"/>
                <a:gd name="connsiteY6" fmla="*/ 200866 h 1371600"/>
                <a:gd name="connsiteX7" fmla="*/ 1371600 w 1371600"/>
                <a:gd name="connsiteY7" fmla="*/ 685800 h 1371600"/>
                <a:gd name="connsiteX8" fmla="*/ 685800 w 1371600"/>
                <a:gd name="connsiteY8" fmla="*/ 1371600 h 1371600"/>
                <a:gd name="connsiteX9" fmla="*/ 0 w 1371600"/>
                <a:gd name="connsiteY9" fmla="*/ 685800 h 1371600"/>
                <a:gd name="connsiteX10" fmla="*/ 685800 w 1371600"/>
                <a:gd name="connsiteY10" fmla="*/ 0 h 1371600"/>
                <a:gd name="connsiteX11" fmla="*/ 1170734 w 1371600"/>
                <a:gd name="connsiteY11" fmla="*/ 200866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600" h="1371600">
                  <a:moveTo>
                    <a:pt x="1078302" y="352791"/>
                  </a:moveTo>
                  <a:lnTo>
                    <a:pt x="556967" y="856238"/>
                  </a:lnTo>
                  <a:lnTo>
                    <a:pt x="297534" y="587588"/>
                  </a:lnTo>
                  <a:lnTo>
                    <a:pt x="209258" y="672836"/>
                  </a:lnTo>
                  <a:lnTo>
                    <a:pt x="550630" y="1026337"/>
                  </a:lnTo>
                  <a:lnTo>
                    <a:pt x="1160242" y="437642"/>
                  </a:lnTo>
                  <a:close/>
                  <a:moveTo>
                    <a:pt x="1170734" y="200866"/>
                  </a:moveTo>
                  <a:cubicBezTo>
                    <a:pt x="1294839" y="324972"/>
                    <a:pt x="1371600" y="496422"/>
                    <a:pt x="1371600" y="685800"/>
                  </a:cubicBezTo>
                  <a:cubicBezTo>
                    <a:pt x="1371600" y="1064557"/>
                    <a:pt x="1064557" y="1371600"/>
                    <a:pt x="685800" y="1371600"/>
                  </a:cubicBezTo>
                  <a:cubicBezTo>
                    <a:pt x="307043" y="1371600"/>
                    <a:pt x="0" y="1064557"/>
                    <a:pt x="0" y="685800"/>
                  </a:cubicBezTo>
                  <a:cubicBezTo>
                    <a:pt x="0" y="307043"/>
                    <a:pt x="307043" y="0"/>
                    <a:pt x="685800" y="0"/>
                  </a:cubicBezTo>
                  <a:cubicBezTo>
                    <a:pt x="875178" y="0"/>
                    <a:pt x="1046629" y="76761"/>
                    <a:pt x="1170734" y="200866"/>
                  </a:cubicBezTo>
                  <a:close/>
                </a:path>
              </a:pathLst>
            </a:custGeom>
            <a:no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1" name="Rectangle 650">
            <a:extLst>
              <a:ext uri="{FF2B5EF4-FFF2-40B4-BE49-F238E27FC236}">
                <a16:creationId xmlns:a16="http://schemas.microsoft.com/office/drawing/2014/main" id="{03F91A21-2783-42A3-8AB6-7EE2DAD2BDF7}"/>
              </a:ext>
            </a:extLst>
          </p:cNvPr>
          <p:cNvSpPr/>
          <p:nvPr/>
        </p:nvSpPr>
        <p:spPr>
          <a:xfrm>
            <a:off x="6930282" y="5714548"/>
            <a:ext cx="1105073" cy="276834"/>
          </a:xfrm>
          <a:prstGeom prst="rect">
            <a:avLst/>
          </a:prstGeom>
        </p:spPr>
        <p:txBody>
          <a:bodyPr wrap="none">
            <a:spAutoFit/>
          </a:bodyPr>
          <a:lstStyle/>
          <a:p>
            <a:pPr defTabSz="878560">
              <a:lnSpc>
                <a:spcPct val="90000"/>
              </a:lnSpc>
              <a:defRPr/>
            </a:pPr>
            <a:r>
              <a:rPr lang="en-US" sz="1345" kern="0">
                <a:solidFill>
                  <a:srgbClr val="353535"/>
                </a:solidFill>
                <a:latin typeface="Segoe UI"/>
                <a:ea typeface="ＭＳ Ｐゴシック" charset="0"/>
              </a:rPr>
              <a:t>Deny access</a:t>
            </a:r>
          </a:p>
        </p:txBody>
      </p:sp>
      <p:grpSp>
        <p:nvGrpSpPr>
          <p:cNvPr id="652" name="Controls: Deny">
            <a:extLst>
              <a:ext uri="{FF2B5EF4-FFF2-40B4-BE49-F238E27FC236}">
                <a16:creationId xmlns:a16="http://schemas.microsoft.com/office/drawing/2014/main" id="{4BE5FE79-ACC0-4C12-AF50-538679584E95}"/>
              </a:ext>
            </a:extLst>
          </p:cNvPr>
          <p:cNvGrpSpPr/>
          <p:nvPr/>
        </p:nvGrpSpPr>
        <p:grpSpPr>
          <a:xfrm>
            <a:off x="6057599" y="5312197"/>
            <a:ext cx="878803" cy="878803"/>
            <a:chOff x="6689925" y="3891070"/>
            <a:chExt cx="896425" cy="896425"/>
          </a:xfrm>
        </p:grpSpPr>
        <p:grpSp>
          <p:nvGrpSpPr>
            <p:cNvPr id="653" name="Group 652">
              <a:extLst>
                <a:ext uri="{FF2B5EF4-FFF2-40B4-BE49-F238E27FC236}">
                  <a16:creationId xmlns:a16="http://schemas.microsoft.com/office/drawing/2014/main" id="{561B4FA2-3F39-4F8D-BBB0-0B834420D019}"/>
                </a:ext>
              </a:extLst>
            </p:cNvPr>
            <p:cNvGrpSpPr/>
            <p:nvPr/>
          </p:nvGrpSpPr>
          <p:grpSpPr>
            <a:xfrm>
              <a:off x="6689925" y="3891070"/>
              <a:ext cx="896425" cy="896425"/>
              <a:chOff x="8603515" y="2504434"/>
              <a:chExt cx="1600200" cy="1600200"/>
            </a:xfrm>
          </p:grpSpPr>
          <p:sp>
            <p:nvSpPr>
              <p:cNvPr id="655" name="Oval 654">
                <a:extLst>
                  <a:ext uri="{FF2B5EF4-FFF2-40B4-BE49-F238E27FC236}">
                    <a16:creationId xmlns:a16="http://schemas.microsoft.com/office/drawing/2014/main" id="{C79959DD-9ECF-47C3-AC61-23086F9A7C94}"/>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6" name="Circle: Hollow 655">
                <a:extLst>
                  <a:ext uri="{FF2B5EF4-FFF2-40B4-BE49-F238E27FC236}">
                    <a16:creationId xmlns:a16="http://schemas.microsoft.com/office/drawing/2014/main" id="{397482F2-6C46-44CB-A22F-57F65A1BA1B0}"/>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4" name="Freeform: Shape 653">
              <a:extLst>
                <a:ext uri="{FF2B5EF4-FFF2-40B4-BE49-F238E27FC236}">
                  <a16:creationId xmlns:a16="http://schemas.microsoft.com/office/drawing/2014/main" id="{CC66010B-2F2B-4E24-A29B-FF922E33FF78}"/>
                </a:ext>
              </a:extLst>
            </p:cNvPr>
            <p:cNvSpPr>
              <a:spLocks noChangeAspect="1"/>
            </p:cNvSpPr>
            <p:nvPr/>
          </p:nvSpPr>
          <p:spPr bwMode="auto">
            <a:xfrm>
              <a:off x="6915722" y="4116639"/>
              <a:ext cx="448212" cy="448213"/>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0078D7"/>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7" name="Rectangle 656">
            <a:extLst>
              <a:ext uri="{FF2B5EF4-FFF2-40B4-BE49-F238E27FC236}">
                <a16:creationId xmlns:a16="http://schemas.microsoft.com/office/drawing/2014/main" id="{F31429DE-50DF-4FEE-ACB2-B19C4752D21C}"/>
              </a:ext>
            </a:extLst>
          </p:cNvPr>
          <p:cNvSpPr/>
          <p:nvPr/>
        </p:nvSpPr>
        <p:spPr>
          <a:xfrm>
            <a:off x="7371592" y="4746067"/>
            <a:ext cx="1323511" cy="463150"/>
          </a:xfrm>
          <a:prstGeom prst="rect">
            <a:avLst/>
          </a:prstGeom>
        </p:spPr>
        <p:txBody>
          <a:bodyPr wrap="none">
            <a:spAutoFit/>
          </a:bodyPr>
          <a:lstStyle/>
          <a:p>
            <a:pPr defTabSz="878560">
              <a:lnSpc>
                <a:spcPct val="90000"/>
              </a:lnSpc>
              <a:defRPr/>
            </a:pPr>
            <a:r>
              <a:rPr lang="en-US" sz="1345" kern="0">
                <a:solidFill>
                  <a:srgbClr val="353535"/>
                </a:solidFill>
                <a:latin typeface="Segoe UI"/>
                <a:ea typeface="ＭＳ Ｐゴシック" charset="0"/>
              </a:rPr>
              <a:t>Force </a:t>
            </a:r>
            <a:br>
              <a:rPr lang="en-US" sz="1345" kern="0">
                <a:solidFill>
                  <a:srgbClr val="353535"/>
                </a:solidFill>
                <a:latin typeface="Segoe UI"/>
                <a:ea typeface="ＭＳ Ｐゴシック" charset="0"/>
              </a:rPr>
            </a:br>
            <a:r>
              <a:rPr lang="en-US" sz="1345" kern="0">
                <a:solidFill>
                  <a:srgbClr val="353535"/>
                </a:solidFill>
                <a:latin typeface="Segoe UI"/>
                <a:ea typeface="ＭＳ Ｐゴシック" charset="0"/>
              </a:rPr>
              <a:t>password reset</a:t>
            </a:r>
          </a:p>
        </p:txBody>
      </p:sp>
      <p:grpSp>
        <p:nvGrpSpPr>
          <p:cNvPr id="658" name="Controls: Force password reset">
            <a:extLst>
              <a:ext uri="{FF2B5EF4-FFF2-40B4-BE49-F238E27FC236}">
                <a16:creationId xmlns:a16="http://schemas.microsoft.com/office/drawing/2014/main" id="{652B1E7D-0291-4D5B-A84F-9068C6F42584}"/>
              </a:ext>
            </a:extLst>
          </p:cNvPr>
          <p:cNvGrpSpPr/>
          <p:nvPr/>
        </p:nvGrpSpPr>
        <p:grpSpPr>
          <a:xfrm>
            <a:off x="6530848" y="4538241"/>
            <a:ext cx="878803" cy="878803"/>
            <a:chOff x="6887735" y="2980787"/>
            <a:chExt cx="896425" cy="896425"/>
          </a:xfrm>
        </p:grpSpPr>
        <p:grpSp>
          <p:nvGrpSpPr>
            <p:cNvPr id="659" name="Group 658">
              <a:extLst>
                <a:ext uri="{FF2B5EF4-FFF2-40B4-BE49-F238E27FC236}">
                  <a16:creationId xmlns:a16="http://schemas.microsoft.com/office/drawing/2014/main" id="{4E734FBE-A1A5-4E60-8383-9E386A5B9181}"/>
                </a:ext>
              </a:extLst>
            </p:cNvPr>
            <p:cNvGrpSpPr/>
            <p:nvPr/>
          </p:nvGrpSpPr>
          <p:grpSpPr>
            <a:xfrm>
              <a:off x="6887735" y="2980787"/>
              <a:ext cx="896425" cy="896425"/>
              <a:chOff x="8603515" y="2504434"/>
              <a:chExt cx="1600200" cy="1600200"/>
            </a:xfrm>
          </p:grpSpPr>
          <p:sp>
            <p:nvSpPr>
              <p:cNvPr id="666" name="Oval 665">
                <a:extLst>
                  <a:ext uri="{FF2B5EF4-FFF2-40B4-BE49-F238E27FC236}">
                    <a16:creationId xmlns:a16="http://schemas.microsoft.com/office/drawing/2014/main" id="{0220D241-1574-421A-8AFE-8A102040C1BF}"/>
                  </a:ext>
                </a:extLst>
              </p:cNvPr>
              <p:cNvSpPr/>
              <p:nvPr/>
            </p:nvSpPr>
            <p:spPr bwMode="auto">
              <a:xfrm>
                <a:off x="8672095" y="2573014"/>
                <a:ext cx="1463041" cy="1463041"/>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7" name="Circle: Hollow 666">
                <a:extLst>
                  <a:ext uri="{FF2B5EF4-FFF2-40B4-BE49-F238E27FC236}">
                    <a16:creationId xmlns:a16="http://schemas.microsoft.com/office/drawing/2014/main" id="{E87E2A25-B6D1-4928-99EE-81881BA09378}"/>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60" name="Group 659">
              <a:extLst>
                <a:ext uri="{FF2B5EF4-FFF2-40B4-BE49-F238E27FC236}">
                  <a16:creationId xmlns:a16="http://schemas.microsoft.com/office/drawing/2014/main" id="{72CA30D6-D66E-481C-93A5-3F592D73EF41}"/>
                </a:ext>
              </a:extLst>
            </p:cNvPr>
            <p:cNvGrpSpPr/>
            <p:nvPr/>
          </p:nvGrpSpPr>
          <p:grpSpPr>
            <a:xfrm>
              <a:off x="6965525" y="3299914"/>
              <a:ext cx="704934" cy="268928"/>
              <a:chOff x="9292873" y="3800013"/>
              <a:chExt cx="719069" cy="274320"/>
            </a:xfrm>
          </p:grpSpPr>
          <p:grpSp>
            <p:nvGrpSpPr>
              <p:cNvPr id="661" name="Group 660">
                <a:extLst>
                  <a:ext uri="{FF2B5EF4-FFF2-40B4-BE49-F238E27FC236}">
                    <a16:creationId xmlns:a16="http://schemas.microsoft.com/office/drawing/2014/main" id="{220ECA47-710C-4A0D-AD87-54D0D625FD06}"/>
                  </a:ext>
                </a:extLst>
              </p:cNvPr>
              <p:cNvGrpSpPr>
                <a:grpSpLocks noChangeAspect="1"/>
              </p:cNvGrpSpPr>
              <p:nvPr/>
            </p:nvGrpSpPr>
            <p:grpSpPr>
              <a:xfrm>
                <a:off x="9492252" y="3822873"/>
                <a:ext cx="519690" cy="228600"/>
                <a:chOff x="8169311" y="5982085"/>
                <a:chExt cx="1251679" cy="550587"/>
              </a:xfrm>
            </p:grpSpPr>
            <p:sp>
              <p:nvSpPr>
                <p:cNvPr id="664" name="Rectangle 663">
                  <a:extLst>
                    <a:ext uri="{FF2B5EF4-FFF2-40B4-BE49-F238E27FC236}">
                      <a16:creationId xmlns:a16="http://schemas.microsoft.com/office/drawing/2014/main" id="{FFECF05C-7C67-4B18-A08C-337D7E70FF70}"/>
                    </a:ext>
                  </a:extLst>
                </p:cNvPr>
                <p:cNvSpPr/>
                <p:nvPr/>
              </p:nvSpPr>
              <p:spPr bwMode="auto">
                <a:xfrm>
                  <a:off x="8169311" y="598208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marL="175712" defTabSz="895923" fontAlgn="base">
                    <a:lnSpc>
                      <a:spcPct val="90000"/>
                    </a:lnSpc>
                    <a:spcAft>
                      <a:spcPct val="0"/>
                    </a:spcAft>
                    <a:defRPr/>
                  </a:pPr>
                  <a:endParaRPr lang="en-US" sz="1009" kern="0">
                    <a:solidFill>
                      <a:srgbClr val="FFFFFF"/>
                    </a:solidFill>
                    <a:latin typeface="Segoe UI"/>
                  </a:endParaRPr>
                </a:p>
              </p:txBody>
            </p:sp>
            <p:sp>
              <p:nvSpPr>
                <p:cNvPr id="665" name="Rectangle 664">
                  <a:extLst>
                    <a:ext uri="{FF2B5EF4-FFF2-40B4-BE49-F238E27FC236}">
                      <a16:creationId xmlns:a16="http://schemas.microsoft.com/office/drawing/2014/main" id="{16E5BC7D-6FFE-4A11-906B-23AF0DAEC212}"/>
                    </a:ext>
                  </a:extLst>
                </p:cNvPr>
                <p:cNvSpPr/>
                <p:nvPr/>
              </p:nvSpPr>
              <p:spPr bwMode="auto">
                <a:xfrm>
                  <a:off x="8169311" y="627596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t" anchorCtr="0" compatLnSpc="1">
                  <a:prstTxWarp prst="textNoShape">
                    <a:avLst/>
                  </a:prstTxWarp>
                </a:bodyPr>
                <a:lstStyle/>
                <a:p>
                  <a:pPr defTabSz="895923" fontAlgn="base">
                    <a:lnSpc>
                      <a:spcPct val="90000"/>
                    </a:lnSpc>
                    <a:spcAft>
                      <a:spcPct val="0"/>
                    </a:spcAft>
                    <a:defRPr/>
                  </a:pPr>
                  <a:r>
                    <a:rPr lang="en-US" sz="1153" kern="0">
                      <a:solidFill>
                        <a:srgbClr val="FFFFFF"/>
                      </a:solidFill>
                      <a:latin typeface="Segoe UI"/>
                    </a:rPr>
                    <a:t>  ******</a:t>
                  </a:r>
                </a:p>
              </p:txBody>
            </p:sp>
          </p:grpSp>
          <p:sp>
            <p:nvSpPr>
              <p:cNvPr id="662" name="Oval 661">
                <a:extLst>
                  <a:ext uri="{FF2B5EF4-FFF2-40B4-BE49-F238E27FC236}">
                    <a16:creationId xmlns:a16="http://schemas.microsoft.com/office/drawing/2014/main" id="{A460772C-0741-4199-99E7-50930A055750}"/>
                  </a:ext>
                </a:extLst>
              </p:cNvPr>
              <p:cNvSpPr/>
              <p:nvPr/>
            </p:nvSpPr>
            <p:spPr bwMode="auto">
              <a:xfrm>
                <a:off x="9292873" y="3800013"/>
                <a:ext cx="274320" cy="274320"/>
              </a:xfrm>
              <a:prstGeom prst="ellipse">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kern="0">
                  <a:gradFill>
                    <a:gsLst>
                      <a:gs pos="0">
                        <a:srgbClr val="FFFFFF"/>
                      </a:gs>
                      <a:gs pos="100000">
                        <a:srgbClr val="FFFFFF"/>
                      </a:gs>
                    </a:gsLst>
                    <a:lin ang="5400000" scaled="0"/>
                  </a:gradFill>
                  <a:latin typeface="Segoe UI"/>
                </a:endParaRPr>
              </a:p>
            </p:txBody>
          </p:sp>
          <p:sp>
            <p:nvSpPr>
              <p:cNvPr id="663" name="Freeform: Shape 662">
                <a:extLst>
                  <a:ext uri="{FF2B5EF4-FFF2-40B4-BE49-F238E27FC236}">
                    <a16:creationId xmlns:a16="http://schemas.microsoft.com/office/drawing/2014/main" id="{CE377FAD-228F-4351-BAC0-55951B4BAD15}"/>
                  </a:ext>
                </a:extLst>
              </p:cNvPr>
              <p:cNvSpPr>
                <a:spLocks noChangeAspect="1"/>
              </p:cNvSpPr>
              <p:nvPr/>
            </p:nvSpPr>
            <p:spPr bwMode="auto">
              <a:xfrm>
                <a:off x="9304039" y="3812370"/>
                <a:ext cx="249606" cy="249606"/>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668" name="Rectangle 667">
            <a:extLst>
              <a:ext uri="{FF2B5EF4-FFF2-40B4-BE49-F238E27FC236}">
                <a16:creationId xmlns:a16="http://schemas.microsoft.com/office/drawing/2014/main" id="{FB7E4367-103B-4D01-A423-6D3CE95C3222}"/>
              </a:ext>
            </a:extLst>
          </p:cNvPr>
          <p:cNvSpPr/>
          <p:nvPr/>
        </p:nvSpPr>
        <p:spPr>
          <a:xfrm>
            <a:off x="7371592" y="3009079"/>
            <a:ext cx="1087787" cy="276834"/>
          </a:xfrm>
          <a:prstGeom prst="rect">
            <a:avLst/>
          </a:prstGeom>
        </p:spPr>
        <p:txBody>
          <a:bodyPr wrap="none">
            <a:spAutoFit/>
          </a:bodyPr>
          <a:lstStyle/>
          <a:p>
            <a:pPr defTabSz="878560">
              <a:lnSpc>
                <a:spcPct val="90000"/>
              </a:lnSpc>
              <a:defRPr/>
            </a:pPr>
            <a:r>
              <a:rPr lang="en-US" sz="1345" kern="0">
                <a:solidFill>
                  <a:srgbClr val="353535"/>
                </a:solidFill>
                <a:latin typeface="Segoe UI"/>
                <a:ea typeface="ＭＳ Ｐゴシック" charset="0"/>
              </a:rPr>
              <a:t>Limit access</a:t>
            </a:r>
          </a:p>
        </p:txBody>
      </p:sp>
      <p:grpSp>
        <p:nvGrpSpPr>
          <p:cNvPr id="669" name="Controls: Limit access">
            <a:extLst>
              <a:ext uri="{FF2B5EF4-FFF2-40B4-BE49-F238E27FC236}">
                <a16:creationId xmlns:a16="http://schemas.microsoft.com/office/drawing/2014/main" id="{1357E60D-250A-40EB-8794-0CAA4A784F2D}"/>
              </a:ext>
            </a:extLst>
          </p:cNvPr>
          <p:cNvGrpSpPr/>
          <p:nvPr/>
        </p:nvGrpSpPr>
        <p:grpSpPr>
          <a:xfrm>
            <a:off x="6530848" y="2738983"/>
            <a:ext cx="878803" cy="878803"/>
            <a:chOff x="6184395" y="4693508"/>
            <a:chExt cx="896425" cy="896425"/>
          </a:xfrm>
        </p:grpSpPr>
        <p:grpSp>
          <p:nvGrpSpPr>
            <p:cNvPr id="670" name="Group 669">
              <a:extLst>
                <a:ext uri="{FF2B5EF4-FFF2-40B4-BE49-F238E27FC236}">
                  <a16:creationId xmlns:a16="http://schemas.microsoft.com/office/drawing/2014/main" id="{D76226E7-193C-4CBC-B93A-A9BD54A1495A}"/>
                </a:ext>
              </a:extLst>
            </p:cNvPr>
            <p:cNvGrpSpPr/>
            <p:nvPr/>
          </p:nvGrpSpPr>
          <p:grpSpPr>
            <a:xfrm>
              <a:off x="6184395" y="4693508"/>
              <a:ext cx="896425" cy="896425"/>
              <a:chOff x="8603515" y="2504434"/>
              <a:chExt cx="1600200" cy="1600200"/>
            </a:xfrm>
          </p:grpSpPr>
          <p:sp>
            <p:nvSpPr>
              <p:cNvPr id="675" name="Oval 674">
                <a:extLst>
                  <a:ext uri="{FF2B5EF4-FFF2-40B4-BE49-F238E27FC236}">
                    <a16:creationId xmlns:a16="http://schemas.microsoft.com/office/drawing/2014/main" id="{CDFBAB73-70F2-4DE2-BC30-02BF8B4D7940}"/>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6" name="Circle: Hollow 675">
                <a:extLst>
                  <a:ext uri="{FF2B5EF4-FFF2-40B4-BE49-F238E27FC236}">
                    <a16:creationId xmlns:a16="http://schemas.microsoft.com/office/drawing/2014/main" id="{7AEC2D7D-4F91-4817-B127-2FF7CD3DD115}"/>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71" name="Group 670">
              <a:extLst>
                <a:ext uri="{FF2B5EF4-FFF2-40B4-BE49-F238E27FC236}">
                  <a16:creationId xmlns:a16="http://schemas.microsoft.com/office/drawing/2014/main" id="{DB76FBBF-B49D-4728-A021-AF7C6BC78FEF}"/>
                </a:ext>
              </a:extLst>
            </p:cNvPr>
            <p:cNvGrpSpPr/>
            <p:nvPr/>
          </p:nvGrpSpPr>
          <p:grpSpPr>
            <a:xfrm>
              <a:off x="6421307" y="4884326"/>
              <a:ext cx="448213" cy="472342"/>
              <a:chOff x="4098925" y="2751141"/>
              <a:chExt cx="1798639" cy="1895477"/>
            </a:xfrm>
            <a:solidFill>
              <a:srgbClr val="505050"/>
            </a:solidFill>
          </p:grpSpPr>
          <p:sp>
            <p:nvSpPr>
              <p:cNvPr id="672" name="Freeform 1">
                <a:extLst>
                  <a:ext uri="{FF2B5EF4-FFF2-40B4-BE49-F238E27FC236}">
                    <a16:creationId xmlns:a16="http://schemas.microsoft.com/office/drawing/2014/main" id="{29A49151-810F-4BA5-9385-B6ED1F1D84D6}"/>
                  </a:ext>
                </a:extLst>
              </p:cNvPr>
              <p:cNvSpPr>
                <a:spLocks noChangeArrowheads="1"/>
              </p:cNvSpPr>
              <p:nvPr/>
            </p:nvSpPr>
            <p:spPr bwMode="auto">
              <a:xfrm>
                <a:off x="4098925" y="2751141"/>
                <a:ext cx="1214439" cy="1603377"/>
              </a:xfrm>
              <a:custGeom>
                <a:avLst/>
                <a:gdLst>
                  <a:gd name="T0" fmla="*/ 3374 w 3375"/>
                  <a:gd name="T1" fmla="*/ 4194 h 4456"/>
                  <a:gd name="T2" fmla="*/ 3374 w 3375"/>
                  <a:gd name="T3" fmla="*/ 3400 h 4456"/>
                  <a:gd name="T4" fmla="*/ 3037 w 3375"/>
                  <a:gd name="T5" fmla="*/ 3400 h 4456"/>
                  <a:gd name="T6" fmla="*/ 3037 w 3375"/>
                  <a:gd name="T7" fmla="*/ 4109 h 4456"/>
                  <a:gd name="T8" fmla="*/ 346 w 3375"/>
                  <a:gd name="T9" fmla="*/ 4109 h 4456"/>
                  <a:gd name="T10" fmla="*/ 346 w 3375"/>
                  <a:gd name="T11" fmla="*/ 2127 h 4456"/>
                  <a:gd name="T12" fmla="*/ 3037 w 3375"/>
                  <a:gd name="T13" fmla="*/ 2127 h 4456"/>
                  <a:gd name="T14" fmla="*/ 3037 w 3375"/>
                  <a:gd name="T15" fmla="*/ 2819 h 4456"/>
                  <a:gd name="T16" fmla="*/ 3374 w 3375"/>
                  <a:gd name="T17" fmla="*/ 2819 h 4456"/>
                  <a:gd name="T18" fmla="*/ 3374 w 3375"/>
                  <a:gd name="T19" fmla="*/ 2043 h 4456"/>
                  <a:gd name="T20" fmla="*/ 3113 w 3375"/>
                  <a:gd name="T21" fmla="*/ 1781 h 4456"/>
                  <a:gd name="T22" fmla="*/ 2851 w 3375"/>
                  <a:gd name="T23" fmla="*/ 1781 h 4456"/>
                  <a:gd name="T24" fmla="*/ 2851 w 3375"/>
                  <a:gd name="T25" fmla="*/ 1131 h 4456"/>
                  <a:gd name="T26" fmla="*/ 2540 w 3375"/>
                  <a:gd name="T27" fmla="*/ 321 h 4456"/>
                  <a:gd name="T28" fmla="*/ 1688 w 3375"/>
                  <a:gd name="T29" fmla="*/ 0 h 4456"/>
                  <a:gd name="T30" fmla="*/ 540 w 3375"/>
                  <a:gd name="T31" fmla="*/ 1157 h 4456"/>
                  <a:gd name="T32" fmla="*/ 540 w 3375"/>
                  <a:gd name="T33" fmla="*/ 1781 h 4456"/>
                  <a:gd name="T34" fmla="*/ 261 w 3375"/>
                  <a:gd name="T35" fmla="*/ 1781 h 4456"/>
                  <a:gd name="T36" fmla="*/ 0 w 3375"/>
                  <a:gd name="T37" fmla="*/ 2043 h 4456"/>
                  <a:gd name="T38" fmla="*/ 0 w 3375"/>
                  <a:gd name="T39" fmla="*/ 4194 h 4456"/>
                  <a:gd name="T40" fmla="*/ 261 w 3375"/>
                  <a:gd name="T41" fmla="*/ 4455 h 4456"/>
                  <a:gd name="T42" fmla="*/ 3113 w 3375"/>
                  <a:gd name="T43" fmla="*/ 4455 h 4456"/>
                  <a:gd name="T44" fmla="*/ 3374 w 3375"/>
                  <a:gd name="T45" fmla="*/ 4194 h 4456"/>
                  <a:gd name="T46" fmla="*/ 877 w 3375"/>
                  <a:gd name="T47" fmla="*/ 1173 h 4456"/>
                  <a:gd name="T48" fmla="*/ 1688 w 3375"/>
                  <a:gd name="T49" fmla="*/ 346 h 4456"/>
                  <a:gd name="T50" fmla="*/ 2295 w 3375"/>
                  <a:gd name="T51" fmla="*/ 566 h 4456"/>
                  <a:gd name="T52" fmla="*/ 2515 w 3375"/>
                  <a:gd name="T53" fmla="*/ 1131 h 4456"/>
                  <a:gd name="T54" fmla="*/ 2515 w 3375"/>
                  <a:gd name="T55" fmla="*/ 1790 h 4456"/>
                  <a:gd name="T56" fmla="*/ 877 w 3375"/>
                  <a:gd name="T57" fmla="*/ 1790 h 4456"/>
                  <a:gd name="T58" fmla="*/ 877 w 3375"/>
                  <a:gd name="T59" fmla="*/ 1173 h 4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75" h="4456">
                    <a:moveTo>
                      <a:pt x="3374" y="4194"/>
                    </a:moveTo>
                    <a:lnTo>
                      <a:pt x="3374" y="3400"/>
                    </a:lnTo>
                    <a:lnTo>
                      <a:pt x="3037" y="3400"/>
                    </a:lnTo>
                    <a:lnTo>
                      <a:pt x="3037" y="4109"/>
                    </a:lnTo>
                    <a:lnTo>
                      <a:pt x="346" y="4109"/>
                    </a:lnTo>
                    <a:lnTo>
                      <a:pt x="346" y="2127"/>
                    </a:lnTo>
                    <a:lnTo>
                      <a:pt x="3037" y="2127"/>
                    </a:lnTo>
                    <a:lnTo>
                      <a:pt x="3037" y="2819"/>
                    </a:lnTo>
                    <a:lnTo>
                      <a:pt x="3374" y="2819"/>
                    </a:lnTo>
                    <a:lnTo>
                      <a:pt x="3374" y="2043"/>
                    </a:lnTo>
                    <a:cubicBezTo>
                      <a:pt x="3374" y="1899"/>
                      <a:pt x="3256" y="1781"/>
                      <a:pt x="3113" y="1781"/>
                    </a:cubicBezTo>
                    <a:lnTo>
                      <a:pt x="2851" y="1781"/>
                    </a:lnTo>
                    <a:cubicBezTo>
                      <a:pt x="2851" y="1587"/>
                      <a:pt x="2851" y="1283"/>
                      <a:pt x="2851" y="1131"/>
                    </a:cubicBezTo>
                    <a:cubicBezTo>
                      <a:pt x="2860" y="912"/>
                      <a:pt x="2775" y="574"/>
                      <a:pt x="2540" y="321"/>
                    </a:cubicBezTo>
                    <a:cubicBezTo>
                      <a:pt x="2329" y="110"/>
                      <a:pt x="2050" y="0"/>
                      <a:pt x="1688" y="0"/>
                    </a:cubicBezTo>
                    <a:cubicBezTo>
                      <a:pt x="818" y="0"/>
                      <a:pt x="557" y="752"/>
                      <a:pt x="540" y="1157"/>
                    </a:cubicBezTo>
                    <a:lnTo>
                      <a:pt x="540" y="1781"/>
                    </a:lnTo>
                    <a:lnTo>
                      <a:pt x="261" y="1781"/>
                    </a:lnTo>
                    <a:cubicBezTo>
                      <a:pt x="118" y="1781"/>
                      <a:pt x="0" y="1899"/>
                      <a:pt x="0" y="2043"/>
                    </a:cubicBezTo>
                    <a:lnTo>
                      <a:pt x="0" y="4194"/>
                    </a:lnTo>
                    <a:cubicBezTo>
                      <a:pt x="0" y="4337"/>
                      <a:pt x="118" y="4455"/>
                      <a:pt x="261" y="4455"/>
                    </a:cubicBezTo>
                    <a:lnTo>
                      <a:pt x="3113" y="4455"/>
                    </a:lnTo>
                    <a:cubicBezTo>
                      <a:pt x="3256" y="4455"/>
                      <a:pt x="3374" y="4337"/>
                      <a:pt x="3374" y="4194"/>
                    </a:cubicBezTo>
                    <a:close/>
                    <a:moveTo>
                      <a:pt x="877" y="1173"/>
                    </a:moveTo>
                    <a:cubicBezTo>
                      <a:pt x="877" y="1140"/>
                      <a:pt x="920" y="346"/>
                      <a:pt x="1688" y="346"/>
                    </a:cubicBezTo>
                    <a:cubicBezTo>
                      <a:pt x="1949" y="346"/>
                      <a:pt x="2152" y="422"/>
                      <a:pt x="2295" y="566"/>
                    </a:cubicBezTo>
                    <a:cubicBezTo>
                      <a:pt x="2472" y="752"/>
                      <a:pt x="2515" y="1005"/>
                      <a:pt x="2515" y="1131"/>
                    </a:cubicBezTo>
                    <a:cubicBezTo>
                      <a:pt x="2515" y="1292"/>
                      <a:pt x="2515" y="1595"/>
                      <a:pt x="2515" y="1790"/>
                    </a:cubicBezTo>
                    <a:lnTo>
                      <a:pt x="877" y="1790"/>
                    </a:lnTo>
                    <a:lnTo>
                      <a:pt x="877" y="1173"/>
                    </a:lnTo>
                    <a:close/>
                  </a:path>
                </a:pathLst>
              </a:custGeom>
              <a:solidFill>
                <a:srgbClr val="FFFFFF"/>
              </a:solidFill>
              <a:ln w="9525" cap="flat">
                <a:solidFill>
                  <a:srgbClr val="0078D7"/>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78560">
                  <a:defRPr/>
                </a:pPr>
                <a:endParaRPr lang="en-US" sz="1730" kern="0">
                  <a:solidFill>
                    <a:sysClr val="windowText" lastClr="000000"/>
                  </a:solidFill>
                  <a:latin typeface="Segoe UI"/>
                </a:endParaRPr>
              </a:p>
            </p:txBody>
          </p:sp>
          <p:sp>
            <p:nvSpPr>
              <p:cNvPr id="673" name="Freeform 2">
                <a:extLst>
                  <a:ext uri="{FF2B5EF4-FFF2-40B4-BE49-F238E27FC236}">
                    <a16:creationId xmlns:a16="http://schemas.microsoft.com/office/drawing/2014/main" id="{69339915-1BBF-4037-B294-9825D8001C67}"/>
                  </a:ext>
                </a:extLst>
              </p:cNvPr>
              <p:cNvSpPr>
                <a:spLocks noChangeArrowheads="1"/>
              </p:cNvSpPr>
              <p:nvPr/>
            </p:nvSpPr>
            <p:spPr bwMode="auto">
              <a:xfrm>
                <a:off x="4710112" y="3143252"/>
                <a:ext cx="1187452" cy="1503366"/>
              </a:xfrm>
              <a:custGeom>
                <a:avLst/>
                <a:gdLst>
                  <a:gd name="T0" fmla="*/ 3113 w 3300"/>
                  <a:gd name="T1" fmla="*/ 0 h 4177"/>
                  <a:gd name="T2" fmla="*/ 1316 w 3300"/>
                  <a:gd name="T3" fmla="*/ 0 h 4177"/>
                  <a:gd name="T4" fmla="*/ 1316 w 3300"/>
                  <a:gd name="T5" fmla="*/ 211 h 4177"/>
                  <a:gd name="T6" fmla="*/ 3079 w 3300"/>
                  <a:gd name="T7" fmla="*/ 211 h 4177"/>
                  <a:gd name="T8" fmla="*/ 3079 w 3300"/>
                  <a:gd name="T9" fmla="*/ 3965 h 4177"/>
                  <a:gd name="T10" fmla="*/ 211 w 3300"/>
                  <a:gd name="T11" fmla="*/ 3965 h 4177"/>
                  <a:gd name="T12" fmla="*/ 211 w 3300"/>
                  <a:gd name="T13" fmla="*/ 3484 h 4177"/>
                  <a:gd name="T14" fmla="*/ 0 w 3300"/>
                  <a:gd name="T15" fmla="*/ 3484 h 4177"/>
                  <a:gd name="T16" fmla="*/ 0 w 3300"/>
                  <a:gd name="T17" fmla="*/ 3999 h 4177"/>
                  <a:gd name="T18" fmla="*/ 177 w 3300"/>
                  <a:gd name="T19" fmla="*/ 4176 h 4177"/>
                  <a:gd name="T20" fmla="*/ 3113 w 3300"/>
                  <a:gd name="T21" fmla="*/ 4176 h 4177"/>
                  <a:gd name="T22" fmla="*/ 3290 w 3300"/>
                  <a:gd name="T23" fmla="*/ 3999 h 4177"/>
                  <a:gd name="T24" fmla="*/ 3290 w 3300"/>
                  <a:gd name="T25" fmla="*/ 186 h 4177"/>
                  <a:gd name="T26" fmla="*/ 3113 w 3300"/>
                  <a:gd name="T27" fmla="*/ 0 h 4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0" h="4177">
                    <a:moveTo>
                      <a:pt x="3113" y="0"/>
                    </a:moveTo>
                    <a:lnTo>
                      <a:pt x="1316" y="0"/>
                    </a:lnTo>
                    <a:lnTo>
                      <a:pt x="1316" y="211"/>
                    </a:lnTo>
                    <a:lnTo>
                      <a:pt x="3079" y="211"/>
                    </a:lnTo>
                    <a:lnTo>
                      <a:pt x="3079" y="3965"/>
                    </a:lnTo>
                    <a:lnTo>
                      <a:pt x="211" y="3965"/>
                    </a:lnTo>
                    <a:lnTo>
                      <a:pt x="211" y="3484"/>
                    </a:lnTo>
                    <a:lnTo>
                      <a:pt x="0" y="3484"/>
                    </a:lnTo>
                    <a:lnTo>
                      <a:pt x="0" y="3999"/>
                    </a:lnTo>
                    <a:cubicBezTo>
                      <a:pt x="0" y="4101"/>
                      <a:pt x="84" y="4176"/>
                      <a:pt x="177" y="4176"/>
                    </a:cubicBezTo>
                    <a:lnTo>
                      <a:pt x="3113" y="4176"/>
                    </a:lnTo>
                    <a:cubicBezTo>
                      <a:pt x="3214" y="4176"/>
                      <a:pt x="3290" y="4092"/>
                      <a:pt x="3290" y="3999"/>
                    </a:cubicBezTo>
                    <a:lnTo>
                      <a:pt x="3290" y="186"/>
                    </a:lnTo>
                    <a:cubicBezTo>
                      <a:pt x="3299" y="84"/>
                      <a:pt x="3214" y="0"/>
                      <a:pt x="3113"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78560">
                  <a:defRPr/>
                </a:pPr>
                <a:endParaRPr lang="en-US" sz="1730" kern="0">
                  <a:solidFill>
                    <a:sysClr val="windowText" lastClr="000000"/>
                  </a:solidFill>
                  <a:latin typeface="Segoe UI"/>
                </a:endParaRPr>
              </a:p>
            </p:txBody>
          </p:sp>
          <p:sp>
            <p:nvSpPr>
              <p:cNvPr id="674" name="Freeform 3">
                <a:extLst>
                  <a:ext uri="{FF2B5EF4-FFF2-40B4-BE49-F238E27FC236}">
                    <a16:creationId xmlns:a16="http://schemas.microsoft.com/office/drawing/2014/main" id="{93DF38EB-A4A3-4A1B-8868-60680B4C080D}"/>
                  </a:ext>
                </a:extLst>
              </p:cNvPr>
              <p:cNvSpPr>
                <a:spLocks noChangeArrowheads="1"/>
              </p:cNvSpPr>
              <p:nvPr/>
            </p:nvSpPr>
            <p:spPr bwMode="auto">
              <a:xfrm>
                <a:off x="4597402" y="3698874"/>
                <a:ext cx="1017588" cy="368302"/>
              </a:xfrm>
              <a:custGeom>
                <a:avLst/>
                <a:gdLst>
                  <a:gd name="T0" fmla="*/ 2826 w 2827"/>
                  <a:gd name="T1" fmla="*/ 489 h 1022"/>
                  <a:gd name="T2" fmla="*/ 2218 w 2827"/>
                  <a:gd name="T3" fmla="*/ 0 h 1022"/>
                  <a:gd name="T4" fmla="*/ 2218 w 2827"/>
                  <a:gd name="T5" fmla="*/ 320 h 1022"/>
                  <a:gd name="T6" fmla="*/ 793 w 2827"/>
                  <a:gd name="T7" fmla="*/ 320 h 1022"/>
                  <a:gd name="T8" fmla="*/ 413 w 2827"/>
                  <a:gd name="T9" fmla="*/ 76 h 1022"/>
                  <a:gd name="T10" fmla="*/ 0 w 2827"/>
                  <a:gd name="T11" fmla="*/ 489 h 1022"/>
                  <a:gd name="T12" fmla="*/ 413 w 2827"/>
                  <a:gd name="T13" fmla="*/ 902 h 1022"/>
                  <a:gd name="T14" fmla="*/ 793 w 2827"/>
                  <a:gd name="T15" fmla="*/ 658 h 1022"/>
                  <a:gd name="T16" fmla="*/ 2218 w 2827"/>
                  <a:gd name="T17" fmla="*/ 658 h 1022"/>
                  <a:gd name="T18" fmla="*/ 2218 w 2827"/>
                  <a:gd name="T19" fmla="*/ 1021 h 1022"/>
                  <a:gd name="T20" fmla="*/ 2826 w 2827"/>
                  <a:gd name="T21" fmla="*/ 489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27" h="1022">
                    <a:moveTo>
                      <a:pt x="2826" y="489"/>
                    </a:moveTo>
                    <a:lnTo>
                      <a:pt x="2218" y="0"/>
                    </a:lnTo>
                    <a:lnTo>
                      <a:pt x="2218" y="320"/>
                    </a:lnTo>
                    <a:lnTo>
                      <a:pt x="793" y="320"/>
                    </a:lnTo>
                    <a:cubicBezTo>
                      <a:pt x="726" y="178"/>
                      <a:pt x="582" y="76"/>
                      <a:pt x="413" y="76"/>
                    </a:cubicBezTo>
                    <a:cubicBezTo>
                      <a:pt x="185" y="76"/>
                      <a:pt x="0" y="262"/>
                      <a:pt x="0" y="489"/>
                    </a:cubicBezTo>
                    <a:cubicBezTo>
                      <a:pt x="0" y="717"/>
                      <a:pt x="185" y="902"/>
                      <a:pt x="413" y="902"/>
                    </a:cubicBezTo>
                    <a:cubicBezTo>
                      <a:pt x="582" y="902"/>
                      <a:pt x="726" y="801"/>
                      <a:pt x="793" y="658"/>
                    </a:cubicBezTo>
                    <a:lnTo>
                      <a:pt x="2218" y="658"/>
                    </a:lnTo>
                    <a:lnTo>
                      <a:pt x="2218" y="1021"/>
                    </a:lnTo>
                    <a:lnTo>
                      <a:pt x="2826" y="489"/>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78560">
                  <a:defRPr/>
                </a:pPr>
                <a:endParaRPr lang="en-US" sz="1730" kern="0">
                  <a:solidFill>
                    <a:sysClr val="windowText" lastClr="000000"/>
                  </a:solidFill>
                  <a:latin typeface="Segoe UI"/>
                </a:endParaRPr>
              </a:p>
            </p:txBody>
          </p:sp>
        </p:grpSp>
      </p:grpSp>
      <p:sp>
        <p:nvSpPr>
          <p:cNvPr id="677" name="Rectangle 676">
            <a:extLst>
              <a:ext uri="{FF2B5EF4-FFF2-40B4-BE49-F238E27FC236}">
                <a16:creationId xmlns:a16="http://schemas.microsoft.com/office/drawing/2014/main" id="{29154DD1-37EA-4814-987B-CA3039C534AA}"/>
              </a:ext>
            </a:extLst>
          </p:cNvPr>
          <p:cNvSpPr/>
          <p:nvPr/>
        </p:nvSpPr>
        <p:spPr>
          <a:xfrm>
            <a:off x="6019794" y="1259442"/>
            <a:ext cx="1210112" cy="409970"/>
          </a:xfrm>
          <a:prstGeom prst="rect">
            <a:avLst/>
          </a:prstGeom>
        </p:spPr>
        <p:txBody>
          <a:bodyPr wrap="none">
            <a:spAutoFit/>
          </a:bodyPr>
          <a:lstStyle/>
          <a:p>
            <a:pPr algn="ctr" defTabSz="878560">
              <a:lnSpc>
                <a:spcPct val="90000"/>
              </a:lnSpc>
              <a:defRPr/>
            </a:pPr>
            <a:r>
              <a:rPr lang="en-US" sz="2307" kern="0" spc="-68">
                <a:solidFill>
                  <a:srgbClr val="353535"/>
                </a:solidFill>
                <a:latin typeface="Segoe UI"/>
                <a:ea typeface="ＭＳ Ｐゴシック" charset="0"/>
                <a:cs typeface="Segoe UI Semibold" panose="020B0702040204020203" pitchFamily="34" charset="0"/>
              </a:rPr>
              <a:t>Controls</a:t>
            </a:r>
          </a:p>
        </p:txBody>
      </p:sp>
      <p:sp>
        <p:nvSpPr>
          <p:cNvPr id="678" name="Text Placeholder 1">
            <a:extLst>
              <a:ext uri="{FF2B5EF4-FFF2-40B4-BE49-F238E27FC236}">
                <a16:creationId xmlns:a16="http://schemas.microsoft.com/office/drawing/2014/main" id="{427AA93B-823D-4E51-8F35-A504BD702782}"/>
              </a:ext>
            </a:extLst>
          </p:cNvPr>
          <p:cNvSpPr txBox="1">
            <a:spLocks/>
          </p:cNvSpPr>
          <p:nvPr/>
        </p:nvSpPr>
        <p:spPr>
          <a:xfrm>
            <a:off x="9423990" y="3486776"/>
            <a:ext cx="2241061" cy="386210"/>
          </a:xfrm>
          <a:prstGeom prst="rect">
            <a:avLst/>
          </a:prstGeom>
        </p:spPr>
        <p:txBody>
          <a:bodyPr wrap="square" lIns="89642" tIns="89642" rIns="89642" bIns="89642">
            <a:spAutoFit/>
          </a:bodyPr>
          <a:lstStyle>
            <a:defPPr>
              <a:defRPr lang="en-US"/>
            </a:defPPr>
            <a:lvl1pPr marR="0" lvl="0" indent="0" algn="ctr" defTabSz="839375" fontAlgn="auto">
              <a:lnSpc>
                <a:spcPct val="85000"/>
              </a:lnSpc>
              <a:spcBef>
                <a:spcPts val="0"/>
              </a:spcBef>
              <a:spcAft>
                <a:spcPts val="540"/>
              </a:spcAft>
              <a:buClrTx/>
              <a:buSzTx/>
              <a:buFont typeface="Arial" pitchFamily="34" charset="0"/>
              <a:buNone/>
              <a:tabLst/>
              <a:defRPr kumimoji="0" sz="1600" b="0" i="0" u="none" strike="noStrike" cap="none" spc="-30" normalizeH="0" baseline="0">
                <a:ln>
                  <a:noFill/>
                </a:ln>
                <a:effectLst/>
                <a:uLnTx/>
                <a:uFillTx/>
                <a:latin typeface="Segoe UI Semilight"/>
              </a:defRPr>
            </a:lvl1pPr>
            <a:lvl2pPr marL="601375" marR="0" indent="-248394" defTabSz="960165" fontAlgn="auto">
              <a:lnSpc>
                <a:spcPct val="90000"/>
              </a:lnSpc>
              <a:spcBef>
                <a:spcPct val="20000"/>
              </a:spcBef>
              <a:spcAft>
                <a:spcPts val="0"/>
              </a:spcAft>
              <a:buClrTx/>
              <a:buSzPct val="90000"/>
              <a:buFont typeface="Arial" pitchFamily="34" charset="0"/>
              <a:buChar char="•"/>
              <a:tabLst/>
              <a:defRPr sz="2471" spc="0" baseline="0">
                <a:gradFill>
                  <a:gsLst>
                    <a:gs pos="1250">
                      <a:schemeClr val="tx1"/>
                    </a:gs>
                    <a:gs pos="100000">
                      <a:schemeClr val="tx1"/>
                    </a:gs>
                  </a:gsLst>
                  <a:lin ang="5400000" scaled="0"/>
                </a:gradFill>
              </a:defRPr>
            </a:lvl2pPr>
            <a:lvl3pPr marL="823623" marR="0" indent="-235321" defTabSz="960165" fontAlgn="auto">
              <a:lnSpc>
                <a:spcPct val="90000"/>
              </a:lnSpc>
              <a:spcBef>
                <a:spcPct val="20000"/>
              </a:spcBef>
              <a:spcAft>
                <a:spcPts val="0"/>
              </a:spcAft>
              <a:buClrTx/>
              <a:buSzPct val="90000"/>
              <a:buFont typeface="Arial" pitchFamily="34" charset="0"/>
              <a:buChar char="•"/>
              <a:tabLst/>
              <a:defRPr sz="2059" spc="0" baseline="0">
                <a:gradFill>
                  <a:gsLst>
                    <a:gs pos="1250">
                      <a:schemeClr val="tx1"/>
                    </a:gs>
                    <a:gs pos="100000">
                      <a:schemeClr val="tx1"/>
                    </a:gs>
                  </a:gsLst>
                  <a:lin ang="5400000" scaled="0"/>
                </a:gradFill>
              </a:defRPr>
            </a:lvl3pPr>
            <a:lvl4pPr marL="1058944" marR="0" indent="-235321" defTabSz="960165" fontAlgn="auto">
              <a:lnSpc>
                <a:spcPct val="90000"/>
              </a:lnSpc>
              <a:spcBef>
                <a:spcPct val="20000"/>
              </a:spcBef>
              <a:spcAft>
                <a:spcPts val="0"/>
              </a:spcAft>
              <a:buClrTx/>
              <a:buSzPct val="90000"/>
              <a:buFont typeface="Arial" pitchFamily="34" charset="0"/>
              <a:buChar char="•"/>
              <a:tabLst/>
              <a:defRPr sz="1853" spc="0" baseline="0">
                <a:gradFill>
                  <a:gsLst>
                    <a:gs pos="1250">
                      <a:schemeClr val="tx1"/>
                    </a:gs>
                    <a:gs pos="100000">
                      <a:schemeClr val="tx1"/>
                    </a:gs>
                  </a:gsLst>
                  <a:lin ang="5400000" scaled="0"/>
                </a:gradFill>
              </a:defRPr>
            </a:lvl4pPr>
            <a:lvl5pPr marL="1294265" marR="0" indent="-235321" defTabSz="960165" fontAlgn="auto">
              <a:lnSpc>
                <a:spcPct val="90000"/>
              </a:lnSpc>
              <a:spcBef>
                <a:spcPct val="20000"/>
              </a:spcBef>
              <a:spcAft>
                <a:spcPts val="0"/>
              </a:spcAft>
              <a:buClrTx/>
              <a:buSzPct val="90000"/>
              <a:buFont typeface="Arial" pitchFamily="34" charset="0"/>
              <a:buChar char="•"/>
              <a:tabLst/>
              <a:defRPr sz="1853" spc="0" baseline="0">
                <a:gradFill>
                  <a:gsLst>
                    <a:gs pos="1250">
                      <a:schemeClr val="tx1"/>
                    </a:gs>
                    <a:gs pos="100000">
                      <a:schemeClr val="tx1"/>
                    </a:gs>
                  </a:gsLst>
                  <a:lin ang="5400000" scaled="0"/>
                </a:gradFill>
              </a:defRPr>
            </a:lvl5pPr>
            <a:lvl6pPr marL="2640452" indent="-240042" defTabSz="960165">
              <a:spcBef>
                <a:spcPct val="20000"/>
              </a:spcBef>
              <a:buFont typeface="Arial" pitchFamily="34" charset="0"/>
              <a:buChar char="•"/>
              <a:defRPr sz="2059"/>
            </a:lvl6pPr>
            <a:lvl7pPr marL="3120536" indent="-240042" defTabSz="960165">
              <a:spcBef>
                <a:spcPct val="20000"/>
              </a:spcBef>
              <a:buFont typeface="Arial" pitchFamily="34" charset="0"/>
              <a:buChar char="•"/>
              <a:defRPr sz="2059"/>
            </a:lvl7pPr>
            <a:lvl8pPr marL="3600618" indent="-240042" defTabSz="960165">
              <a:spcBef>
                <a:spcPct val="20000"/>
              </a:spcBef>
              <a:buFont typeface="Arial" pitchFamily="34" charset="0"/>
              <a:buChar char="•"/>
              <a:defRPr sz="2059"/>
            </a:lvl8pPr>
            <a:lvl9pPr marL="4080701" indent="-240042" defTabSz="960165">
              <a:spcBef>
                <a:spcPct val="20000"/>
              </a:spcBef>
              <a:buFont typeface="Arial" pitchFamily="34" charset="0"/>
              <a:buChar char="•"/>
              <a:defRPr sz="2059"/>
            </a:lvl9pPr>
          </a:lstStyle>
          <a:p>
            <a:pPr defTabSz="822839">
              <a:spcAft>
                <a:spcPts val="529"/>
              </a:spcAft>
              <a:defRPr/>
            </a:pPr>
            <a:r>
              <a:rPr lang="en-US" sz="1568" kern="0" spc="0">
                <a:solidFill>
                  <a:srgbClr val="353535"/>
                </a:solidFill>
              </a:rPr>
              <a:t>On-premises apps</a:t>
            </a:r>
          </a:p>
        </p:txBody>
      </p:sp>
      <p:sp>
        <p:nvSpPr>
          <p:cNvPr id="679" name="Text Placeholder 1">
            <a:extLst>
              <a:ext uri="{FF2B5EF4-FFF2-40B4-BE49-F238E27FC236}">
                <a16:creationId xmlns:a16="http://schemas.microsoft.com/office/drawing/2014/main" id="{8B69A3C6-7925-42AF-B6F1-41E4B13EFC5A}"/>
              </a:ext>
            </a:extLst>
          </p:cNvPr>
          <p:cNvSpPr txBox="1">
            <a:spLocks/>
          </p:cNvSpPr>
          <p:nvPr/>
        </p:nvSpPr>
        <p:spPr>
          <a:xfrm>
            <a:off x="9423989" y="5273064"/>
            <a:ext cx="2241062" cy="386210"/>
          </a:xfrm>
          <a:prstGeom prst="rect">
            <a:avLst/>
          </a:prstGeom>
        </p:spPr>
        <p:txBody>
          <a:bodyPr wrap="square" lIns="89642" tIns="89642" rIns="89642" bIns="89642">
            <a:spAutoFit/>
          </a:bodyPr>
          <a:lstStyle>
            <a:defPPr>
              <a:defRPr lang="en-US"/>
            </a:defPPr>
            <a:lvl1pPr marR="0" lvl="0" indent="0" algn="ctr" defTabSz="839375" fontAlgn="auto">
              <a:lnSpc>
                <a:spcPct val="85000"/>
              </a:lnSpc>
              <a:spcBef>
                <a:spcPts val="0"/>
              </a:spcBef>
              <a:spcAft>
                <a:spcPts val="540"/>
              </a:spcAft>
              <a:buClrTx/>
              <a:buSzTx/>
              <a:buFont typeface="Arial" pitchFamily="34" charset="0"/>
              <a:buNone/>
              <a:tabLst/>
              <a:defRPr kumimoji="0" sz="1600" b="0" i="0" u="none" strike="noStrike" cap="none" spc="-30" normalizeH="0" baseline="0">
                <a:ln>
                  <a:noFill/>
                </a:ln>
                <a:effectLst/>
                <a:uLnTx/>
                <a:uFillTx/>
                <a:latin typeface="Segoe UI Semilight"/>
              </a:defRPr>
            </a:lvl1pPr>
            <a:lvl2pPr marL="601375" marR="0" indent="-248394" defTabSz="960165" fontAlgn="auto">
              <a:lnSpc>
                <a:spcPct val="90000"/>
              </a:lnSpc>
              <a:spcBef>
                <a:spcPct val="20000"/>
              </a:spcBef>
              <a:spcAft>
                <a:spcPts val="0"/>
              </a:spcAft>
              <a:buClrTx/>
              <a:buSzPct val="90000"/>
              <a:buFont typeface="Arial" pitchFamily="34" charset="0"/>
              <a:buChar char="•"/>
              <a:tabLst/>
              <a:defRPr sz="2471" spc="0" baseline="0">
                <a:gradFill>
                  <a:gsLst>
                    <a:gs pos="1250">
                      <a:schemeClr val="tx1"/>
                    </a:gs>
                    <a:gs pos="100000">
                      <a:schemeClr val="tx1"/>
                    </a:gs>
                  </a:gsLst>
                  <a:lin ang="5400000" scaled="0"/>
                </a:gradFill>
              </a:defRPr>
            </a:lvl2pPr>
            <a:lvl3pPr marL="823623" marR="0" indent="-235321" defTabSz="960165" fontAlgn="auto">
              <a:lnSpc>
                <a:spcPct val="90000"/>
              </a:lnSpc>
              <a:spcBef>
                <a:spcPct val="20000"/>
              </a:spcBef>
              <a:spcAft>
                <a:spcPts val="0"/>
              </a:spcAft>
              <a:buClrTx/>
              <a:buSzPct val="90000"/>
              <a:buFont typeface="Arial" pitchFamily="34" charset="0"/>
              <a:buChar char="•"/>
              <a:tabLst/>
              <a:defRPr sz="2059" spc="0" baseline="0">
                <a:gradFill>
                  <a:gsLst>
                    <a:gs pos="1250">
                      <a:schemeClr val="tx1"/>
                    </a:gs>
                    <a:gs pos="100000">
                      <a:schemeClr val="tx1"/>
                    </a:gs>
                  </a:gsLst>
                  <a:lin ang="5400000" scaled="0"/>
                </a:gradFill>
              </a:defRPr>
            </a:lvl3pPr>
            <a:lvl4pPr marL="1058944" marR="0" indent="-235321" defTabSz="960165" fontAlgn="auto">
              <a:lnSpc>
                <a:spcPct val="90000"/>
              </a:lnSpc>
              <a:spcBef>
                <a:spcPct val="20000"/>
              </a:spcBef>
              <a:spcAft>
                <a:spcPts val="0"/>
              </a:spcAft>
              <a:buClrTx/>
              <a:buSzPct val="90000"/>
              <a:buFont typeface="Arial" pitchFamily="34" charset="0"/>
              <a:buChar char="•"/>
              <a:tabLst/>
              <a:defRPr sz="1853" spc="0" baseline="0">
                <a:gradFill>
                  <a:gsLst>
                    <a:gs pos="1250">
                      <a:schemeClr val="tx1"/>
                    </a:gs>
                    <a:gs pos="100000">
                      <a:schemeClr val="tx1"/>
                    </a:gs>
                  </a:gsLst>
                  <a:lin ang="5400000" scaled="0"/>
                </a:gradFill>
              </a:defRPr>
            </a:lvl4pPr>
            <a:lvl5pPr marL="1294265" marR="0" indent="-235321" defTabSz="960165" fontAlgn="auto">
              <a:lnSpc>
                <a:spcPct val="90000"/>
              </a:lnSpc>
              <a:spcBef>
                <a:spcPct val="20000"/>
              </a:spcBef>
              <a:spcAft>
                <a:spcPts val="0"/>
              </a:spcAft>
              <a:buClrTx/>
              <a:buSzPct val="90000"/>
              <a:buFont typeface="Arial" pitchFamily="34" charset="0"/>
              <a:buChar char="•"/>
              <a:tabLst/>
              <a:defRPr sz="1853" spc="0" baseline="0">
                <a:gradFill>
                  <a:gsLst>
                    <a:gs pos="1250">
                      <a:schemeClr val="tx1"/>
                    </a:gs>
                    <a:gs pos="100000">
                      <a:schemeClr val="tx1"/>
                    </a:gs>
                  </a:gsLst>
                  <a:lin ang="5400000" scaled="0"/>
                </a:gradFill>
              </a:defRPr>
            </a:lvl5pPr>
            <a:lvl6pPr marL="2640452" indent="-240042" defTabSz="960165">
              <a:spcBef>
                <a:spcPct val="20000"/>
              </a:spcBef>
              <a:buFont typeface="Arial" pitchFamily="34" charset="0"/>
              <a:buChar char="•"/>
              <a:defRPr sz="2059"/>
            </a:lvl6pPr>
            <a:lvl7pPr marL="3120536" indent="-240042" defTabSz="960165">
              <a:spcBef>
                <a:spcPct val="20000"/>
              </a:spcBef>
              <a:buFont typeface="Arial" pitchFamily="34" charset="0"/>
              <a:buChar char="•"/>
              <a:defRPr sz="2059"/>
            </a:lvl7pPr>
            <a:lvl8pPr marL="3600618" indent="-240042" defTabSz="960165">
              <a:spcBef>
                <a:spcPct val="20000"/>
              </a:spcBef>
              <a:buFont typeface="Arial" pitchFamily="34" charset="0"/>
              <a:buChar char="•"/>
              <a:defRPr sz="2059"/>
            </a:lvl8pPr>
            <a:lvl9pPr marL="4080701" indent="-240042" defTabSz="960165">
              <a:spcBef>
                <a:spcPct val="20000"/>
              </a:spcBef>
              <a:buFont typeface="Arial" pitchFamily="34" charset="0"/>
              <a:buChar char="•"/>
              <a:defRPr sz="2059"/>
            </a:lvl9pPr>
          </a:lstStyle>
          <a:p>
            <a:pPr defTabSz="822839">
              <a:spcAft>
                <a:spcPts val="529"/>
              </a:spcAft>
              <a:defRPr/>
            </a:pPr>
            <a:r>
              <a:rPr lang="en-US" sz="1568" kern="0" spc="0">
                <a:solidFill>
                  <a:srgbClr val="353535"/>
                </a:solidFill>
              </a:rPr>
              <a:t>Web apps</a:t>
            </a:r>
          </a:p>
        </p:txBody>
      </p:sp>
      <p:grpSp>
        <p:nvGrpSpPr>
          <p:cNvPr id="680" name="Group 679">
            <a:extLst>
              <a:ext uri="{FF2B5EF4-FFF2-40B4-BE49-F238E27FC236}">
                <a16:creationId xmlns:a16="http://schemas.microsoft.com/office/drawing/2014/main" id="{3AE6F5A5-C4C9-4F73-9BDD-4BE5DD48F9E4}"/>
              </a:ext>
            </a:extLst>
          </p:cNvPr>
          <p:cNvGrpSpPr/>
          <p:nvPr/>
        </p:nvGrpSpPr>
        <p:grpSpPr>
          <a:xfrm>
            <a:off x="9946818" y="2708937"/>
            <a:ext cx="1195404" cy="2434413"/>
            <a:chOff x="10201012" y="1724003"/>
            <a:chExt cx="1219374" cy="2483228"/>
          </a:xfrm>
        </p:grpSpPr>
        <p:grpSp>
          <p:nvGrpSpPr>
            <p:cNvPr id="681" name="Group 680">
              <a:extLst>
                <a:ext uri="{FF2B5EF4-FFF2-40B4-BE49-F238E27FC236}">
                  <a16:creationId xmlns:a16="http://schemas.microsoft.com/office/drawing/2014/main" id="{CA5A720D-5FC8-47E3-8F6A-3A74E6D4CEF4}"/>
                </a:ext>
              </a:extLst>
            </p:cNvPr>
            <p:cNvGrpSpPr/>
            <p:nvPr/>
          </p:nvGrpSpPr>
          <p:grpSpPr>
            <a:xfrm>
              <a:off x="10201012" y="3468031"/>
              <a:ext cx="1219374" cy="739200"/>
              <a:chOff x="9588118" y="4270005"/>
              <a:chExt cx="916134" cy="555372"/>
            </a:xfrm>
          </p:grpSpPr>
          <p:sp>
            <p:nvSpPr>
              <p:cNvPr id="688" name="Freeform 5">
                <a:extLst>
                  <a:ext uri="{FF2B5EF4-FFF2-40B4-BE49-F238E27FC236}">
                    <a16:creationId xmlns:a16="http://schemas.microsoft.com/office/drawing/2014/main" id="{33562555-3CE8-4DE3-ACFB-98DDA9AD11B1}"/>
                  </a:ext>
                </a:extLst>
              </p:cNvPr>
              <p:cNvSpPr>
                <a:spLocks/>
              </p:cNvSpPr>
              <p:nvPr/>
            </p:nvSpPr>
            <p:spPr bwMode="auto">
              <a:xfrm>
                <a:off x="9588118" y="4270005"/>
                <a:ext cx="916134" cy="55537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15875">
                <a:solidFill>
                  <a:srgbClr val="0078D7"/>
                </a:solidFill>
              </a:ln>
            </p:spPr>
            <p:txBody>
              <a:bodyPr vert="horz" wrap="square" lIns="91427" tIns="45713" rIns="91427" bIns="45713" numCol="1" anchor="t" anchorCtr="0" compatLnSpc="1">
                <a:prstTxWarp prst="textNoShape">
                  <a:avLst/>
                </a:prstTxWarp>
              </a:bodyPr>
              <a:lstStyle/>
              <a:p>
                <a:pPr>
                  <a:defRPr/>
                </a:pPr>
                <a:endParaRPr lang="en-US" kern="0">
                  <a:solidFill>
                    <a:srgbClr val="505050"/>
                  </a:solidFill>
                  <a:latin typeface="Segoe UI"/>
                </a:endParaRPr>
              </a:p>
            </p:txBody>
          </p:sp>
          <p:grpSp>
            <p:nvGrpSpPr>
              <p:cNvPr id="689" name="Group 688">
                <a:extLst>
                  <a:ext uri="{FF2B5EF4-FFF2-40B4-BE49-F238E27FC236}">
                    <a16:creationId xmlns:a16="http://schemas.microsoft.com/office/drawing/2014/main" id="{42A71CEF-7828-494D-B79B-07822FF1A1F1}"/>
                  </a:ext>
                </a:extLst>
              </p:cNvPr>
              <p:cNvGrpSpPr>
                <a:grpSpLocks noChangeAspect="1"/>
              </p:cNvGrpSpPr>
              <p:nvPr/>
            </p:nvGrpSpPr>
            <p:grpSpPr>
              <a:xfrm>
                <a:off x="9899357" y="4409567"/>
                <a:ext cx="337648" cy="332810"/>
                <a:chOff x="9168011" y="5170684"/>
                <a:chExt cx="665163" cy="655637"/>
              </a:xfrm>
            </p:grpSpPr>
            <p:sp>
              <p:nvSpPr>
                <p:cNvPr id="690" name="Freeform 44">
                  <a:extLst>
                    <a:ext uri="{FF2B5EF4-FFF2-40B4-BE49-F238E27FC236}">
                      <a16:creationId xmlns:a16="http://schemas.microsoft.com/office/drawing/2014/main" id="{0CDCBB31-C287-46F9-8335-8CB89BCA9D58}"/>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noFill/>
                <a:ln w="12700"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kern="0">
                    <a:ln w="12700">
                      <a:solidFill>
                        <a:srgbClr val="353535"/>
                      </a:solidFill>
                    </a:ln>
                    <a:solidFill>
                      <a:srgbClr val="002050"/>
                    </a:solidFill>
                    <a:latin typeface="Segoe UI Semilight"/>
                  </a:endParaRPr>
                </a:p>
              </p:txBody>
            </p:sp>
            <p:sp>
              <p:nvSpPr>
                <p:cNvPr id="691" name="Freeform 45">
                  <a:extLst>
                    <a:ext uri="{FF2B5EF4-FFF2-40B4-BE49-F238E27FC236}">
                      <a16:creationId xmlns:a16="http://schemas.microsoft.com/office/drawing/2014/main" id="{DE6C72A1-EEC6-4A67-AEC4-928BB506A5D5}"/>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kern="0">
                    <a:ln w="12700">
                      <a:solidFill>
                        <a:srgbClr val="353535"/>
                      </a:solidFill>
                    </a:ln>
                    <a:solidFill>
                      <a:srgbClr val="002050"/>
                    </a:solidFill>
                    <a:latin typeface="Segoe UI Semilight"/>
                  </a:endParaRPr>
                </a:p>
              </p:txBody>
            </p:sp>
            <p:sp>
              <p:nvSpPr>
                <p:cNvPr id="692" name="Freeform 46">
                  <a:extLst>
                    <a:ext uri="{FF2B5EF4-FFF2-40B4-BE49-F238E27FC236}">
                      <a16:creationId xmlns:a16="http://schemas.microsoft.com/office/drawing/2014/main" id="{E1F53208-7521-4000-ADDC-0FBE5C3D5237}"/>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kern="0">
                    <a:ln w="12700">
                      <a:solidFill>
                        <a:srgbClr val="353535"/>
                      </a:solidFill>
                    </a:ln>
                    <a:solidFill>
                      <a:srgbClr val="002050"/>
                    </a:solidFill>
                    <a:latin typeface="Segoe UI Semilight"/>
                  </a:endParaRPr>
                </a:p>
              </p:txBody>
            </p:sp>
            <p:sp>
              <p:nvSpPr>
                <p:cNvPr id="693" name="Freeform 47">
                  <a:extLst>
                    <a:ext uri="{FF2B5EF4-FFF2-40B4-BE49-F238E27FC236}">
                      <a16:creationId xmlns:a16="http://schemas.microsoft.com/office/drawing/2014/main" id="{21E7E9D4-53DE-4CAA-AA79-0994FCCF6D88}"/>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2700"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kern="0">
                    <a:ln w="12700">
                      <a:solidFill>
                        <a:srgbClr val="353535"/>
                      </a:solidFill>
                    </a:ln>
                    <a:solidFill>
                      <a:srgbClr val="002050"/>
                    </a:solidFill>
                    <a:latin typeface="Segoe UI Semilight"/>
                  </a:endParaRPr>
                </a:p>
              </p:txBody>
            </p:sp>
          </p:grpSp>
        </p:grpSp>
        <p:grpSp>
          <p:nvGrpSpPr>
            <p:cNvPr id="682" name="Group 23">
              <a:extLst>
                <a:ext uri="{FF2B5EF4-FFF2-40B4-BE49-F238E27FC236}">
                  <a16:creationId xmlns:a16="http://schemas.microsoft.com/office/drawing/2014/main" id="{E9BDEB7F-AD62-4D22-804C-A963F4DF3A1B}"/>
                </a:ext>
              </a:extLst>
            </p:cNvPr>
            <p:cNvGrpSpPr>
              <a:grpSpLocks noChangeAspect="1"/>
            </p:cNvGrpSpPr>
            <p:nvPr/>
          </p:nvGrpSpPr>
          <p:grpSpPr bwMode="auto">
            <a:xfrm>
              <a:off x="10436626" y="1724003"/>
              <a:ext cx="748147" cy="643035"/>
              <a:chOff x="3796" y="2099"/>
              <a:chExt cx="242" cy="208"/>
            </a:xfrm>
          </p:grpSpPr>
          <p:sp>
            <p:nvSpPr>
              <p:cNvPr id="683" name="Freeform 24">
                <a:extLst>
                  <a:ext uri="{FF2B5EF4-FFF2-40B4-BE49-F238E27FC236}">
                    <a16:creationId xmlns:a16="http://schemas.microsoft.com/office/drawing/2014/main" id="{4D19AC7E-43A7-4365-9F40-CA62816D0D25}"/>
                  </a:ext>
                </a:extLst>
              </p:cNvPr>
              <p:cNvSpPr>
                <a:spLocks/>
              </p:cNvSpPr>
              <p:nvPr/>
            </p:nvSpPr>
            <p:spPr bwMode="auto">
              <a:xfrm>
                <a:off x="3796" y="2099"/>
                <a:ext cx="242" cy="208"/>
              </a:xfrm>
              <a:custGeom>
                <a:avLst/>
                <a:gdLst>
                  <a:gd name="T0" fmla="*/ 0 w 242"/>
                  <a:gd name="T1" fmla="*/ 0 h 208"/>
                  <a:gd name="T2" fmla="*/ 242 w 242"/>
                  <a:gd name="T3" fmla="*/ 0 h 208"/>
                  <a:gd name="T4" fmla="*/ 242 w 242"/>
                  <a:gd name="T5" fmla="*/ 208 h 208"/>
                  <a:gd name="T6" fmla="*/ 0 w 242"/>
                  <a:gd name="T7" fmla="*/ 208 h 208"/>
                  <a:gd name="T8" fmla="*/ 0 w 242"/>
                  <a:gd name="T9" fmla="*/ 0 h 208"/>
                  <a:gd name="T10" fmla="*/ 0 w 242"/>
                  <a:gd name="T11" fmla="*/ 0 h 208"/>
                </a:gdLst>
                <a:ahLst/>
                <a:cxnLst>
                  <a:cxn ang="0">
                    <a:pos x="T0" y="T1"/>
                  </a:cxn>
                  <a:cxn ang="0">
                    <a:pos x="T2" y="T3"/>
                  </a:cxn>
                  <a:cxn ang="0">
                    <a:pos x="T4" y="T5"/>
                  </a:cxn>
                  <a:cxn ang="0">
                    <a:pos x="T6" y="T7"/>
                  </a:cxn>
                  <a:cxn ang="0">
                    <a:pos x="T8" y="T9"/>
                  </a:cxn>
                  <a:cxn ang="0">
                    <a:pos x="T10" y="T11"/>
                  </a:cxn>
                </a:cxnLst>
                <a:rect l="0" t="0" r="r" b="b"/>
                <a:pathLst>
                  <a:path w="242" h="208">
                    <a:moveTo>
                      <a:pt x="0" y="0"/>
                    </a:moveTo>
                    <a:lnTo>
                      <a:pt x="242" y="0"/>
                    </a:lnTo>
                    <a:lnTo>
                      <a:pt x="242" y="208"/>
                    </a:lnTo>
                    <a:lnTo>
                      <a:pt x="0" y="208"/>
                    </a:lnTo>
                    <a:lnTo>
                      <a:pt x="0" y="0"/>
                    </a:lnTo>
                    <a:lnTo>
                      <a:pt x="0" y="0"/>
                    </a:lnTo>
                    <a:close/>
                  </a:path>
                </a:pathLst>
              </a:custGeom>
              <a:noFill/>
              <a:ln w="15875" cap="flat" cmpd="sng" algn="ctr">
                <a:solidFill>
                  <a:srgbClr val="0078D7"/>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kern="0">
                  <a:solidFill>
                    <a:sysClr val="windowText" lastClr="000000"/>
                  </a:solidFill>
                  <a:latin typeface="Segoe UI Semilight"/>
                </a:endParaRPr>
              </a:p>
            </p:txBody>
          </p:sp>
          <p:sp>
            <p:nvSpPr>
              <p:cNvPr id="684" name="Line 25">
                <a:extLst>
                  <a:ext uri="{FF2B5EF4-FFF2-40B4-BE49-F238E27FC236}">
                    <a16:creationId xmlns:a16="http://schemas.microsoft.com/office/drawing/2014/main" id="{4249E334-ECAF-45BA-89AE-BF59C022893A}"/>
                  </a:ext>
                </a:extLst>
              </p:cNvPr>
              <p:cNvSpPr>
                <a:spLocks noChangeShapeType="1"/>
              </p:cNvSpPr>
              <p:nvPr/>
            </p:nvSpPr>
            <p:spPr bwMode="auto">
              <a:xfrm>
                <a:off x="3796" y="2146"/>
                <a:ext cx="242" cy="0"/>
              </a:xfrm>
              <a:prstGeom prst="line">
                <a:avLst/>
              </a:prstGeom>
              <a:noFill/>
              <a:ln w="15875" cap="flat" cmpd="sng" algn="ctr">
                <a:solidFill>
                  <a:srgbClr val="0078D7"/>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kern="0">
                  <a:solidFill>
                    <a:sysClr val="windowText" lastClr="000000"/>
                  </a:solidFill>
                  <a:latin typeface="Segoe UI Semilight"/>
                </a:endParaRPr>
              </a:p>
            </p:txBody>
          </p:sp>
          <p:sp>
            <p:nvSpPr>
              <p:cNvPr id="685" name="Oval 26">
                <a:extLst>
                  <a:ext uri="{FF2B5EF4-FFF2-40B4-BE49-F238E27FC236}">
                    <a16:creationId xmlns:a16="http://schemas.microsoft.com/office/drawing/2014/main" id="{A7457514-CD2E-4059-9109-C20C829BA861}"/>
                  </a:ext>
                </a:extLst>
              </p:cNvPr>
              <p:cNvSpPr>
                <a:spLocks noChangeArrowheads="1"/>
              </p:cNvSpPr>
              <p:nvPr/>
            </p:nvSpPr>
            <p:spPr bwMode="auto">
              <a:xfrm>
                <a:off x="4005" y="2119"/>
                <a:ext cx="7" cy="7"/>
              </a:xfrm>
              <a:prstGeom prst="ellipse">
                <a:avLst/>
              </a:prstGeom>
              <a:solidFill>
                <a:srgbClr val="FFFFFF"/>
              </a:solidFill>
              <a:ln w="15875" cap="flat" cmpd="sng" algn="ctr">
                <a:solidFill>
                  <a:srgbClr val="0078D7"/>
                </a:solidFill>
                <a:prstDash val="solid"/>
                <a:headEnd type="none"/>
                <a:tailEnd type="none"/>
              </a:ln>
              <a:effectLst/>
            </p:spPr>
            <p:txBody>
              <a:bodyPr vert="horz" wrap="square" lIns="89642" tIns="44821" rIns="89642" bIns="44821" numCol="1" anchor="t" anchorCtr="0" compatLnSpc="1">
                <a:prstTxWarp prst="textNoShape">
                  <a:avLst/>
                </a:prstTxWarp>
              </a:bodyPr>
              <a:lstStyle/>
              <a:p>
                <a:pPr defTabSz="896386">
                  <a:defRPr/>
                </a:pPr>
                <a:endParaRPr lang="en-US" kern="0">
                  <a:solidFill>
                    <a:sysClr val="windowText" lastClr="000000"/>
                  </a:solidFill>
                  <a:latin typeface="Segoe UI Semilight"/>
                </a:endParaRPr>
              </a:p>
            </p:txBody>
          </p:sp>
          <p:sp>
            <p:nvSpPr>
              <p:cNvPr id="686" name="Oval 27">
                <a:extLst>
                  <a:ext uri="{FF2B5EF4-FFF2-40B4-BE49-F238E27FC236}">
                    <a16:creationId xmlns:a16="http://schemas.microsoft.com/office/drawing/2014/main" id="{364A4788-DB65-49C3-B71A-E783C78DA721}"/>
                  </a:ext>
                </a:extLst>
              </p:cNvPr>
              <p:cNvSpPr>
                <a:spLocks noChangeArrowheads="1"/>
              </p:cNvSpPr>
              <p:nvPr/>
            </p:nvSpPr>
            <p:spPr bwMode="auto">
              <a:xfrm>
                <a:off x="3966" y="2119"/>
                <a:ext cx="7" cy="7"/>
              </a:xfrm>
              <a:prstGeom prst="ellipse">
                <a:avLst/>
              </a:prstGeom>
              <a:solidFill>
                <a:srgbClr val="FFFFFF"/>
              </a:solidFill>
              <a:ln w="15875" cap="flat" cmpd="sng" algn="ctr">
                <a:solidFill>
                  <a:srgbClr val="0078D7"/>
                </a:solidFill>
                <a:prstDash val="solid"/>
                <a:headEnd type="none"/>
                <a:tailEnd type="none"/>
              </a:ln>
              <a:effectLst/>
            </p:spPr>
            <p:txBody>
              <a:bodyPr vert="horz" wrap="square" lIns="89642" tIns="44821" rIns="89642" bIns="44821" numCol="1" anchor="t" anchorCtr="0" compatLnSpc="1">
                <a:prstTxWarp prst="textNoShape">
                  <a:avLst/>
                </a:prstTxWarp>
              </a:bodyPr>
              <a:lstStyle/>
              <a:p>
                <a:pPr defTabSz="896386">
                  <a:defRPr/>
                </a:pPr>
                <a:endParaRPr lang="en-US" kern="0">
                  <a:solidFill>
                    <a:sysClr val="windowText" lastClr="000000"/>
                  </a:solidFill>
                  <a:latin typeface="Segoe UI Semilight"/>
                </a:endParaRPr>
              </a:p>
            </p:txBody>
          </p:sp>
          <p:sp>
            <p:nvSpPr>
              <p:cNvPr id="687" name="Oval 28">
                <a:extLst>
                  <a:ext uri="{FF2B5EF4-FFF2-40B4-BE49-F238E27FC236}">
                    <a16:creationId xmlns:a16="http://schemas.microsoft.com/office/drawing/2014/main" id="{158647C9-F7EC-4C7E-9D29-15733C53AD5A}"/>
                  </a:ext>
                </a:extLst>
              </p:cNvPr>
              <p:cNvSpPr>
                <a:spLocks noChangeArrowheads="1"/>
              </p:cNvSpPr>
              <p:nvPr/>
            </p:nvSpPr>
            <p:spPr bwMode="auto">
              <a:xfrm>
                <a:off x="3927" y="2119"/>
                <a:ext cx="8" cy="7"/>
              </a:xfrm>
              <a:prstGeom prst="ellipse">
                <a:avLst/>
              </a:prstGeom>
              <a:solidFill>
                <a:srgbClr val="FFFFFF"/>
              </a:solidFill>
              <a:ln w="15875" cap="flat" cmpd="sng" algn="ctr">
                <a:solidFill>
                  <a:srgbClr val="0078D7"/>
                </a:solidFill>
                <a:prstDash val="solid"/>
                <a:headEnd type="none"/>
                <a:tailEnd type="none"/>
              </a:ln>
              <a:effectLst/>
            </p:spPr>
            <p:txBody>
              <a:bodyPr vert="horz" wrap="square" lIns="89642" tIns="44821" rIns="89642" bIns="44821" numCol="1" anchor="t" anchorCtr="0" compatLnSpc="1">
                <a:prstTxWarp prst="textNoShape">
                  <a:avLst/>
                </a:prstTxWarp>
              </a:bodyPr>
              <a:lstStyle/>
              <a:p>
                <a:pPr defTabSz="896386">
                  <a:defRPr/>
                </a:pPr>
                <a:endParaRPr lang="en-US" kern="0">
                  <a:solidFill>
                    <a:sysClr val="windowText" lastClr="000000"/>
                  </a:solidFill>
                  <a:latin typeface="Segoe UI Semilight"/>
                </a:endParaRPr>
              </a:p>
            </p:txBody>
          </p:sp>
        </p:grpSp>
      </p:grpSp>
      <p:sp>
        <p:nvSpPr>
          <p:cNvPr id="694" name="Right Brace 693">
            <a:extLst>
              <a:ext uri="{FF2B5EF4-FFF2-40B4-BE49-F238E27FC236}">
                <a16:creationId xmlns:a16="http://schemas.microsoft.com/office/drawing/2014/main" id="{9FBFB37E-E2F5-42B7-8F0E-CAB9AB8D0DD0}"/>
              </a:ext>
            </a:extLst>
          </p:cNvPr>
          <p:cNvSpPr/>
          <p:nvPr/>
        </p:nvSpPr>
        <p:spPr>
          <a:xfrm>
            <a:off x="8042155" y="1444067"/>
            <a:ext cx="1723155" cy="5236714"/>
          </a:xfrm>
          <a:prstGeom prst="rightBrace">
            <a:avLst>
              <a:gd name="adj1" fmla="val 49046"/>
              <a:gd name="adj2" fmla="val 50000"/>
            </a:avLst>
          </a:prstGeom>
          <a:noFill/>
          <a:ln w="3175" cap="flat" cmpd="sng" algn="ctr">
            <a:solidFill>
              <a:srgbClr val="0078D7"/>
            </a:solidFill>
            <a:prstDash val="solid"/>
            <a:headEnd type="none"/>
            <a:tailEnd type="none"/>
          </a:ln>
          <a:effectLst/>
        </p:spPr>
        <p:txBody>
          <a:bodyPr rtlCol="0" anchor="ctr"/>
          <a:lstStyle/>
          <a:p>
            <a:pPr algn="ctr" defTabSz="896386">
              <a:defRPr/>
            </a:pPr>
            <a:endParaRPr lang="en-US">
              <a:solidFill>
                <a:srgbClr val="353535"/>
              </a:solidFill>
              <a:latin typeface="Segoe UI Semilight"/>
            </a:endParaRPr>
          </a:p>
        </p:txBody>
      </p:sp>
      <p:sp>
        <p:nvSpPr>
          <p:cNvPr id="695" name="Rectangle 694">
            <a:extLst>
              <a:ext uri="{FF2B5EF4-FFF2-40B4-BE49-F238E27FC236}">
                <a16:creationId xmlns:a16="http://schemas.microsoft.com/office/drawing/2014/main" id="{12964770-CC77-4105-80DB-DFE9C05B39FB}"/>
              </a:ext>
            </a:extLst>
          </p:cNvPr>
          <p:cNvSpPr/>
          <p:nvPr/>
        </p:nvSpPr>
        <p:spPr bwMode="auto">
          <a:xfrm>
            <a:off x="562672" y="3834547"/>
            <a:ext cx="2358840" cy="489304"/>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96" name="Condition: Location">
            <a:extLst>
              <a:ext uri="{FF2B5EF4-FFF2-40B4-BE49-F238E27FC236}">
                <a16:creationId xmlns:a16="http://schemas.microsoft.com/office/drawing/2014/main" id="{865A2416-5D8D-493C-8092-B839DC10F2C5}"/>
              </a:ext>
            </a:extLst>
          </p:cNvPr>
          <p:cNvGrpSpPr/>
          <p:nvPr/>
        </p:nvGrpSpPr>
        <p:grpSpPr>
          <a:xfrm>
            <a:off x="1952733" y="4175574"/>
            <a:ext cx="878803" cy="878803"/>
            <a:chOff x="-1490654" y="4458718"/>
            <a:chExt cx="896425" cy="896425"/>
          </a:xfrm>
        </p:grpSpPr>
        <p:sp>
          <p:nvSpPr>
            <p:cNvPr id="697" name="Oval 696">
              <a:extLst>
                <a:ext uri="{FF2B5EF4-FFF2-40B4-BE49-F238E27FC236}">
                  <a16:creationId xmlns:a16="http://schemas.microsoft.com/office/drawing/2014/main" id="{4930DFFA-E16B-4E05-A3C8-BB9F958C9D0D}"/>
                </a:ext>
              </a:extLst>
            </p:cNvPr>
            <p:cNvSpPr/>
            <p:nvPr/>
          </p:nvSpPr>
          <p:spPr bwMode="auto">
            <a:xfrm>
              <a:off x="-1490654" y="4458718"/>
              <a:ext cx="896425" cy="896425"/>
            </a:xfrm>
            <a:prstGeom prst="ellipse">
              <a:avLst/>
            </a:prstGeom>
            <a:solidFill>
              <a:srgbClr val="505050">
                <a:lumMod val="20000"/>
                <a:lumOff val="80000"/>
              </a:srgbClr>
            </a:solidFill>
            <a:ln w="44450" cap="flat" cmpd="sng" algn="ctr">
              <a:noFill/>
              <a:prstDash val="solid"/>
              <a:headEnd type="none"/>
              <a:tailEnd type="none"/>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519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8" name="Freeform 145">
              <a:extLst>
                <a:ext uri="{FF2B5EF4-FFF2-40B4-BE49-F238E27FC236}">
                  <a16:creationId xmlns:a16="http://schemas.microsoft.com/office/drawing/2014/main" id="{07BFAC5E-21DA-4817-8350-9C489CCA62EA}"/>
                </a:ext>
              </a:extLst>
            </p:cNvPr>
            <p:cNvSpPr>
              <a:spLocks noChangeAspect="1" noEditPoints="1"/>
            </p:cNvSpPr>
            <p:nvPr/>
          </p:nvSpPr>
          <p:spPr bwMode="auto">
            <a:xfrm>
              <a:off x="-1244833" y="4678330"/>
              <a:ext cx="404782" cy="457200"/>
            </a:xfrm>
            <a:custGeom>
              <a:avLst/>
              <a:gdLst>
                <a:gd name="T0" fmla="*/ 94 w 114"/>
                <a:gd name="T1" fmla="*/ 20 h 130"/>
                <a:gd name="T2" fmla="*/ 20 w 114"/>
                <a:gd name="T3" fmla="*/ 20 h 130"/>
                <a:gd name="T4" fmla="*/ 20 w 114"/>
                <a:gd name="T5" fmla="*/ 93 h 130"/>
                <a:gd name="T6" fmla="*/ 57 w 114"/>
                <a:gd name="T7" fmla="*/ 130 h 130"/>
                <a:gd name="T8" fmla="*/ 94 w 114"/>
                <a:gd name="T9" fmla="*/ 93 h 130"/>
                <a:gd name="T10" fmla="*/ 94 w 114"/>
                <a:gd name="T11" fmla="*/ 20 h 130"/>
                <a:gd name="T12" fmla="*/ 57 w 114"/>
                <a:gd name="T13" fmla="*/ 119 h 130"/>
                <a:gd name="T14" fmla="*/ 26 w 114"/>
                <a:gd name="T15" fmla="*/ 88 h 130"/>
                <a:gd name="T16" fmla="*/ 26 w 114"/>
                <a:gd name="T17" fmla="*/ 26 h 130"/>
                <a:gd name="T18" fmla="*/ 88 w 114"/>
                <a:gd name="T19" fmla="*/ 26 h 130"/>
                <a:gd name="T20" fmla="*/ 88 w 114"/>
                <a:gd name="T21" fmla="*/ 88 h 130"/>
                <a:gd name="T22" fmla="*/ 57 w 114"/>
                <a:gd name="T23" fmla="*/ 119 h 130"/>
                <a:gd name="T24" fmla="*/ 80 w 114"/>
                <a:gd name="T25" fmla="*/ 34 h 130"/>
                <a:gd name="T26" fmla="*/ 34 w 114"/>
                <a:gd name="T27" fmla="*/ 34 h 130"/>
                <a:gd name="T28" fmla="*/ 34 w 114"/>
                <a:gd name="T29" fmla="*/ 79 h 130"/>
                <a:gd name="T30" fmla="*/ 80 w 114"/>
                <a:gd name="T31" fmla="*/ 79 h 130"/>
                <a:gd name="T32" fmla="*/ 80 w 114"/>
                <a:gd name="T33" fmla="*/ 34 h 130"/>
                <a:gd name="T34" fmla="*/ 40 w 114"/>
                <a:gd name="T35" fmla="*/ 74 h 130"/>
                <a:gd name="T36" fmla="*/ 40 w 114"/>
                <a:gd name="T37" fmla="*/ 40 h 130"/>
                <a:gd name="T38" fmla="*/ 74 w 114"/>
                <a:gd name="T39" fmla="*/ 40 h 130"/>
                <a:gd name="T40" fmla="*/ 74 w 114"/>
                <a:gd name="T41" fmla="*/ 74 h 130"/>
                <a:gd name="T42" fmla="*/ 40 w 114"/>
                <a:gd name="T43" fmla="*/ 7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30">
                  <a:moveTo>
                    <a:pt x="94" y="20"/>
                  </a:moveTo>
                  <a:cubicBezTo>
                    <a:pt x="74" y="0"/>
                    <a:pt x="41" y="0"/>
                    <a:pt x="20" y="20"/>
                  </a:cubicBezTo>
                  <a:cubicBezTo>
                    <a:pt x="0" y="40"/>
                    <a:pt x="0" y="73"/>
                    <a:pt x="20" y="93"/>
                  </a:cubicBezTo>
                  <a:cubicBezTo>
                    <a:pt x="57" y="130"/>
                    <a:pt x="57" y="130"/>
                    <a:pt x="57" y="130"/>
                  </a:cubicBezTo>
                  <a:cubicBezTo>
                    <a:pt x="94" y="93"/>
                    <a:pt x="94" y="93"/>
                    <a:pt x="94" y="93"/>
                  </a:cubicBezTo>
                  <a:cubicBezTo>
                    <a:pt x="114" y="73"/>
                    <a:pt x="114" y="40"/>
                    <a:pt x="94" y="20"/>
                  </a:cubicBezTo>
                  <a:close/>
                  <a:moveTo>
                    <a:pt x="57" y="119"/>
                  </a:moveTo>
                  <a:cubicBezTo>
                    <a:pt x="26" y="88"/>
                    <a:pt x="26" y="88"/>
                    <a:pt x="26" y="88"/>
                  </a:cubicBezTo>
                  <a:cubicBezTo>
                    <a:pt x="9" y="71"/>
                    <a:pt x="9" y="43"/>
                    <a:pt x="26" y="26"/>
                  </a:cubicBezTo>
                  <a:cubicBezTo>
                    <a:pt x="43" y="8"/>
                    <a:pt x="71" y="8"/>
                    <a:pt x="88" y="26"/>
                  </a:cubicBezTo>
                  <a:cubicBezTo>
                    <a:pt x="105" y="43"/>
                    <a:pt x="105" y="71"/>
                    <a:pt x="88" y="88"/>
                  </a:cubicBezTo>
                  <a:lnTo>
                    <a:pt x="57" y="119"/>
                  </a:lnTo>
                  <a:close/>
                  <a:moveTo>
                    <a:pt x="80" y="34"/>
                  </a:moveTo>
                  <a:cubicBezTo>
                    <a:pt x="67" y="22"/>
                    <a:pt x="47" y="22"/>
                    <a:pt x="34" y="34"/>
                  </a:cubicBezTo>
                  <a:cubicBezTo>
                    <a:pt x="22" y="46"/>
                    <a:pt x="22" y="67"/>
                    <a:pt x="34" y="79"/>
                  </a:cubicBezTo>
                  <a:cubicBezTo>
                    <a:pt x="47" y="92"/>
                    <a:pt x="67" y="92"/>
                    <a:pt x="80" y="79"/>
                  </a:cubicBezTo>
                  <a:cubicBezTo>
                    <a:pt x="92" y="67"/>
                    <a:pt x="92" y="46"/>
                    <a:pt x="80" y="34"/>
                  </a:cubicBezTo>
                  <a:close/>
                  <a:moveTo>
                    <a:pt x="40" y="74"/>
                  </a:moveTo>
                  <a:cubicBezTo>
                    <a:pt x="31" y="64"/>
                    <a:pt x="31" y="49"/>
                    <a:pt x="40" y="40"/>
                  </a:cubicBezTo>
                  <a:cubicBezTo>
                    <a:pt x="50" y="30"/>
                    <a:pt x="65" y="30"/>
                    <a:pt x="74" y="40"/>
                  </a:cubicBezTo>
                  <a:cubicBezTo>
                    <a:pt x="83" y="49"/>
                    <a:pt x="83" y="64"/>
                    <a:pt x="74" y="74"/>
                  </a:cubicBezTo>
                  <a:cubicBezTo>
                    <a:pt x="65" y="83"/>
                    <a:pt x="50" y="83"/>
                    <a:pt x="40" y="74"/>
                  </a:cubicBezTo>
                  <a:close/>
                </a:path>
              </a:pathLst>
            </a:custGeom>
            <a:solidFill>
              <a:srgbClr val="0078D7"/>
            </a:solidFill>
            <a:ln w="0">
              <a:solidFill>
                <a:srgbClr val="E6E6E6"/>
              </a:solidFill>
              <a:miter lim="800000"/>
            </a:ln>
          </p:spPr>
          <p:txBody>
            <a:bodyPr vert="horz" wrap="square" lIns="89642" tIns="44821" rIns="89642" bIns="44821" numCol="1" anchor="t" anchorCtr="0" compatLnSpc="1">
              <a:prstTxWarp prst="textNoShape">
                <a:avLst/>
              </a:prstTxWarp>
            </a:bodyPr>
            <a:lstStyle/>
            <a:p>
              <a:pPr defTabSz="896386">
                <a:defRPr/>
              </a:pPr>
              <a:endParaRPr lang="en-US" kern="0">
                <a:solidFill>
                  <a:srgbClr val="353535"/>
                </a:solidFill>
                <a:latin typeface="Segoe UI Semilight"/>
              </a:endParaRPr>
            </a:p>
          </p:txBody>
        </p:sp>
      </p:grpSp>
      <p:grpSp>
        <p:nvGrpSpPr>
          <p:cNvPr id="699" name="Condition: Apps">
            <a:extLst>
              <a:ext uri="{FF2B5EF4-FFF2-40B4-BE49-F238E27FC236}">
                <a16:creationId xmlns:a16="http://schemas.microsoft.com/office/drawing/2014/main" id="{75BFE99A-CF01-4CB3-90EF-90FBC1CDA773}"/>
              </a:ext>
            </a:extLst>
          </p:cNvPr>
          <p:cNvGrpSpPr>
            <a:grpSpLocks noChangeAspect="1"/>
          </p:cNvGrpSpPr>
          <p:nvPr/>
        </p:nvGrpSpPr>
        <p:grpSpPr>
          <a:xfrm>
            <a:off x="2337708" y="5037376"/>
            <a:ext cx="878803" cy="878803"/>
            <a:chOff x="10968827" y="1678521"/>
            <a:chExt cx="758952" cy="758953"/>
          </a:xfrm>
        </p:grpSpPr>
        <p:sp>
          <p:nvSpPr>
            <p:cNvPr id="700" name="Oval 699">
              <a:extLst>
                <a:ext uri="{FF2B5EF4-FFF2-40B4-BE49-F238E27FC236}">
                  <a16:creationId xmlns:a16="http://schemas.microsoft.com/office/drawing/2014/main" id="{40E76007-0E58-471F-978E-B35073F818D5}"/>
                </a:ext>
              </a:extLst>
            </p:cNvPr>
            <p:cNvSpPr/>
            <p:nvPr/>
          </p:nvSpPr>
          <p:spPr bwMode="auto">
            <a:xfrm>
              <a:off x="10968827" y="1678521"/>
              <a:ext cx="758952" cy="758953"/>
            </a:xfrm>
            <a:prstGeom prst="ellipse">
              <a:avLst/>
            </a:prstGeom>
            <a:solidFill>
              <a:srgbClr val="505050">
                <a:lumMod val="20000"/>
                <a:lumOff val="80000"/>
              </a:srgbClr>
            </a:solidFill>
            <a:ln w="44450" cap="flat" cmpd="sng" algn="ctr">
              <a:noFill/>
              <a:prstDash val="solid"/>
              <a:headEnd type="none"/>
              <a:tailEnd type="none"/>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519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01" name="Group 700">
              <a:extLst>
                <a:ext uri="{FF2B5EF4-FFF2-40B4-BE49-F238E27FC236}">
                  <a16:creationId xmlns:a16="http://schemas.microsoft.com/office/drawing/2014/main" id="{56F78B49-997A-418A-B26D-4FD70BF97BC7}"/>
                </a:ext>
              </a:extLst>
            </p:cNvPr>
            <p:cNvGrpSpPr/>
            <p:nvPr/>
          </p:nvGrpSpPr>
          <p:grpSpPr>
            <a:xfrm>
              <a:off x="11150726" y="1863657"/>
              <a:ext cx="405343" cy="399538"/>
              <a:chOff x="9168011" y="5170684"/>
              <a:chExt cx="665163" cy="655637"/>
            </a:xfrm>
          </p:grpSpPr>
          <p:sp>
            <p:nvSpPr>
              <p:cNvPr id="702" name="Freeform 44">
                <a:extLst>
                  <a:ext uri="{FF2B5EF4-FFF2-40B4-BE49-F238E27FC236}">
                    <a16:creationId xmlns:a16="http://schemas.microsoft.com/office/drawing/2014/main" id="{BF9F9A4F-1DDB-4F4A-B998-4295F8864CC5}"/>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0078D7"/>
              </a:solidFill>
              <a:ln w="19050"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defTabSz="878727">
                  <a:defRPr/>
                </a:pPr>
                <a:endParaRPr lang="en-US" sz="1730" kern="0">
                  <a:ln w="12700">
                    <a:solidFill>
                      <a:srgbClr val="505050"/>
                    </a:solidFill>
                  </a:ln>
                  <a:solidFill>
                    <a:srgbClr val="002050"/>
                  </a:solidFill>
                  <a:latin typeface="Segoe UI"/>
                </a:endParaRPr>
              </a:p>
            </p:txBody>
          </p:sp>
          <p:sp>
            <p:nvSpPr>
              <p:cNvPr id="703" name="Freeform 45">
                <a:extLst>
                  <a:ext uri="{FF2B5EF4-FFF2-40B4-BE49-F238E27FC236}">
                    <a16:creationId xmlns:a16="http://schemas.microsoft.com/office/drawing/2014/main" id="{D338DFD9-254D-443B-B8F1-C3D1527BE3A9}"/>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ln w="12700">
                    <a:solidFill>
                      <a:srgbClr val="505050"/>
                    </a:solidFill>
                  </a:ln>
                  <a:solidFill>
                    <a:srgbClr val="002050"/>
                  </a:solidFill>
                  <a:latin typeface="Segoe UI"/>
                </a:endParaRPr>
              </a:p>
            </p:txBody>
          </p:sp>
          <p:sp>
            <p:nvSpPr>
              <p:cNvPr id="704" name="Freeform 46">
                <a:extLst>
                  <a:ext uri="{FF2B5EF4-FFF2-40B4-BE49-F238E27FC236}">
                    <a16:creationId xmlns:a16="http://schemas.microsoft.com/office/drawing/2014/main" id="{4A4D0928-D8A3-42A8-8513-5A9E54474AFB}"/>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ln w="12700">
                    <a:solidFill>
                      <a:srgbClr val="505050"/>
                    </a:solidFill>
                  </a:ln>
                  <a:solidFill>
                    <a:srgbClr val="002050"/>
                  </a:solidFill>
                  <a:latin typeface="Segoe UI"/>
                </a:endParaRPr>
              </a:p>
            </p:txBody>
          </p:sp>
          <p:sp>
            <p:nvSpPr>
              <p:cNvPr id="705" name="Freeform 47">
                <a:extLst>
                  <a:ext uri="{FF2B5EF4-FFF2-40B4-BE49-F238E27FC236}">
                    <a16:creationId xmlns:a16="http://schemas.microsoft.com/office/drawing/2014/main" id="{348AE0EA-DE08-41F8-879F-BDAFF2F45BD2}"/>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9050"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defTabSz="878727">
                  <a:defRPr/>
                </a:pPr>
                <a:endParaRPr lang="en-US" sz="1730" kern="0">
                  <a:ln w="12700">
                    <a:solidFill>
                      <a:srgbClr val="505050"/>
                    </a:solidFill>
                  </a:ln>
                  <a:solidFill>
                    <a:srgbClr val="002050"/>
                  </a:solidFill>
                  <a:latin typeface="Segoe UI"/>
                </a:endParaRPr>
              </a:p>
            </p:txBody>
          </p:sp>
        </p:grpSp>
      </p:grpSp>
      <p:grpSp>
        <p:nvGrpSpPr>
          <p:cNvPr id="706" name="Condition: Devices">
            <a:extLst>
              <a:ext uri="{FF2B5EF4-FFF2-40B4-BE49-F238E27FC236}">
                <a16:creationId xmlns:a16="http://schemas.microsoft.com/office/drawing/2014/main" id="{6115A811-C07F-4060-AC08-2735523AC292}"/>
              </a:ext>
            </a:extLst>
          </p:cNvPr>
          <p:cNvGrpSpPr>
            <a:grpSpLocks noChangeAspect="1"/>
          </p:cNvGrpSpPr>
          <p:nvPr/>
        </p:nvGrpSpPr>
        <p:grpSpPr>
          <a:xfrm>
            <a:off x="1952733" y="3078905"/>
            <a:ext cx="878803" cy="878803"/>
            <a:chOff x="8997947" y="1475843"/>
            <a:chExt cx="1187753" cy="1187753"/>
          </a:xfrm>
        </p:grpSpPr>
        <p:sp>
          <p:nvSpPr>
            <p:cNvPr id="707" name="Oval 706">
              <a:extLst>
                <a:ext uri="{FF2B5EF4-FFF2-40B4-BE49-F238E27FC236}">
                  <a16:creationId xmlns:a16="http://schemas.microsoft.com/office/drawing/2014/main" id="{41FDF609-4621-4FC7-972C-00201FD34C2A}"/>
                </a:ext>
              </a:extLst>
            </p:cNvPr>
            <p:cNvSpPr/>
            <p:nvPr/>
          </p:nvSpPr>
          <p:spPr bwMode="auto">
            <a:xfrm>
              <a:off x="8997947" y="1475843"/>
              <a:ext cx="1187753" cy="1187753"/>
            </a:xfrm>
            <a:prstGeom prst="ellipse">
              <a:avLst/>
            </a:prstGeom>
            <a:solidFill>
              <a:srgbClr val="505050">
                <a:lumMod val="20000"/>
                <a:lumOff val="80000"/>
              </a:srgbClr>
            </a:solidFill>
            <a:ln w="44450" cap="flat" cmpd="sng" algn="ctr">
              <a:noFill/>
              <a:prstDash val="solid"/>
              <a:headEnd type="none"/>
              <a:tailEnd type="none"/>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519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08" name="Group 707">
              <a:extLst>
                <a:ext uri="{FF2B5EF4-FFF2-40B4-BE49-F238E27FC236}">
                  <a16:creationId xmlns:a16="http://schemas.microsoft.com/office/drawing/2014/main" id="{9553BA2D-A12E-42E2-A3FB-1F902750A78D}"/>
                </a:ext>
              </a:extLst>
            </p:cNvPr>
            <p:cNvGrpSpPr/>
            <p:nvPr/>
          </p:nvGrpSpPr>
          <p:grpSpPr>
            <a:xfrm>
              <a:off x="9290152" y="1848014"/>
              <a:ext cx="576390" cy="488371"/>
              <a:chOff x="4947743" y="5339803"/>
              <a:chExt cx="825499" cy="706436"/>
            </a:xfrm>
          </p:grpSpPr>
          <p:sp>
            <p:nvSpPr>
              <p:cNvPr id="709" name="Freeform 5">
                <a:extLst>
                  <a:ext uri="{FF2B5EF4-FFF2-40B4-BE49-F238E27FC236}">
                    <a16:creationId xmlns:a16="http://schemas.microsoft.com/office/drawing/2014/main" id="{B9151B19-6A9E-43E8-9283-5AF25039E65E}"/>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latin typeface="Segoe UI"/>
                </a:endParaRPr>
              </a:p>
            </p:txBody>
          </p:sp>
          <p:sp>
            <p:nvSpPr>
              <p:cNvPr id="710" name="Freeform 6">
                <a:extLst>
                  <a:ext uri="{FF2B5EF4-FFF2-40B4-BE49-F238E27FC236}">
                    <a16:creationId xmlns:a16="http://schemas.microsoft.com/office/drawing/2014/main" id="{423907A2-E876-4ED8-9EAE-26D89E083772}"/>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latin typeface="Segoe UI"/>
                </a:endParaRPr>
              </a:p>
            </p:txBody>
          </p:sp>
          <p:sp>
            <p:nvSpPr>
              <p:cNvPr id="711" name="Freeform 7">
                <a:extLst>
                  <a:ext uri="{FF2B5EF4-FFF2-40B4-BE49-F238E27FC236}">
                    <a16:creationId xmlns:a16="http://schemas.microsoft.com/office/drawing/2014/main" id="{A790FA72-2684-4D75-BE67-D763964A408C}"/>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latin typeface="Segoe UI"/>
                </a:endParaRPr>
              </a:p>
            </p:txBody>
          </p:sp>
          <p:sp>
            <p:nvSpPr>
              <p:cNvPr id="712" name="Freeform 8">
                <a:extLst>
                  <a:ext uri="{FF2B5EF4-FFF2-40B4-BE49-F238E27FC236}">
                    <a16:creationId xmlns:a16="http://schemas.microsoft.com/office/drawing/2014/main" id="{2B1DED27-24B9-4F5E-AD6C-2A720AF2285F}"/>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latin typeface="Segoe UI"/>
                </a:endParaRPr>
              </a:p>
            </p:txBody>
          </p:sp>
          <p:sp>
            <p:nvSpPr>
              <p:cNvPr id="713" name="Line 9">
                <a:extLst>
                  <a:ext uri="{FF2B5EF4-FFF2-40B4-BE49-F238E27FC236}">
                    <a16:creationId xmlns:a16="http://schemas.microsoft.com/office/drawing/2014/main" id="{56910119-FF16-4BC5-84F8-D5B62E9A53BE}"/>
                  </a:ext>
                </a:extLst>
              </p:cNvPr>
              <p:cNvSpPr>
                <a:spLocks noChangeShapeType="1"/>
              </p:cNvSpPr>
              <p:nvPr/>
            </p:nvSpPr>
            <p:spPr bwMode="auto">
              <a:xfrm flipH="1" flipV="1">
                <a:off x="5468442" y="5963690"/>
                <a:ext cx="304800"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latin typeface="Segoe UI"/>
                </a:endParaRPr>
              </a:p>
            </p:txBody>
          </p:sp>
          <p:sp>
            <p:nvSpPr>
              <p:cNvPr id="714" name="Line 10">
                <a:extLst>
                  <a:ext uri="{FF2B5EF4-FFF2-40B4-BE49-F238E27FC236}">
                    <a16:creationId xmlns:a16="http://schemas.microsoft.com/office/drawing/2014/main" id="{E82D4BAA-4001-450B-BA31-516A60C004A2}"/>
                  </a:ext>
                </a:extLst>
              </p:cNvPr>
              <p:cNvSpPr>
                <a:spLocks noChangeShapeType="1"/>
              </p:cNvSpPr>
              <p:nvPr/>
            </p:nvSpPr>
            <p:spPr bwMode="auto">
              <a:xfrm>
                <a:off x="5468442" y="5543002"/>
                <a:ext cx="304800" cy="4763"/>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latin typeface="Segoe UI"/>
                </a:endParaRPr>
              </a:p>
            </p:txBody>
          </p:sp>
        </p:grpSp>
      </p:grpSp>
      <p:grpSp>
        <p:nvGrpSpPr>
          <p:cNvPr id="715" name="Condition: Users">
            <a:extLst>
              <a:ext uri="{FF2B5EF4-FFF2-40B4-BE49-F238E27FC236}">
                <a16:creationId xmlns:a16="http://schemas.microsoft.com/office/drawing/2014/main" id="{E7981055-E261-4C90-8CE3-9EF581FD4B81}"/>
              </a:ext>
            </a:extLst>
          </p:cNvPr>
          <p:cNvGrpSpPr/>
          <p:nvPr/>
        </p:nvGrpSpPr>
        <p:grpSpPr>
          <a:xfrm>
            <a:off x="2337708" y="2232298"/>
            <a:ext cx="878803" cy="878803"/>
            <a:chOff x="2389913" y="1545064"/>
            <a:chExt cx="896425" cy="896425"/>
          </a:xfrm>
        </p:grpSpPr>
        <p:sp>
          <p:nvSpPr>
            <p:cNvPr id="716" name="Oval 715">
              <a:extLst>
                <a:ext uri="{FF2B5EF4-FFF2-40B4-BE49-F238E27FC236}">
                  <a16:creationId xmlns:a16="http://schemas.microsoft.com/office/drawing/2014/main" id="{F4404AA3-AB4B-4837-84F0-AB999B1C8004}"/>
                </a:ext>
              </a:extLst>
            </p:cNvPr>
            <p:cNvSpPr/>
            <p:nvPr/>
          </p:nvSpPr>
          <p:spPr bwMode="auto">
            <a:xfrm>
              <a:off x="2389913" y="1545064"/>
              <a:ext cx="896425" cy="896425"/>
            </a:xfrm>
            <a:prstGeom prst="ellipse">
              <a:avLst/>
            </a:prstGeom>
            <a:solidFill>
              <a:srgbClr val="505050">
                <a:lumMod val="20000"/>
                <a:lumOff val="80000"/>
              </a:srgbClr>
            </a:solidFill>
            <a:ln w="44450" cap="flat" cmpd="sng" algn="ctr">
              <a:noFill/>
              <a:prstDash val="solid"/>
              <a:headEnd type="none"/>
              <a:tailEnd type="none"/>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519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17" name="Group 716">
              <a:extLst>
                <a:ext uri="{FF2B5EF4-FFF2-40B4-BE49-F238E27FC236}">
                  <a16:creationId xmlns:a16="http://schemas.microsoft.com/office/drawing/2014/main" id="{3FD64162-1037-40B4-8F6F-8E0B3CDE66E7}"/>
                </a:ext>
              </a:extLst>
            </p:cNvPr>
            <p:cNvGrpSpPr/>
            <p:nvPr/>
          </p:nvGrpSpPr>
          <p:grpSpPr>
            <a:xfrm>
              <a:off x="2677696" y="1796615"/>
              <a:ext cx="320858" cy="381540"/>
              <a:chOff x="6701391" y="5898584"/>
              <a:chExt cx="414034" cy="492343"/>
            </a:xfrm>
          </p:grpSpPr>
          <p:sp>
            <p:nvSpPr>
              <p:cNvPr id="718" name="Freeform 9">
                <a:extLst>
                  <a:ext uri="{FF2B5EF4-FFF2-40B4-BE49-F238E27FC236}">
                    <a16:creationId xmlns:a16="http://schemas.microsoft.com/office/drawing/2014/main" id="{C2750F01-FC2C-43D5-BE32-9AC7C66286E3}"/>
                  </a:ext>
                </a:extLst>
              </p:cNvPr>
              <p:cNvSpPr>
                <a:spLocks/>
              </p:cNvSpPr>
              <p:nvPr/>
            </p:nvSpPr>
            <p:spPr bwMode="auto">
              <a:xfrm>
                <a:off x="6701391" y="6188868"/>
                <a:ext cx="414034" cy="202059"/>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386">
                  <a:defRPr/>
                </a:pPr>
                <a:endParaRPr lang="en-US" kern="0">
                  <a:solidFill>
                    <a:srgbClr val="353535"/>
                  </a:solidFill>
                  <a:latin typeface="Segoe UI Semilight"/>
                </a:endParaRPr>
              </a:p>
            </p:txBody>
          </p:sp>
          <p:sp>
            <p:nvSpPr>
              <p:cNvPr id="719" name="Oval 718">
                <a:extLst>
                  <a:ext uri="{FF2B5EF4-FFF2-40B4-BE49-F238E27FC236}">
                    <a16:creationId xmlns:a16="http://schemas.microsoft.com/office/drawing/2014/main" id="{B9960ECA-A4B8-4FFB-81CE-311044DC7446}"/>
                  </a:ext>
                </a:extLst>
              </p:cNvPr>
              <p:cNvSpPr>
                <a:spLocks noChangeArrowheads="1"/>
              </p:cNvSpPr>
              <p:nvPr/>
            </p:nvSpPr>
            <p:spPr bwMode="auto">
              <a:xfrm>
                <a:off x="6761604" y="5898584"/>
                <a:ext cx="293586" cy="290227"/>
              </a:xfrm>
              <a:prstGeom prst="ellipse">
                <a:avLst/>
              </a:prstGeom>
              <a:noFill/>
              <a:ln w="12700"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kern="0">
                  <a:solidFill>
                    <a:srgbClr val="353535"/>
                  </a:solidFill>
                  <a:latin typeface="Segoe UI Semilight"/>
                </a:endParaRPr>
              </a:p>
            </p:txBody>
          </p:sp>
        </p:grpSp>
      </p:grpSp>
      <p:sp>
        <p:nvSpPr>
          <p:cNvPr id="720" name="Oval 719">
            <a:extLst>
              <a:ext uri="{FF2B5EF4-FFF2-40B4-BE49-F238E27FC236}">
                <a16:creationId xmlns:a16="http://schemas.microsoft.com/office/drawing/2014/main" id="{42B31612-B35B-4895-BE4A-F85F90A480FA}"/>
              </a:ext>
            </a:extLst>
          </p:cNvPr>
          <p:cNvSpPr/>
          <p:nvPr/>
        </p:nvSpPr>
        <p:spPr bwMode="auto">
          <a:xfrm>
            <a:off x="2812803" y="2155918"/>
            <a:ext cx="3853007" cy="3852788"/>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72306" tIns="137845" rIns="172306" bIns="137845" numCol="1" spcCol="0" rtlCol="0" fromWordArt="0" anchor="ctr" anchorCtr="0" forceAA="0" compatLnSpc="1">
            <a:prstTxWarp prst="textNoShape">
              <a:avLst/>
            </a:prstTxWarp>
            <a:noAutofit/>
          </a:bodyPr>
          <a:lstStyle/>
          <a:p>
            <a:pPr algn="ctr" defTabSz="878441" fontAlgn="base">
              <a:lnSpc>
                <a:spcPct val="90000"/>
              </a:lnSpc>
              <a:spcBef>
                <a:spcPct val="0"/>
              </a:spcBef>
              <a:spcAft>
                <a:spcPct val="0"/>
              </a:spcAft>
              <a:defRPr/>
            </a:pPr>
            <a:endParaRPr lang="en-US" sz="153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21" name="Policy Result">
            <a:extLst>
              <a:ext uri="{FF2B5EF4-FFF2-40B4-BE49-F238E27FC236}">
                <a16:creationId xmlns:a16="http://schemas.microsoft.com/office/drawing/2014/main" id="{E0C74C65-DFA4-4190-A5A6-49A532EBE2E2}"/>
              </a:ext>
            </a:extLst>
          </p:cNvPr>
          <p:cNvGrpSpPr/>
          <p:nvPr/>
        </p:nvGrpSpPr>
        <p:grpSpPr>
          <a:xfrm>
            <a:off x="4911629" y="4711136"/>
            <a:ext cx="529426" cy="530067"/>
            <a:chOff x="4912910" y="3539396"/>
            <a:chExt cx="640080" cy="640853"/>
          </a:xfrm>
        </p:grpSpPr>
        <p:sp>
          <p:nvSpPr>
            <p:cNvPr id="722" name="Oval 721">
              <a:extLst>
                <a:ext uri="{FF2B5EF4-FFF2-40B4-BE49-F238E27FC236}">
                  <a16:creationId xmlns:a16="http://schemas.microsoft.com/office/drawing/2014/main" id="{7D097C72-2DFD-4F15-AD8B-AAD9FDFF5688}"/>
                </a:ext>
              </a:extLst>
            </p:cNvPr>
            <p:cNvSpPr/>
            <p:nvPr/>
          </p:nvSpPr>
          <p:spPr bwMode="auto">
            <a:xfrm>
              <a:off x="4912910" y="3539782"/>
              <a:ext cx="640080" cy="6400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23" name="Group 155">
              <a:extLst>
                <a:ext uri="{FF2B5EF4-FFF2-40B4-BE49-F238E27FC236}">
                  <a16:creationId xmlns:a16="http://schemas.microsoft.com/office/drawing/2014/main" id="{1587E73D-146A-4A13-B717-CC03B01D0975}"/>
                </a:ext>
              </a:extLst>
            </p:cNvPr>
            <p:cNvGrpSpPr>
              <a:grpSpLocks noChangeAspect="1"/>
            </p:cNvGrpSpPr>
            <p:nvPr/>
          </p:nvGrpSpPr>
          <p:grpSpPr bwMode="auto">
            <a:xfrm>
              <a:off x="4912910" y="3539396"/>
              <a:ext cx="640080" cy="640853"/>
              <a:chOff x="5006" y="757"/>
              <a:chExt cx="828" cy="829"/>
            </a:xfrm>
            <a:solidFill>
              <a:srgbClr val="0078D7"/>
            </a:solidFill>
          </p:grpSpPr>
          <p:sp>
            <p:nvSpPr>
              <p:cNvPr id="724" name="Freeform 156">
                <a:extLst>
                  <a:ext uri="{FF2B5EF4-FFF2-40B4-BE49-F238E27FC236}">
                    <a16:creationId xmlns:a16="http://schemas.microsoft.com/office/drawing/2014/main" id="{FADC11B9-E567-4C6D-BFAA-F00B5C1912BA}"/>
                  </a:ext>
                </a:extLst>
              </p:cNvPr>
              <p:cNvSpPr>
                <a:spLocks noEditPoints="1"/>
              </p:cNvSpPr>
              <p:nvPr/>
            </p:nvSpPr>
            <p:spPr bwMode="auto">
              <a:xfrm>
                <a:off x="5006" y="757"/>
                <a:ext cx="828" cy="829"/>
              </a:xfrm>
              <a:custGeom>
                <a:avLst/>
                <a:gdLst>
                  <a:gd name="T0" fmla="*/ 1567 w 3135"/>
                  <a:gd name="T1" fmla="*/ 25 h 3135"/>
                  <a:gd name="T2" fmla="*/ 1567 w 3135"/>
                  <a:gd name="T3" fmla="*/ 25 h 3135"/>
                  <a:gd name="T4" fmla="*/ 26 w 3135"/>
                  <a:gd name="T5" fmla="*/ 1567 h 3135"/>
                  <a:gd name="T6" fmla="*/ 1567 w 3135"/>
                  <a:gd name="T7" fmla="*/ 3108 h 3135"/>
                  <a:gd name="T8" fmla="*/ 3109 w 3135"/>
                  <a:gd name="T9" fmla="*/ 1567 h 3135"/>
                  <a:gd name="T10" fmla="*/ 1567 w 3135"/>
                  <a:gd name="T11" fmla="*/ 25 h 3135"/>
                  <a:gd name="T12" fmla="*/ 1567 w 3135"/>
                  <a:gd name="T13" fmla="*/ 3135 h 3135"/>
                  <a:gd name="T14" fmla="*/ 1567 w 3135"/>
                  <a:gd name="T15" fmla="*/ 3135 h 3135"/>
                  <a:gd name="T16" fmla="*/ 0 w 3135"/>
                  <a:gd name="T17" fmla="*/ 1567 h 3135"/>
                  <a:gd name="T18" fmla="*/ 1567 w 3135"/>
                  <a:gd name="T19" fmla="*/ 0 h 3135"/>
                  <a:gd name="T20" fmla="*/ 3135 w 3135"/>
                  <a:gd name="T21" fmla="*/ 1567 h 3135"/>
                  <a:gd name="T22" fmla="*/ 1567 w 3135"/>
                  <a:gd name="T23" fmla="*/ 3135 h 3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5" h="3135">
                    <a:moveTo>
                      <a:pt x="1567" y="25"/>
                    </a:moveTo>
                    <a:lnTo>
                      <a:pt x="1567" y="25"/>
                    </a:lnTo>
                    <a:cubicBezTo>
                      <a:pt x="718" y="25"/>
                      <a:pt x="26" y="717"/>
                      <a:pt x="26" y="1567"/>
                    </a:cubicBezTo>
                    <a:cubicBezTo>
                      <a:pt x="26" y="2416"/>
                      <a:pt x="718" y="3108"/>
                      <a:pt x="1567" y="3108"/>
                    </a:cubicBezTo>
                    <a:cubicBezTo>
                      <a:pt x="2417" y="3108"/>
                      <a:pt x="3109" y="2416"/>
                      <a:pt x="3109" y="1567"/>
                    </a:cubicBezTo>
                    <a:cubicBezTo>
                      <a:pt x="3109" y="717"/>
                      <a:pt x="2417" y="25"/>
                      <a:pt x="1567" y="25"/>
                    </a:cubicBezTo>
                    <a:close/>
                    <a:moveTo>
                      <a:pt x="1567" y="3135"/>
                    </a:moveTo>
                    <a:lnTo>
                      <a:pt x="1567" y="3135"/>
                    </a:lnTo>
                    <a:cubicBezTo>
                      <a:pt x="703" y="3135"/>
                      <a:pt x="0" y="2431"/>
                      <a:pt x="0" y="1567"/>
                    </a:cubicBezTo>
                    <a:cubicBezTo>
                      <a:pt x="0" y="702"/>
                      <a:pt x="703" y="0"/>
                      <a:pt x="1567" y="0"/>
                    </a:cubicBezTo>
                    <a:cubicBezTo>
                      <a:pt x="2432" y="0"/>
                      <a:pt x="3135" y="702"/>
                      <a:pt x="3135" y="1567"/>
                    </a:cubicBezTo>
                    <a:cubicBezTo>
                      <a:pt x="3135" y="2431"/>
                      <a:pt x="2432" y="3135"/>
                      <a:pt x="1567" y="3135"/>
                    </a:cubicBezTo>
                    <a:close/>
                  </a:path>
                </a:pathLst>
              </a:custGeom>
              <a:grpFill/>
              <a:ln w="9525">
                <a:solidFill>
                  <a:srgbClr val="0078D7"/>
                </a:solid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725" name="Freeform 157">
                <a:extLst>
                  <a:ext uri="{FF2B5EF4-FFF2-40B4-BE49-F238E27FC236}">
                    <a16:creationId xmlns:a16="http://schemas.microsoft.com/office/drawing/2014/main" id="{2809DC01-8FA7-4A24-B216-0C166267276E}"/>
                  </a:ext>
                </a:extLst>
              </p:cNvPr>
              <p:cNvSpPr>
                <a:spLocks/>
              </p:cNvSpPr>
              <p:nvPr/>
            </p:nvSpPr>
            <p:spPr bwMode="auto">
              <a:xfrm>
                <a:off x="5235" y="934"/>
                <a:ext cx="381" cy="479"/>
              </a:xfrm>
              <a:custGeom>
                <a:avLst/>
                <a:gdLst>
                  <a:gd name="T0" fmla="*/ 1357 w 1440"/>
                  <a:gd name="T1" fmla="*/ 1813 h 1813"/>
                  <a:gd name="T2" fmla="*/ 1357 w 1440"/>
                  <a:gd name="T3" fmla="*/ 1813 h 1813"/>
                  <a:gd name="T4" fmla="*/ 79 w 1440"/>
                  <a:gd name="T5" fmla="*/ 1813 h 1813"/>
                  <a:gd name="T6" fmla="*/ 0 w 1440"/>
                  <a:gd name="T7" fmla="*/ 1730 h 1813"/>
                  <a:gd name="T8" fmla="*/ 0 w 1440"/>
                  <a:gd name="T9" fmla="*/ 81 h 1813"/>
                  <a:gd name="T10" fmla="*/ 79 w 1440"/>
                  <a:gd name="T11" fmla="*/ 0 h 1813"/>
                  <a:gd name="T12" fmla="*/ 573 w 1440"/>
                  <a:gd name="T13" fmla="*/ 0 h 1813"/>
                  <a:gd name="T14" fmla="*/ 573 w 1440"/>
                  <a:gd name="T15" fmla="*/ 27 h 1813"/>
                  <a:gd name="T16" fmla="*/ 79 w 1440"/>
                  <a:gd name="T17" fmla="*/ 27 h 1813"/>
                  <a:gd name="T18" fmla="*/ 27 w 1440"/>
                  <a:gd name="T19" fmla="*/ 81 h 1813"/>
                  <a:gd name="T20" fmla="*/ 27 w 1440"/>
                  <a:gd name="T21" fmla="*/ 1730 h 1813"/>
                  <a:gd name="T22" fmla="*/ 79 w 1440"/>
                  <a:gd name="T23" fmla="*/ 1787 h 1813"/>
                  <a:gd name="T24" fmla="*/ 1357 w 1440"/>
                  <a:gd name="T25" fmla="*/ 1787 h 1813"/>
                  <a:gd name="T26" fmla="*/ 1413 w 1440"/>
                  <a:gd name="T27" fmla="*/ 1730 h 1813"/>
                  <a:gd name="T28" fmla="*/ 1413 w 1440"/>
                  <a:gd name="T29" fmla="*/ 81 h 1813"/>
                  <a:gd name="T30" fmla="*/ 1357 w 1440"/>
                  <a:gd name="T31" fmla="*/ 27 h 1813"/>
                  <a:gd name="T32" fmla="*/ 853 w 1440"/>
                  <a:gd name="T33" fmla="*/ 27 h 1813"/>
                  <a:gd name="T34" fmla="*/ 853 w 1440"/>
                  <a:gd name="T35" fmla="*/ 0 h 1813"/>
                  <a:gd name="T36" fmla="*/ 1357 w 1440"/>
                  <a:gd name="T37" fmla="*/ 0 h 1813"/>
                  <a:gd name="T38" fmla="*/ 1440 w 1440"/>
                  <a:gd name="T39" fmla="*/ 81 h 1813"/>
                  <a:gd name="T40" fmla="*/ 1440 w 1440"/>
                  <a:gd name="T41" fmla="*/ 1730 h 1813"/>
                  <a:gd name="T42" fmla="*/ 1357 w 1440"/>
                  <a:gd name="T43" fmla="*/ 1813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0" h="1813">
                    <a:moveTo>
                      <a:pt x="1357" y="1813"/>
                    </a:moveTo>
                    <a:lnTo>
                      <a:pt x="1357" y="1813"/>
                    </a:lnTo>
                    <a:lnTo>
                      <a:pt x="79" y="1813"/>
                    </a:lnTo>
                    <a:cubicBezTo>
                      <a:pt x="37" y="1813"/>
                      <a:pt x="0" y="1774"/>
                      <a:pt x="0" y="1730"/>
                    </a:cubicBezTo>
                    <a:lnTo>
                      <a:pt x="0" y="81"/>
                    </a:lnTo>
                    <a:cubicBezTo>
                      <a:pt x="0" y="38"/>
                      <a:pt x="37" y="0"/>
                      <a:pt x="79" y="0"/>
                    </a:cubicBezTo>
                    <a:lnTo>
                      <a:pt x="573" y="0"/>
                    </a:lnTo>
                    <a:lnTo>
                      <a:pt x="573" y="27"/>
                    </a:lnTo>
                    <a:lnTo>
                      <a:pt x="79" y="27"/>
                    </a:lnTo>
                    <a:cubicBezTo>
                      <a:pt x="52" y="27"/>
                      <a:pt x="27" y="53"/>
                      <a:pt x="27" y="81"/>
                    </a:cubicBezTo>
                    <a:lnTo>
                      <a:pt x="27" y="1730"/>
                    </a:lnTo>
                    <a:cubicBezTo>
                      <a:pt x="27" y="1758"/>
                      <a:pt x="52" y="1787"/>
                      <a:pt x="79" y="1787"/>
                    </a:cubicBezTo>
                    <a:lnTo>
                      <a:pt x="1357" y="1787"/>
                    </a:lnTo>
                    <a:cubicBezTo>
                      <a:pt x="1385" y="1787"/>
                      <a:pt x="1413" y="1757"/>
                      <a:pt x="1413" y="1730"/>
                    </a:cubicBezTo>
                    <a:lnTo>
                      <a:pt x="1413" y="81"/>
                    </a:lnTo>
                    <a:cubicBezTo>
                      <a:pt x="1413" y="54"/>
                      <a:pt x="1385" y="27"/>
                      <a:pt x="1357" y="27"/>
                    </a:cubicBezTo>
                    <a:lnTo>
                      <a:pt x="853" y="27"/>
                    </a:lnTo>
                    <a:lnTo>
                      <a:pt x="853" y="0"/>
                    </a:lnTo>
                    <a:lnTo>
                      <a:pt x="1357" y="0"/>
                    </a:lnTo>
                    <a:cubicBezTo>
                      <a:pt x="1400" y="0"/>
                      <a:pt x="1440" y="39"/>
                      <a:pt x="1440" y="81"/>
                    </a:cubicBezTo>
                    <a:lnTo>
                      <a:pt x="1440" y="1730"/>
                    </a:lnTo>
                    <a:cubicBezTo>
                      <a:pt x="1440" y="1773"/>
                      <a:pt x="1400" y="1813"/>
                      <a:pt x="1357" y="1813"/>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726" name="Freeform 158">
                <a:extLst>
                  <a:ext uri="{FF2B5EF4-FFF2-40B4-BE49-F238E27FC236}">
                    <a16:creationId xmlns:a16="http://schemas.microsoft.com/office/drawing/2014/main" id="{76CBF4E2-E84B-4B61-84B1-23F55ECE9B6F}"/>
                  </a:ext>
                </a:extLst>
              </p:cNvPr>
              <p:cNvSpPr>
                <a:spLocks/>
              </p:cNvSpPr>
              <p:nvPr/>
            </p:nvSpPr>
            <p:spPr bwMode="auto">
              <a:xfrm>
                <a:off x="5267" y="980"/>
                <a:ext cx="314" cy="401"/>
              </a:xfrm>
              <a:custGeom>
                <a:avLst/>
                <a:gdLst>
                  <a:gd name="T0" fmla="*/ 1173 w 1187"/>
                  <a:gd name="T1" fmla="*/ 1520 h 1520"/>
                  <a:gd name="T2" fmla="*/ 1173 w 1187"/>
                  <a:gd name="T3" fmla="*/ 1520 h 1520"/>
                  <a:gd name="T4" fmla="*/ 13 w 1187"/>
                  <a:gd name="T5" fmla="*/ 1520 h 1520"/>
                  <a:gd name="T6" fmla="*/ 0 w 1187"/>
                  <a:gd name="T7" fmla="*/ 1507 h 1520"/>
                  <a:gd name="T8" fmla="*/ 0 w 1187"/>
                  <a:gd name="T9" fmla="*/ 14 h 1520"/>
                  <a:gd name="T10" fmla="*/ 13 w 1187"/>
                  <a:gd name="T11" fmla="*/ 0 h 1520"/>
                  <a:gd name="T12" fmla="*/ 133 w 1187"/>
                  <a:gd name="T13" fmla="*/ 0 h 1520"/>
                  <a:gd name="T14" fmla="*/ 133 w 1187"/>
                  <a:gd name="T15" fmla="*/ 27 h 1520"/>
                  <a:gd name="T16" fmla="*/ 27 w 1187"/>
                  <a:gd name="T17" fmla="*/ 27 h 1520"/>
                  <a:gd name="T18" fmla="*/ 27 w 1187"/>
                  <a:gd name="T19" fmla="*/ 1494 h 1520"/>
                  <a:gd name="T20" fmla="*/ 1160 w 1187"/>
                  <a:gd name="T21" fmla="*/ 1494 h 1520"/>
                  <a:gd name="T22" fmla="*/ 1160 w 1187"/>
                  <a:gd name="T23" fmla="*/ 27 h 1520"/>
                  <a:gd name="T24" fmla="*/ 1053 w 1187"/>
                  <a:gd name="T25" fmla="*/ 27 h 1520"/>
                  <a:gd name="T26" fmla="*/ 1053 w 1187"/>
                  <a:gd name="T27" fmla="*/ 0 h 1520"/>
                  <a:gd name="T28" fmla="*/ 1173 w 1187"/>
                  <a:gd name="T29" fmla="*/ 0 h 1520"/>
                  <a:gd name="T30" fmla="*/ 1187 w 1187"/>
                  <a:gd name="T31" fmla="*/ 14 h 1520"/>
                  <a:gd name="T32" fmla="*/ 1187 w 1187"/>
                  <a:gd name="T33" fmla="*/ 1507 h 1520"/>
                  <a:gd name="T34" fmla="*/ 1173 w 1187"/>
                  <a:gd name="T35" fmla="*/ 1520 h 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7" h="1520">
                    <a:moveTo>
                      <a:pt x="1173" y="1520"/>
                    </a:moveTo>
                    <a:lnTo>
                      <a:pt x="1173" y="1520"/>
                    </a:lnTo>
                    <a:lnTo>
                      <a:pt x="13" y="1520"/>
                    </a:lnTo>
                    <a:cubicBezTo>
                      <a:pt x="6" y="1520"/>
                      <a:pt x="0" y="1514"/>
                      <a:pt x="0" y="1507"/>
                    </a:cubicBezTo>
                    <a:lnTo>
                      <a:pt x="0" y="14"/>
                    </a:lnTo>
                    <a:cubicBezTo>
                      <a:pt x="0" y="6"/>
                      <a:pt x="6" y="0"/>
                      <a:pt x="13" y="0"/>
                    </a:cubicBezTo>
                    <a:lnTo>
                      <a:pt x="133" y="0"/>
                    </a:lnTo>
                    <a:lnTo>
                      <a:pt x="133" y="27"/>
                    </a:lnTo>
                    <a:lnTo>
                      <a:pt x="27" y="27"/>
                    </a:lnTo>
                    <a:lnTo>
                      <a:pt x="27" y="1494"/>
                    </a:lnTo>
                    <a:lnTo>
                      <a:pt x="1160" y="1494"/>
                    </a:lnTo>
                    <a:lnTo>
                      <a:pt x="1160" y="27"/>
                    </a:lnTo>
                    <a:lnTo>
                      <a:pt x="1053" y="27"/>
                    </a:lnTo>
                    <a:lnTo>
                      <a:pt x="1053" y="0"/>
                    </a:lnTo>
                    <a:lnTo>
                      <a:pt x="1173" y="0"/>
                    </a:lnTo>
                    <a:cubicBezTo>
                      <a:pt x="1181" y="0"/>
                      <a:pt x="1187" y="6"/>
                      <a:pt x="1187" y="14"/>
                    </a:cubicBezTo>
                    <a:lnTo>
                      <a:pt x="1187" y="1507"/>
                    </a:lnTo>
                    <a:cubicBezTo>
                      <a:pt x="1187" y="1514"/>
                      <a:pt x="1181" y="1520"/>
                      <a:pt x="1173" y="152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727" name="Freeform 159">
                <a:extLst>
                  <a:ext uri="{FF2B5EF4-FFF2-40B4-BE49-F238E27FC236}">
                    <a16:creationId xmlns:a16="http://schemas.microsoft.com/office/drawing/2014/main" id="{CF2126E7-35EC-412C-B031-48203C227BB9}"/>
                  </a:ext>
                </a:extLst>
              </p:cNvPr>
              <p:cNvSpPr>
                <a:spLocks noEditPoints="1"/>
              </p:cNvSpPr>
              <p:nvPr/>
            </p:nvSpPr>
            <p:spPr bwMode="auto">
              <a:xfrm>
                <a:off x="5299" y="917"/>
                <a:ext cx="250" cy="91"/>
              </a:xfrm>
              <a:custGeom>
                <a:avLst/>
                <a:gdLst>
                  <a:gd name="T0" fmla="*/ 478 w 947"/>
                  <a:gd name="T1" fmla="*/ 122 h 344"/>
                  <a:gd name="T2" fmla="*/ 478 w 947"/>
                  <a:gd name="T3" fmla="*/ 122 h 344"/>
                  <a:gd name="T4" fmla="*/ 442 w 947"/>
                  <a:gd name="T5" fmla="*/ 158 h 344"/>
                  <a:gd name="T6" fmla="*/ 478 w 947"/>
                  <a:gd name="T7" fmla="*/ 194 h 344"/>
                  <a:gd name="T8" fmla="*/ 514 w 947"/>
                  <a:gd name="T9" fmla="*/ 158 h 344"/>
                  <a:gd name="T10" fmla="*/ 478 w 947"/>
                  <a:gd name="T11" fmla="*/ 122 h 344"/>
                  <a:gd name="T12" fmla="*/ 478 w 947"/>
                  <a:gd name="T13" fmla="*/ 220 h 344"/>
                  <a:gd name="T14" fmla="*/ 478 w 947"/>
                  <a:gd name="T15" fmla="*/ 220 h 344"/>
                  <a:gd name="T16" fmla="*/ 416 w 947"/>
                  <a:gd name="T17" fmla="*/ 158 h 344"/>
                  <a:gd name="T18" fmla="*/ 478 w 947"/>
                  <a:gd name="T19" fmla="*/ 95 h 344"/>
                  <a:gd name="T20" fmla="*/ 541 w 947"/>
                  <a:gd name="T21" fmla="*/ 158 h 344"/>
                  <a:gd name="T22" fmla="*/ 478 w 947"/>
                  <a:gd name="T23" fmla="*/ 220 h 344"/>
                  <a:gd name="T24" fmla="*/ 27 w 947"/>
                  <a:gd name="T25" fmla="*/ 317 h 344"/>
                  <a:gd name="T26" fmla="*/ 27 w 947"/>
                  <a:gd name="T27" fmla="*/ 317 h 344"/>
                  <a:gd name="T28" fmla="*/ 920 w 947"/>
                  <a:gd name="T29" fmla="*/ 317 h 344"/>
                  <a:gd name="T30" fmla="*/ 920 w 947"/>
                  <a:gd name="T31" fmla="*/ 227 h 344"/>
                  <a:gd name="T32" fmla="*/ 868 w 947"/>
                  <a:gd name="T33" fmla="*/ 184 h 344"/>
                  <a:gd name="T34" fmla="*/ 624 w 947"/>
                  <a:gd name="T35" fmla="*/ 184 h 344"/>
                  <a:gd name="T36" fmla="*/ 610 w 947"/>
                  <a:gd name="T37" fmla="*/ 171 h 344"/>
                  <a:gd name="T38" fmla="*/ 611 w 947"/>
                  <a:gd name="T39" fmla="*/ 169 h 344"/>
                  <a:gd name="T40" fmla="*/ 611 w 947"/>
                  <a:gd name="T41" fmla="*/ 161 h 344"/>
                  <a:gd name="T42" fmla="*/ 478 w 947"/>
                  <a:gd name="T43" fmla="*/ 27 h 344"/>
                  <a:gd name="T44" fmla="*/ 345 w 947"/>
                  <a:gd name="T45" fmla="*/ 161 h 344"/>
                  <a:gd name="T46" fmla="*/ 346 w 947"/>
                  <a:gd name="T47" fmla="*/ 170 h 344"/>
                  <a:gd name="T48" fmla="*/ 342 w 947"/>
                  <a:gd name="T49" fmla="*/ 180 h 344"/>
                  <a:gd name="T50" fmla="*/ 332 w 947"/>
                  <a:gd name="T51" fmla="*/ 184 h 344"/>
                  <a:gd name="T52" fmla="*/ 89 w 947"/>
                  <a:gd name="T53" fmla="*/ 184 h 344"/>
                  <a:gd name="T54" fmla="*/ 27 w 947"/>
                  <a:gd name="T55" fmla="*/ 227 h 344"/>
                  <a:gd name="T56" fmla="*/ 27 w 947"/>
                  <a:gd name="T57" fmla="*/ 317 h 344"/>
                  <a:gd name="T58" fmla="*/ 933 w 947"/>
                  <a:gd name="T59" fmla="*/ 344 h 344"/>
                  <a:gd name="T60" fmla="*/ 933 w 947"/>
                  <a:gd name="T61" fmla="*/ 344 h 344"/>
                  <a:gd name="T62" fmla="*/ 13 w 947"/>
                  <a:gd name="T63" fmla="*/ 344 h 344"/>
                  <a:gd name="T64" fmla="*/ 0 w 947"/>
                  <a:gd name="T65" fmla="*/ 331 h 344"/>
                  <a:gd name="T66" fmla="*/ 0 w 947"/>
                  <a:gd name="T67" fmla="*/ 227 h 344"/>
                  <a:gd name="T68" fmla="*/ 89 w 947"/>
                  <a:gd name="T69" fmla="*/ 157 h 344"/>
                  <a:gd name="T70" fmla="*/ 319 w 947"/>
                  <a:gd name="T71" fmla="*/ 157 h 344"/>
                  <a:gd name="T72" fmla="*/ 478 w 947"/>
                  <a:gd name="T73" fmla="*/ 0 h 344"/>
                  <a:gd name="T74" fmla="*/ 637 w 947"/>
                  <a:gd name="T75" fmla="*/ 157 h 344"/>
                  <a:gd name="T76" fmla="*/ 868 w 947"/>
                  <a:gd name="T77" fmla="*/ 157 h 344"/>
                  <a:gd name="T78" fmla="*/ 947 w 947"/>
                  <a:gd name="T79" fmla="*/ 227 h 344"/>
                  <a:gd name="T80" fmla="*/ 947 w 947"/>
                  <a:gd name="T81" fmla="*/ 331 h 344"/>
                  <a:gd name="T82" fmla="*/ 933 w 947"/>
                  <a:gd name="T83"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47" h="344">
                    <a:moveTo>
                      <a:pt x="478" y="122"/>
                    </a:moveTo>
                    <a:lnTo>
                      <a:pt x="478" y="122"/>
                    </a:lnTo>
                    <a:cubicBezTo>
                      <a:pt x="458" y="122"/>
                      <a:pt x="442" y="138"/>
                      <a:pt x="442" y="158"/>
                    </a:cubicBezTo>
                    <a:cubicBezTo>
                      <a:pt x="442" y="178"/>
                      <a:pt x="458" y="194"/>
                      <a:pt x="478" y="194"/>
                    </a:cubicBezTo>
                    <a:cubicBezTo>
                      <a:pt x="498" y="194"/>
                      <a:pt x="514" y="178"/>
                      <a:pt x="514" y="158"/>
                    </a:cubicBezTo>
                    <a:cubicBezTo>
                      <a:pt x="514" y="138"/>
                      <a:pt x="498" y="122"/>
                      <a:pt x="478" y="122"/>
                    </a:cubicBezTo>
                    <a:close/>
                    <a:moveTo>
                      <a:pt x="478" y="220"/>
                    </a:moveTo>
                    <a:lnTo>
                      <a:pt x="478" y="220"/>
                    </a:lnTo>
                    <a:cubicBezTo>
                      <a:pt x="444" y="220"/>
                      <a:pt x="416" y="192"/>
                      <a:pt x="416" y="158"/>
                    </a:cubicBezTo>
                    <a:cubicBezTo>
                      <a:pt x="416" y="123"/>
                      <a:pt x="444" y="95"/>
                      <a:pt x="478" y="95"/>
                    </a:cubicBezTo>
                    <a:cubicBezTo>
                      <a:pt x="513" y="95"/>
                      <a:pt x="541" y="123"/>
                      <a:pt x="541" y="158"/>
                    </a:cubicBezTo>
                    <a:cubicBezTo>
                      <a:pt x="541" y="192"/>
                      <a:pt x="513" y="220"/>
                      <a:pt x="478" y="220"/>
                    </a:cubicBezTo>
                    <a:close/>
                    <a:moveTo>
                      <a:pt x="27" y="317"/>
                    </a:moveTo>
                    <a:lnTo>
                      <a:pt x="27" y="317"/>
                    </a:lnTo>
                    <a:lnTo>
                      <a:pt x="920" y="317"/>
                    </a:lnTo>
                    <a:lnTo>
                      <a:pt x="920" y="227"/>
                    </a:lnTo>
                    <a:cubicBezTo>
                      <a:pt x="920" y="199"/>
                      <a:pt x="893" y="184"/>
                      <a:pt x="868" y="184"/>
                    </a:cubicBezTo>
                    <a:lnTo>
                      <a:pt x="624" y="184"/>
                    </a:lnTo>
                    <a:cubicBezTo>
                      <a:pt x="616" y="184"/>
                      <a:pt x="610" y="178"/>
                      <a:pt x="610" y="171"/>
                    </a:cubicBezTo>
                    <a:cubicBezTo>
                      <a:pt x="610" y="170"/>
                      <a:pt x="611" y="169"/>
                      <a:pt x="611" y="169"/>
                    </a:cubicBezTo>
                    <a:cubicBezTo>
                      <a:pt x="611" y="167"/>
                      <a:pt x="611" y="162"/>
                      <a:pt x="611" y="161"/>
                    </a:cubicBezTo>
                    <a:cubicBezTo>
                      <a:pt x="611" y="87"/>
                      <a:pt x="551" y="27"/>
                      <a:pt x="478" y="27"/>
                    </a:cubicBezTo>
                    <a:cubicBezTo>
                      <a:pt x="405" y="27"/>
                      <a:pt x="345" y="87"/>
                      <a:pt x="345" y="161"/>
                    </a:cubicBezTo>
                    <a:cubicBezTo>
                      <a:pt x="345" y="164"/>
                      <a:pt x="346" y="170"/>
                      <a:pt x="346" y="170"/>
                    </a:cubicBezTo>
                    <a:cubicBezTo>
                      <a:pt x="346" y="174"/>
                      <a:pt x="344" y="177"/>
                      <a:pt x="342" y="180"/>
                    </a:cubicBezTo>
                    <a:cubicBezTo>
                      <a:pt x="339" y="182"/>
                      <a:pt x="336" y="184"/>
                      <a:pt x="332" y="184"/>
                    </a:cubicBezTo>
                    <a:lnTo>
                      <a:pt x="89" y="184"/>
                    </a:lnTo>
                    <a:cubicBezTo>
                      <a:pt x="59" y="184"/>
                      <a:pt x="27" y="202"/>
                      <a:pt x="27" y="227"/>
                    </a:cubicBezTo>
                    <a:lnTo>
                      <a:pt x="27" y="317"/>
                    </a:lnTo>
                    <a:close/>
                    <a:moveTo>
                      <a:pt x="933" y="344"/>
                    </a:moveTo>
                    <a:lnTo>
                      <a:pt x="933" y="344"/>
                    </a:lnTo>
                    <a:lnTo>
                      <a:pt x="13" y="344"/>
                    </a:lnTo>
                    <a:cubicBezTo>
                      <a:pt x="6" y="344"/>
                      <a:pt x="0" y="338"/>
                      <a:pt x="0" y="331"/>
                    </a:cubicBezTo>
                    <a:lnTo>
                      <a:pt x="0" y="227"/>
                    </a:lnTo>
                    <a:cubicBezTo>
                      <a:pt x="0" y="185"/>
                      <a:pt x="46" y="157"/>
                      <a:pt x="89" y="157"/>
                    </a:cubicBezTo>
                    <a:lnTo>
                      <a:pt x="319" y="157"/>
                    </a:lnTo>
                    <a:cubicBezTo>
                      <a:pt x="321" y="70"/>
                      <a:pt x="392" y="0"/>
                      <a:pt x="478" y="0"/>
                    </a:cubicBezTo>
                    <a:cubicBezTo>
                      <a:pt x="565" y="0"/>
                      <a:pt x="636" y="70"/>
                      <a:pt x="637" y="157"/>
                    </a:cubicBezTo>
                    <a:lnTo>
                      <a:pt x="868" y="157"/>
                    </a:lnTo>
                    <a:cubicBezTo>
                      <a:pt x="913" y="157"/>
                      <a:pt x="947" y="187"/>
                      <a:pt x="947" y="227"/>
                    </a:cubicBezTo>
                    <a:lnTo>
                      <a:pt x="947" y="331"/>
                    </a:lnTo>
                    <a:cubicBezTo>
                      <a:pt x="947" y="338"/>
                      <a:pt x="941" y="344"/>
                      <a:pt x="933" y="344"/>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728" name="Freeform 160">
                <a:extLst>
                  <a:ext uri="{FF2B5EF4-FFF2-40B4-BE49-F238E27FC236}">
                    <a16:creationId xmlns:a16="http://schemas.microsoft.com/office/drawing/2014/main" id="{26F15B83-8B2A-4952-856C-2BE58B72DA5B}"/>
                  </a:ext>
                </a:extLst>
              </p:cNvPr>
              <p:cNvSpPr>
                <a:spLocks noEditPoints="1"/>
              </p:cNvSpPr>
              <p:nvPr/>
            </p:nvSpPr>
            <p:spPr bwMode="auto">
              <a:xfrm>
                <a:off x="5366" y="1055"/>
                <a:ext cx="118" cy="119"/>
              </a:xfrm>
              <a:custGeom>
                <a:avLst/>
                <a:gdLst>
                  <a:gd name="T0" fmla="*/ 225 w 450"/>
                  <a:gd name="T1" fmla="*/ 27 h 450"/>
                  <a:gd name="T2" fmla="*/ 225 w 450"/>
                  <a:gd name="T3" fmla="*/ 27 h 450"/>
                  <a:gd name="T4" fmla="*/ 27 w 450"/>
                  <a:gd name="T5" fmla="*/ 225 h 450"/>
                  <a:gd name="T6" fmla="*/ 225 w 450"/>
                  <a:gd name="T7" fmla="*/ 423 h 450"/>
                  <a:gd name="T8" fmla="*/ 423 w 450"/>
                  <a:gd name="T9" fmla="*/ 225 h 450"/>
                  <a:gd name="T10" fmla="*/ 225 w 450"/>
                  <a:gd name="T11" fmla="*/ 27 h 450"/>
                  <a:gd name="T12" fmla="*/ 225 w 450"/>
                  <a:gd name="T13" fmla="*/ 450 h 450"/>
                  <a:gd name="T14" fmla="*/ 225 w 450"/>
                  <a:gd name="T15" fmla="*/ 450 h 450"/>
                  <a:gd name="T16" fmla="*/ 0 w 450"/>
                  <a:gd name="T17" fmla="*/ 225 h 450"/>
                  <a:gd name="T18" fmla="*/ 225 w 450"/>
                  <a:gd name="T19" fmla="*/ 0 h 450"/>
                  <a:gd name="T20" fmla="*/ 450 w 450"/>
                  <a:gd name="T21" fmla="*/ 225 h 450"/>
                  <a:gd name="T22" fmla="*/ 225 w 450"/>
                  <a:gd name="T23"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0" h="450">
                    <a:moveTo>
                      <a:pt x="225" y="27"/>
                    </a:moveTo>
                    <a:lnTo>
                      <a:pt x="225" y="27"/>
                    </a:lnTo>
                    <a:cubicBezTo>
                      <a:pt x="116" y="27"/>
                      <a:pt x="27" y="116"/>
                      <a:pt x="27" y="225"/>
                    </a:cubicBezTo>
                    <a:cubicBezTo>
                      <a:pt x="27" y="334"/>
                      <a:pt x="116" y="423"/>
                      <a:pt x="225" y="423"/>
                    </a:cubicBezTo>
                    <a:cubicBezTo>
                      <a:pt x="334" y="423"/>
                      <a:pt x="423" y="334"/>
                      <a:pt x="423" y="225"/>
                    </a:cubicBezTo>
                    <a:cubicBezTo>
                      <a:pt x="423" y="116"/>
                      <a:pt x="334" y="27"/>
                      <a:pt x="225" y="27"/>
                    </a:cubicBezTo>
                    <a:close/>
                    <a:moveTo>
                      <a:pt x="225" y="450"/>
                    </a:moveTo>
                    <a:lnTo>
                      <a:pt x="225" y="450"/>
                    </a:lnTo>
                    <a:cubicBezTo>
                      <a:pt x="101" y="450"/>
                      <a:pt x="0" y="349"/>
                      <a:pt x="0" y="225"/>
                    </a:cubicBezTo>
                    <a:cubicBezTo>
                      <a:pt x="0" y="101"/>
                      <a:pt x="101" y="0"/>
                      <a:pt x="225" y="0"/>
                    </a:cubicBezTo>
                    <a:cubicBezTo>
                      <a:pt x="349" y="0"/>
                      <a:pt x="450" y="101"/>
                      <a:pt x="450" y="225"/>
                    </a:cubicBezTo>
                    <a:cubicBezTo>
                      <a:pt x="450" y="349"/>
                      <a:pt x="349" y="450"/>
                      <a:pt x="225" y="45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729" name="Freeform 161">
                <a:extLst>
                  <a:ext uri="{FF2B5EF4-FFF2-40B4-BE49-F238E27FC236}">
                    <a16:creationId xmlns:a16="http://schemas.microsoft.com/office/drawing/2014/main" id="{277BE464-73D8-4AED-A93E-1E9A79C6E464}"/>
                  </a:ext>
                </a:extLst>
              </p:cNvPr>
              <p:cNvSpPr>
                <a:spLocks/>
              </p:cNvSpPr>
              <p:nvPr/>
            </p:nvSpPr>
            <p:spPr bwMode="auto">
              <a:xfrm>
                <a:off x="5396" y="1089"/>
                <a:ext cx="60" cy="49"/>
              </a:xfrm>
              <a:custGeom>
                <a:avLst/>
                <a:gdLst>
                  <a:gd name="T0" fmla="*/ 58 w 229"/>
                  <a:gd name="T1" fmla="*/ 185 h 185"/>
                  <a:gd name="T2" fmla="*/ 58 w 229"/>
                  <a:gd name="T3" fmla="*/ 185 h 185"/>
                  <a:gd name="T4" fmla="*/ 48 w 229"/>
                  <a:gd name="T5" fmla="*/ 181 h 185"/>
                  <a:gd name="T6" fmla="*/ 0 w 229"/>
                  <a:gd name="T7" fmla="*/ 133 h 185"/>
                  <a:gd name="T8" fmla="*/ 19 w 229"/>
                  <a:gd name="T9" fmla="*/ 114 h 185"/>
                  <a:gd name="T10" fmla="*/ 58 w 229"/>
                  <a:gd name="T11" fmla="*/ 153 h 185"/>
                  <a:gd name="T12" fmla="*/ 210 w 229"/>
                  <a:gd name="T13" fmla="*/ 0 h 185"/>
                  <a:gd name="T14" fmla="*/ 229 w 229"/>
                  <a:gd name="T15" fmla="*/ 19 h 185"/>
                  <a:gd name="T16" fmla="*/ 67 w 229"/>
                  <a:gd name="T17" fmla="*/ 181 h 185"/>
                  <a:gd name="T18" fmla="*/ 58 w 229"/>
                  <a:gd name="T19"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85">
                    <a:moveTo>
                      <a:pt x="58" y="185"/>
                    </a:moveTo>
                    <a:lnTo>
                      <a:pt x="58" y="185"/>
                    </a:lnTo>
                    <a:cubicBezTo>
                      <a:pt x="54" y="185"/>
                      <a:pt x="51" y="184"/>
                      <a:pt x="48" y="181"/>
                    </a:cubicBezTo>
                    <a:lnTo>
                      <a:pt x="0" y="133"/>
                    </a:lnTo>
                    <a:lnTo>
                      <a:pt x="19" y="114"/>
                    </a:lnTo>
                    <a:lnTo>
                      <a:pt x="58" y="153"/>
                    </a:lnTo>
                    <a:lnTo>
                      <a:pt x="210" y="0"/>
                    </a:lnTo>
                    <a:lnTo>
                      <a:pt x="229" y="19"/>
                    </a:lnTo>
                    <a:lnTo>
                      <a:pt x="67" y="181"/>
                    </a:lnTo>
                    <a:cubicBezTo>
                      <a:pt x="64" y="184"/>
                      <a:pt x="61" y="185"/>
                      <a:pt x="58" y="185"/>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730" name="Freeform 162">
                <a:extLst>
                  <a:ext uri="{FF2B5EF4-FFF2-40B4-BE49-F238E27FC236}">
                    <a16:creationId xmlns:a16="http://schemas.microsoft.com/office/drawing/2014/main" id="{51249111-AFB2-46D8-87D4-0608547D0026}"/>
                  </a:ext>
                </a:extLst>
              </p:cNvPr>
              <p:cNvSpPr>
                <a:spLocks/>
              </p:cNvSpPr>
              <p:nvPr/>
            </p:nvSpPr>
            <p:spPr bwMode="auto">
              <a:xfrm>
                <a:off x="5355" y="1209"/>
                <a:ext cx="144" cy="7"/>
              </a:xfrm>
              <a:custGeom>
                <a:avLst/>
                <a:gdLst>
                  <a:gd name="T0" fmla="*/ 534 w 547"/>
                  <a:gd name="T1" fmla="*/ 27 h 27"/>
                  <a:gd name="T2" fmla="*/ 534 w 547"/>
                  <a:gd name="T3" fmla="*/ 27 h 27"/>
                  <a:gd name="T4" fmla="*/ 14 w 547"/>
                  <a:gd name="T5" fmla="*/ 27 h 27"/>
                  <a:gd name="T6" fmla="*/ 0 w 547"/>
                  <a:gd name="T7" fmla="*/ 13 h 27"/>
                  <a:gd name="T8" fmla="*/ 14 w 547"/>
                  <a:gd name="T9" fmla="*/ 0 h 27"/>
                  <a:gd name="T10" fmla="*/ 534 w 547"/>
                  <a:gd name="T11" fmla="*/ 0 h 27"/>
                  <a:gd name="T12" fmla="*/ 547 w 547"/>
                  <a:gd name="T13" fmla="*/ 13 h 27"/>
                  <a:gd name="T14" fmla="*/ 534 w 547"/>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7" h="27">
                    <a:moveTo>
                      <a:pt x="534" y="27"/>
                    </a:moveTo>
                    <a:lnTo>
                      <a:pt x="534" y="27"/>
                    </a:lnTo>
                    <a:lnTo>
                      <a:pt x="14" y="27"/>
                    </a:lnTo>
                    <a:cubicBezTo>
                      <a:pt x="6" y="27"/>
                      <a:pt x="0" y="21"/>
                      <a:pt x="0" y="13"/>
                    </a:cubicBezTo>
                    <a:cubicBezTo>
                      <a:pt x="0" y="6"/>
                      <a:pt x="6" y="0"/>
                      <a:pt x="14" y="0"/>
                    </a:cubicBezTo>
                    <a:lnTo>
                      <a:pt x="534" y="0"/>
                    </a:lnTo>
                    <a:cubicBezTo>
                      <a:pt x="541" y="0"/>
                      <a:pt x="547" y="6"/>
                      <a:pt x="547" y="13"/>
                    </a:cubicBezTo>
                    <a:cubicBezTo>
                      <a:pt x="547" y="21"/>
                      <a:pt x="541" y="27"/>
                      <a:pt x="534"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731" name="Freeform 163">
                <a:extLst>
                  <a:ext uri="{FF2B5EF4-FFF2-40B4-BE49-F238E27FC236}">
                    <a16:creationId xmlns:a16="http://schemas.microsoft.com/office/drawing/2014/main" id="{BB5372CC-06D1-4093-A827-3C8E18889589}"/>
                  </a:ext>
                </a:extLst>
              </p:cNvPr>
              <p:cNvSpPr>
                <a:spLocks/>
              </p:cNvSpPr>
              <p:nvPr/>
            </p:nvSpPr>
            <p:spPr bwMode="auto">
              <a:xfrm>
                <a:off x="5334" y="1261"/>
                <a:ext cx="183" cy="8"/>
              </a:xfrm>
              <a:custGeom>
                <a:avLst/>
                <a:gdLst>
                  <a:gd name="T0" fmla="*/ 680 w 694"/>
                  <a:gd name="T1" fmla="*/ 27 h 27"/>
                  <a:gd name="T2" fmla="*/ 680 w 694"/>
                  <a:gd name="T3" fmla="*/ 27 h 27"/>
                  <a:gd name="T4" fmla="*/ 14 w 694"/>
                  <a:gd name="T5" fmla="*/ 27 h 27"/>
                  <a:gd name="T6" fmla="*/ 0 w 694"/>
                  <a:gd name="T7" fmla="*/ 13 h 27"/>
                  <a:gd name="T8" fmla="*/ 14 w 694"/>
                  <a:gd name="T9" fmla="*/ 0 h 27"/>
                  <a:gd name="T10" fmla="*/ 680 w 694"/>
                  <a:gd name="T11" fmla="*/ 0 h 27"/>
                  <a:gd name="T12" fmla="*/ 694 w 694"/>
                  <a:gd name="T13" fmla="*/ 13 h 27"/>
                  <a:gd name="T14" fmla="*/ 680 w 69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4" h="27">
                    <a:moveTo>
                      <a:pt x="680" y="27"/>
                    </a:moveTo>
                    <a:lnTo>
                      <a:pt x="680" y="27"/>
                    </a:lnTo>
                    <a:lnTo>
                      <a:pt x="14" y="27"/>
                    </a:lnTo>
                    <a:cubicBezTo>
                      <a:pt x="6" y="27"/>
                      <a:pt x="0" y="21"/>
                      <a:pt x="0" y="13"/>
                    </a:cubicBezTo>
                    <a:cubicBezTo>
                      <a:pt x="0" y="6"/>
                      <a:pt x="6" y="0"/>
                      <a:pt x="14" y="0"/>
                    </a:cubicBezTo>
                    <a:lnTo>
                      <a:pt x="680" y="0"/>
                    </a:lnTo>
                    <a:cubicBezTo>
                      <a:pt x="688" y="0"/>
                      <a:pt x="694" y="6"/>
                      <a:pt x="694" y="13"/>
                    </a:cubicBezTo>
                    <a:cubicBezTo>
                      <a:pt x="694" y="21"/>
                      <a:pt x="688" y="27"/>
                      <a:pt x="680"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732" name="Freeform 164">
                <a:extLst>
                  <a:ext uri="{FF2B5EF4-FFF2-40B4-BE49-F238E27FC236}">
                    <a16:creationId xmlns:a16="http://schemas.microsoft.com/office/drawing/2014/main" id="{67AF617A-CA83-4B25-ACD7-AFD3415D1B7E}"/>
                  </a:ext>
                </a:extLst>
              </p:cNvPr>
              <p:cNvSpPr>
                <a:spLocks/>
              </p:cNvSpPr>
              <p:nvPr/>
            </p:nvSpPr>
            <p:spPr bwMode="auto">
              <a:xfrm>
                <a:off x="5359" y="1307"/>
                <a:ext cx="130" cy="7"/>
              </a:xfrm>
              <a:custGeom>
                <a:avLst/>
                <a:gdLst>
                  <a:gd name="T0" fmla="*/ 480 w 493"/>
                  <a:gd name="T1" fmla="*/ 27 h 27"/>
                  <a:gd name="T2" fmla="*/ 480 w 493"/>
                  <a:gd name="T3" fmla="*/ 27 h 27"/>
                  <a:gd name="T4" fmla="*/ 13 w 493"/>
                  <a:gd name="T5" fmla="*/ 27 h 27"/>
                  <a:gd name="T6" fmla="*/ 0 w 493"/>
                  <a:gd name="T7" fmla="*/ 14 h 27"/>
                  <a:gd name="T8" fmla="*/ 13 w 493"/>
                  <a:gd name="T9" fmla="*/ 0 h 27"/>
                  <a:gd name="T10" fmla="*/ 480 w 493"/>
                  <a:gd name="T11" fmla="*/ 0 h 27"/>
                  <a:gd name="T12" fmla="*/ 493 w 493"/>
                  <a:gd name="T13" fmla="*/ 14 h 27"/>
                  <a:gd name="T14" fmla="*/ 480 w 493"/>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3" h="27">
                    <a:moveTo>
                      <a:pt x="480" y="27"/>
                    </a:moveTo>
                    <a:lnTo>
                      <a:pt x="480" y="27"/>
                    </a:lnTo>
                    <a:lnTo>
                      <a:pt x="13" y="27"/>
                    </a:lnTo>
                    <a:cubicBezTo>
                      <a:pt x="5" y="27"/>
                      <a:pt x="0" y="21"/>
                      <a:pt x="0" y="14"/>
                    </a:cubicBezTo>
                    <a:cubicBezTo>
                      <a:pt x="0" y="6"/>
                      <a:pt x="5" y="0"/>
                      <a:pt x="13" y="0"/>
                    </a:cubicBezTo>
                    <a:lnTo>
                      <a:pt x="480" y="0"/>
                    </a:lnTo>
                    <a:cubicBezTo>
                      <a:pt x="487" y="0"/>
                      <a:pt x="493" y="6"/>
                      <a:pt x="493" y="14"/>
                    </a:cubicBezTo>
                    <a:cubicBezTo>
                      <a:pt x="493" y="21"/>
                      <a:pt x="487" y="27"/>
                      <a:pt x="480"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grpSp>
      </p:grpSp>
      <p:sp>
        <p:nvSpPr>
          <p:cNvPr id="733" name="Isosceles Triangle 732">
            <a:extLst>
              <a:ext uri="{FF2B5EF4-FFF2-40B4-BE49-F238E27FC236}">
                <a16:creationId xmlns:a16="http://schemas.microsoft.com/office/drawing/2014/main" id="{34FD67FA-0DFE-41A2-AB6D-60337D0E8518}"/>
              </a:ext>
            </a:extLst>
          </p:cNvPr>
          <p:cNvSpPr/>
          <p:nvPr/>
        </p:nvSpPr>
        <p:spPr bwMode="auto">
          <a:xfrm flipV="1">
            <a:off x="3686257" y="1411647"/>
            <a:ext cx="1862468" cy="1275876"/>
          </a:xfrm>
          <a:prstGeom prst="triangle">
            <a:avLst/>
          </a:prstGeom>
          <a:gradFill flip="none" rotWithShape="1">
            <a:gsLst>
              <a:gs pos="0">
                <a:srgbClr val="FFFFFF">
                  <a:lumMod val="50000"/>
                  <a:alpha val="56000"/>
                </a:srgbClr>
              </a:gs>
              <a:gs pos="72000">
                <a:srgbClr val="E6E6E6"/>
              </a:gs>
              <a:gs pos="100000">
                <a:srgbClr val="E6E6E6">
                  <a:alpha val="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kern="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734" name="TextBox 733">
            <a:extLst>
              <a:ext uri="{FF2B5EF4-FFF2-40B4-BE49-F238E27FC236}">
                <a16:creationId xmlns:a16="http://schemas.microsoft.com/office/drawing/2014/main" id="{B4D0F92D-5FB5-43ED-A383-B6AFE966F5C3}"/>
              </a:ext>
            </a:extLst>
          </p:cNvPr>
          <p:cNvSpPr txBox="1"/>
          <p:nvPr/>
        </p:nvSpPr>
        <p:spPr>
          <a:xfrm>
            <a:off x="1741877" y="2492718"/>
            <a:ext cx="597104" cy="276834"/>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78560">
              <a:defRPr/>
            </a:pPr>
            <a:r>
              <a:rPr lang="en-US" sz="1345"/>
              <a:t>Users</a:t>
            </a:r>
          </a:p>
        </p:txBody>
      </p:sp>
      <p:sp>
        <p:nvSpPr>
          <p:cNvPr id="735" name="TextBox 734">
            <a:extLst>
              <a:ext uri="{FF2B5EF4-FFF2-40B4-BE49-F238E27FC236}">
                <a16:creationId xmlns:a16="http://schemas.microsoft.com/office/drawing/2014/main" id="{A97546EB-C985-487F-B954-084F66577735}"/>
              </a:ext>
            </a:extLst>
          </p:cNvPr>
          <p:cNvSpPr txBox="1"/>
          <p:nvPr/>
        </p:nvSpPr>
        <p:spPr>
          <a:xfrm>
            <a:off x="1274671" y="3145803"/>
            <a:ext cx="760917" cy="276834"/>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78560">
              <a:defRPr/>
            </a:pPr>
            <a:r>
              <a:rPr lang="en-US" sz="1345"/>
              <a:t>Devices</a:t>
            </a:r>
          </a:p>
        </p:txBody>
      </p:sp>
      <p:sp>
        <p:nvSpPr>
          <p:cNvPr id="736" name="TextBox 735">
            <a:extLst>
              <a:ext uri="{FF2B5EF4-FFF2-40B4-BE49-F238E27FC236}">
                <a16:creationId xmlns:a16="http://schemas.microsoft.com/office/drawing/2014/main" id="{0A9F2E8D-B6B8-48B4-A88B-B77E8F95D1FA}"/>
              </a:ext>
            </a:extLst>
          </p:cNvPr>
          <p:cNvSpPr txBox="1"/>
          <p:nvPr/>
        </p:nvSpPr>
        <p:spPr>
          <a:xfrm>
            <a:off x="1205526" y="4727369"/>
            <a:ext cx="830063" cy="276834"/>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78560">
              <a:defRPr/>
            </a:pPr>
            <a:r>
              <a:rPr lang="en-US" sz="1345"/>
              <a:t>Location</a:t>
            </a:r>
          </a:p>
        </p:txBody>
      </p:sp>
      <p:sp>
        <p:nvSpPr>
          <p:cNvPr id="737" name="TextBox 736">
            <a:extLst>
              <a:ext uri="{FF2B5EF4-FFF2-40B4-BE49-F238E27FC236}">
                <a16:creationId xmlns:a16="http://schemas.microsoft.com/office/drawing/2014/main" id="{3BA6E6DC-F9BC-4D64-B132-93EF9FE1E4BD}"/>
              </a:ext>
            </a:extLst>
          </p:cNvPr>
          <p:cNvSpPr txBox="1"/>
          <p:nvPr/>
        </p:nvSpPr>
        <p:spPr>
          <a:xfrm>
            <a:off x="1768215" y="5401843"/>
            <a:ext cx="570766" cy="276834"/>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78560">
              <a:defRPr/>
            </a:pPr>
            <a:r>
              <a:rPr lang="en-US" sz="1345"/>
              <a:t>Apps</a:t>
            </a:r>
          </a:p>
        </p:txBody>
      </p:sp>
      <p:grpSp>
        <p:nvGrpSpPr>
          <p:cNvPr id="738" name="User">
            <a:extLst>
              <a:ext uri="{FF2B5EF4-FFF2-40B4-BE49-F238E27FC236}">
                <a16:creationId xmlns:a16="http://schemas.microsoft.com/office/drawing/2014/main" id="{7D11CE6C-A642-4DB5-A44B-229BBF73DF75}"/>
              </a:ext>
            </a:extLst>
          </p:cNvPr>
          <p:cNvGrpSpPr/>
          <p:nvPr/>
        </p:nvGrpSpPr>
        <p:grpSpPr>
          <a:xfrm>
            <a:off x="443850" y="3586059"/>
            <a:ext cx="986281" cy="986281"/>
            <a:chOff x="458079" y="2826567"/>
            <a:chExt cx="1006058" cy="1006058"/>
          </a:xfrm>
        </p:grpSpPr>
        <p:sp>
          <p:nvSpPr>
            <p:cNvPr id="739" name="Oval 738" descr="person and laptop">
              <a:extLst>
                <a:ext uri="{FF2B5EF4-FFF2-40B4-BE49-F238E27FC236}">
                  <a16:creationId xmlns:a16="http://schemas.microsoft.com/office/drawing/2014/main" id="{E9BEA951-F501-4622-8F5C-909E971BD987}"/>
                </a:ext>
              </a:extLst>
            </p:cNvPr>
            <p:cNvSpPr/>
            <p:nvPr/>
          </p:nvSpPr>
          <p:spPr bwMode="auto">
            <a:xfrm>
              <a:off x="458079" y="2826567"/>
              <a:ext cx="1006058" cy="100605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372"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40" name="Group 739">
              <a:extLst>
                <a:ext uri="{FF2B5EF4-FFF2-40B4-BE49-F238E27FC236}">
                  <a16:creationId xmlns:a16="http://schemas.microsoft.com/office/drawing/2014/main" id="{8A19F9CF-BC13-43DC-8127-5C90C5F5F083}"/>
                </a:ext>
              </a:extLst>
            </p:cNvPr>
            <p:cNvGrpSpPr/>
            <p:nvPr/>
          </p:nvGrpSpPr>
          <p:grpSpPr>
            <a:xfrm>
              <a:off x="619199" y="3053561"/>
              <a:ext cx="683818" cy="552071"/>
              <a:chOff x="1124660" y="2438555"/>
              <a:chExt cx="1323363" cy="1068399"/>
            </a:xfrm>
          </p:grpSpPr>
          <p:sp>
            <p:nvSpPr>
              <p:cNvPr id="741" name="Freeform 5">
                <a:extLst>
                  <a:ext uri="{FF2B5EF4-FFF2-40B4-BE49-F238E27FC236}">
                    <a16:creationId xmlns:a16="http://schemas.microsoft.com/office/drawing/2014/main" id="{D0DBC347-95C5-4E35-933C-6B14864A7997}"/>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Semilight"/>
                </a:endParaRPr>
              </a:p>
            </p:txBody>
          </p:sp>
          <p:grpSp>
            <p:nvGrpSpPr>
              <p:cNvPr id="742" name="Group 741">
                <a:extLst>
                  <a:ext uri="{FF2B5EF4-FFF2-40B4-BE49-F238E27FC236}">
                    <a16:creationId xmlns:a16="http://schemas.microsoft.com/office/drawing/2014/main" id="{841283D1-1A1B-47CE-A86B-1323BCC2A749}"/>
                  </a:ext>
                </a:extLst>
              </p:cNvPr>
              <p:cNvGrpSpPr/>
              <p:nvPr/>
            </p:nvGrpSpPr>
            <p:grpSpPr>
              <a:xfrm>
                <a:off x="1124660" y="2438555"/>
                <a:ext cx="593820" cy="706058"/>
                <a:chOff x="6447047" y="5804307"/>
                <a:chExt cx="414034" cy="492291"/>
              </a:xfrm>
            </p:grpSpPr>
            <p:sp>
              <p:nvSpPr>
                <p:cNvPr id="743" name="Freeform 9">
                  <a:extLst>
                    <a:ext uri="{FF2B5EF4-FFF2-40B4-BE49-F238E27FC236}">
                      <a16:creationId xmlns:a16="http://schemas.microsoft.com/office/drawing/2014/main" id="{A0BBC3D2-803D-45E3-A754-9460EC862DFC}"/>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386">
                    <a:defRPr/>
                  </a:pPr>
                  <a:endParaRPr lang="en-US" kern="0">
                    <a:solidFill>
                      <a:srgbClr val="353535"/>
                    </a:solidFill>
                    <a:latin typeface="Segoe UI Semilight"/>
                  </a:endParaRPr>
                </a:p>
              </p:txBody>
            </p:sp>
            <p:sp>
              <p:nvSpPr>
                <p:cNvPr id="744" name="Oval 743">
                  <a:extLst>
                    <a:ext uri="{FF2B5EF4-FFF2-40B4-BE49-F238E27FC236}">
                      <a16:creationId xmlns:a16="http://schemas.microsoft.com/office/drawing/2014/main" id="{90B1FCA4-A02E-443D-8261-7C8A6AB2B9AC}"/>
                    </a:ext>
                  </a:extLst>
                </p:cNvPr>
                <p:cNvSpPr>
                  <a:spLocks noChangeArrowheads="1"/>
                </p:cNvSpPr>
                <p:nvPr/>
              </p:nvSpPr>
              <p:spPr bwMode="auto">
                <a:xfrm>
                  <a:off x="6507270" y="5804307"/>
                  <a:ext cx="293587" cy="290228"/>
                </a:xfrm>
                <a:prstGeom prst="ellipse">
                  <a:avLst/>
                </a:prstGeom>
                <a:noFill/>
                <a:ln w="19050" cap="flat">
                  <a:solidFill>
                    <a:srgbClr val="FFFFFF"/>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kern="0">
                    <a:solidFill>
                      <a:srgbClr val="353535"/>
                    </a:solidFill>
                    <a:latin typeface="Segoe UI Semilight"/>
                  </a:endParaRPr>
                </a:p>
              </p:txBody>
            </p:sp>
          </p:grpSp>
        </p:grpSp>
      </p:grpSp>
      <p:sp>
        <p:nvSpPr>
          <p:cNvPr id="746" name="Rectangle 745">
            <a:extLst>
              <a:ext uri="{FF2B5EF4-FFF2-40B4-BE49-F238E27FC236}">
                <a16:creationId xmlns:a16="http://schemas.microsoft.com/office/drawing/2014/main" id="{665C1E7B-E9F0-4893-842E-84D7148AD7D4}"/>
              </a:ext>
            </a:extLst>
          </p:cNvPr>
          <p:cNvSpPr/>
          <p:nvPr/>
        </p:nvSpPr>
        <p:spPr>
          <a:xfrm>
            <a:off x="2067772" y="1259442"/>
            <a:ext cx="1505489" cy="409970"/>
          </a:xfrm>
          <a:prstGeom prst="rect">
            <a:avLst/>
          </a:prstGeom>
        </p:spPr>
        <p:txBody>
          <a:bodyPr wrap="none">
            <a:spAutoFit/>
          </a:bodyPr>
          <a:lstStyle/>
          <a:p>
            <a:pPr algn="ctr" defTabSz="878560">
              <a:lnSpc>
                <a:spcPct val="90000"/>
              </a:lnSpc>
              <a:defRPr/>
            </a:pPr>
            <a:r>
              <a:rPr lang="en-US" sz="2307" kern="0" spc="-68">
                <a:solidFill>
                  <a:srgbClr val="353535"/>
                </a:solidFill>
                <a:latin typeface="Segoe UI"/>
                <a:ea typeface="ＭＳ Ｐゴシック" charset="0"/>
                <a:cs typeface="Segoe UI Semibold" panose="020B0702040204020203" pitchFamily="34" charset="0"/>
              </a:rPr>
              <a:t>Conditions</a:t>
            </a:r>
          </a:p>
        </p:txBody>
      </p:sp>
      <p:grpSp>
        <p:nvGrpSpPr>
          <p:cNvPr id="747" name="Group 746">
            <a:extLst>
              <a:ext uri="{FF2B5EF4-FFF2-40B4-BE49-F238E27FC236}">
                <a16:creationId xmlns:a16="http://schemas.microsoft.com/office/drawing/2014/main" id="{13AD1B1D-937E-4658-AA1F-920557BEEF6C}"/>
              </a:ext>
            </a:extLst>
          </p:cNvPr>
          <p:cNvGrpSpPr/>
          <p:nvPr/>
        </p:nvGrpSpPr>
        <p:grpSpPr>
          <a:xfrm>
            <a:off x="2812804" y="2155918"/>
            <a:ext cx="3857902" cy="3852788"/>
            <a:chOff x="2873757" y="1463979"/>
            <a:chExt cx="3935261" cy="3930044"/>
          </a:xfrm>
        </p:grpSpPr>
        <p:sp>
          <p:nvSpPr>
            <p:cNvPr id="748" name="Freeform: Shape 747">
              <a:extLst>
                <a:ext uri="{FF2B5EF4-FFF2-40B4-BE49-F238E27FC236}">
                  <a16:creationId xmlns:a16="http://schemas.microsoft.com/office/drawing/2014/main" id="{68F06D1B-51BD-4C02-A988-4C0B094130FD}"/>
                </a:ext>
              </a:extLst>
            </p:cNvPr>
            <p:cNvSpPr/>
            <p:nvPr/>
          </p:nvSpPr>
          <p:spPr bwMode="auto">
            <a:xfrm>
              <a:off x="6080484" y="2489200"/>
              <a:ext cx="728534" cy="1892300"/>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9" name="Oval 748">
              <a:extLst>
                <a:ext uri="{FF2B5EF4-FFF2-40B4-BE49-F238E27FC236}">
                  <a16:creationId xmlns:a16="http://schemas.microsoft.com/office/drawing/2014/main" id="{33E007D0-C52B-4200-A02C-8D4E66BCB762}"/>
                </a:ext>
              </a:extLst>
            </p:cNvPr>
            <p:cNvSpPr/>
            <p:nvPr/>
          </p:nvSpPr>
          <p:spPr bwMode="auto">
            <a:xfrm>
              <a:off x="2873757" y="1463979"/>
              <a:ext cx="3930268" cy="3930044"/>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72306" tIns="137845" rIns="172306" bIns="137845" numCol="1" spcCol="0" rtlCol="0" fromWordArt="0" anchor="ctr" anchorCtr="0" forceAA="0" compatLnSpc="1">
              <a:prstTxWarp prst="textNoShape">
                <a:avLst/>
              </a:prstTxWarp>
              <a:noAutofit/>
            </a:bodyPr>
            <a:lstStyle/>
            <a:p>
              <a:pPr algn="ctr" defTabSz="878441" fontAlgn="base">
                <a:lnSpc>
                  <a:spcPct val="90000"/>
                </a:lnSpc>
                <a:spcBef>
                  <a:spcPct val="0"/>
                </a:spcBef>
                <a:spcAft>
                  <a:spcPct val="0"/>
                </a:spcAft>
                <a:defRPr/>
              </a:pPr>
              <a:endParaRPr lang="en-US" sz="153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0" name="Oval 749">
              <a:extLst>
                <a:ext uri="{FF2B5EF4-FFF2-40B4-BE49-F238E27FC236}">
                  <a16:creationId xmlns:a16="http://schemas.microsoft.com/office/drawing/2014/main" id="{E71560E5-E4F2-4A8C-A6BA-314C4622752F}"/>
                </a:ext>
              </a:extLst>
            </p:cNvPr>
            <p:cNvSpPr/>
            <p:nvPr/>
          </p:nvSpPr>
          <p:spPr bwMode="auto">
            <a:xfrm>
              <a:off x="5312236" y="27593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372" kern="0">
                <a:gradFill>
                  <a:gsLst>
                    <a:gs pos="0">
                      <a:srgbClr val="FFFFFF"/>
                    </a:gs>
                    <a:gs pos="100000">
                      <a:srgbClr val="FFFFFF"/>
                    </a:gs>
                  </a:gsLst>
                  <a:lin ang="5400000" scaled="0"/>
                </a:gradFill>
                <a:latin typeface="Segoe UI Semilight"/>
                <a:cs typeface="Segoe UI" pitchFamily="34" charset="0"/>
              </a:endParaRPr>
            </a:p>
          </p:txBody>
        </p:sp>
        <p:grpSp>
          <p:nvGrpSpPr>
            <p:cNvPr id="751" name="Group 750">
              <a:extLst>
                <a:ext uri="{FF2B5EF4-FFF2-40B4-BE49-F238E27FC236}">
                  <a16:creationId xmlns:a16="http://schemas.microsoft.com/office/drawing/2014/main" id="{1E4AE597-2074-410E-A8E3-1C10AF76B59A}"/>
                </a:ext>
              </a:extLst>
            </p:cNvPr>
            <p:cNvGrpSpPr/>
            <p:nvPr/>
          </p:nvGrpSpPr>
          <p:grpSpPr>
            <a:xfrm rot="7443536">
              <a:off x="3418347" y="3378043"/>
              <a:ext cx="1407673" cy="1932398"/>
              <a:chOff x="5553745" y="2621551"/>
              <a:chExt cx="1407673" cy="1932398"/>
            </a:xfrm>
          </p:grpSpPr>
          <p:sp>
            <p:nvSpPr>
              <p:cNvPr id="755" name="Freeform: Shape 754">
                <a:extLst>
                  <a:ext uri="{FF2B5EF4-FFF2-40B4-BE49-F238E27FC236}">
                    <a16:creationId xmlns:a16="http://schemas.microsoft.com/office/drawing/2014/main" id="{896EB565-46C9-4306-A3DE-7A1D157CE9D8}"/>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6" name="Oval 755">
                <a:extLst>
                  <a:ext uri="{FF2B5EF4-FFF2-40B4-BE49-F238E27FC236}">
                    <a16:creationId xmlns:a16="http://schemas.microsoft.com/office/drawing/2014/main" id="{65FE2C78-89D8-416C-83B9-6D5C49EC9C93}"/>
                  </a:ext>
                </a:extLst>
              </p:cNvPr>
              <p:cNvSpPr/>
              <p:nvPr/>
            </p:nvSpPr>
            <p:spPr bwMode="auto">
              <a:xfrm>
                <a:off x="5553745" y="29117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372"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52" name="Group 751">
              <a:extLst>
                <a:ext uri="{FF2B5EF4-FFF2-40B4-BE49-F238E27FC236}">
                  <a16:creationId xmlns:a16="http://schemas.microsoft.com/office/drawing/2014/main" id="{92356BC4-77D2-4222-A78F-AE08CB097D8E}"/>
                </a:ext>
              </a:extLst>
            </p:cNvPr>
            <p:cNvGrpSpPr/>
            <p:nvPr/>
          </p:nvGrpSpPr>
          <p:grpSpPr>
            <a:xfrm rot="14861745">
              <a:off x="3691207" y="1366766"/>
              <a:ext cx="1407673" cy="1932398"/>
              <a:chOff x="5553745" y="2621551"/>
              <a:chExt cx="1407673" cy="1932398"/>
            </a:xfrm>
          </p:grpSpPr>
          <p:sp>
            <p:nvSpPr>
              <p:cNvPr id="753" name="Freeform: Shape 752">
                <a:extLst>
                  <a:ext uri="{FF2B5EF4-FFF2-40B4-BE49-F238E27FC236}">
                    <a16:creationId xmlns:a16="http://schemas.microsoft.com/office/drawing/2014/main" id="{BDA64089-775A-4926-9834-DB26DF1B53D2}"/>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4" name="Oval 753">
                <a:extLst>
                  <a:ext uri="{FF2B5EF4-FFF2-40B4-BE49-F238E27FC236}">
                    <a16:creationId xmlns:a16="http://schemas.microsoft.com/office/drawing/2014/main" id="{38056165-CF82-4596-B22E-BBC8199A48F8}"/>
                  </a:ext>
                </a:extLst>
              </p:cNvPr>
              <p:cNvSpPr/>
              <p:nvPr/>
            </p:nvSpPr>
            <p:spPr bwMode="auto">
              <a:xfrm>
                <a:off x="5553745" y="29117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372"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761" name="Group 760">
            <a:extLst>
              <a:ext uri="{FF2B5EF4-FFF2-40B4-BE49-F238E27FC236}">
                <a16:creationId xmlns:a16="http://schemas.microsoft.com/office/drawing/2014/main" id="{DABBD132-3A4D-4057-A9FA-B23247680313}"/>
              </a:ext>
            </a:extLst>
          </p:cNvPr>
          <p:cNvGrpSpPr/>
          <p:nvPr/>
        </p:nvGrpSpPr>
        <p:grpSpPr>
          <a:xfrm>
            <a:off x="3646905" y="4614975"/>
            <a:ext cx="822512" cy="864840"/>
            <a:chOff x="3725362" y="3896538"/>
            <a:chExt cx="839005" cy="882182"/>
          </a:xfrm>
        </p:grpSpPr>
        <p:grpSp>
          <p:nvGrpSpPr>
            <p:cNvPr id="762" name="Group 761">
              <a:extLst>
                <a:ext uri="{FF2B5EF4-FFF2-40B4-BE49-F238E27FC236}">
                  <a16:creationId xmlns:a16="http://schemas.microsoft.com/office/drawing/2014/main" id="{C5896C19-253E-4F5A-906A-46E613E44C21}"/>
                </a:ext>
              </a:extLst>
            </p:cNvPr>
            <p:cNvGrpSpPr/>
            <p:nvPr/>
          </p:nvGrpSpPr>
          <p:grpSpPr>
            <a:xfrm>
              <a:off x="3725362" y="3896538"/>
              <a:ext cx="790940" cy="602507"/>
              <a:chOff x="4314657" y="4074265"/>
              <a:chExt cx="1059471" cy="807063"/>
            </a:xfrm>
            <a:solidFill>
              <a:srgbClr val="FFFFFF"/>
            </a:solidFill>
          </p:grpSpPr>
          <p:grpSp>
            <p:nvGrpSpPr>
              <p:cNvPr id="764" name="Group 763">
                <a:extLst>
                  <a:ext uri="{FF2B5EF4-FFF2-40B4-BE49-F238E27FC236}">
                    <a16:creationId xmlns:a16="http://schemas.microsoft.com/office/drawing/2014/main" id="{8354CC33-0BC6-42DB-9F58-1A70C7549C34}"/>
                  </a:ext>
                </a:extLst>
              </p:cNvPr>
              <p:cNvGrpSpPr/>
              <p:nvPr/>
            </p:nvGrpSpPr>
            <p:grpSpPr>
              <a:xfrm>
                <a:off x="4816142" y="4074265"/>
                <a:ext cx="557986" cy="539640"/>
                <a:chOff x="9763287" y="5133362"/>
                <a:chExt cx="590975" cy="571545"/>
              </a:xfrm>
              <a:grpFill/>
            </p:grpSpPr>
            <p:sp>
              <p:nvSpPr>
                <p:cNvPr id="797" name="Freeform 212">
                  <a:extLst>
                    <a:ext uri="{FF2B5EF4-FFF2-40B4-BE49-F238E27FC236}">
                      <a16:creationId xmlns:a16="http://schemas.microsoft.com/office/drawing/2014/main" id="{B400A547-3146-4A89-8C31-4BDB212F03C5}"/>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98" name="Freeform 213">
                  <a:extLst>
                    <a:ext uri="{FF2B5EF4-FFF2-40B4-BE49-F238E27FC236}">
                      <a16:creationId xmlns:a16="http://schemas.microsoft.com/office/drawing/2014/main" id="{96466AC7-0D93-4C5C-A862-23CD658E3D37}"/>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99" name="Freeform 214">
                  <a:extLst>
                    <a:ext uri="{FF2B5EF4-FFF2-40B4-BE49-F238E27FC236}">
                      <a16:creationId xmlns:a16="http://schemas.microsoft.com/office/drawing/2014/main" id="{DF1862F5-9E62-4B21-93E7-E7AF381A0371}"/>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800" name="Freeform 215">
                  <a:extLst>
                    <a:ext uri="{FF2B5EF4-FFF2-40B4-BE49-F238E27FC236}">
                      <a16:creationId xmlns:a16="http://schemas.microsoft.com/office/drawing/2014/main" id="{B244214A-7214-4295-8E30-0C5EFBF0B03A}"/>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801" name="Freeform 216">
                  <a:extLst>
                    <a:ext uri="{FF2B5EF4-FFF2-40B4-BE49-F238E27FC236}">
                      <a16:creationId xmlns:a16="http://schemas.microsoft.com/office/drawing/2014/main" id="{A0C9A2A9-FBBB-4FD1-A5A5-DBE56BF067D2}"/>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802" name="Freeform 217">
                  <a:extLst>
                    <a:ext uri="{FF2B5EF4-FFF2-40B4-BE49-F238E27FC236}">
                      <a16:creationId xmlns:a16="http://schemas.microsoft.com/office/drawing/2014/main" id="{30DB5033-9080-48EA-9B68-A1639F8E63BB}"/>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803" name="Freeform 218">
                  <a:extLst>
                    <a:ext uri="{FF2B5EF4-FFF2-40B4-BE49-F238E27FC236}">
                      <a16:creationId xmlns:a16="http://schemas.microsoft.com/office/drawing/2014/main" id="{4E62D107-5231-425A-A175-632F8D267B0C}"/>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804" name="Freeform 219">
                  <a:extLst>
                    <a:ext uri="{FF2B5EF4-FFF2-40B4-BE49-F238E27FC236}">
                      <a16:creationId xmlns:a16="http://schemas.microsoft.com/office/drawing/2014/main" id="{E6E5F7D1-C81C-46D8-B145-97C96213F783}"/>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805" name="Freeform 220">
                  <a:extLst>
                    <a:ext uri="{FF2B5EF4-FFF2-40B4-BE49-F238E27FC236}">
                      <a16:creationId xmlns:a16="http://schemas.microsoft.com/office/drawing/2014/main" id="{8491C413-750D-4709-A940-A67EA6B14FA8}"/>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806" name="Freeform 221">
                  <a:extLst>
                    <a:ext uri="{FF2B5EF4-FFF2-40B4-BE49-F238E27FC236}">
                      <a16:creationId xmlns:a16="http://schemas.microsoft.com/office/drawing/2014/main" id="{7F75D9FF-DE05-4C54-B885-FA8194F064C9}"/>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807" name="Freeform 222">
                  <a:extLst>
                    <a:ext uri="{FF2B5EF4-FFF2-40B4-BE49-F238E27FC236}">
                      <a16:creationId xmlns:a16="http://schemas.microsoft.com/office/drawing/2014/main" id="{E4842A67-E7AF-4352-8B43-3988AFB4F081}"/>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808" name="Freeform 223">
                  <a:extLst>
                    <a:ext uri="{FF2B5EF4-FFF2-40B4-BE49-F238E27FC236}">
                      <a16:creationId xmlns:a16="http://schemas.microsoft.com/office/drawing/2014/main" id="{F1258BBD-B141-4192-ADCE-C33D56E615D5}"/>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809" name="Freeform 224">
                  <a:extLst>
                    <a:ext uri="{FF2B5EF4-FFF2-40B4-BE49-F238E27FC236}">
                      <a16:creationId xmlns:a16="http://schemas.microsoft.com/office/drawing/2014/main" id="{53706367-2970-4C80-8C0D-8C3971E4DDE7}"/>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grpSp>
          <p:grpSp>
            <p:nvGrpSpPr>
              <p:cNvPr id="765" name="Group 764">
                <a:extLst>
                  <a:ext uri="{FF2B5EF4-FFF2-40B4-BE49-F238E27FC236}">
                    <a16:creationId xmlns:a16="http://schemas.microsoft.com/office/drawing/2014/main" id="{38CE1C2F-D475-4BB3-987D-CD1813CD6263}"/>
                  </a:ext>
                </a:extLst>
              </p:cNvPr>
              <p:cNvGrpSpPr/>
              <p:nvPr/>
            </p:nvGrpSpPr>
            <p:grpSpPr>
              <a:xfrm>
                <a:off x="4565401" y="4207980"/>
                <a:ext cx="557986" cy="539640"/>
                <a:chOff x="4212581" y="4384439"/>
                <a:chExt cx="590975" cy="571545"/>
              </a:xfrm>
              <a:grpFill/>
            </p:grpSpPr>
            <p:sp>
              <p:nvSpPr>
                <p:cNvPr id="782" name="Rectangle: Top Corners Rounded 781">
                  <a:extLst>
                    <a:ext uri="{FF2B5EF4-FFF2-40B4-BE49-F238E27FC236}">
                      <a16:creationId xmlns:a16="http://schemas.microsoft.com/office/drawing/2014/main" id="{42878BCE-D7B3-4297-9FB7-01608987E12D}"/>
                    </a:ext>
                  </a:extLst>
                </p:cNvPr>
                <p:cNvSpPr/>
                <p:nvPr/>
              </p:nvSpPr>
              <p:spPr bwMode="auto">
                <a:xfrm>
                  <a:off x="4317350" y="4394156"/>
                  <a:ext cx="319438" cy="493088"/>
                </a:xfrm>
                <a:prstGeom prst="round2SameRect">
                  <a:avLst>
                    <a:gd name="adj1" fmla="val 22258"/>
                    <a:gd name="adj2" fmla="val 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83" name="Group 782">
                  <a:extLst>
                    <a:ext uri="{FF2B5EF4-FFF2-40B4-BE49-F238E27FC236}">
                      <a16:creationId xmlns:a16="http://schemas.microsoft.com/office/drawing/2014/main" id="{8539797C-E667-4E06-BDE7-556A0643789B}"/>
                    </a:ext>
                  </a:extLst>
                </p:cNvPr>
                <p:cNvGrpSpPr/>
                <p:nvPr/>
              </p:nvGrpSpPr>
              <p:grpSpPr>
                <a:xfrm>
                  <a:off x="4212581" y="4384439"/>
                  <a:ext cx="590975" cy="571545"/>
                  <a:chOff x="9763287" y="5133362"/>
                  <a:chExt cx="590975" cy="571545"/>
                </a:xfrm>
                <a:grpFill/>
              </p:grpSpPr>
              <p:sp>
                <p:nvSpPr>
                  <p:cNvPr id="784" name="Freeform 212">
                    <a:extLst>
                      <a:ext uri="{FF2B5EF4-FFF2-40B4-BE49-F238E27FC236}">
                        <a16:creationId xmlns:a16="http://schemas.microsoft.com/office/drawing/2014/main" id="{68BB9055-7E71-48A4-9862-E8955FDCC8A4}"/>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85" name="Freeform 213">
                    <a:extLst>
                      <a:ext uri="{FF2B5EF4-FFF2-40B4-BE49-F238E27FC236}">
                        <a16:creationId xmlns:a16="http://schemas.microsoft.com/office/drawing/2014/main" id="{702777DD-2D9B-484F-BCAD-25F47A79256D}"/>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86" name="Freeform 214">
                    <a:extLst>
                      <a:ext uri="{FF2B5EF4-FFF2-40B4-BE49-F238E27FC236}">
                        <a16:creationId xmlns:a16="http://schemas.microsoft.com/office/drawing/2014/main" id="{77AC7FE8-27C1-4392-9086-0EFF7875F087}"/>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87" name="Freeform 215">
                    <a:extLst>
                      <a:ext uri="{FF2B5EF4-FFF2-40B4-BE49-F238E27FC236}">
                        <a16:creationId xmlns:a16="http://schemas.microsoft.com/office/drawing/2014/main" id="{66EBDE20-8C8D-4EBE-892C-43AF4996E261}"/>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88" name="Freeform 216">
                    <a:extLst>
                      <a:ext uri="{FF2B5EF4-FFF2-40B4-BE49-F238E27FC236}">
                        <a16:creationId xmlns:a16="http://schemas.microsoft.com/office/drawing/2014/main" id="{63D2C792-BC9A-4A56-97AA-E6C0482A7542}"/>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89" name="Freeform 218">
                    <a:extLst>
                      <a:ext uri="{FF2B5EF4-FFF2-40B4-BE49-F238E27FC236}">
                        <a16:creationId xmlns:a16="http://schemas.microsoft.com/office/drawing/2014/main" id="{C34E0D5F-E691-436A-B838-076573FB4570}"/>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90" name="Freeform 219">
                    <a:extLst>
                      <a:ext uri="{FF2B5EF4-FFF2-40B4-BE49-F238E27FC236}">
                        <a16:creationId xmlns:a16="http://schemas.microsoft.com/office/drawing/2014/main" id="{A1DC39F9-5351-495D-B6B0-B37557FF4B76}"/>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91" name="Freeform 220">
                    <a:extLst>
                      <a:ext uri="{FF2B5EF4-FFF2-40B4-BE49-F238E27FC236}">
                        <a16:creationId xmlns:a16="http://schemas.microsoft.com/office/drawing/2014/main" id="{9CB58C7E-BB2F-4D66-B470-46A386CBA9DB}"/>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92" name="Freeform 221">
                    <a:extLst>
                      <a:ext uri="{FF2B5EF4-FFF2-40B4-BE49-F238E27FC236}">
                        <a16:creationId xmlns:a16="http://schemas.microsoft.com/office/drawing/2014/main" id="{43F46B86-98CA-4C3E-A37C-4CA0159956FD}"/>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93" name="Freeform 222">
                    <a:extLst>
                      <a:ext uri="{FF2B5EF4-FFF2-40B4-BE49-F238E27FC236}">
                        <a16:creationId xmlns:a16="http://schemas.microsoft.com/office/drawing/2014/main" id="{74168CF7-F24B-4B21-8599-F7FE82C37C8B}"/>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94" name="Freeform 223">
                    <a:extLst>
                      <a:ext uri="{FF2B5EF4-FFF2-40B4-BE49-F238E27FC236}">
                        <a16:creationId xmlns:a16="http://schemas.microsoft.com/office/drawing/2014/main" id="{C0524E73-1AF8-4059-A14B-67B1F883D22B}"/>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95" name="Freeform 224">
                    <a:extLst>
                      <a:ext uri="{FF2B5EF4-FFF2-40B4-BE49-F238E27FC236}">
                        <a16:creationId xmlns:a16="http://schemas.microsoft.com/office/drawing/2014/main" id="{BFC33C7E-46E9-4E14-AF6E-D789A9349237}"/>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96" name="Freeform 217">
                    <a:extLst>
                      <a:ext uri="{FF2B5EF4-FFF2-40B4-BE49-F238E27FC236}">
                        <a16:creationId xmlns:a16="http://schemas.microsoft.com/office/drawing/2014/main" id="{6F1D5315-1CEE-45B6-8E8B-31BC5CE7ED37}"/>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grpSp>
          </p:grpSp>
          <p:grpSp>
            <p:nvGrpSpPr>
              <p:cNvPr id="766" name="Group 765">
                <a:extLst>
                  <a:ext uri="{FF2B5EF4-FFF2-40B4-BE49-F238E27FC236}">
                    <a16:creationId xmlns:a16="http://schemas.microsoft.com/office/drawing/2014/main" id="{0A79BCC7-1D43-47A7-B2CC-ECBBC048F7BE}"/>
                  </a:ext>
                </a:extLst>
              </p:cNvPr>
              <p:cNvGrpSpPr/>
              <p:nvPr/>
            </p:nvGrpSpPr>
            <p:grpSpPr>
              <a:xfrm>
                <a:off x="4314657" y="4341688"/>
                <a:ext cx="557986" cy="539640"/>
                <a:chOff x="4212581" y="4384439"/>
                <a:chExt cx="590975" cy="571545"/>
              </a:xfrm>
              <a:grpFill/>
            </p:grpSpPr>
            <p:sp>
              <p:nvSpPr>
                <p:cNvPr id="767" name="Rectangle: Top Corners Rounded 766">
                  <a:extLst>
                    <a:ext uri="{FF2B5EF4-FFF2-40B4-BE49-F238E27FC236}">
                      <a16:creationId xmlns:a16="http://schemas.microsoft.com/office/drawing/2014/main" id="{2E1201B3-EF2E-4A22-96A8-91157B2CA6EA}"/>
                    </a:ext>
                  </a:extLst>
                </p:cNvPr>
                <p:cNvSpPr/>
                <p:nvPr/>
              </p:nvSpPr>
              <p:spPr bwMode="auto">
                <a:xfrm>
                  <a:off x="4317350" y="4394156"/>
                  <a:ext cx="319438" cy="493088"/>
                </a:xfrm>
                <a:prstGeom prst="round2SameRect">
                  <a:avLst>
                    <a:gd name="adj1" fmla="val 22258"/>
                    <a:gd name="adj2" fmla="val 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68" name="Group 767">
                  <a:extLst>
                    <a:ext uri="{FF2B5EF4-FFF2-40B4-BE49-F238E27FC236}">
                      <a16:creationId xmlns:a16="http://schemas.microsoft.com/office/drawing/2014/main" id="{96BD0263-0B82-4967-9920-4D8BCEF81AA5}"/>
                    </a:ext>
                  </a:extLst>
                </p:cNvPr>
                <p:cNvGrpSpPr/>
                <p:nvPr/>
              </p:nvGrpSpPr>
              <p:grpSpPr>
                <a:xfrm>
                  <a:off x="4212581" y="4384439"/>
                  <a:ext cx="590975" cy="571545"/>
                  <a:chOff x="9763287" y="5133362"/>
                  <a:chExt cx="590975" cy="571545"/>
                </a:xfrm>
                <a:grpFill/>
              </p:grpSpPr>
              <p:sp>
                <p:nvSpPr>
                  <p:cNvPr id="769" name="Freeform 212">
                    <a:extLst>
                      <a:ext uri="{FF2B5EF4-FFF2-40B4-BE49-F238E27FC236}">
                        <a16:creationId xmlns:a16="http://schemas.microsoft.com/office/drawing/2014/main" id="{20A20891-0297-4D10-B8FE-A113147BFE5D}"/>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70" name="Freeform 213">
                    <a:extLst>
                      <a:ext uri="{FF2B5EF4-FFF2-40B4-BE49-F238E27FC236}">
                        <a16:creationId xmlns:a16="http://schemas.microsoft.com/office/drawing/2014/main" id="{9C118C46-D073-4A8F-BDD2-D837265C22B7}"/>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71" name="Freeform 214">
                    <a:extLst>
                      <a:ext uri="{FF2B5EF4-FFF2-40B4-BE49-F238E27FC236}">
                        <a16:creationId xmlns:a16="http://schemas.microsoft.com/office/drawing/2014/main" id="{73DE4972-A816-4C5C-91AB-494D9D885E8B}"/>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72" name="Freeform 215">
                    <a:extLst>
                      <a:ext uri="{FF2B5EF4-FFF2-40B4-BE49-F238E27FC236}">
                        <a16:creationId xmlns:a16="http://schemas.microsoft.com/office/drawing/2014/main" id="{F7450545-901F-40E0-B15E-BA5A1F000329}"/>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73" name="Freeform 216">
                    <a:extLst>
                      <a:ext uri="{FF2B5EF4-FFF2-40B4-BE49-F238E27FC236}">
                        <a16:creationId xmlns:a16="http://schemas.microsoft.com/office/drawing/2014/main" id="{6A56CE04-5D19-4C23-BFD5-8988C1F5ED8B}"/>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74" name="Freeform 218">
                    <a:extLst>
                      <a:ext uri="{FF2B5EF4-FFF2-40B4-BE49-F238E27FC236}">
                        <a16:creationId xmlns:a16="http://schemas.microsoft.com/office/drawing/2014/main" id="{47695E9E-BC54-47CA-BBAF-8FBD0AD9732F}"/>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75" name="Freeform 219">
                    <a:extLst>
                      <a:ext uri="{FF2B5EF4-FFF2-40B4-BE49-F238E27FC236}">
                        <a16:creationId xmlns:a16="http://schemas.microsoft.com/office/drawing/2014/main" id="{527A84D1-1F52-4B62-A4ED-14DE22345352}"/>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76" name="Freeform 220">
                    <a:extLst>
                      <a:ext uri="{FF2B5EF4-FFF2-40B4-BE49-F238E27FC236}">
                        <a16:creationId xmlns:a16="http://schemas.microsoft.com/office/drawing/2014/main" id="{5E0900EE-1A6B-4675-B518-B426B1C4BABE}"/>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77" name="Freeform 221">
                    <a:extLst>
                      <a:ext uri="{FF2B5EF4-FFF2-40B4-BE49-F238E27FC236}">
                        <a16:creationId xmlns:a16="http://schemas.microsoft.com/office/drawing/2014/main" id="{16AD59CF-5ADE-47B9-9C79-EB0E3D3CCB87}"/>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78" name="Freeform 222">
                    <a:extLst>
                      <a:ext uri="{FF2B5EF4-FFF2-40B4-BE49-F238E27FC236}">
                        <a16:creationId xmlns:a16="http://schemas.microsoft.com/office/drawing/2014/main" id="{A99C9EEC-3BBD-4237-9554-8AD6D21B216F}"/>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79" name="Freeform 223">
                    <a:extLst>
                      <a:ext uri="{FF2B5EF4-FFF2-40B4-BE49-F238E27FC236}">
                        <a16:creationId xmlns:a16="http://schemas.microsoft.com/office/drawing/2014/main" id="{551FF911-932A-4353-B9A8-C994E2908A7C}"/>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80" name="Freeform 224">
                    <a:extLst>
                      <a:ext uri="{FF2B5EF4-FFF2-40B4-BE49-F238E27FC236}">
                        <a16:creationId xmlns:a16="http://schemas.microsoft.com/office/drawing/2014/main" id="{AA4E96FE-A461-4288-8035-0C8C587D38F6}"/>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81" name="Freeform 217">
                    <a:extLst>
                      <a:ext uri="{FF2B5EF4-FFF2-40B4-BE49-F238E27FC236}">
                        <a16:creationId xmlns:a16="http://schemas.microsoft.com/office/drawing/2014/main" id="{6AA2E718-1CFB-4240-839A-515FBCB079B5}"/>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grpSp>
          </p:grpSp>
        </p:grpSp>
        <p:sp>
          <p:nvSpPr>
            <p:cNvPr id="763" name="TextBox 762">
              <a:extLst>
                <a:ext uri="{FF2B5EF4-FFF2-40B4-BE49-F238E27FC236}">
                  <a16:creationId xmlns:a16="http://schemas.microsoft.com/office/drawing/2014/main" id="{AF0D5BEE-AB96-490B-A802-EBC850F8E47B}"/>
                </a:ext>
              </a:extLst>
            </p:cNvPr>
            <p:cNvSpPr txBox="1"/>
            <p:nvPr/>
          </p:nvSpPr>
          <p:spPr>
            <a:xfrm>
              <a:off x="3882064" y="4520188"/>
              <a:ext cx="682303" cy="25853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560">
                <a:defRPr/>
              </a:pPr>
              <a:r>
                <a:rPr lang="en-US" sz="1176">
                  <a:solidFill>
                    <a:srgbClr val="FFFFFF"/>
                  </a:solidFill>
                </a:rPr>
                <a:t>Policies</a:t>
              </a:r>
            </a:p>
          </p:txBody>
        </p:sp>
      </p:grpSp>
      <p:grpSp>
        <p:nvGrpSpPr>
          <p:cNvPr id="810" name="Group 809">
            <a:extLst>
              <a:ext uri="{FF2B5EF4-FFF2-40B4-BE49-F238E27FC236}">
                <a16:creationId xmlns:a16="http://schemas.microsoft.com/office/drawing/2014/main" id="{B35718B3-5E95-42AB-BE89-CD2A311B9F62}"/>
              </a:ext>
            </a:extLst>
          </p:cNvPr>
          <p:cNvGrpSpPr/>
          <p:nvPr/>
        </p:nvGrpSpPr>
        <p:grpSpPr>
          <a:xfrm>
            <a:off x="5398429" y="3567419"/>
            <a:ext cx="959726" cy="1104752"/>
            <a:chOff x="5727971" y="2924092"/>
            <a:chExt cx="978971" cy="1126905"/>
          </a:xfrm>
        </p:grpSpPr>
        <p:grpSp>
          <p:nvGrpSpPr>
            <p:cNvPr id="811" name="Group 810">
              <a:extLst>
                <a:ext uri="{FF2B5EF4-FFF2-40B4-BE49-F238E27FC236}">
                  <a16:creationId xmlns:a16="http://schemas.microsoft.com/office/drawing/2014/main" id="{D1C01B3C-2F8F-4BB5-A154-16348082A712}"/>
                </a:ext>
              </a:extLst>
            </p:cNvPr>
            <p:cNvGrpSpPr/>
            <p:nvPr/>
          </p:nvGrpSpPr>
          <p:grpSpPr>
            <a:xfrm>
              <a:off x="5727971" y="2924092"/>
              <a:ext cx="729430" cy="562554"/>
              <a:chOff x="5199063" y="3544889"/>
              <a:chExt cx="673100" cy="519112"/>
            </a:xfrm>
            <a:solidFill>
              <a:srgbClr val="FFFFFF"/>
            </a:solidFill>
          </p:grpSpPr>
          <p:sp>
            <p:nvSpPr>
              <p:cNvPr id="813" name="Freeform 160">
                <a:extLst>
                  <a:ext uri="{FF2B5EF4-FFF2-40B4-BE49-F238E27FC236}">
                    <a16:creationId xmlns:a16="http://schemas.microsoft.com/office/drawing/2014/main" id="{085DD007-2700-4C1A-9054-1E930639A6FD}"/>
                  </a:ext>
                </a:extLst>
              </p:cNvPr>
              <p:cNvSpPr>
                <a:spLocks noEditPoints="1"/>
              </p:cNvSpPr>
              <p:nvPr/>
            </p:nvSpPr>
            <p:spPr bwMode="auto">
              <a:xfrm>
                <a:off x="5426075" y="3614739"/>
                <a:ext cx="196850" cy="196850"/>
              </a:xfrm>
              <a:custGeom>
                <a:avLst/>
                <a:gdLst>
                  <a:gd name="T0" fmla="*/ 329 w 720"/>
                  <a:gd name="T1" fmla="*/ 433 h 720"/>
                  <a:gd name="T2" fmla="*/ 433 w 720"/>
                  <a:gd name="T3" fmla="*/ 330 h 720"/>
                  <a:gd name="T4" fmla="*/ 330 w 720"/>
                  <a:gd name="T5" fmla="*/ 287 h 720"/>
                  <a:gd name="T6" fmla="*/ 329 w 720"/>
                  <a:gd name="T7" fmla="*/ 433 h 720"/>
                  <a:gd name="T8" fmla="*/ 360 w 720"/>
                  <a:gd name="T9" fmla="*/ 466 h 720"/>
                  <a:gd name="T10" fmla="*/ 319 w 720"/>
                  <a:gd name="T11" fmla="*/ 458 h 720"/>
                  <a:gd name="T12" fmla="*/ 262 w 720"/>
                  <a:gd name="T13" fmla="*/ 319 h 720"/>
                  <a:gd name="T14" fmla="*/ 401 w 720"/>
                  <a:gd name="T15" fmla="*/ 263 h 720"/>
                  <a:gd name="T16" fmla="*/ 458 w 720"/>
                  <a:gd name="T17" fmla="*/ 401 h 720"/>
                  <a:gd name="T18" fmla="*/ 322 w 720"/>
                  <a:gd name="T19" fmla="*/ 613 h 720"/>
                  <a:gd name="T20" fmla="*/ 395 w 720"/>
                  <a:gd name="T21" fmla="*/ 613 h 720"/>
                  <a:gd name="T22" fmla="*/ 519 w 720"/>
                  <a:gd name="T23" fmla="*/ 665 h 720"/>
                  <a:gd name="T24" fmla="*/ 563 w 720"/>
                  <a:gd name="T25" fmla="*/ 515 h 720"/>
                  <a:gd name="T26" fmla="*/ 688 w 720"/>
                  <a:gd name="T27" fmla="*/ 463 h 720"/>
                  <a:gd name="T28" fmla="*/ 613 w 720"/>
                  <a:gd name="T29" fmla="*/ 326 h 720"/>
                  <a:gd name="T30" fmla="*/ 665 w 720"/>
                  <a:gd name="T31" fmla="*/ 201 h 720"/>
                  <a:gd name="T32" fmla="*/ 514 w 720"/>
                  <a:gd name="T33" fmla="*/ 157 h 720"/>
                  <a:gd name="T34" fmla="*/ 463 w 720"/>
                  <a:gd name="T35" fmla="*/ 32 h 720"/>
                  <a:gd name="T36" fmla="*/ 325 w 720"/>
                  <a:gd name="T37" fmla="*/ 107 h 720"/>
                  <a:gd name="T38" fmla="*/ 201 w 720"/>
                  <a:gd name="T39" fmla="*/ 55 h 720"/>
                  <a:gd name="T40" fmla="*/ 157 w 720"/>
                  <a:gd name="T41" fmla="*/ 206 h 720"/>
                  <a:gd name="T42" fmla="*/ 32 w 720"/>
                  <a:gd name="T43" fmla="*/ 257 h 720"/>
                  <a:gd name="T44" fmla="*/ 107 w 720"/>
                  <a:gd name="T45" fmla="*/ 395 h 720"/>
                  <a:gd name="T46" fmla="*/ 55 w 720"/>
                  <a:gd name="T47" fmla="*/ 519 h 720"/>
                  <a:gd name="T48" fmla="*/ 205 w 720"/>
                  <a:gd name="T49" fmla="*/ 564 h 720"/>
                  <a:gd name="T50" fmla="*/ 257 w 720"/>
                  <a:gd name="T51" fmla="*/ 688 h 720"/>
                  <a:gd name="T52" fmla="*/ 264 w 720"/>
                  <a:gd name="T53" fmla="*/ 720 h 720"/>
                  <a:gd name="T54" fmla="*/ 172 w 720"/>
                  <a:gd name="T55" fmla="*/ 681 h 720"/>
                  <a:gd name="T56" fmla="*/ 144 w 720"/>
                  <a:gd name="T57" fmla="*/ 540 h 720"/>
                  <a:gd name="T58" fmla="*/ 0 w 720"/>
                  <a:gd name="T59" fmla="*/ 455 h 720"/>
                  <a:gd name="T60" fmla="*/ 81 w 720"/>
                  <a:gd name="T61" fmla="*/ 335 h 720"/>
                  <a:gd name="T62" fmla="*/ 39 w 720"/>
                  <a:gd name="T63" fmla="*/ 172 h 720"/>
                  <a:gd name="T64" fmla="*/ 181 w 720"/>
                  <a:gd name="T65" fmla="*/ 144 h 720"/>
                  <a:gd name="T66" fmla="*/ 266 w 720"/>
                  <a:gd name="T67" fmla="*/ 0 h 720"/>
                  <a:gd name="T68" fmla="*/ 386 w 720"/>
                  <a:gd name="T69" fmla="*/ 81 h 720"/>
                  <a:gd name="T70" fmla="*/ 548 w 720"/>
                  <a:gd name="T71" fmla="*/ 39 h 720"/>
                  <a:gd name="T72" fmla="*/ 576 w 720"/>
                  <a:gd name="T73" fmla="*/ 181 h 720"/>
                  <a:gd name="T74" fmla="*/ 720 w 720"/>
                  <a:gd name="T75" fmla="*/ 266 h 720"/>
                  <a:gd name="T76" fmla="*/ 639 w 720"/>
                  <a:gd name="T77" fmla="*/ 386 h 720"/>
                  <a:gd name="T78" fmla="*/ 681 w 720"/>
                  <a:gd name="T79" fmla="*/ 548 h 720"/>
                  <a:gd name="T80" fmla="*/ 539 w 720"/>
                  <a:gd name="T81" fmla="*/ 576 h 720"/>
                  <a:gd name="T82" fmla="*/ 454 w 720"/>
                  <a:gd name="T83" fmla="*/ 720 h 720"/>
                  <a:gd name="T84" fmla="*/ 334 w 720"/>
                  <a:gd name="T85" fmla="*/ 64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0" h="720">
                    <a:moveTo>
                      <a:pt x="329" y="433"/>
                    </a:moveTo>
                    <a:lnTo>
                      <a:pt x="329" y="433"/>
                    </a:lnTo>
                    <a:cubicBezTo>
                      <a:pt x="369" y="450"/>
                      <a:pt x="416" y="431"/>
                      <a:pt x="433" y="391"/>
                    </a:cubicBezTo>
                    <a:cubicBezTo>
                      <a:pt x="441" y="372"/>
                      <a:pt x="441" y="350"/>
                      <a:pt x="433" y="330"/>
                    </a:cubicBezTo>
                    <a:cubicBezTo>
                      <a:pt x="425" y="311"/>
                      <a:pt x="410" y="295"/>
                      <a:pt x="391" y="287"/>
                    </a:cubicBezTo>
                    <a:cubicBezTo>
                      <a:pt x="371" y="279"/>
                      <a:pt x="350" y="279"/>
                      <a:pt x="330" y="287"/>
                    </a:cubicBezTo>
                    <a:cubicBezTo>
                      <a:pt x="310" y="295"/>
                      <a:pt x="295" y="310"/>
                      <a:pt x="287" y="329"/>
                    </a:cubicBezTo>
                    <a:cubicBezTo>
                      <a:pt x="270" y="370"/>
                      <a:pt x="289" y="416"/>
                      <a:pt x="329" y="433"/>
                    </a:cubicBezTo>
                    <a:lnTo>
                      <a:pt x="329" y="433"/>
                    </a:lnTo>
                    <a:close/>
                    <a:moveTo>
                      <a:pt x="360" y="466"/>
                    </a:moveTo>
                    <a:lnTo>
                      <a:pt x="360" y="466"/>
                    </a:lnTo>
                    <a:cubicBezTo>
                      <a:pt x="346" y="466"/>
                      <a:pt x="332" y="464"/>
                      <a:pt x="319" y="458"/>
                    </a:cubicBezTo>
                    <a:lnTo>
                      <a:pt x="319" y="458"/>
                    </a:lnTo>
                    <a:cubicBezTo>
                      <a:pt x="265" y="435"/>
                      <a:pt x="240" y="373"/>
                      <a:pt x="262" y="319"/>
                    </a:cubicBezTo>
                    <a:cubicBezTo>
                      <a:pt x="273" y="293"/>
                      <a:pt x="294" y="273"/>
                      <a:pt x="320" y="262"/>
                    </a:cubicBezTo>
                    <a:cubicBezTo>
                      <a:pt x="346" y="251"/>
                      <a:pt x="375" y="252"/>
                      <a:pt x="401" y="263"/>
                    </a:cubicBezTo>
                    <a:cubicBezTo>
                      <a:pt x="427" y="274"/>
                      <a:pt x="447" y="294"/>
                      <a:pt x="458" y="320"/>
                    </a:cubicBezTo>
                    <a:cubicBezTo>
                      <a:pt x="469" y="347"/>
                      <a:pt x="469" y="375"/>
                      <a:pt x="458" y="401"/>
                    </a:cubicBezTo>
                    <a:cubicBezTo>
                      <a:pt x="441" y="442"/>
                      <a:pt x="401" y="466"/>
                      <a:pt x="360" y="466"/>
                    </a:cubicBezTo>
                    <a:close/>
                    <a:moveTo>
                      <a:pt x="322" y="613"/>
                    </a:moveTo>
                    <a:lnTo>
                      <a:pt x="322" y="613"/>
                    </a:lnTo>
                    <a:lnTo>
                      <a:pt x="395" y="613"/>
                    </a:lnTo>
                    <a:lnTo>
                      <a:pt x="462" y="688"/>
                    </a:lnTo>
                    <a:lnTo>
                      <a:pt x="519" y="665"/>
                    </a:lnTo>
                    <a:lnTo>
                      <a:pt x="512" y="566"/>
                    </a:lnTo>
                    <a:lnTo>
                      <a:pt x="563" y="515"/>
                    </a:lnTo>
                    <a:lnTo>
                      <a:pt x="664" y="520"/>
                    </a:lnTo>
                    <a:lnTo>
                      <a:pt x="688" y="463"/>
                    </a:lnTo>
                    <a:lnTo>
                      <a:pt x="613" y="398"/>
                    </a:lnTo>
                    <a:lnTo>
                      <a:pt x="613" y="326"/>
                    </a:lnTo>
                    <a:lnTo>
                      <a:pt x="688" y="259"/>
                    </a:lnTo>
                    <a:lnTo>
                      <a:pt x="665" y="201"/>
                    </a:lnTo>
                    <a:lnTo>
                      <a:pt x="565" y="208"/>
                    </a:lnTo>
                    <a:lnTo>
                      <a:pt x="514" y="157"/>
                    </a:lnTo>
                    <a:lnTo>
                      <a:pt x="520" y="56"/>
                    </a:lnTo>
                    <a:lnTo>
                      <a:pt x="463" y="32"/>
                    </a:lnTo>
                    <a:lnTo>
                      <a:pt x="398" y="108"/>
                    </a:lnTo>
                    <a:lnTo>
                      <a:pt x="325" y="107"/>
                    </a:lnTo>
                    <a:lnTo>
                      <a:pt x="258" y="32"/>
                    </a:lnTo>
                    <a:lnTo>
                      <a:pt x="201" y="55"/>
                    </a:lnTo>
                    <a:lnTo>
                      <a:pt x="208" y="155"/>
                    </a:lnTo>
                    <a:lnTo>
                      <a:pt x="157" y="206"/>
                    </a:lnTo>
                    <a:lnTo>
                      <a:pt x="56" y="200"/>
                    </a:lnTo>
                    <a:lnTo>
                      <a:pt x="32" y="257"/>
                    </a:lnTo>
                    <a:lnTo>
                      <a:pt x="107" y="322"/>
                    </a:lnTo>
                    <a:lnTo>
                      <a:pt x="107" y="395"/>
                    </a:lnTo>
                    <a:lnTo>
                      <a:pt x="32" y="462"/>
                    </a:lnTo>
                    <a:lnTo>
                      <a:pt x="55" y="519"/>
                    </a:lnTo>
                    <a:lnTo>
                      <a:pt x="155" y="512"/>
                    </a:lnTo>
                    <a:lnTo>
                      <a:pt x="205" y="564"/>
                    </a:lnTo>
                    <a:lnTo>
                      <a:pt x="200" y="664"/>
                    </a:lnTo>
                    <a:lnTo>
                      <a:pt x="257" y="688"/>
                    </a:lnTo>
                    <a:lnTo>
                      <a:pt x="322" y="613"/>
                    </a:lnTo>
                    <a:close/>
                    <a:moveTo>
                      <a:pt x="264" y="720"/>
                    </a:moveTo>
                    <a:lnTo>
                      <a:pt x="264" y="720"/>
                    </a:lnTo>
                    <a:lnTo>
                      <a:pt x="172" y="681"/>
                    </a:lnTo>
                    <a:lnTo>
                      <a:pt x="178" y="574"/>
                    </a:lnTo>
                    <a:lnTo>
                      <a:pt x="144" y="540"/>
                    </a:lnTo>
                    <a:lnTo>
                      <a:pt x="38" y="547"/>
                    </a:lnTo>
                    <a:lnTo>
                      <a:pt x="0" y="455"/>
                    </a:lnTo>
                    <a:lnTo>
                      <a:pt x="80" y="383"/>
                    </a:lnTo>
                    <a:lnTo>
                      <a:pt x="81" y="335"/>
                    </a:lnTo>
                    <a:lnTo>
                      <a:pt x="0" y="265"/>
                    </a:lnTo>
                    <a:lnTo>
                      <a:pt x="39" y="172"/>
                    </a:lnTo>
                    <a:lnTo>
                      <a:pt x="146" y="178"/>
                    </a:lnTo>
                    <a:lnTo>
                      <a:pt x="181" y="144"/>
                    </a:lnTo>
                    <a:lnTo>
                      <a:pt x="173" y="38"/>
                    </a:lnTo>
                    <a:lnTo>
                      <a:pt x="266" y="0"/>
                    </a:lnTo>
                    <a:lnTo>
                      <a:pt x="337" y="81"/>
                    </a:lnTo>
                    <a:lnTo>
                      <a:pt x="386" y="81"/>
                    </a:lnTo>
                    <a:lnTo>
                      <a:pt x="456" y="0"/>
                    </a:lnTo>
                    <a:lnTo>
                      <a:pt x="548" y="39"/>
                    </a:lnTo>
                    <a:lnTo>
                      <a:pt x="542" y="146"/>
                    </a:lnTo>
                    <a:lnTo>
                      <a:pt x="576" y="181"/>
                    </a:lnTo>
                    <a:lnTo>
                      <a:pt x="682" y="173"/>
                    </a:lnTo>
                    <a:lnTo>
                      <a:pt x="720" y="266"/>
                    </a:lnTo>
                    <a:lnTo>
                      <a:pt x="640" y="338"/>
                    </a:lnTo>
                    <a:lnTo>
                      <a:pt x="639" y="386"/>
                    </a:lnTo>
                    <a:lnTo>
                      <a:pt x="720" y="456"/>
                    </a:lnTo>
                    <a:lnTo>
                      <a:pt x="681" y="548"/>
                    </a:lnTo>
                    <a:lnTo>
                      <a:pt x="574" y="542"/>
                    </a:lnTo>
                    <a:lnTo>
                      <a:pt x="539" y="576"/>
                    </a:lnTo>
                    <a:lnTo>
                      <a:pt x="547" y="682"/>
                    </a:lnTo>
                    <a:lnTo>
                      <a:pt x="454" y="720"/>
                    </a:lnTo>
                    <a:lnTo>
                      <a:pt x="383" y="640"/>
                    </a:lnTo>
                    <a:lnTo>
                      <a:pt x="334" y="640"/>
                    </a:lnTo>
                    <a:lnTo>
                      <a:pt x="264" y="72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14" name="Freeform 161">
                <a:extLst>
                  <a:ext uri="{FF2B5EF4-FFF2-40B4-BE49-F238E27FC236}">
                    <a16:creationId xmlns:a16="http://schemas.microsoft.com/office/drawing/2014/main" id="{15160997-8CA4-4315-BBEB-342732CD3E76}"/>
                  </a:ext>
                </a:extLst>
              </p:cNvPr>
              <p:cNvSpPr>
                <a:spLocks noEditPoints="1"/>
              </p:cNvSpPr>
              <p:nvPr/>
            </p:nvSpPr>
            <p:spPr bwMode="auto">
              <a:xfrm>
                <a:off x="5589588" y="3744914"/>
                <a:ext cx="138113" cy="138113"/>
              </a:xfrm>
              <a:custGeom>
                <a:avLst/>
                <a:gdLst>
                  <a:gd name="T0" fmla="*/ 253 w 505"/>
                  <a:gd name="T1" fmla="*/ 202 h 505"/>
                  <a:gd name="T2" fmla="*/ 233 w 505"/>
                  <a:gd name="T3" fmla="*/ 299 h 505"/>
                  <a:gd name="T4" fmla="*/ 272 w 505"/>
                  <a:gd name="T5" fmla="*/ 299 h 505"/>
                  <a:gd name="T6" fmla="*/ 272 w 505"/>
                  <a:gd name="T7" fmla="*/ 206 h 505"/>
                  <a:gd name="T8" fmla="*/ 253 w 505"/>
                  <a:gd name="T9" fmla="*/ 329 h 505"/>
                  <a:gd name="T10" fmla="*/ 223 w 505"/>
                  <a:gd name="T11" fmla="*/ 323 h 505"/>
                  <a:gd name="T12" fmla="*/ 283 w 505"/>
                  <a:gd name="T13" fmla="*/ 181 h 505"/>
                  <a:gd name="T14" fmla="*/ 282 w 505"/>
                  <a:gd name="T15" fmla="*/ 324 h 505"/>
                  <a:gd name="T16" fmla="*/ 225 w 505"/>
                  <a:gd name="T17" fmla="*/ 422 h 505"/>
                  <a:gd name="T18" fmla="*/ 279 w 505"/>
                  <a:gd name="T19" fmla="*/ 422 h 505"/>
                  <a:gd name="T20" fmla="*/ 358 w 505"/>
                  <a:gd name="T21" fmla="*/ 459 h 505"/>
                  <a:gd name="T22" fmla="*/ 391 w 505"/>
                  <a:gd name="T23" fmla="*/ 354 h 505"/>
                  <a:gd name="T24" fmla="*/ 473 w 505"/>
                  <a:gd name="T25" fmla="*/ 324 h 505"/>
                  <a:gd name="T26" fmla="*/ 423 w 505"/>
                  <a:gd name="T27" fmla="*/ 227 h 505"/>
                  <a:gd name="T28" fmla="*/ 460 w 505"/>
                  <a:gd name="T29" fmla="*/ 147 h 505"/>
                  <a:gd name="T30" fmla="*/ 355 w 505"/>
                  <a:gd name="T31" fmla="*/ 114 h 505"/>
                  <a:gd name="T32" fmla="*/ 325 w 505"/>
                  <a:gd name="T33" fmla="*/ 32 h 505"/>
                  <a:gd name="T34" fmla="*/ 227 w 505"/>
                  <a:gd name="T35" fmla="*/ 82 h 505"/>
                  <a:gd name="T36" fmla="*/ 148 w 505"/>
                  <a:gd name="T37" fmla="*/ 45 h 505"/>
                  <a:gd name="T38" fmla="*/ 114 w 505"/>
                  <a:gd name="T39" fmla="*/ 150 h 505"/>
                  <a:gd name="T40" fmla="*/ 32 w 505"/>
                  <a:gd name="T41" fmla="*/ 180 h 505"/>
                  <a:gd name="T42" fmla="*/ 83 w 505"/>
                  <a:gd name="T43" fmla="*/ 278 h 505"/>
                  <a:gd name="T44" fmla="*/ 46 w 505"/>
                  <a:gd name="T45" fmla="*/ 357 h 505"/>
                  <a:gd name="T46" fmla="*/ 151 w 505"/>
                  <a:gd name="T47" fmla="*/ 391 h 505"/>
                  <a:gd name="T48" fmla="*/ 181 w 505"/>
                  <a:gd name="T49" fmla="*/ 473 h 505"/>
                  <a:gd name="T50" fmla="*/ 188 w 505"/>
                  <a:gd name="T51" fmla="*/ 505 h 505"/>
                  <a:gd name="T52" fmla="*/ 119 w 505"/>
                  <a:gd name="T53" fmla="*/ 476 h 505"/>
                  <a:gd name="T54" fmla="*/ 103 w 505"/>
                  <a:gd name="T55" fmla="*/ 380 h 505"/>
                  <a:gd name="T56" fmla="*/ 0 w 505"/>
                  <a:gd name="T57" fmla="*/ 316 h 505"/>
                  <a:gd name="T58" fmla="*/ 56 w 505"/>
                  <a:gd name="T59" fmla="*/ 236 h 505"/>
                  <a:gd name="T60" fmla="*/ 29 w 505"/>
                  <a:gd name="T61" fmla="*/ 119 h 505"/>
                  <a:gd name="T62" fmla="*/ 125 w 505"/>
                  <a:gd name="T63" fmla="*/ 102 h 505"/>
                  <a:gd name="T64" fmla="*/ 189 w 505"/>
                  <a:gd name="T65" fmla="*/ 0 h 505"/>
                  <a:gd name="T66" fmla="*/ 269 w 505"/>
                  <a:gd name="T67" fmla="*/ 56 h 505"/>
                  <a:gd name="T68" fmla="*/ 386 w 505"/>
                  <a:gd name="T69" fmla="*/ 29 h 505"/>
                  <a:gd name="T70" fmla="*/ 403 w 505"/>
                  <a:gd name="T71" fmla="*/ 125 h 505"/>
                  <a:gd name="T72" fmla="*/ 505 w 505"/>
                  <a:gd name="T73" fmla="*/ 189 h 505"/>
                  <a:gd name="T74" fmla="*/ 449 w 505"/>
                  <a:gd name="T75" fmla="*/ 268 h 505"/>
                  <a:gd name="T76" fmla="*/ 476 w 505"/>
                  <a:gd name="T77" fmla="*/ 386 h 505"/>
                  <a:gd name="T78" fmla="*/ 381 w 505"/>
                  <a:gd name="T79" fmla="*/ 402 h 505"/>
                  <a:gd name="T80" fmla="*/ 317 w 505"/>
                  <a:gd name="T81" fmla="*/ 505 h 505"/>
                  <a:gd name="T82" fmla="*/ 237 w 505"/>
                  <a:gd name="T83" fmla="*/ 449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5" h="505">
                    <a:moveTo>
                      <a:pt x="253" y="202"/>
                    </a:moveTo>
                    <a:lnTo>
                      <a:pt x="253" y="202"/>
                    </a:lnTo>
                    <a:cubicBezTo>
                      <a:pt x="233" y="202"/>
                      <a:pt x="215" y="213"/>
                      <a:pt x="206" y="233"/>
                    </a:cubicBezTo>
                    <a:cubicBezTo>
                      <a:pt x="196" y="258"/>
                      <a:pt x="208" y="288"/>
                      <a:pt x="233" y="299"/>
                    </a:cubicBezTo>
                    <a:lnTo>
                      <a:pt x="233" y="299"/>
                    </a:lnTo>
                    <a:cubicBezTo>
                      <a:pt x="246" y="304"/>
                      <a:pt x="259" y="304"/>
                      <a:pt x="272" y="299"/>
                    </a:cubicBezTo>
                    <a:cubicBezTo>
                      <a:pt x="284" y="294"/>
                      <a:pt x="294" y="284"/>
                      <a:pt x="299" y="272"/>
                    </a:cubicBezTo>
                    <a:cubicBezTo>
                      <a:pt x="310" y="246"/>
                      <a:pt x="298" y="217"/>
                      <a:pt x="272" y="206"/>
                    </a:cubicBezTo>
                    <a:cubicBezTo>
                      <a:pt x="266" y="203"/>
                      <a:pt x="259" y="202"/>
                      <a:pt x="253" y="202"/>
                    </a:cubicBezTo>
                    <a:close/>
                    <a:moveTo>
                      <a:pt x="253" y="329"/>
                    </a:moveTo>
                    <a:lnTo>
                      <a:pt x="253" y="329"/>
                    </a:lnTo>
                    <a:cubicBezTo>
                      <a:pt x="243" y="329"/>
                      <a:pt x="233" y="327"/>
                      <a:pt x="223" y="323"/>
                    </a:cubicBezTo>
                    <a:cubicBezTo>
                      <a:pt x="184" y="307"/>
                      <a:pt x="165" y="261"/>
                      <a:pt x="182" y="222"/>
                    </a:cubicBezTo>
                    <a:cubicBezTo>
                      <a:pt x="198" y="183"/>
                      <a:pt x="244" y="165"/>
                      <a:pt x="283" y="181"/>
                    </a:cubicBezTo>
                    <a:cubicBezTo>
                      <a:pt x="322" y="198"/>
                      <a:pt x="340" y="243"/>
                      <a:pt x="324" y="282"/>
                    </a:cubicBezTo>
                    <a:cubicBezTo>
                      <a:pt x="316" y="301"/>
                      <a:pt x="301" y="316"/>
                      <a:pt x="282" y="324"/>
                    </a:cubicBezTo>
                    <a:cubicBezTo>
                      <a:pt x="272" y="327"/>
                      <a:pt x="263" y="329"/>
                      <a:pt x="253" y="329"/>
                    </a:cubicBezTo>
                    <a:close/>
                    <a:moveTo>
                      <a:pt x="225" y="422"/>
                    </a:moveTo>
                    <a:lnTo>
                      <a:pt x="225" y="422"/>
                    </a:lnTo>
                    <a:lnTo>
                      <a:pt x="279" y="422"/>
                    </a:lnTo>
                    <a:lnTo>
                      <a:pt x="324" y="473"/>
                    </a:lnTo>
                    <a:lnTo>
                      <a:pt x="358" y="459"/>
                    </a:lnTo>
                    <a:lnTo>
                      <a:pt x="353" y="392"/>
                    </a:lnTo>
                    <a:lnTo>
                      <a:pt x="391" y="354"/>
                    </a:lnTo>
                    <a:lnTo>
                      <a:pt x="459" y="358"/>
                    </a:lnTo>
                    <a:lnTo>
                      <a:pt x="473" y="324"/>
                    </a:lnTo>
                    <a:lnTo>
                      <a:pt x="422" y="280"/>
                    </a:lnTo>
                    <a:lnTo>
                      <a:pt x="423" y="227"/>
                    </a:lnTo>
                    <a:lnTo>
                      <a:pt x="474" y="181"/>
                    </a:lnTo>
                    <a:lnTo>
                      <a:pt x="460" y="147"/>
                    </a:lnTo>
                    <a:lnTo>
                      <a:pt x="393" y="152"/>
                    </a:lnTo>
                    <a:lnTo>
                      <a:pt x="355" y="114"/>
                    </a:lnTo>
                    <a:lnTo>
                      <a:pt x="359" y="46"/>
                    </a:lnTo>
                    <a:lnTo>
                      <a:pt x="325" y="32"/>
                    </a:lnTo>
                    <a:lnTo>
                      <a:pt x="281" y="83"/>
                    </a:lnTo>
                    <a:lnTo>
                      <a:pt x="227" y="82"/>
                    </a:lnTo>
                    <a:lnTo>
                      <a:pt x="182" y="32"/>
                    </a:lnTo>
                    <a:lnTo>
                      <a:pt x="148" y="45"/>
                    </a:lnTo>
                    <a:lnTo>
                      <a:pt x="153" y="113"/>
                    </a:lnTo>
                    <a:lnTo>
                      <a:pt x="114" y="150"/>
                    </a:lnTo>
                    <a:lnTo>
                      <a:pt x="46" y="146"/>
                    </a:lnTo>
                    <a:lnTo>
                      <a:pt x="32" y="180"/>
                    </a:lnTo>
                    <a:lnTo>
                      <a:pt x="83" y="224"/>
                    </a:lnTo>
                    <a:lnTo>
                      <a:pt x="83" y="278"/>
                    </a:lnTo>
                    <a:lnTo>
                      <a:pt x="32" y="323"/>
                    </a:lnTo>
                    <a:lnTo>
                      <a:pt x="46" y="357"/>
                    </a:lnTo>
                    <a:lnTo>
                      <a:pt x="113" y="353"/>
                    </a:lnTo>
                    <a:lnTo>
                      <a:pt x="151" y="391"/>
                    </a:lnTo>
                    <a:lnTo>
                      <a:pt x="147" y="459"/>
                    </a:lnTo>
                    <a:lnTo>
                      <a:pt x="181" y="473"/>
                    </a:lnTo>
                    <a:lnTo>
                      <a:pt x="225" y="422"/>
                    </a:lnTo>
                    <a:close/>
                    <a:moveTo>
                      <a:pt x="188" y="505"/>
                    </a:moveTo>
                    <a:lnTo>
                      <a:pt x="188" y="505"/>
                    </a:lnTo>
                    <a:lnTo>
                      <a:pt x="119" y="476"/>
                    </a:lnTo>
                    <a:lnTo>
                      <a:pt x="123" y="401"/>
                    </a:lnTo>
                    <a:lnTo>
                      <a:pt x="103" y="380"/>
                    </a:lnTo>
                    <a:lnTo>
                      <a:pt x="28" y="385"/>
                    </a:lnTo>
                    <a:lnTo>
                      <a:pt x="0" y="316"/>
                    </a:lnTo>
                    <a:lnTo>
                      <a:pt x="56" y="266"/>
                    </a:lnTo>
                    <a:lnTo>
                      <a:pt x="56" y="236"/>
                    </a:lnTo>
                    <a:lnTo>
                      <a:pt x="0" y="188"/>
                    </a:lnTo>
                    <a:lnTo>
                      <a:pt x="29" y="119"/>
                    </a:lnTo>
                    <a:lnTo>
                      <a:pt x="104" y="123"/>
                    </a:lnTo>
                    <a:lnTo>
                      <a:pt x="125" y="102"/>
                    </a:lnTo>
                    <a:lnTo>
                      <a:pt x="120" y="28"/>
                    </a:lnTo>
                    <a:lnTo>
                      <a:pt x="189" y="0"/>
                    </a:lnTo>
                    <a:lnTo>
                      <a:pt x="239" y="56"/>
                    </a:lnTo>
                    <a:lnTo>
                      <a:pt x="269" y="56"/>
                    </a:lnTo>
                    <a:lnTo>
                      <a:pt x="317" y="0"/>
                    </a:lnTo>
                    <a:lnTo>
                      <a:pt x="386" y="29"/>
                    </a:lnTo>
                    <a:lnTo>
                      <a:pt x="382" y="104"/>
                    </a:lnTo>
                    <a:lnTo>
                      <a:pt x="403" y="125"/>
                    </a:lnTo>
                    <a:lnTo>
                      <a:pt x="477" y="119"/>
                    </a:lnTo>
                    <a:lnTo>
                      <a:pt x="505" y="189"/>
                    </a:lnTo>
                    <a:lnTo>
                      <a:pt x="449" y="239"/>
                    </a:lnTo>
                    <a:lnTo>
                      <a:pt x="449" y="268"/>
                    </a:lnTo>
                    <a:lnTo>
                      <a:pt x="505" y="317"/>
                    </a:lnTo>
                    <a:lnTo>
                      <a:pt x="476" y="386"/>
                    </a:lnTo>
                    <a:lnTo>
                      <a:pt x="402" y="382"/>
                    </a:lnTo>
                    <a:lnTo>
                      <a:pt x="381" y="402"/>
                    </a:lnTo>
                    <a:lnTo>
                      <a:pt x="386" y="477"/>
                    </a:lnTo>
                    <a:lnTo>
                      <a:pt x="317" y="505"/>
                    </a:lnTo>
                    <a:lnTo>
                      <a:pt x="267" y="449"/>
                    </a:lnTo>
                    <a:lnTo>
                      <a:pt x="237" y="449"/>
                    </a:lnTo>
                    <a:lnTo>
                      <a:pt x="188" y="505"/>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15" name="Freeform 162">
                <a:extLst>
                  <a:ext uri="{FF2B5EF4-FFF2-40B4-BE49-F238E27FC236}">
                    <a16:creationId xmlns:a16="http://schemas.microsoft.com/office/drawing/2014/main" id="{E7AD7861-BC8A-40CF-A095-0A996A72984F}"/>
                  </a:ext>
                </a:extLst>
              </p:cNvPr>
              <p:cNvSpPr>
                <a:spLocks/>
              </p:cNvSpPr>
              <p:nvPr/>
            </p:nvSpPr>
            <p:spPr bwMode="auto">
              <a:xfrm>
                <a:off x="5281613" y="3752851"/>
                <a:ext cx="201613" cy="201613"/>
              </a:xfrm>
              <a:custGeom>
                <a:avLst/>
                <a:gdLst>
                  <a:gd name="T0" fmla="*/ 457 w 738"/>
                  <a:gd name="T1" fmla="*/ 606 h 738"/>
                  <a:gd name="T2" fmla="*/ 401 w 738"/>
                  <a:gd name="T3" fmla="*/ 711 h 738"/>
                  <a:gd name="T4" fmla="*/ 306 w 738"/>
                  <a:gd name="T5" fmla="*/ 616 h 738"/>
                  <a:gd name="T6" fmla="*/ 150 w 738"/>
                  <a:gd name="T7" fmla="*/ 634 h 738"/>
                  <a:gd name="T8" fmla="*/ 149 w 738"/>
                  <a:gd name="T9" fmla="*/ 499 h 738"/>
                  <a:gd name="T10" fmla="*/ 27 w 738"/>
                  <a:gd name="T11" fmla="*/ 401 h 738"/>
                  <a:gd name="T12" fmla="*/ 121 w 738"/>
                  <a:gd name="T13" fmla="*/ 305 h 738"/>
                  <a:gd name="T14" fmla="*/ 104 w 738"/>
                  <a:gd name="T15" fmla="*/ 150 h 738"/>
                  <a:gd name="T16" fmla="*/ 239 w 738"/>
                  <a:gd name="T17" fmla="*/ 149 h 738"/>
                  <a:gd name="T18" fmla="*/ 337 w 738"/>
                  <a:gd name="T19" fmla="*/ 26 h 738"/>
                  <a:gd name="T20" fmla="*/ 432 w 738"/>
                  <a:gd name="T21" fmla="*/ 121 h 738"/>
                  <a:gd name="T22" fmla="*/ 588 w 738"/>
                  <a:gd name="T23" fmla="*/ 104 h 738"/>
                  <a:gd name="T24" fmla="*/ 589 w 738"/>
                  <a:gd name="T25" fmla="*/ 239 h 738"/>
                  <a:gd name="T26" fmla="*/ 711 w 738"/>
                  <a:gd name="T27" fmla="*/ 336 h 738"/>
                  <a:gd name="T28" fmla="*/ 616 w 738"/>
                  <a:gd name="T29" fmla="*/ 432 h 738"/>
                  <a:gd name="T30" fmla="*/ 616 w 738"/>
                  <a:gd name="T31" fmla="*/ 467 h 738"/>
                  <a:gd name="T32" fmla="*/ 637 w 738"/>
                  <a:gd name="T33" fmla="*/ 453 h 738"/>
                  <a:gd name="T34" fmla="*/ 738 w 738"/>
                  <a:gd name="T35" fmla="*/ 317 h 738"/>
                  <a:gd name="T36" fmla="*/ 618 w 738"/>
                  <a:gd name="T37" fmla="*/ 239 h 738"/>
                  <a:gd name="T38" fmla="*/ 593 w 738"/>
                  <a:gd name="T39" fmla="*/ 71 h 738"/>
                  <a:gd name="T40" fmla="*/ 453 w 738"/>
                  <a:gd name="T41" fmla="*/ 101 h 738"/>
                  <a:gd name="T42" fmla="*/ 317 w 738"/>
                  <a:gd name="T43" fmla="*/ 0 h 738"/>
                  <a:gd name="T44" fmla="*/ 239 w 738"/>
                  <a:gd name="T45" fmla="*/ 120 h 738"/>
                  <a:gd name="T46" fmla="*/ 72 w 738"/>
                  <a:gd name="T47" fmla="*/ 144 h 738"/>
                  <a:gd name="T48" fmla="*/ 101 w 738"/>
                  <a:gd name="T49" fmla="*/ 284 h 738"/>
                  <a:gd name="T50" fmla="*/ 0 w 738"/>
                  <a:gd name="T51" fmla="*/ 420 h 738"/>
                  <a:gd name="T52" fmla="*/ 120 w 738"/>
                  <a:gd name="T53" fmla="*/ 498 h 738"/>
                  <a:gd name="T54" fmla="*/ 145 w 738"/>
                  <a:gd name="T55" fmla="*/ 666 h 738"/>
                  <a:gd name="T56" fmla="*/ 284 w 738"/>
                  <a:gd name="T57" fmla="*/ 636 h 738"/>
                  <a:gd name="T58" fmla="*/ 421 w 738"/>
                  <a:gd name="T59" fmla="*/ 738 h 738"/>
                  <a:gd name="T60" fmla="*/ 476 w 738"/>
                  <a:gd name="T61" fmla="*/ 627 h 738"/>
                  <a:gd name="T62" fmla="*/ 457 w 738"/>
                  <a:gd name="T63" fmla="*/ 606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8" h="738">
                    <a:moveTo>
                      <a:pt x="457" y="606"/>
                    </a:moveTo>
                    <a:lnTo>
                      <a:pt x="457" y="606"/>
                    </a:lnTo>
                    <a:lnTo>
                      <a:pt x="432" y="616"/>
                    </a:lnTo>
                    <a:lnTo>
                      <a:pt x="401" y="711"/>
                    </a:lnTo>
                    <a:lnTo>
                      <a:pt x="339" y="711"/>
                    </a:lnTo>
                    <a:lnTo>
                      <a:pt x="306" y="616"/>
                    </a:lnTo>
                    <a:lnTo>
                      <a:pt x="239" y="588"/>
                    </a:lnTo>
                    <a:lnTo>
                      <a:pt x="150" y="634"/>
                    </a:lnTo>
                    <a:lnTo>
                      <a:pt x="106" y="590"/>
                    </a:lnTo>
                    <a:lnTo>
                      <a:pt x="149" y="499"/>
                    </a:lnTo>
                    <a:lnTo>
                      <a:pt x="121" y="432"/>
                    </a:lnTo>
                    <a:lnTo>
                      <a:pt x="27" y="401"/>
                    </a:lnTo>
                    <a:lnTo>
                      <a:pt x="27" y="339"/>
                    </a:lnTo>
                    <a:lnTo>
                      <a:pt x="121" y="305"/>
                    </a:lnTo>
                    <a:lnTo>
                      <a:pt x="149" y="238"/>
                    </a:lnTo>
                    <a:lnTo>
                      <a:pt x="104" y="150"/>
                    </a:lnTo>
                    <a:lnTo>
                      <a:pt x="148" y="106"/>
                    </a:lnTo>
                    <a:lnTo>
                      <a:pt x="239" y="149"/>
                    </a:lnTo>
                    <a:lnTo>
                      <a:pt x="306" y="121"/>
                    </a:lnTo>
                    <a:lnTo>
                      <a:pt x="337" y="26"/>
                    </a:lnTo>
                    <a:lnTo>
                      <a:pt x="398" y="27"/>
                    </a:lnTo>
                    <a:lnTo>
                      <a:pt x="432" y="121"/>
                    </a:lnTo>
                    <a:lnTo>
                      <a:pt x="499" y="149"/>
                    </a:lnTo>
                    <a:lnTo>
                      <a:pt x="588" y="104"/>
                    </a:lnTo>
                    <a:lnTo>
                      <a:pt x="632" y="148"/>
                    </a:lnTo>
                    <a:lnTo>
                      <a:pt x="589" y="239"/>
                    </a:lnTo>
                    <a:lnTo>
                      <a:pt x="616" y="305"/>
                    </a:lnTo>
                    <a:lnTo>
                      <a:pt x="711" y="336"/>
                    </a:lnTo>
                    <a:lnTo>
                      <a:pt x="711" y="398"/>
                    </a:lnTo>
                    <a:lnTo>
                      <a:pt x="616" y="432"/>
                    </a:lnTo>
                    <a:lnTo>
                      <a:pt x="606" y="457"/>
                    </a:lnTo>
                    <a:lnTo>
                      <a:pt x="616" y="467"/>
                    </a:lnTo>
                    <a:lnTo>
                      <a:pt x="627" y="477"/>
                    </a:lnTo>
                    <a:lnTo>
                      <a:pt x="637" y="453"/>
                    </a:lnTo>
                    <a:lnTo>
                      <a:pt x="738" y="417"/>
                    </a:lnTo>
                    <a:lnTo>
                      <a:pt x="738" y="317"/>
                    </a:lnTo>
                    <a:lnTo>
                      <a:pt x="636" y="284"/>
                    </a:lnTo>
                    <a:lnTo>
                      <a:pt x="618" y="239"/>
                    </a:lnTo>
                    <a:lnTo>
                      <a:pt x="664" y="142"/>
                    </a:lnTo>
                    <a:lnTo>
                      <a:pt x="593" y="71"/>
                    </a:lnTo>
                    <a:lnTo>
                      <a:pt x="498" y="120"/>
                    </a:lnTo>
                    <a:lnTo>
                      <a:pt x="453" y="101"/>
                    </a:lnTo>
                    <a:lnTo>
                      <a:pt x="417" y="0"/>
                    </a:lnTo>
                    <a:lnTo>
                      <a:pt x="317" y="0"/>
                    </a:lnTo>
                    <a:lnTo>
                      <a:pt x="284" y="101"/>
                    </a:lnTo>
                    <a:lnTo>
                      <a:pt x="239" y="120"/>
                    </a:lnTo>
                    <a:lnTo>
                      <a:pt x="142" y="74"/>
                    </a:lnTo>
                    <a:lnTo>
                      <a:pt x="72" y="144"/>
                    </a:lnTo>
                    <a:lnTo>
                      <a:pt x="120" y="240"/>
                    </a:lnTo>
                    <a:lnTo>
                      <a:pt x="101" y="284"/>
                    </a:lnTo>
                    <a:lnTo>
                      <a:pt x="0" y="320"/>
                    </a:lnTo>
                    <a:lnTo>
                      <a:pt x="0" y="420"/>
                    </a:lnTo>
                    <a:lnTo>
                      <a:pt x="101" y="454"/>
                    </a:lnTo>
                    <a:lnTo>
                      <a:pt x="120" y="498"/>
                    </a:lnTo>
                    <a:lnTo>
                      <a:pt x="74" y="595"/>
                    </a:lnTo>
                    <a:lnTo>
                      <a:pt x="145" y="666"/>
                    </a:lnTo>
                    <a:lnTo>
                      <a:pt x="240" y="618"/>
                    </a:lnTo>
                    <a:lnTo>
                      <a:pt x="284" y="636"/>
                    </a:lnTo>
                    <a:lnTo>
                      <a:pt x="321" y="738"/>
                    </a:lnTo>
                    <a:lnTo>
                      <a:pt x="421" y="738"/>
                    </a:lnTo>
                    <a:lnTo>
                      <a:pt x="454" y="636"/>
                    </a:lnTo>
                    <a:lnTo>
                      <a:pt x="476" y="627"/>
                    </a:lnTo>
                    <a:lnTo>
                      <a:pt x="467" y="617"/>
                    </a:lnTo>
                    <a:lnTo>
                      <a:pt x="457" y="606"/>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16" name="Freeform 163">
                <a:extLst>
                  <a:ext uri="{FF2B5EF4-FFF2-40B4-BE49-F238E27FC236}">
                    <a16:creationId xmlns:a16="http://schemas.microsoft.com/office/drawing/2014/main" id="{1677FF88-FE47-4407-841D-74BB83C5EE8D}"/>
                  </a:ext>
                </a:extLst>
              </p:cNvPr>
              <p:cNvSpPr>
                <a:spLocks noEditPoints="1"/>
              </p:cNvSpPr>
              <p:nvPr/>
            </p:nvSpPr>
            <p:spPr bwMode="auto">
              <a:xfrm>
                <a:off x="5353050" y="3822701"/>
                <a:ext cx="58738" cy="60325"/>
              </a:xfrm>
              <a:custGeom>
                <a:avLst/>
                <a:gdLst>
                  <a:gd name="T0" fmla="*/ 185 w 212"/>
                  <a:gd name="T1" fmla="*/ 112 h 218"/>
                  <a:gd name="T2" fmla="*/ 185 w 212"/>
                  <a:gd name="T3" fmla="*/ 112 h 218"/>
                  <a:gd name="T4" fmla="*/ 162 w 212"/>
                  <a:gd name="T5" fmla="*/ 168 h 218"/>
                  <a:gd name="T6" fmla="*/ 50 w 212"/>
                  <a:gd name="T7" fmla="*/ 168 h 218"/>
                  <a:gd name="T8" fmla="*/ 27 w 212"/>
                  <a:gd name="T9" fmla="*/ 112 h 218"/>
                  <a:gd name="T10" fmla="*/ 50 w 212"/>
                  <a:gd name="T11" fmla="*/ 56 h 218"/>
                  <a:gd name="T12" fmla="*/ 106 w 212"/>
                  <a:gd name="T13" fmla="*/ 32 h 218"/>
                  <a:gd name="T14" fmla="*/ 162 w 212"/>
                  <a:gd name="T15" fmla="*/ 56 h 218"/>
                  <a:gd name="T16" fmla="*/ 185 w 212"/>
                  <a:gd name="T17" fmla="*/ 112 h 218"/>
                  <a:gd name="T18" fmla="*/ 31 w 212"/>
                  <a:gd name="T19" fmla="*/ 37 h 218"/>
                  <a:gd name="T20" fmla="*/ 31 w 212"/>
                  <a:gd name="T21" fmla="*/ 37 h 218"/>
                  <a:gd name="T22" fmla="*/ 0 w 212"/>
                  <a:gd name="T23" fmla="*/ 112 h 218"/>
                  <a:gd name="T24" fmla="*/ 3 w 212"/>
                  <a:gd name="T25" fmla="*/ 136 h 218"/>
                  <a:gd name="T26" fmla="*/ 16 w 212"/>
                  <a:gd name="T27" fmla="*/ 167 h 218"/>
                  <a:gd name="T28" fmla="*/ 31 w 212"/>
                  <a:gd name="T29" fmla="*/ 187 h 218"/>
                  <a:gd name="T30" fmla="*/ 106 w 212"/>
                  <a:gd name="T31" fmla="*/ 218 h 218"/>
                  <a:gd name="T32" fmla="*/ 181 w 212"/>
                  <a:gd name="T33" fmla="*/ 187 h 218"/>
                  <a:gd name="T34" fmla="*/ 212 w 212"/>
                  <a:gd name="T35" fmla="*/ 112 h 218"/>
                  <a:gd name="T36" fmla="*/ 181 w 212"/>
                  <a:gd name="T37" fmla="*/ 37 h 218"/>
                  <a:gd name="T38" fmla="*/ 162 w 212"/>
                  <a:gd name="T39" fmla="*/ 21 h 218"/>
                  <a:gd name="T40" fmla="*/ 131 w 212"/>
                  <a:gd name="T41" fmla="*/ 9 h 218"/>
                  <a:gd name="T42" fmla="*/ 31 w 212"/>
                  <a:gd name="T43" fmla="*/ 3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2" h="218">
                    <a:moveTo>
                      <a:pt x="185" y="112"/>
                    </a:moveTo>
                    <a:lnTo>
                      <a:pt x="185" y="112"/>
                    </a:lnTo>
                    <a:cubicBezTo>
                      <a:pt x="185" y="133"/>
                      <a:pt x="177" y="153"/>
                      <a:pt x="162" y="168"/>
                    </a:cubicBezTo>
                    <a:cubicBezTo>
                      <a:pt x="131" y="199"/>
                      <a:pt x="81" y="199"/>
                      <a:pt x="50" y="168"/>
                    </a:cubicBezTo>
                    <a:cubicBezTo>
                      <a:pt x="35" y="153"/>
                      <a:pt x="27" y="133"/>
                      <a:pt x="27" y="112"/>
                    </a:cubicBezTo>
                    <a:cubicBezTo>
                      <a:pt x="27" y="90"/>
                      <a:pt x="35" y="70"/>
                      <a:pt x="50" y="56"/>
                    </a:cubicBezTo>
                    <a:cubicBezTo>
                      <a:pt x="66" y="40"/>
                      <a:pt x="86" y="32"/>
                      <a:pt x="106" y="32"/>
                    </a:cubicBezTo>
                    <a:cubicBezTo>
                      <a:pt x="126" y="32"/>
                      <a:pt x="147" y="40"/>
                      <a:pt x="162" y="56"/>
                    </a:cubicBezTo>
                    <a:cubicBezTo>
                      <a:pt x="177" y="70"/>
                      <a:pt x="185" y="90"/>
                      <a:pt x="185" y="112"/>
                    </a:cubicBezTo>
                    <a:close/>
                    <a:moveTo>
                      <a:pt x="31" y="37"/>
                    </a:moveTo>
                    <a:lnTo>
                      <a:pt x="31" y="37"/>
                    </a:lnTo>
                    <a:cubicBezTo>
                      <a:pt x="11" y="57"/>
                      <a:pt x="0" y="83"/>
                      <a:pt x="0" y="112"/>
                    </a:cubicBezTo>
                    <a:cubicBezTo>
                      <a:pt x="0" y="120"/>
                      <a:pt x="1" y="128"/>
                      <a:pt x="3" y="136"/>
                    </a:cubicBezTo>
                    <a:cubicBezTo>
                      <a:pt x="6" y="147"/>
                      <a:pt x="10" y="157"/>
                      <a:pt x="16" y="167"/>
                    </a:cubicBezTo>
                    <a:cubicBezTo>
                      <a:pt x="20" y="174"/>
                      <a:pt x="25" y="181"/>
                      <a:pt x="31" y="187"/>
                    </a:cubicBezTo>
                    <a:cubicBezTo>
                      <a:pt x="52" y="207"/>
                      <a:pt x="79" y="218"/>
                      <a:pt x="106" y="218"/>
                    </a:cubicBezTo>
                    <a:cubicBezTo>
                      <a:pt x="133" y="218"/>
                      <a:pt x="160" y="207"/>
                      <a:pt x="181" y="187"/>
                    </a:cubicBezTo>
                    <a:cubicBezTo>
                      <a:pt x="201" y="167"/>
                      <a:pt x="212" y="140"/>
                      <a:pt x="212" y="112"/>
                    </a:cubicBezTo>
                    <a:cubicBezTo>
                      <a:pt x="212" y="83"/>
                      <a:pt x="201" y="57"/>
                      <a:pt x="181" y="37"/>
                    </a:cubicBezTo>
                    <a:cubicBezTo>
                      <a:pt x="175" y="31"/>
                      <a:pt x="169" y="26"/>
                      <a:pt x="162" y="21"/>
                    </a:cubicBezTo>
                    <a:cubicBezTo>
                      <a:pt x="152" y="15"/>
                      <a:pt x="141" y="11"/>
                      <a:pt x="131" y="9"/>
                    </a:cubicBezTo>
                    <a:cubicBezTo>
                      <a:pt x="96" y="0"/>
                      <a:pt x="58" y="10"/>
                      <a:pt x="31" y="3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17" name="Freeform 164">
                <a:extLst>
                  <a:ext uri="{FF2B5EF4-FFF2-40B4-BE49-F238E27FC236}">
                    <a16:creationId xmlns:a16="http://schemas.microsoft.com/office/drawing/2014/main" id="{7DCA9A44-CDB4-49F7-8C0B-18D44D10E5F0}"/>
                  </a:ext>
                </a:extLst>
              </p:cNvPr>
              <p:cNvSpPr>
                <a:spLocks/>
              </p:cNvSpPr>
              <p:nvPr/>
            </p:nvSpPr>
            <p:spPr bwMode="auto">
              <a:xfrm>
                <a:off x="5199063" y="3544889"/>
                <a:ext cx="673100" cy="442913"/>
              </a:xfrm>
              <a:custGeom>
                <a:avLst/>
                <a:gdLst>
                  <a:gd name="T0" fmla="*/ 2209 w 2450"/>
                  <a:gd name="T1" fmla="*/ 633 h 1612"/>
                  <a:gd name="T2" fmla="*/ 2209 w 2450"/>
                  <a:gd name="T3" fmla="*/ 633 h 1612"/>
                  <a:gd name="T4" fmla="*/ 2032 w 2450"/>
                  <a:gd name="T5" fmla="*/ 316 h 1612"/>
                  <a:gd name="T6" fmla="*/ 1809 w 2450"/>
                  <a:gd name="T7" fmla="*/ 249 h 1612"/>
                  <a:gd name="T8" fmla="*/ 1630 w 2450"/>
                  <a:gd name="T9" fmla="*/ 294 h 1612"/>
                  <a:gd name="T10" fmla="*/ 1069 w 2450"/>
                  <a:gd name="T11" fmla="*/ 0 h 1612"/>
                  <a:gd name="T12" fmla="*/ 687 w 2450"/>
                  <a:gd name="T13" fmla="*/ 116 h 1612"/>
                  <a:gd name="T14" fmla="*/ 385 w 2450"/>
                  <a:gd name="T15" fmla="*/ 681 h 1612"/>
                  <a:gd name="T16" fmla="*/ 385 w 2450"/>
                  <a:gd name="T17" fmla="*/ 701 h 1612"/>
                  <a:gd name="T18" fmla="*/ 0 w 2450"/>
                  <a:gd name="T19" fmla="*/ 1153 h 1612"/>
                  <a:gd name="T20" fmla="*/ 464 w 2450"/>
                  <a:gd name="T21" fmla="*/ 1612 h 1612"/>
                  <a:gd name="T22" fmla="*/ 1007 w 2450"/>
                  <a:gd name="T23" fmla="*/ 1612 h 1612"/>
                  <a:gd name="T24" fmla="*/ 980 w 2450"/>
                  <a:gd name="T25" fmla="*/ 1585 h 1612"/>
                  <a:gd name="T26" fmla="*/ 464 w 2450"/>
                  <a:gd name="T27" fmla="*/ 1585 h 1612"/>
                  <a:gd name="T28" fmla="*/ 26 w 2450"/>
                  <a:gd name="T29" fmla="*/ 1153 h 1612"/>
                  <a:gd name="T30" fmla="*/ 401 w 2450"/>
                  <a:gd name="T31" fmla="*/ 725 h 1612"/>
                  <a:gd name="T32" fmla="*/ 412 w 2450"/>
                  <a:gd name="T33" fmla="*/ 723 h 1612"/>
                  <a:gd name="T34" fmla="*/ 412 w 2450"/>
                  <a:gd name="T35" fmla="*/ 681 h 1612"/>
                  <a:gd name="T36" fmla="*/ 702 w 2450"/>
                  <a:gd name="T37" fmla="*/ 138 h 1612"/>
                  <a:gd name="T38" fmla="*/ 1069 w 2450"/>
                  <a:gd name="T39" fmla="*/ 27 h 1612"/>
                  <a:gd name="T40" fmla="*/ 1615 w 2450"/>
                  <a:gd name="T41" fmla="*/ 319 h 1612"/>
                  <a:gd name="T42" fmla="*/ 1622 w 2450"/>
                  <a:gd name="T43" fmla="*/ 329 h 1612"/>
                  <a:gd name="T44" fmla="*/ 1633 w 2450"/>
                  <a:gd name="T45" fmla="*/ 323 h 1612"/>
                  <a:gd name="T46" fmla="*/ 1809 w 2450"/>
                  <a:gd name="T47" fmla="*/ 276 h 1612"/>
                  <a:gd name="T48" fmla="*/ 2017 w 2450"/>
                  <a:gd name="T49" fmla="*/ 338 h 1612"/>
                  <a:gd name="T50" fmla="*/ 2183 w 2450"/>
                  <a:gd name="T51" fmla="*/ 641 h 1612"/>
                  <a:gd name="T52" fmla="*/ 2183 w 2450"/>
                  <a:gd name="T53" fmla="*/ 648 h 1612"/>
                  <a:gd name="T54" fmla="*/ 2189 w 2450"/>
                  <a:gd name="T55" fmla="*/ 652 h 1612"/>
                  <a:gd name="T56" fmla="*/ 2423 w 2450"/>
                  <a:gd name="T57" fmla="*/ 1077 h 1612"/>
                  <a:gd name="T58" fmla="*/ 1969 w 2450"/>
                  <a:gd name="T59" fmla="*/ 1585 h 1612"/>
                  <a:gd name="T60" fmla="*/ 1280 w 2450"/>
                  <a:gd name="T61" fmla="*/ 1585 h 1612"/>
                  <a:gd name="T62" fmla="*/ 1306 w 2450"/>
                  <a:gd name="T63" fmla="*/ 1612 h 1612"/>
                  <a:gd name="T64" fmla="*/ 1911 w 2450"/>
                  <a:gd name="T65" fmla="*/ 1612 h 1612"/>
                  <a:gd name="T66" fmla="*/ 1971 w 2450"/>
                  <a:gd name="T67" fmla="*/ 1612 h 1612"/>
                  <a:gd name="T68" fmla="*/ 2450 w 2450"/>
                  <a:gd name="T69" fmla="*/ 1077 h 1612"/>
                  <a:gd name="T70" fmla="*/ 2209 w 2450"/>
                  <a:gd name="T71" fmla="*/ 633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50" h="1612">
                    <a:moveTo>
                      <a:pt x="2209" y="633"/>
                    </a:moveTo>
                    <a:lnTo>
                      <a:pt x="2209" y="633"/>
                    </a:lnTo>
                    <a:cubicBezTo>
                      <a:pt x="2204" y="505"/>
                      <a:pt x="2139" y="387"/>
                      <a:pt x="2032" y="316"/>
                    </a:cubicBezTo>
                    <a:cubicBezTo>
                      <a:pt x="1966" y="272"/>
                      <a:pt x="1889" y="249"/>
                      <a:pt x="1809" y="249"/>
                    </a:cubicBezTo>
                    <a:cubicBezTo>
                      <a:pt x="1746" y="249"/>
                      <a:pt x="1685" y="265"/>
                      <a:pt x="1630" y="294"/>
                    </a:cubicBezTo>
                    <a:cubicBezTo>
                      <a:pt x="1501" y="110"/>
                      <a:pt x="1292" y="0"/>
                      <a:pt x="1069" y="0"/>
                    </a:cubicBezTo>
                    <a:cubicBezTo>
                      <a:pt x="932" y="0"/>
                      <a:pt x="800" y="40"/>
                      <a:pt x="687" y="116"/>
                    </a:cubicBezTo>
                    <a:cubicBezTo>
                      <a:pt x="498" y="243"/>
                      <a:pt x="385" y="455"/>
                      <a:pt x="385" y="681"/>
                    </a:cubicBezTo>
                    <a:lnTo>
                      <a:pt x="385" y="701"/>
                    </a:lnTo>
                    <a:cubicBezTo>
                      <a:pt x="168" y="739"/>
                      <a:pt x="0" y="936"/>
                      <a:pt x="0" y="1153"/>
                    </a:cubicBezTo>
                    <a:cubicBezTo>
                      <a:pt x="0" y="1406"/>
                      <a:pt x="208" y="1612"/>
                      <a:pt x="464" y="1612"/>
                    </a:cubicBezTo>
                    <a:lnTo>
                      <a:pt x="1007" y="1612"/>
                    </a:lnTo>
                    <a:lnTo>
                      <a:pt x="980" y="1585"/>
                    </a:lnTo>
                    <a:lnTo>
                      <a:pt x="464" y="1585"/>
                    </a:lnTo>
                    <a:cubicBezTo>
                      <a:pt x="223" y="1585"/>
                      <a:pt x="26" y="1391"/>
                      <a:pt x="26" y="1153"/>
                    </a:cubicBezTo>
                    <a:cubicBezTo>
                      <a:pt x="26" y="945"/>
                      <a:pt x="191" y="757"/>
                      <a:pt x="401" y="725"/>
                    </a:cubicBezTo>
                    <a:lnTo>
                      <a:pt x="412" y="723"/>
                    </a:lnTo>
                    <a:lnTo>
                      <a:pt x="412" y="681"/>
                    </a:lnTo>
                    <a:cubicBezTo>
                      <a:pt x="412" y="463"/>
                      <a:pt x="520" y="261"/>
                      <a:pt x="702" y="138"/>
                    </a:cubicBezTo>
                    <a:cubicBezTo>
                      <a:pt x="810" y="65"/>
                      <a:pt x="937" y="27"/>
                      <a:pt x="1069" y="27"/>
                    </a:cubicBezTo>
                    <a:cubicBezTo>
                      <a:pt x="1287" y="27"/>
                      <a:pt x="1491" y="136"/>
                      <a:pt x="1615" y="319"/>
                    </a:cubicBezTo>
                    <a:lnTo>
                      <a:pt x="1622" y="329"/>
                    </a:lnTo>
                    <a:lnTo>
                      <a:pt x="1633" y="323"/>
                    </a:lnTo>
                    <a:cubicBezTo>
                      <a:pt x="1686" y="292"/>
                      <a:pt x="1747" y="276"/>
                      <a:pt x="1809" y="276"/>
                    </a:cubicBezTo>
                    <a:cubicBezTo>
                      <a:pt x="1884" y="276"/>
                      <a:pt x="1956" y="297"/>
                      <a:pt x="2017" y="338"/>
                    </a:cubicBezTo>
                    <a:cubicBezTo>
                      <a:pt x="2118" y="406"/>
                      <a:pt x="2180" y="519"/>
                      <a:pt x="2183" y="641"/>
                    </a:cubicBezTo>
                    <a:lnTo>
                      <a:pt x="2183" y="648"/>
                    </a:lnTo>
                    <a:lnTo>
                      <a:pt x="2189" y="652"/>
                    </a:lnTo>
                    <a:cubicBezTo>
                      <a:pt x="2336" y="748"/>
                      <a:pt x="2423" y="907"/>
                      <a:pt x="2423" y="1077"/>
                    </a:cubicBezTo>
                    <a:cubicBezTo>
                      <a:pt x="2423" y="1342"/>
                      <a:pt x="2228" y="1560"/>
                      <a:pt x="1969" y="1585"/>
                    </a:cubicBezTo>
                    <a:lnTo>
                      <a:pt x="1280" y="1585"/>
                    </a:lnTo>
                    <a:lnTo>
                      <a:pt x="1306" y="1612"/>
                    </a:lnTo>
                    <a:lnTo>
                      <a:pt x="1911" y="1612"/>
                    </a:lnTo>
                    <a:lnTo>
                      <a:pt x="1971" y="1612"/>
                    </a:lnTo>
                    <a:cubicBezTo>
                      <a:pt x="2244" y="1585"/>
                      <a:pt x="2450" y="1355"/>
                      <a:pt x="2450" y="1077"/>
                    </a:cubicBezTo>
                    <a:cubicBezTo>
                      <a:pt x="2450" y="900"/>
                      <a:pt x="2360" y="735"/>
                      <a:pt x="2209" y="633"/>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18" name="Freeform 165">
                <a:extLst>
                  <a:ext uri="{FF2B5EF4-FFF2-40B4-BE49-F238E27FC236}">
                    <a16:creationId xmlns:a16="http://schemas.microsoft.com/office/drawing/2014/main" id="{4B737280-9BB4-49C0-8CDA-CE0D618EF640}"/>
                  </a:ext>
                </a:extLst>
              </p:cNvPr>
              <p:cNvSpPr>
                <a:spLocks noEditPoints="1"/>
              </p:cNvSpPr>
              <p:nvPr/>
            </p:nvSpPr>
            <p:spPr bwMode="auto">
              <a:xfrm>
                <a:off x="5543550" y="4014789"/>
                <a:ext cx="34925" cy="34925"/>
              </a:xfrm>
              <a:custGeom>
                <a:avLst/>
                <a:gdLst>
                  <a:gd name="T0" fmla="*/ 63 w 125"/>
                  <a:gd name="T1" fmla="*/ 26 h 125"/>
                  <a:gd name="T2" fmla="*/ 63 w 125"/>
                  <a:gd name="T3" fmla="*/ 26 h 125"/>
                  <a:gd name="T4" fmla="*/ 37 w 125"/>
                  <a:gd name="T5" fmla="*/ 37 h 125"/>
                  <a:gd name="T6" fmla="*/ 27 w 125"/>
                  <a:gd name="T7" fmla="*/ 62 h 125"/>
                  <a:gd name="T8" fmla="*/ 37 w 125"/>
                  <a:gd name="T9" fmla="*/ 87 h 125"/>
                  <a:gd name="T10" fmla="*/ 88 w 125"/>
                  <a:gd name="T11" fmla="*/ 87 h 125"/>
                  <a:gd name="T12" fmla="*/ 98 w 125"/>
                  <a:gd name="T13" fmla="*/ 62 h 125"/>
                  <a:gd name="T14" fmla="*/ 88 w 125"/>
                  <a:gd name="T15" fmla="*/ 37 h 125"/>
                  <a:gd name="T16" fmla="*/ 63 w 125"/>
                  <a:gd name="T17" fmla="*/ 26 h 125"/>
                  <a:gd name="T18" fmla="*/ 63 w 125"/>
                  <a:gd name="T19" fmla="*/ 125 h 125"/>
                  <a:gd name="T20" fmla="*/ 63 w 125"/>
                  <a:gd name="T21" fmla="*/ 125 h 125"/>
                  <a:gd name="T22" fmla="*/ 19 w 125"/>
                  <a:gd name="T23" fmla="*/ 106 h 125"/>
                  <a:gd name="T24" fmla="*/ 0 w 125"/>
                  <a:gd name="T25" fmla="*/ 62 h 125"/>
                  <a:gd name="T26" fmla="*/ 19 w 125"/>
                  <a:gd name="T27" fmla="*/ 18 h 125"/>
                  <a:gd name="T28" fmla="*/ 63 w 125"/>
                  <a:gd name="T29" fmla="*/ 0 h 125"/>
                  <a:gd name="T30" fmla="*/ 107 w 125"/>
                  <a:gd name="T31" fmla="*/ 18 h 125"/>
                  <a:gd name="T32" fmla="*/ 125 w 125"/>
                  <a:gd name="T33" fmla="*/ 62 h 125"/>
                  <a:gd name="T34" fmla="*/ 107 w 125"/>
                  <a:gd name="T35" fmla="*/ 106 h 125"/>
                  <a:gd name="T36" fmla="*/ 63 w 125"/>
                  <a:gd name="T37"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 h="125">
                    <a:moveTo>
                      <a:pt x="63" y="26"/>
                    </a:moveTo>
                    <a:lnTo>
                      <a:pt x="63" y="26"/>
                    </a:lnTo>
                    <a:cubicBezTo>
                      <a:pt x="53" y="26"/>
                      <a:pt x="44" y="30"/>
                      <a:pt x="37" y="37"/>
                    </a:cubicBezTo>
                    <a:cubicBezTo>
                      <a:pt x="31" y="44"/>
                      <a:pt x="27" y="53"/>
                      <a:pt x="27" y="62"/>
                    </a:cubicBezTo>
                    <a:cubicBezTo>
                      <a:pt x="27" y="72"/>
                      <a:pt x="31" y="81"/>
                      <a:pt x="37" y="87"/>
                    </a:cubicBezTo>
                    <a:cubicBezTo>
                      <a:pt x="51" y="101"/>
                      <a:pt x="74" y="101"/>
                      <a:pt x="88" y="87"/>
                    </a:cubicBezTo>
                    <a:cubicBezTo>
                      <a:pt x="95" y="81"/>
                      <a:pt x="98" y="72"/>
                      <a:pt x="98" y="62"/>
                    </a:cubicBezTo>
                    <a:cubicBezTo>
                      <a:pt x="98" y="53"/>
                      <a:pt x="95" y="44"/>
                      <a:pt x="88" y="37"/>
                    </a:cubicBezTo>
                    <a:cubicBezTo>
                      <a:pt x="81" y="30"/>
                      <a:pt x="72" y="26"/>
                      <a:pt x="63" y="26"/>
                    </a:cubicBezTo>
                    <a:close/>
                    <a:moveTo>
                      <a:pt x="63" y="125"/>
                    </a:moveTo>
                    <a:lnTo>
                      <a:pt x="63" y="125"/>
                    </a:lnTo>
                    <a:cubicBezTo>
                      <a:pt x="47" y="125"/>
                      <a:pt x="31" y="118"/>
                      <a:pt x="19" y="106"/>
                    </a:cubicBezTo>
                    <a:cubicBezTo>
                      <a:pt x="7" y="94"/>
                      <a:pt x="0" y="79"/>
                      <a:pt x="0" y="62"/>
                    </a:cubicBezTo>
                    <a:cubicBezTo>
                      <a:pt x="0" y="45"/>
                      <a:pt x="7" y="30"/>
                      <a:pt x="19" y="18"/>
                    </a:cubicBezTo>
                    <a:cubicBezTo>
                      <a:pt x="30" y="6"/>
                      <a:pt x="46" y="0"/>
                      <a:pt x="63" y="0"/>
                    </a:cubicBezTo>
                    <a:cubicBezTo>
                      <a:pt x="79" y="0"/>
                      <a:pt x="95" y="6"/>
                      <a:pt x="107" y="18"/>
                    </a:cubicBezTo>
                    <a:cubicBezTo>
                      <a:pt x="119" y="30"/>
                      <a:pt x="125" y="45"/>
                      <a:pt x="125" y="62"/>
                    </a:cubicBezTo>
                    <a:cubicBezTo>
                      <a:pt x="125" y="79"/>
                      <a:pt x="119" y="94"/>
                      <a:pt x="107" y="106"/>
                    </a:cubicBezTo>
                    <a:cubicBezTo>
                      <a:pt x="95" y="118"/>
                      <a:pt x="79" y="125"/>
                      <a:pt x="63" y="125"/>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19" name="Freeform 166">
                <a:extLst>
                  <a:ext uri="{FF2B5EF4-FFF2-40B4-BE49-F238E27FC236}">
                    <a16:creationId xmlns:a16="http://schemas.microsoft.com/office/drawing/2014/main" id="{2D233FA8-B2B5-4EF1-9FBE-F3A0EDF1AD87}"/>
                  </a:ext>
                </a:extLst>
              </p:cNvPr>
              <p:cNvSpPr>
                <a:spLocks/>
              </p:cNvSpPr>
              <p:nvPr/>
            </p:nvSpPr>
            <p:spPr bwMode="auto">
              <a:xfrm>
                <a:off x="5329238" y="3800476"/>
                <a:ext cx="263525" cy="263525"/>
              </a:xfrm>
              <a:custGeom>
                <a:avLst/>
                <a:gdLst>
                  <a:gd name="T0" fmla="*/ 454 w 961"/>
                  <a:gd name="T1" fmla="*/ 303 h 960"/>
                  <a:gd name="T2" fmla="*/ 454 w 961"/>
                  <a:gd name="T3" fmla="*/ 303 h 960"/>
                  <a:gd name="T4" fmla="*/ 443 w 961"/>
                  <a:gd name="T5" fmla="*/ 293 h 960"/>
                  <a:gd name="T6" fmla="*/ 433 w 961"/>
                  <a:gd name="T7" fmla="*/ 283 h 960"/>
                  <a:gd name="T8" fmla="*/ 428 w 961"/>
                  <a:gd name="T9" fmla="*/ 278 h 960"/>
                  <a:gd name="T10" fmla="*/ 374 w 961"/>
                  <a:gd name="T11" fmla="*/ 66 h 960"/>
                  <a:gd name="T12" fmla="*/ 373 w 961"/>
                  <a:gd name="T13" fmla="*/ 65 h 960"/>
                  <a:gd name="T14" fmla="*/ 213 w 961"/>
                  <a:gd name="T15" fmla="*/ 1 h 960"/>
                  <a:gd name="T16" fmla="*/ 196 w 961"/>
                  <a:gd name="T17" fmla="*/ 2 h 960"/>
                  <a:gd name="T18" fmla="*/ 221 w 961"/>
                  <a:gd name="T19" fmla="*/ 93 h 960"/>
                  <a:gd name="T20" fmla="*/ 252 w 961"/>
                  <a:gd name="T21" fmla="*/ 105 h 960"/>
                  <a:gd name="T22" fmla="*/ 231 w 961"/>
                  <a:gd name="T23" fmla="*/ 28 h 960"/>
                  <a:gd name="T24" fmla="*/ 353 w 961"/>
                  <a:gd name="T25" fmla="*/ 83 h 960"/>
                  <a:gd name="T26" fmla="*/ 354 w 961"/>
                  <a:gd name="T27" fmla="*/ 83 h 960"/>
                  <a:gd name="T28" fmla="*/ 400 w 961"/>
                  <a:gd name="T29" fmla="*/ 278 h 960"/>
                  <a:gd name="T30" fmla="*/ 397 w 961"/>
                  <a:gd name="T31" fmla="*/ 286 h 960"/>
                  <a:gd name="T32" fmla="*/ 425 w 961"/>
                  <a:gd name="T33" fmla="*/ 312 h 960"/>
                  <a:gd name="T34" fmla="*/ 913 w 961"/>
                  <a:gd name="T35" fmla="*/ 801 h 960"/>
                  <a:gd name="T36" fmla="*/ 934 w 961"/>
                  <a:gd name="T37" fmla="*/ 851 h 960"/>
                  <a:gd name="T38" fmla="*/ 913 w 961"/>
                  <a:gd name="T39" fmla="*/ 901 h 960"/>
                  <a:gd name="T40" fmla="*/ 901 w 961"/>
                  <a:gd name="T41" fmla="*/ 913 h 960"/>
                  <a:gd name="T42" fmla="*/ 801 w 961"/>
                  <a:gd name="T43" fmla="*/ 913 h 960"/>
                  <a:gd name="T44" fmla="*/ 313 w 961"/>
                  <a:gd name="T45" fmla="*/ 425 h 960"/>
                  <a:gd name="T46" fmla="*/ 287 w 961"/>
                  <a:gd name="T47" fmla="*/ 397 h 960"/>
                  <a:gd name="T48" fmla="*/ 279 w 961"/>
                  <a:gd name="T49" fmla="*/ 399 h 960"/>
                  <a:gd name="T50" fmla="*/ 85 w 961"/>
                  <a:gd name="T51" fmla="*/ 354 h 960"/>
                  <a:gd name="T52" fmla="*/ 84 w 961"/>
                  <a:gd name="T53" fmla="*/ 353 h 960"/>
                  <a:gd name="T54" fmla="*/ 29 w 961"/>
                  <a:gd name="T55" fmla="*/ 230 h 960"/>
                  <a:gd name="T56" fmla="*/ 106 w 961"/>
                  <a:gd name="T57" fmla="*/ 251 h 960"/>
                  <a:gd name="T58" fmla="*/ 93 w 961"/>
                  <a:gd name="T59" fmla="*/ 220 h 960"/>
                  <a:gd name="T60" fmla="*/ 2 w 961"/>
                  <a:gd name="T61" fmla="*/ 196 h 960"/>
                  <a:gd name="T62" fmla="*/ 2 w 961"/>
                  <a:gd name="T63" fmla="*/ 213 h 960"/>
                  <a:gd name="T64" fmla="*/ 64 w 961"/>
                  <a:gd name="T65" fmla="*/ 371 h 960"/>
                  <a:gd name="T66" fmla="*/ 65 w 961"/>
                  <a:gd name="T67" fmla="*/ 372 h 960"/>
                  <a:gd name="T68" fmla="*/ 279 w 961"/>
                  <a:gd name="T69" fmla="*/ 427 h 960"/>
                  <a:gd name="T70" fmla="*/ 284 w 961"/>
                  <a:gd name="T71" fmla="*/ 432 h 960"/>
                  <a:gd name="T72" fmla="*/ 294 w 961"/>
                  <a:gd name="T73" fmla="*/ 443 h 960"/>
                  <a:gd name="T74" fmla="*/ 303 w 961"/>
                  <a:gd name="T75" fmla="*/ 453 h 960"/>
                  <a:gd name="T76" fmla="*/ 508 w 961"/>
                  <a:gd name="T77" fmla="*/ 657 h 960"/>
                  <a:gd name="T78" fmla="*/ 535 w 961"/>
                  <a:gd name="T79" fmla="*/ 684 h 960"/>
                  <a:gd name="T80" fmla="*/ 782 w 961"/>
                  <a:gd name="T81" fmla="*/ 932 h 960"/>
                  <a:gd name="T82" fmla="*/ 851 w 961"/>
                  <a:gd name="T83" fmla="*/ 960 h 960"/>
                  <a:gd name="T84" fmla="*/ 920 w 961"/>
                  <a:gd name="T85" fmla="*/ 932 h 960"/>
                  <a:gd name="T86" fmla="*/ 932 w 961"/>
                  <a:gd name="T87" fmla="*/ 920 h 960"/>
                  <a:gd name="T88" fmla="*/ 961 w 961"/>
                  <a:gd name="T89" fmla="*/ 851 h 960"/>
                  <a:gd name="T90" fmla="*/ 932 w 961"/>
                  <a:gd name="T91" fmla="*/ 782 h 960"/>
                  <a:gd name="T92" fmla="*/ 834 w 961"/>
                  <a:gd name="T93" fmla="*/ 684 h 960"/>
                  <a:gd name="T94" fmla="*/ 808 w 961"/>
                  <a:gd name="T95" fmla="*/ 657 h 960"/>
                  <a:gd name="T96" fmla="*/ 454 w 961"/>
                  <a:gd name="T97" fmla="*/ 303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1" h="960">
                    <a:moveTo>
                      <a:pt x="454" y="303"/>
                    </a:moveTo>
                    <a:lnTo>
                      <a:pt x="454" y="303"/>
                    </a:lnTo>
                    <a:lnTo>
                      <a:pt x="443" y="293"/>
                    </a:lnTo>
                    <a:lnTo>
                      <a:pt x="433" y="283"/>
                    </a:lnTo>
                    <a:lnTo>
                      <a:pt x="428" y="278"/>
                    </a:lnTo>
                    <a:cubicBezTo>
                      <a:pt x="450" y="203"/>
                      <a:pt x="429" y="122"/>
                      <a:pt x="374" y="66"/>
                    </a:cubicBezTo>
                    <a:lnTo>
                      <a:pt x="373" y="65"/>
                    </a:lnTo>
                    <a:cubicBezTo>
                      <a:pt x="330" y="22"/>
                      <a:pt x="273" y="0"/>
                      <a:pt x="213" y="1"/>
                    </a:cubicBezTo>
                    <a:lnTo>
                      <a:pt x="196" y="2"/>
                    </a:lnTo>
                    <a:lnTo>
                      <a:pt x="221" y="93"/>
                    </a:lnTo>
                    <a:cubicBezTo>
                      <a:pt x="231" y="95"/>
                      <a:pt x="242" y="99"/>
                      <a:pt x="252" y="105"/>
                    </a:cubicBezTo>
                    <a:lnTo>
                      <a:pt x="231" y="28"/>
                    </a:lnTo>
                    <a:cubicBezTo>
                      <a:pt x="277" y="31"/>
                      <a:pt x="320" y="50"/>
                      <a:pt x="353" y="83"/>
                    </a:cubicBezTo>
                    <a:lnTo>
                      <a:pt x="354" y="83"/>
                    </a:lnTo>
                    <a:cubicBezTo>
                      <a:pt x="405" y="135"/>
                      <a:pt x="423" y="209"/>
                      <a:pt x="400" y="278"/>
                    </a:cubicBezTo>
                    <a:lnTo>
                      <a:pt x="397" y="286"/>
                    </a:lnTo>
                    <a:lnTo>
                      <a:pt x="425" y="312"/>
                    </a:lnTo>
                    <a:lnTo>
                      <a:pt x="913" y="801"/>
                    </a:lnTo>
                    <a:cubicBezTo>
                      <a:pt x="927" y="814"/>
                      <a:pt x="934" y="832"/>
                      <a:pt x="934" y="851"/>
                    </a:cubicBezTo>
                    <a:cubicBezTo>
                      <a:pt x="934" y="870"/>
                      <a:pt x="927" y="887"/>
                      <a:pt x="913" y="901"/>
                    </a:cubicBezTo>
                    <a:lnTo>
                      <a:pt x="901" y="913"/>
                    </a:lnTo>
                    <a:cubicBezTo>
                      <a:pt x="874" y="940"/>
                      <a:pt x="829" y="940"/>
                      <a:pt x="801" y="913"/>
                    </a:cubicBezTo>
                    <a:lnTo>
                      <a:pt x="313" y="425"/>
                    </a:lnTo>
                    <a:lnTo>
                      <a:pt x="287" y="397"/>
                    </a:lnTo>
                    <a:lnTo>
                      <a:pt x="279" y="399"/>
                    </a:lnTo>
                    <a:cubicBezTo>
                      <a:pt x="210" y="422"/>
                      <a:pt x="136" y="405"/>
                      <a:pt x="85" y="354"/>
                    </a:cubicBezTo>
                    <a:lnTo>
                      <a:pt x="84" y="353"/>
                    </a:lnTo>
                    <a:cubicBezTo>
                      <a:pt x="51" y="320"/>
                      <a:pt x="31" y="277"/>
                      <a:pt x="29" y="230"/>
                    </a:cubicBezTo>
                    <a:lnTo>
                      <a:pt x="106" y="251"/>
                    </a:lnTo>
                    <a:cubicBezTo>
                      <a:pt x="100" y="241"/>
                      <a:pt x="96" y="231"/>
                      <a:pt x="93" y="220"/>
                    </a:cubicBezTo>
                    <a:lnTo>
                      <a:pt x="2" y="196"/>
                    </a:lnTo>
                    <a:lnTo>
                      <a:pt x="2" y="213"/>
                    </a:lnTo>
                    <a:cubicBezTo>
                      <a:pt x="0" y="273"/>
                      <a:pt x="22" y="329"/>
                      <a:pt x="64" y="371"/>
                    </a:cubicBezTo>
                    <a:lnTo>
                      <a:pt x="65" y="372"/>
                    </a:lnTo>
                    <a:cubicBezTo>
                      <a:pt x="122" y="429"/>
                      <a:pt x="203" y="449"/>
                      <a:pt x="279" y="427"/>
                    </a:cubicBezTo>
                    <a:lnTo>
                      <a:pt x="284" y="432"/>
                    </a:lnTo>
                    <a:lnTo>
                      <a:pt x="294" y="443"/>
                    </a:lnTo>
                    <a:lnTo>
                      <a:pt x="303" y="453"/>
                    </a:lnTo>
                    <a:lnTo>
                      <a:pt x="508" y="657"/>
                    </a:lnTo>
                    <a:lnTo>
                      <a:pt x="535" y="684"/>
                    </a:lnTo>
                    <a:lnTo>
                      <a:pt x="782" y="932"/>
                    </a:lnTo>
                    <a:cubicBezTo>
                      <a:pt x="801" y="951"/>
                      <a:pt x="826" y="960"/>
                      <a:pt x="851" y="960"/>
                    </a:cubicBezTo>
                    <a:cubicBezTo>
                      <a:pt x="876" y="960"/>
                      <a:pt x="901" y="951"/>
                      <a:pt x="920" y="932"/>
                    </a:cubicBezTo>
                    <a:lnTo>
                      <a:pt x="932" y="920"/>
                    </a:lnTo>
                    <a:cubicBezTo>
                      <a:pt x="951" y="901"/>
                      <a:pt x="961" y="877"/>
                      <a:pt x="961" y="851"/>
                    </a:cubicBezTo>
                    <a:cubicBezTo>
                      <a:pt x="961" y="825"/>
                      <a:pt x="951" y="800"/>
                      <a:pt x="932" y="782"/>
                    </a:cubicBezTo>
                    <a:lnTo>
                      <a:pt x="834" y="684"/>
                    </a:lnTo>
                    <a:lnTo>
                      <a:pt x="808" y="657"/>
                    </a:lnTo>
                    <a:lnTo>
                      <a:pt x="454" y="303"/>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grpSp>
        <p:sp>
          <p:nvSpPr>
            <p:cNvPr id="812" name="TextBox 811">
              <a:extLst>
                <a:ext uri="{FF2B5EF4-FFF2-40B4-BE49-F238E27FC236}">
                  <a16:creationId xmlns:a16="http://schemas.microsoft.com/office/drawing/2014/main" id="{5EF67E05-3CD3-4BF1-BEF6-16033B527FEA}"/>
                </a:ext>
              </a:extLst>
            </p:cNvPr>
            <p:cNvSpPr txBox="1"/>
            <p:nvPr/>
          </p:nvSpPr>
          <p:spPr>
            <a:xfrm>
              <a:off x="5826123" y="3460066"/>
              <a:ext cx="880819" cy="590931"/>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560">
                <a:defRPr/>
              </a:pPr>
              <a:r>
                <a:rPr lang="en-US" sz="1176">
                  <a:solidFill>
                    <a:srgbClr val="FFFFFF"/>
                  </a:solidFill>
                </a:rPr>
                <a:t>Real time</a:t>
              </a:r>
              <a:br>
                <a:rPr lang="en-US" sz="1176">
                  <a:solidFill>
                    <a:srgbClr val="FFFFFF"/>
                  </a:solidFill>
                </a:rPr>
              </a:br>
              <a:r>
                <a:rPr lang="en-US" sz="1176">
                  <a:solidFill>
                    <a:srgbClr val="FFFFFF"/>
                  </a:solidFill>
                </a:rPr>
                <a:t>Evaluation</a:t>
              </a:r>
            </a:p>
            <a:p>
              <a:pPr defTabSz="878560">
                <a:defRPr/>
              </a:pPr>
              <a:r>
                <a:rPr lang="en-US" sz="1176">
                  <a:solidFill>
                    <a:srgbClr val="FFFFFF"/>
                  </a:solidFill>
                </a:rPr>
                <a:t>Engine</a:t>
              </a:r>
            </a:p>
          </p:txBody>
        </p:sp>
      </p:grpSp>
      <p:sp>
        <p:nvSpPr>
          <p:cNvPr id="820" name="TextBox 819">
            <a:extLst>
              <a:ext uri="{FF2B5EF4-FFF2-40B4-BE49-F238E27FC236}">
                <a16:creationId xmlns:a16="http://schemas.microsoft.com/office/drawing/2014/main" id="{2410FC1D-E6AD-4EED-AD50-1F96E6712B25}"/>
              </a:ext>
            </a:extLst>
          </p:cNvPr>
          <p:cNvSpPr txBox="1"/>
          <p:nvPr/>
        </p:nvSpPr>
        <p:spPr>
          <a:xfrm>
            <a:off x="4991386" y="2471027"/>
            <a:ext cx="677627" cy="416383"/>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560">
              <a:defRPr/>
            </a:pPr>
            <a:r>
              <a:rPr lang="en-US" sz="1176"/>
              <a:t>Session</a:t>
            </a:r>
            <a:br>
              <a:rPr lang="en-US" sz="1176"/>
            </a:br>
            <a:r>
              <a:rPr lang="en-US" sz="1176"/>
              <a:t>Risk</a:t>
            </a:r>
          </a:p>
        </p:txBody>
      </p:sp>
      <p:grpSp>
        <p:nvGrpSpPr>
          <p:cNvPr id="821" name="Group 820">
            <a:extLst>
              <a:ext uri="{FF2B5EF4-FFF2-40B4-BE49-F238E27FC236}">
                <a16:creationId xmlns:a16="http://schemas.microsoft.com/office/drawing/2014/main" id="{AFCAEDC0-E291-49AA-8C00-6A071350860D}"/>
              </a:ext>
            </a:extLst>
          </p:cNvPr>
          <p:cNvGrpSpPr/>
          <p:nvPr/>
        </p:nvGrpSpPr>
        <p:grpSpPr>
          <a:xfrm>
            <a:off x="5148389" y="2802557"/>
            <a:ext cx="529306" cy="529308"/>
            <a:chOff x="5462286" y="2128965"/>
            <a:chExt cx="539920" cy="539922"/>
          </a:xfrm>
        </p:grpSpPr>
        <p:grpSp>
          <p:nvGrpSpPr>
            <p:cNvPr id="822" name="Group 821">
              <a:extLst>
                <a:ext uri="{FF2B5EF4-FFF2-40B4-BE49-F238E27FC236}">
                  <a16:creationId xmlns:a16="http://schemas.microsoft.com/office/drawing/2014/main" id="{B9B7D546-DBCA-47C8-9238-8D06B04E3D92}"/>
                </a:ext>
              </a:extLst>
            </p:cNvPr>
            <p:cNvGrpSpPr/>
            <p:nvPr/>
          </p:nvGrpSpPr>
          <p:grpSpPr>
            <a:xfrm>
              <a:off x="5462286" y="2128965"/>
              <a:ext cx="539920" cy="539922"/>
              <a:chOff x="3060314" y="5492593"/>
              <a:chExt cx="820074" cy="820072"/>
            </a:xfrm>
          </p:grpSpPr>
          <p:sp>
            <p:nvSpPr>
              <p:cNvPr id="824" name="Circle: Hollow 823">
                <a:extLst>
                  <a:ext uri="{FF2B5EF4-FFF2-40B4-BE49-F238E27FC236}">
                    <a16:creationId xmlns:a16="http://schemas.microsoft.com/office/drawing/2014/main" id="{FC1D2186-DEC1-41DB-B1C9-94C9E4C2872B}"/>
                  </a:ext>
                </a:extLst>
              </p:cNvPr>
              <p:cNvSpPr/>
              <p:nvPr/>
            </p:nvSpPr>
            <p:spPr bwMode="auto">
              <a:xfrm flipH="1">
                <a:off x="3060314" y="5492593"/>
                <a:ext cx="820074" cy="820072"/>
              </a:xfrm>
              <a:prstGeom prst="donu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solidFill>
                    <a:srgbClr val="353535"/>
                  </a:solidFill>
                  <a:latin typeface="Segoe UI Semibold" panose="020B0702040204020203" pitchFamily="34" charset="0"/>
                  <a:ea typeface="Segoe UI" pitchFamily="34" charset="0"/>
                  <a:cs typeface="Segoe UI Semibold" panose="020B0702040204020203" pitchFamily="34" charset="0"/>
                </a:endParaRPr>
              </a:p>
            </p:txBody>
          </p:sp>
          <p:sp>
            <p:nvSpPr>
              <p:cNvPr id="825" name="Block Arc 824">
                <a:extLst>
                  <a:ext uri="{FF2B5EF4-FFF2-40B4-BE49-F238E27FC236}">
                    <a16:creationId xmlns:a16="http://schemas.microsoft.com/office/drawing/2014/main" id="{F10DF005-45B9-416F-B8E2-DBAA4CBF9759}"/>
                  </a:ext>
                </a:extLst>
              </p:cNvPr>
              <p:cNvSpPr/>
              <p:nvPr/>
            </p:nvSpPr>
            <p:spPr bwMode="auto">
              <a:xfrm rot="16200000" flipH="1">
                <a:off x="3060316" y="5492593"/>
                <a:ext cx="820072" cy="820072"/>
              </a:xfrm>
              <a:prstGeom prst="blockArc">
                <a:avLst>
                  <a:gd name="adj1" fmla="val 6914879"/>
                  <a:gd name="adj2" fmla="val 0"/>
                  <a:gd name="adj3" fmla="val 25000"/>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6" name="Block Arc 825">
                <a:extLst>
                  <a:ext uri="{FF2B5EF4-FFF2-40B4-BE49-F238E27FC236}">
                    <a16:creationId xmlns:a16="http://schemas.microsoft.com/office/drawing/2014/main" id="{0D690EC4-CF87-437F-92BA-D86F29D9648C}"/>
                  </a:ext>
                </a:extLst>
              </p:cNvPr>
              <p:cNvSpPr/>
              <p:nvPr/>
            </p:nvSpPr>
            <p:spPr bwMode="auto">
              <a:xfrm rot="16200000" flipH="1">
                <a:off x="3060316" y="5492593"/>
                <a:ext cx="820072" cy="820072"/>
              </a:xfrm>
              <a:prstGeom prst="blockArc">
                <a:avLst>
                  <a:gd name="adj1" fmla="val 14771597"/>
                  <a:gd name="adj2" fmla="val 0"/>
                  <a:gd name="adj3" fmla="val 25000"/>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823" name="Oval 822">
              <a:extLst>
                <a:ext uri="{FF2B5EF4-FFF2-40B4-BE49-F238E27FC236}">
                  <a16:creationId xmlns:a16="http://schemas.microsoft.com/office/drawing/2014/main" id="{992ECE5B-A245-4CD7-86EE-1DB8937DC4EB}"/>
                </a:ext>
              </a:extLst>
            </p:cNvPr>
            <p:cNvSpPr/>
            <p:nvPr/>
          </p:nvSpPr>
          <p:spPr bwMode="auto">
            <a:xfrm>
              <a:off x="5564235" y="2230913"/>
              <a:ext cx="336022" cy="336026"/>
            </a:xfrm>
            <a:prstGeom prst="ellipse">
              <a:avLst/>
            </a:prstGeom>
            <a:solidFill>
              <a:srgbClr val="FFFFFF"/>
            </a:solidFill>
            <a:ln w="9525" cap="flat" cmpd="sng" algn="ctr">
              <a:solidFill>
                <a:srgbClr val="353535"/>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882" kern="0">
                <a:solidFill>
                  <a:srgbClr val="353535"/>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827" name="Group 826">
            <a:extLst>
              <a:ext uri="{FF2B5EF4-FFF2-40B4-BE49-F238E27FC236}">
                <a16:creationId xmlns:a16="http://schemas.microsoft.com/office/drawing/2014/main" id="{67080386-5654-4C12-A3A9-4F6F55065280}"/>
              </a:ext>
            </a:extLst>
          </p:cNvPr>
          <p:cNvGrpSpPr/>
          <p:nvPr/>
        </p:nvGrpSpPr>
        <p:grpSpPr>
          <a:xfrm>
            <a:off x="5148761" y="2905402"/>
            <a:ext cx="528564" cy="329420"/>
            <a:chOff x="5464398" y="2233873"/>
            <a:chExt cx="539163" cy="336026"/>
          </a:xfrm>
        </p:grpSpPr>
        <p:sp>
          <p:nvSpPr>
            <p:cNvPr id="828" name="Isosceles Triangle 827">
              <a:extLst>
                <a:ext uri="{FF2B5EF4-FFF2-40B4-BE49-F238E27FC236}">
                  <a16:creationId xmlns:a16="http://schemas.microsoft.com/office/drawing/2014/main" id="{F2F0DE57-888E-4C6E-A9A9-AECF45BBBC0C}"/>
                </a:ext>
              </a:extLst>
            </p:cNvPr>
            <p:cNvSpPr/>
            <p:nvPr/>
          </p:nvSpPr>
          <p:spPr bwMode="auto">
            <a:xfrm rot="16200000">
              <a:off x="5464398" y="2344804"/>
              <a:ext cx="114164" cy="114164"/>
            </a:xfrm>
            <a:prstGeom prst="triangle">
              <a:avLst/>
            </a:pr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9" name="Isosceles Triangle 828">
              <a:extLst>
                <a:ext uri="{FF2B5EF4-FFF2-40B4-BE49-F238E27FC236}">
                  <a16:creationId xmlns:a16="http://schemas.microsoft.com/office/drawing/2014/main" id="{7EAE43D0-7D02-4A80-97C9-94AE3DD63A46}"/>
                </a:ext>
              </a:extLst>
            </p:cNvPr>
            <p:cNvSpPr/>
            <p:nvPr/>
          </p:nvSpPr>
          <p:spPr bwMode="auto">
            <a:xfrm rot="5400000" flipH="1">
              <a:off x="5889397" y="2344804"/>
              <a:ext cx="114164" cy="114164"/>
            </a:xfrm>
            <a:prstGeom prst="triangle">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0" name="Oval 829">
              <a:extLst>
                <a:ext uri="{FF2B5EF4-FFF2-40B4-BE49-F238E27FC236}">
                  <a16:creationId xmlns:a16="http://schemas.microsoft.com/office/drawing/2014/main" id="{30C5CEBC-C4CB-4779-963D-CC15B54BAB2B}"/>
                </a:ext>
              </a:extLst>
            </p:cNvPr>
            <p:cNvSpPr/>
            <p:nvPr/>
          </p:nvSpPr>
          <p:spPr bwMode="auto">
            <a:xfrm>
              <a:off x="5565969" y="2233873"/>
              <a:ext cx="336022" cy="336026"/>
            </a:xfrm>
            <a:prstGeom prst="ellipse">
              <a:avLst/>
            </a:prstGeom>
            <a:solidFill>
              <a:srgbClr val="FFFFFF"/>
            </a:solidFill>
            <a:ln w="9525" cap="flat" cmpd="sng" algn="ctr">
              <a:solidFill>
                <a:srgbClr val="353535"/>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882" kern="0">
                <a:solidFill>
                  <a:srgbClr val="353535"/>
                </a:solidFill>
                <a:latin typeface="Segoe UI Semibold" panose="020B0702040204020203" pitchFamily="34" charset="0"/>
                <a:ea typeface="Segoe UI" pitchFamily="34" charset="0"/>
                <a:cs typeface="Segoe UI Semibold" panose="020B0702040204020203" pitchFamily="34" charset="0"/>
              </a:endParaRPr>
            </a:p>
          </p:txBody>
        </p:sp>
      </p:grpSp>
      <p:sp>
        <p:nvSpPr>
          <p:cNvPr id="831" name="Rectangle 830">
            <a:extLst>
              <a:ext uri="{FF2B5EF4-FFF2-40B4-BE49-F238E27FC236}">
                <a16:creationId xmlns:a16="http://schemas.microsoft.com/office/drawing/2014/main" id="{62A7131C-9385-47E1-A0D9-715B991908F1}"/>
              </a:ext>
            </a:extLst>
          </p:cNvPr>
          <p:cNvSpPr/>
          <p:nvPr/>
        </p:nvSpPr>
        <p:spPr>
          <a:xfrm>
            <a:off x="5276988" y="2933215"/>
            <a:ext cx="282450" cy="282385"/>
          </a:xfrm>
          <a:prstGeom prst="rect">
            <a:avLst/>
          </a:prstGeom>
        </p:spPr>
        <p:txBody>
          <a:bodyPr wrap="none">
            <a:spAutoFit/>
          </a:bodyPr>
          <a:lstStyle/>
          <a:p>
            <a:pPr algn="ctr" defTabSz="914102" fontAlgn="base">
              <a:lnSpc>
                <a:spcPct val="90000"/>
              </a:lnSpc>
              <a:spcBef>
                <a:spcPct val="0"/>
              </a:spcBef>
              <a:spcAft>
                <a:spcPct val="0"/>
              </a:spcAft>
              <a:defRPr/>
            </a:pPr>
            <a:r>
              <a:rPr lang="en-US" sz="1372">
                <a:solidFill>
                  <a:srgbClr val="353535"/>
                </a:solidFill>
                <a:latin typeface="Segoe UI Semibold" panose="020B0702040204020203" pitchFamily="34" charset="0"/>
                <a:ea typeface="Segoe UI" pitchFamily="34" charset="0"/>
                <a:cs typeface="Segoe UI Semibold" panose="020B0702040204020203" pitchFamily="34" charset="0"/>
              </a:rPr>
              <a:t>3</a:t>
            </a:r>
            <a:endParaRPr lang="en-US" sz="882">
              <a:solidFill>
                <a:srgbClr val="353535"/>
              </a:solidFill>
              <a:latin typeface="Segoe UI Semibold" panose="020B0702040204020203" pitchFamily="34" charset="0"/>
              <a:ea typeface="Segoe UI" pitchFamily="34" charset="0"/>
              <a:cs typeface="Segoe UI Semibold" panose="020B0702040204020203" pitchFamily="34" charset="0"/>
            </a:endParaRPr>
          </a:p>
        </p:txBody>
      </p:sp>
      <p:sp>
        <p:nvSpPr>
          <p:cNvPr id="832" name="Oval 831">
            <a:extLst>
              <a:ext uri="{FF2B5EF4-FFF2-40B4-BE49-F238E27FC236}">
                <a16:creationId xmlns:a16="http://schemas.microsoft.com/office/drawing/2014/main" id="{23CBBD97-2CB4-424E-8F87-BC901F13057D}"/>
              </a:ext>
            </a:extLst>
          </p:cNvPr>
          <p:cNvSpPr/>
          <p:nvPr/>
        </p:nvSpPr>
        <p:spPr bwMode="auto">
          <a:xfrm>
            <a:off x="2815250" y="2155918"/>
            <a:ext cx="3853007" cy="3852788"/>
          </a:xfrm>
          <a:prstGeom prst="ellipse">
            <a:avLst/>
          </a:prstGeom>
          <a:noFill/>
          <a:ln w="28575" cap="rnd" cmpd="sng" algn="ctr">
            <a:solidFill>
              <a:srgbClr val="00B0F0"/>
            </a:solidFill>
            <a:prstDash val="sysDot"/>
            <a:headEnd type="none"/>
            <a:tailEnd type="none"/>
          </a:ln>
          <a:effectLst/>
        </p:spPr>
        <p:txBody>
          <a:bodyPr rot="0" spcFirstLastPara="0" vertOverflow="overflow" horzOverflow="overflow" vert="horz" wrap="square" lIns="172306" tIns="137845" rIns="172306" bIns="137845" numCol="1" spcCol="0" rtlCol="0" fromWordArt="0" anchor="ctr" anchorCtr="0" forceAA="0" compatLnSpc="1">
            <a:prstTxWarp prst="textNoShape">
              <a:avLst/>
            </a:prstTxWarp>
            <a:noAutofit/>
          </a:bodyPr>
          <a:lstStyle/>
          <a:p>
            <a:pPr algn="ctr" defTabSz="878441" fontAlgn="base">
              <a:lnSpc>
                <a:spcPct val="90000"/>
              </a:lnSpc>
              <a:spcBef>
                <a:spcPct val="0"/>
              </a:spcBef>
              <a:spcAft>
                <a:spcPct val="0"/>
              </a:spcAft>
              <a:defRPr/>
            </a:pPr>
            <a:endParaRPr lang="en-US" sz="153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3" name="Isosceles Triangle 832">
            <a:extLst>
              <a:ext uri="{FF2B5EF4-FFF2-40B4-BE49-F238E27FC236}">
                <a16:creationId xmlns:a16="http://schemas.microsoft.com/office/drawing/2014/main" id="{D29ED4D3-3FC5-4724-ADBF-E416779E92EE}"/>
              </a:ext>
            </a:extLst>
          </p:cNvPr>
          <p:cNvSpPr/>
          <p:nvPr/>
        </p:nvSpPr>
        <p:spPr bwMode="auto">
          <a:xfrm flipV="1">
            <a:off x="3755358" y="1312733"/>
            <a:ext cx="1724267" cy="1157708"/>
          </a:xfrm>
          <a:prstGeom prst="triangle">
            <a:avLst/>
          </a:prstGeom>
          <a:gradFill flip="none" rotWithShape="1">
            <a:gsLst>
              <a:gs pos="0">
                <a:srgbClr val="E6E6E6"/>
              </a:gs>
              <a:gs pos="72000">
                <a:srgbClr val="E6E6E6"/>
              </a:gs>
              <a:gs pos="100000">
                <a:srgbClr val="E6E6E6">
                  <a:alpha val="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kern="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grpSp>
        <p:nvGrpSpPr>
          <p:cNvPr id="834" name="10TB of Data">
            <a:extLst>
              <a:ext uri="{FF2B5EF4-FFF2-40B4-BE49-F238E27FC236}">
                <a16:creationId xmlns:a16="http://schemas.microsoft.com/office/drawing/2014/main" id="{1DA81898-A005-448B-80EA-5A44B271CBCD}"/>
              </a:ext>
            </a:extLst>
          </p:cNvPr>
          <p:cNvGrpSpPr/>
          <p:nvPr/>
        </p:nvGrpSpPr>
        <p:grpSpPr>
          <a:xfrm>
            <a:off x="4265805" y="1117436"/>
            <a:ext cx="771849" cy="852720"/>
            <a:chOff x="4474513" y="437335"/>
            <a:chExt cx="787326" cy="869819"/>
          </a:xfrm>
        </p:grpSpPr>
        <p:grpSp>
          <p:nvGrpSpPr>
            <p:cNvPr id="835" name="Group 167">
              <a:extLst>
                <a:ext uri="{FF2B5EF4-FFF2-40B4-BE49-F238E27FC236}">
                  <a16:creationId xmlns:a16="http://schemas.microsoft.com/office/drawing/2014/main" id="{64294BB0-0461-446F-94E3-04C270FF63DE}"/>
                </a:ext>
              </a:extLst>
            </p:cNvPr>
            <p:cNvGrpSpPr>
              <a:grpSpLocks noChangeAspect="1"/>
            </p:cNvGrpSpPr>
            <p:nvPr/>
          </p:nvGrpSpPr>
          <p:grpSpPr bwMode="auto">
            <a:xfrm>
              <a:off x="4499386" y="437335"/>
              <a:ext cx="664881" cy="869819"/>
              <a:chOff x="6332" y="882"/>
              <a:chExt cx="425" cy="556"/>
            </a:xfrm>
            <a:solidFill>
              <a:srgbClr val="353535"/>
            </a:solidFill>
          </p:grpSpPr>
          <p:sp>
            <p:nvSpPr>
              <p:cNvPr id="837" name="Freeform 169">
                <a:extLst>
                  <a:ext uri="{FF2B5EF4-FFF2-40B4-BE49-F238E27FC236}">
                    <a16:creationId xmlns:a16="http://schemas.microsoft.com/office/drawing/2014/main" id="{55C720F0-AB32-48AB-8D7C-9EE8AEBA99AA}"/>
                  </a:ext>
                </a:extLst>
              </p:cNvPr>
              <p:cNvSpPr>
                <a:spLocks/>
              </p:cNvSpPr>
              <p:nvPr/>
            </p:nvSpPr>
            <p:spPr bwMode="auto">
              <a:xfrm>
                <a:off x="6332" y="1131"/>
                <a:ext cx="368" cy="307"/>
              </a:xfrm>
              <a:custGeom>
                <a:avLst/>
                <a:gdLst>
                  <a:gd name="T0" fmla="*/ 1368 w 1391"/>
                  <a:gd name="T1" fmla="*/ 1160 h 1160"/>
                  <a:gd name="T2" fmla="*/ 1368 w 1391"/>
                  <a:gd name="T3" fmla="*/ 1160 h 1160"/>
                  <a:gd name="T4" fmla="*/ 178 w 1391"/>
                  <a:gd name="T5" fmla="*/ 1160 h 1160"/>
                  <a:gd name="T6" fmla="*/ 87 w 1391"/>
                  <a:gd name="T7" fmla="*/ 1055 h 1160"/>
                  <a:gd name="T8" fmla="*/ 30 w 1391"/>
                  <a:gd name="T9" fmla="*/ 387 h 1160"/>
                  <a:gd name="T10" fmla="*/ 1 w 1391"/>
                  <a:gd name="T11" fmla="*/ 69 h 1160"/>
                  <a:gd name="T12" fmla="*/ 16 w 1391"/>
                  <a:gd name="T13" fmla="*/ 23 h 1160"/>
                  <a:gd name="T14" fmla="*/ 80 w 1391"/>
                  <a:gd name="T15" fmla="*/ 0 h 1160"/>
                  <a:gd name="T16" fmla="*/ 456 w 1391"/>
                  <a:gd name="T17" fmla="*/ 0 h 1160"/>
                  <a:gd name="T18" fmla="*/ 541 w 1391"/>
                  <a:gd name="T19" fmla="*/ 83 h 1160"/>
                  <a:gd name="T20" fmla="*/ 544 w 1391"/>
                  <a:gd name="T21" fmla="*/ 120 h 1160"/>
                  <a:gd name="T22" fmla="*/ 1294 w 1391"/>
                  <a:gd name="T23" fmla="*/ 120 h 1160"/>
                  <a:gd name="T24" fmla="*/ 1385 w 1391"/>
                  <a:gd name="T25" fmla="*/ 189 h 1160"/>
                  <a:gd name="T26" fmla="*/ 1391 w 1391"/>
                  <a:gd name="T27" fmla="*/ 298 h 1160"/>
                  <a:gd name="T28" fmla="*/ 1364 w 1391"/>
                  <a:gd name="T29" fmla="*/ 299 h 1160"/>
                  <a:gd name="T30" fmla="*/ 1358 w 1391"/>
                  <a:gd name="T31" fmla="*/ 191 h 1160"/>
                  <a:gd name="T32" fmla="*/ 1294 w 1391"/>
                  <a:gd name="T33" fmla="*/ 146 h 1160"/>
                  <a:gd name="T34" fmla="*/ 520 w 1391"/>
                  <a:gd name="T35" fmla="*/ 146 h 1160"/>
                  <a:gd name="T36" fmla="*/ 514 w 1391"/>
                  <a:gd name="T37" fmla="*/ 85 h 1160"/>
                  <a:gd name="T38" fmla="*/ 456 w 1391"/>
                  <a:gd name="T39" fmla="*/ 26 h 1160"/>
                  <a:gd name="T40" fmla="*/ 80 w 1391"/>
                  <a:gd name="T41" fmla="*/ 26 h 1160"/>
                  <a:gd name="T42" fmla="*/ 35 w 1391"/>
                  <a:gd name="T43" fmla="*/ 41 h 1160"/>
                  <a:gd name="T44" fmla="*/ 28 w 1391"/>
                  <a:gd name="T45" fmla="*/ 66 h 1160"/>
                  <a:gd name="T46" fmla="*/ 38 w 1391"/>
                  <a:gd name="T47" fmla="*/ 171 h 1160"/>
                  <a:gd name="T48" fmla="*/ 57 w 1391"/>
                  <a:gd name="T49" fmla="*/ 384 h 1160"/>
                  <a:gd name="T50" fmla="*/ 114 w 1391"/>
                  <a:gd name="T51" fmla="*/ 1052 h 1160"/>
                  <a:gd name="T52" fmla="*/ 178 w 1391"/>
                  <a:gd name="T53" fmla="*/ 1133 h 1160"/>
                  <a:gd name="T54" fmla="*/ 1368 w 1391"/>
                  <a:gd name="T55" fmla="*/ 1133 h 1160"/>
                  <a:gd name="T56" fmla="*/ 1368 w 1391"/>
                  <a:gd name="T57" fmla="*/ 1160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91" h="1160">
                    <a:moveTo>
                      <a:pt x="1368" y="1160"/>
                    </a:moveTo>
                    <a:lnTo>
                      <a:pt x="1368" y="1160"/>
                    </a:lnTo>
                    <a:lnTo>
                      <a:pt x="178" y="1160"/>
                    </a:lnTo>
                    <a:cubicBezTo>
                      <a:pt x="131" y="1160"/>
                      <a:pt x="91" y="1097"/>
                      <a:pt x="87" y="1055"/>
                    </a:cubicBezTo>
                    <a:lnTo>
                      <a:pt x="30" y="387"/>
                    </a:lnTo>
                    <a:lnTo>
                      <a:pt x="1" y="69"/>
                    </a:lnTo>
                    <a:cubicBezTo>
                      <a:pt x="0" y="51"/>
                      <a:pt x="5" y="35"/>
                      <a:pt x="16" y="23"/>
                    </a:cubicBezTo>
                    <a:cubicBezTo>
                      <a:pt x="29" y="8"/>
                      <a:pt x="52" y="0"/>
                      <a:pt x="80" y="0"/>
                    </a:cubicBezTo>
                    <a:lnTo>
                      <a:pt x="456" y="0"/>
                    </a:lnTo>
                    <a:cubicBezTo>
                      <a:pt x="499" y="0"/>
                      <a:pt x="537" y="37"/>
                      <a:pt x="541" y="83"/>
                    </a:cubicBezTo>
                    <a:lnTo>
                      <a:pt x="544" y="120"/>
                    </a:lnTo>
                    <a:lnTo>
                      <a:pt x="1294" y="120"/>
                    </a:lnTo>
                    <a:cubicBezTo>
                      <a:pt x="1344" y="120"/>
                      <a:pt x="1381" y="148"/>
                      <a:pt x="1385" y="189"/>
                    </a:cubicBezTo>
                    <a:lnTo>
                      <a:pt x="1391" y="298"/>
                    </a:lnTo>
                    <a:lnTo>
                      <a:pt x="1364" y="299"/>
                    </a:lnTo>
                    <a:lnTo>
                      <a:pt x="1358" y="191"/>
                    </a:lnTo>
                    <a:cubicBezTo>
                      <a:pt x="1355" y="160"/>
                      <a:pt x="1323" y="146"/>
                      <a:pt x="1294" y="146"/>
                    </a:cubicBezTo>
                    <a:lnTo>
                      <a:pt x="520" y="146"/>
                    </a:lnTo>
                    <a:lnTo>
                      <a:pt x="514" y="85"/>
                    </a:lnTo>
                    <a:cubicBezTo>
                      <a:pt x="511" y="53"/>
                      <a:pt x="485" y="26"/>
                      <a:pt x="456" y="26"/>
                    </a:cubicBezTo>
                    <a:lnTo>
                      <a:pt x="80" y="26"/>
                    </a:lnTo>
                    <a:cubicBezTo>
                      <a:pt x="60" y="26"/>
                      <a:pt x="44" y="31"/>
                      <a:pt x="35" y="41"/>
                    </a:cubicBezTo>
                    <a:cubicBezTo>
                      <a:pt x="29" y="47"/>
                      <a:pt x="27" y="56"/>
                      <a:pt x="28" y="66"/>
                    </a:cubicBezTo>
                    <a:lnTo>
                      <a:pt x="38" y="171"/>
                    </a:lnTo>
                    <a:lnTo>
                      <a:pt x="57" y="384"/>
                    </a:lnTo>
                    <a:lnTo>
                      <a:pt x="114" y="1052"/>
                    </a:lnTo>
                    <a:cubicBezTo>
                      <a:pt x="117" y="1086"/>
                      <a:pt x="150" y="1133"/>
                      <a:pt x="178" y="1133"/>
                    </a:cubicBezTo>
                    <a:lnTo>
                      <a:pt x="1368" y="1133"/>
                    </a:lnTo>
                    <a:lnTo>
                      <a:pt x="1368" y="116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38" name="Freeform 170">
                <a:extLst>
                  <a:ext uri="{FF2B5EF4-FFF2-40B4-BE49-F238E27FC236}">
                    <a16:creationId xmlns:a16="http://schemas.microsoft.com/office/drawing/2014/main" id="{1E1ECCD9-8789-491D-89FF-4365C0C20A48}"/>
                  </a:ext>
                </a:extLst>
              </p:cNvPr>
              <p:cNvSpPr>
                <a:spLocks noEditPoints="1"/>
              </p:cNvSpPr>
              <p:nvPr/>
            </p:nvSpPr>
            <p:spPr bwMode="auto">
              <a:xfrm>
                <a:off x="6361" y="1209"/>
                <a:ext cx="396" cy="229"/>
              </a:xfrm>
              <a:custGeom>
                <a:avLst/>
                <a:gdLst>
                  <a:gd name="T0" fmla="*/ 221 w 1498"/>
                  <a:gd name="T1" fmla="*/ 27 h 867"/>
                  <a:gd name="T2" fmla="*/ 221 w 1498"/>
                  <a:gd name="T3" fmla="*/ 27 h 867"/>
                  <a:gd name="T4" fmla="*/ 153 w 1498"/>
                  <a:gd name="T5" fmla="*/ 86 h 867"/>
                  <a:gd name="T6" fmla="*/ 30 w 1498"/>
                  <a:gd name="T7" fmla="*/ 786 h 867"/>
                  <a:gd name="T8" fmla="*/ 40 w 1498"/>
                  <a:gd name="T9" fmla="*/ 825 h 867"/>
                  <a:gd name="T10" fmla="*/ 74 w 1498"/>
                  <a:gd name="T11" fmla="*/ 840 h 867"/>
                  <a:gd name="T12" fmla="*/ 1277 w 1498"/>
                  <a:gd name="T13" fmla="*/ 840 h 867"/>
                  <a:gd name="T14" fmla="*/ 1344 w 1498"/>
                  <a:gd name="T15" fmla="*/ 781 h 867"/>
                  <a:gd name="T16" fmla="*/ 1467 w 1498"/>
                  <a:gd name="T17" fmla="*/ 81 h 867"/>
                  <a:gd name="T18" fmla="*/ 1458 w 1498"/>
                  <a:gd name="T19" fmla="*/ 42 h 867"/>
                  <a:gd name="T20" fmla="*/ 1424 w 1498"/>
                  <a:gd name="T21" fmla="*/ 27 h 867"/>
                  <a:gd name="T22" fmla="*/ 221 w 1498"/>
                  <a:gd name="T23" fmla="*/ 27 h 867"/>
                  <a:gd name="T24" fmla="*/ 1277 w 1498"/>
                  <a:gd name="T25" fmla="*/ 867 h 867"/>
                  <a:gd name="T26" fmla="*/ 1277 w 1498"/>
                  <a:gd name="T27" fmla="*/ 867 h 867"/>
                  <a:gd name="T28" fmla="*/ 74 w 1498"/>
                  <a:gd name="T29" fmla="*/ 867 h 867"/>
                  <a:gd name="T30" fmla="*/ 19 w 1498"/>
                  <a:gd name="T31" fmla="*/ 842 h 867"/>
                  <a:gd name="T32" fmla="*/ 4 w 1498"/>
                  <a:gd name="T33" fmla="*/ 782 h 867"/>
                  <a:gd name="T34" fmla="*/ 127 w 1498"/>
                  <a:gd name="T35" fmla="*/ 82 h 867"/>
                  <a:gd name="T36" fmla="*/ 221 w 1498"/>
                  <a:gd name="T37" fmla="*/ 0 h 867"/>
                  <a:gd name="T38" fmla="*/ 1424 w 1498"/>
                  <a:gd name="T39" fmla="*/ 0 h 867"/>
                  <a:gd name="T40" fmla="*/ 1478 w 1498"/>
                  <a:gd name="T41" fmla="*/ 24 h 867"/>
                  <a:gd name="T42" fmla="*/ 1493 w 1498"/>
                  <a:gd name="T43" fmla="*/ 86 h 867"/>
                  <a:gd name="T44" fmla="*/ 1371 w 1498"/>
                  <a:gd name="T45" fmla="*/ 785 h 867"/>
                  <a:gd name="T46" fmla="*/ 1277 w 1498"/>
                  <a:gd name="T47" fmla="*/ 867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98" h="867">
                    <a:moveTo>
                      <a:pt x="221" y="27"/>
                    </a:moveTo>
                    <a:lnTo>
                      <a:pt x="221" y="27"/>
                    </a:lnTo>
                    <a:cubicBezTo>
                      <a:pt x="190" y="27"/>
                      <a:pt x="159" y="55"/>
                      <a:pt x="153" y="86"/>
                    </a:cubicBezTo>
                    <a:lnTo>
                      <a:pt x="30" y="786"/>
                    </a:lnTo>
                    <a:cubicBezTo>
                      <a:pt x="28" y="801"/>
                      <a:pt x="31" y="815"/>
                      <a:pt x="40" y="825"/>
                    </a:cubicBezTo>
                    <a:cubicBezTo>
                      <a:pt x="48" y="835"/>
                      <a:pt x="60" y="840"/>
                      <a:pt x="74" y="840"/>
                    </a:cubicBezTo>
                    <a:lnTo>
                      <a:pt x="1277" y="840"/>
                    </a:lnTo>
                    <a:cubicBezTo>
                      <a:pt x="1308" y="840"/>
                      <a:pt x="1339" y="813"/>
                      <a:pt x="1344" y="781"/>
                    </a:cubicBezTo>
                    <a:lnTo>
                      <a:pt x="1467" y="81"/>
                    </a:lnTo>
                    <a:cubicBezTo>
                      <a:pt x="1470" y="67"/>
                      <a:pt x="1466" y="52"/>
                      <a:pt x="1458" y="42"/>
                    </a:cubicBezTo>
                    <a:cubicBezTo>
                      <a:pt x="1449" y="32"/>
                      <a:pt x="1438" y="27"/>
                      <a:pt x="1424" y="27"/>
                    </a:cubicBezTo>
                    <a:lnTo>
                      <a:pt x="221" y="27"/>
                    </a:lnTo>
                    <a:close/>
                    <a:moveTo>
                      <a:pt x="1277" y="867"/>
                    </a:moveTo>
                    <a:lnTo>
                      <a:pt x="1277" y="867"/>
                    </a:lnTo>
                    <a:lnTo>
                      <a:pt x="74" y="867"/>
                    </a:lnTo>
                    <a:cubicBezTo>
                      <a:pt x="52" y="867"/>
                      <a:pt x="32" y="858"/>
                      <a:pt x="19" y="842"/>
                    </a:cubicBezTo>
                    <a:cubicBezTo>
                      <a:pt x="6" y="826"/>
                      <a:pt x="0" y="804"/>
                      <a:pt x="4" y="782"/>
                    </a:cubicBezTo>
                    <a:lnTo>
                      <a:pt x="127" y="82"/>
                    </a:lnTo>
                    <a:cubicBezTo>
                      <a:pt x="135" y="37"/>
                      <a:pt x="177" y="0"/>
                      <a:pt x="221" y="0"/>
                    </a:cubicBezTo>
                    <a:lnTo>
                      <a:pt x="1424" y="0"/>
                    </a:lnTo>
                    <a:cubicBezTo>
                      <a:pt x="1446" y="0"/>
                      <a:pt x="1465" y="9"/>
                      <a:pt x="1478" y="24"/>
                    </a:cubicBezTo>
                    <a:cubicBezTo>
                      <a:pt x="1492" y="41"/>
                      <a:pt x="1498" y="63"/>
                      <a:pt x="1493" y="86"/>
                    </a:cubicBezTo>
                    <a:lnTo>
                      <a:pt x="1371" y="785"/>
                    </a:lnTo>
                    <a:cubicBezTo>
                      <a:pt x="1363" y="830"/>
                      <a:pt x="1321" y="867"/>
                      <a:pt x="1277" y="86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39" name="Freeform 171">
                <a:extLst>
                  <a:ext uri="{FF2B5EF4-FFF2-40B4-BE49-F238E27FC236}">
                    <a16:creationId xmlns:a16="http://schemas.microsoft.com/office/drawing/2014/main" id="{33894A05-ABEA-45DC-B551-C8C2DD573706}"/>
                  </a:ext>
                </a:extLst>
              </p:cNvPr>
              <p:cNvSpPr>
                <a:spLocks noEditPoints="1"/>
              </p:cNvSpPr>
              <p:nvPr/>
            </p:nvSpPr>
            <p:spPr bwMode="auto">
              <a:xfrm>
                <a:off x="6455" y="1028"/>
                <a:ext cx="44" cy="66"/>
              </a:xfrm>
              <a:custGeom>
                <a:avLst/>
                <a:gdLst>
                  <a:gd name="T0" fmla="*/ 129 w 166"/>
                  <a:gd name="T1" fmla="*/ 151 h 248"/>
                  <a:gd name="T2" fmla="*/ 129 w 166"/>
                  <a:gd name="T3" fmla="*/ 151 h 248"/>
                  <a:gd name="T4" fmla="*/ 108 w 166"/>
                  <a:gd name="T5" fmla="*/ 76 h 248"/>
                  <a:gd name="T6" fmla="*/ 105 w 166"/>
                  <a:gd name="T7" fmla="*/ 66 h 248"/>
                  <a:gd name="T8" fmla="*/ 100 w 166"/>
                  <a:gd name="T9" fmla="*/ 55 h 248"/>
                  <a:gd name="T10" fmla="*/ 94 w 166"/>
                  <a:gd name="T11" fmla="*/ 45 h 248"/>
                  <a:gd name="T12" fmla="*/ 85 w 166"/>
                  <a:gd name="T13" fmla="*/ 37 h 248"/>
                  <a:gd name="T14" fmla="*/ 73 w 166"/>
                  <a:gd name="T15" fmla="*/ 32 h 248"/>
                  <a:gd name="T16" fmla="*/ 58 w 166"/>
                  <a:gd name="T17" fmla="*/ 34 h 248"/>
                  <a:gd name="T18" fmla="*/ 39 w 166"/>
                  <a:gd name="T19" fmla="*/ 45 h 248"/>
                  <a:gd name="T20" fmla="*/ 33 w 166"/>
                  <a:gd name="T21" fmla="*/ 62 h 248"/>
                  <a:gd name="T22" fmla="*/ 33 w 166"/>
                  <a:gd name="T23" fmla="*/ 80 h 248"/>
                  <a:gd name="T24" fmla="*/ 37 w 166"/>
                  <a:gd name="T25" fmla="*/ 96 h 248"/>
                  <a:gd name="T26" fmla="*/ 58 w 166"/>
                  <a:gd name="T27" fmla="*/ 171 h 248"/>
                  <a:gd name="T28" fmla="*/ 61 w 166"/>
                  <a:gd name="T29" fmla="*/ 181 h 248"/>
                  <a:gd name="T30" fmla="*/ 66 w 166"/>
                  <a:gd name="T31" fmla="*/ 192 h 248"/>
                  <a:gd name="T32" fmla="*/ 72 w 166"/>
                  <a:gd name="T33" fmla="*/ 203 h 248"/>
                  <a:gd name="T34" fmla="*/ 81 w 166"/>
                  <a:gd name="T35" fmla="*/ 211 h 248"/>
                  <a:gd name="T36" fmla="*/ 93 w 166"/>
                  <a:gd name="T37" fmla="*/ 215 h 248"/>
                  <a:gd name="T38" fmla="*/ 108 w 166"/>
                  <a:gd name="T39" fmla="*/ 214 h 248"/>
                  <a:gd name="T40" fmla="*/ 122 w 166"/>
                  <a:gd name="T41" fmla="*/ 207 h 248"/>
                  <a:gd name="T42" fmla="*/ 130 w 166"/>
                  <a:gd name="T43" fmla="*/ 197 h 248"/>
                  <a:gd name="T44" fmla="*/ 133 w 166"/>
                  <a:gd name="T45" fmla="*/ 185 h 248"/>
                  <a:gd name="T46" fmla="*/ 133 w 166"/>
                  <a:gd name="T47" fmla="*/ 173 h 248"/>
                  <a:gd name="T48" fmla="*/ 132 w 166"/>
                  <a:gd name="T49" fmla="*/ 161 h 248"/>
                  <a:gd name="T50" fmla="*/ 129 w 166"/>
                  <a:gd name="T51" fmla="*/ 151 h 248"/>
                  <a:gd name="T52" fmla="*/ 26 w 166"/>
                  <a:gd name="T53" fmla="*/ 180 h 248"/>
                  <a:gd name="T54" fmla="*/ 26 w 166"/>
                  <a:gd name="T55" fmla="*/ 180 h 248"/>
                  <a:gd name="T56" fmla="*/ 5 w 166"/>
                  <a:gd name="T57" fmla="*/ 105 h 248"/>
                  <a:gd name="T58" fmla="*/ 1 w 166"/>
                  <a:gd name="T59" fmla="*/ 89 h 248"/>
                  <a:gd name="T60" fmla="*/ 0 w 166"/>
                  <a:gd name="T61" fmla="*/ 70 h 248"/>
                  <a:gd name="T62" fmla="*/ 2 w 166"/>
                  <a:gd name="T63" fmla="*/ 50 h 248"/>
                  <a:gd name="T64" fmla="*/ 9 w 166"/>
                  <a:gd name="T65" fmla="*/ 31 h 248"/>
                  <a:gd name="T66" fmla="*/ 25 w 166"/>
                  <a:gd name="T67" fmla="*/ 15 h 248"/>
                  <a:gd name="T68" fmla="*/ 50 w 166"/>
                  <a:gd name="T69" fmla="*/ 4 h 248"/>
                  <a:gd name="T70" fmla="*/ 77 w 166"/>
                  <a:gd name="T71" fmla="*/ 1 h 248"/>
                  <a:gd name="T72" fmla="*/ 98 w 166"/>
                  <a:gd name="T73" fmla="*/ 7 h 248"/>
                  <a:gd name="T74" fmla="*/ 114 w 166"/>
                  <a:gd name="T75" fmla="*/ 19 h 248"/>
                  <a:gd name="T76" fmla="*/ 126 w 166"/>
                  <a:gd name="T77" fmla="*/ 35 h 248"/>
                  <a:gd name="T78" fmla="*/ 135 w 166"/>
                  <a:gd name="T79" fmla="*/ 52 h 248"/>
                  <a:gd name="T80" fmla="*/ 140 w 166"/>
                  <a:gd name="T81" fmla="*/ 67 h 248"/>
                  <a:gd name="T82" fmla="*/ 161 w 166"/>
                  <a:gd name="T83" fmla="*/ 142 h 248"/>
                  <a:gd name="T84" fmla="*/ 165 w 166"/>
                  <a:gd name="T85" fmla="*/ 158 h 248"/>
                  <a:gd name="T86" fmla="*/ 166 w 166"/>
                  <a:gd name="T87" fmla="*/ 177 h 248"/>
                  <a:gd name="T88" fmla="*/ 164 w 166"/>
                  <a:gd name="T89" fmla="*/ 197 h 248"/>
                  <a:gd name="T90" fmla="*/ 157 w 166"/>
                  <a:gd name="T91" fmla="*/ 216 h 248"/>
                  <a:gd name="T92" fmla="*/ 142 w 166"/>
                  <a:gd name="T93" fmla="*/ 232 h 248"/>
                  <a:gd name="T94" fmla="*/ 117 w 166"/>
                  <a:gd name="T95" fmla="*/ 244 h 248"/>
                  <a:gd name="T96" fmla="*/ 90 w 166"/>
                  <a:gd name="T97" fmla="*/ 247 h 248"/>
                  <a:gd name="T98" fmla="*/ 68 w 166"/>
                  <a:gd name="T99" fmla="*/ 241 h 248"/>
                  <a:gd name="T100" fmla="*/ 52 w 166"/>
                  <a:gd name="T101" fmla="*/ 229 h 248"/>
                  <a:gd name="T102" fmla="*/ 40 w 166"/>
                  <a:gd name="T103" fmla="*/ 213 h 248"/>
                  <a:gd name="T104" fmla="*/ 31 w 166"/>
                  <a:gd name="T105" fmla="*/ 196 h 248"/>
                  <a:gd name="T106" fmla="*/ 26 w 166"/>
                  <a:gd name="T107" fmla="*/ 18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6" h="248">
                    <a:moveTo>
                      <a:pt x="129" y="151"/>
                    </a:moveTo>
                    <a:lnTo>
                      <a:pt x="129" y="151"/>
                    </a:lnTo>
                    <a:lnTo>
                      <a:pt x="108" y="76"/>
                    </a:lnTo>
                    <a:cubicBezTo>
                      <a:pt x="107" y="73"/>
                      <a:pt x="106" y="70"/>
                      <a:pt x="105" y="66"/>
                    </a:cubicBezTo>
                    <a:cubicBezTo>
                      <a:pt x="104" y="63"/>
                      <a:pt x="102" y="59"/>
                      <a:pt x="100" y="55"/>
                    </a:cubicBezTo>
                    <a:cubicBezTo>
                      <a:pt x="99" y="52"/>
                      <a:pt x="96" y="48"/>
                      <a:pt x="94" y="45"/>
                    </a:cubicBezTo>
                    <a:cubicBezTo>
                      <a:pt x="91" y="42"/>
                      <a:pt x="88" y="39"/>
                      <a:pt x="85" y="37"/>
                    </a:cubicBezTo>
                    <a:cubicBezTo>
                      <a:pt x="82" y="34"/>
                      <a:pt x="78" y="33"/>
                      <a:pt x="73" y="32"/>
                    </a:cubicBezTo>
                    <a:cubicBezTo>
                      <a:pt x="69" y="32"/>
                      <a:pt x="64" y="32"/>
                      <a:pt x="58" y="34"/>
                    </a:cubicBezTo>
                    <a:cubicBezTo>
                      <a:pt x="49" y="36"/>
                      <a:pt x="43" y="40"/>
                      <a:pt x="39" y="45"/>
                    </a:cubicBezTo>
                    <a:cubicBezTo>
                      <a:pt x="36" y="50"/>
                      <a:pt x="33" y="56"/>
                      <a:pt x="33" y="62"/>
                    </a:cubicBezTo>
                    <a:cubicBezTo>
                      <a:pt x="32" y="68"/>
                      <a:pt x="32" y="74"/>
                      <a:pt x="33" y="80"/>
                    </a:cubicBezTo>
                    <a:cubicBezTo>
                      <a:pt x="34" y="86"/>
                      <a:pt x="36" y="92"/>
                      <a:pt x="37" y="96"/>
                    </a:cubicBezTo>
                    <a:lnTo>
                      <a:pt x="58" y="171"/>
                    </a:lnTo>
                    <a:cubicBezTo>
                      <a:pt x="59" y="174"/>
                      <a:pt x="60" y="178"/>
                      <a:pt x="61" y="181"/>
                    </a:cubicBezTo>
                    <a:cubicBezTo>
                      <a:pt x="62" y="185"/>
                      <a:pt x="64" y="188"/>
                      <a:pt x="66" y="192"/>
                    </a:cubicBezTo>
                    <a:cubicBezTo>
                      <a:pt x="67" y="196"/>
                      <a:pt x="70" y="199"/>
                      <a:pt x="72" y="203"/>
                    </a:cubicBezTo>
                    <a:cubicBezTo>
                      <a:pt x="75" y="206"/>
                      <a:pt x="78" y="209"/>
                      <a:pt x="81" y="211"/>
                    </a:cubicBezTo>
                    <a:cubicBezTo>
                      <a:pt x="85" y="213"/>
                      <a:pt x="89" y="214"/>
                      <a:pt x="93" y="215"/>
                    </a:cubicBezTo>
                    <a:cubicBezTo>
                      <a:pt x="97" y="216"/>
                      <a:pt x="103" y="215"/>
                      <a:pt x="108" y="214"/>
                    </a:cubicBezTo>
                    <a:cubicBezTo>
                      <a:pt x="114" y="212"/>
                      <a:pt x="119" y="210"/>
                      <a:pt x="122" y="207"/>
                    </a:cubicBezTo>
                    <a:cubicBezTo>
                      <a:pt x="126" y="204"/>
                      <a:pt x="128" y="201"/>
                      <a:pt x="130" y="197"/>
                    </a:cubicBezTo>
                    <a:cubicBezTo>
                      <a:pt x="132" y="193"/>
                      <a:pt x="133" y="190"/>
                      <a:pt x="133" y="185"/>
                    </a:cubicBezTo>
                    <a:cubicBezTo>
                      <a:pt x="134" y="181"/>
                      <a:pt x="134" y="177"/>
                      <a:pt x="133" y="173"/>
                    </a:cubicBezTo>
                    <a:cubicBezTo>
                      <a:pt x="133" y="169"/>
                      <a:pt x="133" y="165"/>
                      <a:pt x="132" y="161"/>
                    </a:cubicBezTo>
                    <a:cubicBezTo>
                      <a:pt x="131" y="158"/>
                      <a:pt x="130" y="154"/>
                      <a:pt x="129" y="151"/>
                    </a:cubicBezTo>
                    <a:close/>
                    <a:moveTo>
                      <a:pt x="26" y="180"/>
                    </a:moveTo>
                    <a:lnTo>
                      <a:pt x="26" y="180"/>
                    </a:lnTo>
                    <a:lnTo>
                      <a:pt x="5" y="105"/>
                    </a:lnTo>
                    <a:cubicBezTo>
                      <a:pt x="4" y="101"/>
                      <a:pt x="3" y="95"/>
                      <a:pt x="1" y="89"/>
                    </a:cubicBezTo>
                    <a:cubicBezTo>
                      <a:pt x="0" y="83"/>
                      <a:pt x="0" y="77"/>
                      <a:pt x="0" y="70"/>
                    </a:cubicBezTo>
                    <a:cubicBezTo>
                      <a:pt x="0" y="64"/>
                      <a:pt x="0" y="57"/>
                      <a:pt x="2" y="50"/>
                    </a:cubicBezTo>
                    <a:cubicBezTo>
                      <a:pt x="3" y="44"/>
                      <a:pt x="6" y="37"/>
                      <a:pt x="9" y="31"/>
                    </a:cubicBezTo>
                    <a:cubicBezTo>
                      <a:pt x="13" y="25"/>
                      <a:pt x="18" y="20"/>
                      <a:pt x="25" y="15"/>
                    </a:cubicBezTo>
                    <a:cubicBezTo>
                      <a:pt x="31" y="10"/>
                      <a:pt x="40" y="7"/>
                      <a:pt x="50" y="4"/>
                    </a:cubicBezTo>
                    <a:cubicBezTo>
                      <a:pt x="60" y="1"/>
                      <a:pt x="69" y="0"/>
                      <a:pt x="77" y="1"/>
                    </a:cubicBezTo>
                    <a:cubicBezTo>
                      <a:pt x="85" y="1"/>
                      <a:pt x="92" y="3"/>
                      <a:pt x="98" y="7"/>
                    </a:cubicBezTo>
                    <a:cubicBezTo>
                      <a:pt x="104" y="10"/>
                      <a:pt x="110" y="14"/>
                      <a:pt x="114" y="19"/>
                    </a:cubicBezTo>
                    <a:cubicBezTo>
                      <a:pt x="119" y="24"/>
                      <a:pt x="123" y="29"/>
                      <a:pt x="126" y="35"/>
                    </a:cubicBezTo>
                    <a:cubicBezTo>
                      <a:pt x="130" y="40"/>
                      <a:pt x="133" y="46"/>
                      <a:pt x="135" y="52"/>
                    </a:cubicBezTo>
                    <a:cubicBezTo>
                      <a:pt x="137" y="58"/>
                      <a:pt x="139" y="63"/>
                      <a:pt x="140" y="67"/>
                    </a:cubicBezTo>
                    <a:lnTo>
                      <a:pt x="161" y="142"/>
                    </a:lnTo>
                    <a:cubicBezTo>
                      <a:pt x="162" y="147"/>
                      <a:pt x="164" y="152"/>
                      <a:pt x="165" y="158"/>
                    </a:cubicBezTo>
                    <a:cubicBezTo>
                      <a:pt x="166" y="164"/>
                      <a:pt x="166" y="170"/>
                      <a:pt x="166" y="177"/>
                    </a:cubicBezTo>
                    <a:cubicBezTo>
                      <a:pt x="166" y="183"/>
                      <a:pt x="166" y="190"/>
                      <a:pt x="164" y="197"/>
                    </a:cubicBezTo>
                    <a:cubicBezTo>
                      <a:pt x="163" y="204"/>
                      <a:pt x="160" y="210"/>
                      <a:pt x="157" y="216"/>
                    </a:cubicBezTo>
                    <a:cubicBezTo>
                      <a:pt x="153" y="222"/>
                      <a:pt x="148" y="227"/>
                      <a:pt x="142" y="232"/>
                    </a:cubicBezTo>
                    <a:cubicBezTo>
                      <a:pt x="135" y="237"/>
                      <a:pt x="127" y="241"/>
                      <a:pt x="117" y="244"/>
                    </a:cubicBezTo>
                    <a:cubicBezTo>
                      <a:pt x="107" y="247"/>
                      <a:pt x="98" y="248"/>
                      <a:pt x="90" y="247"/>
                    </a:cubicBezTo>
                    <a:cubicBezTo>
                      <a:pt x="82" y="246"/>
                      <a:pt x="75" y="244"/>
                      <a:pt x="68" y="241"/>
                    </a:cubicBezTo>
                    <a:cubicBezTo>
                      <a:pt x="62" y="238"/>
                      <a:pt x="56" y="234"/>
                      <a:pt x="52" y="229"/>
                    </a:cubicBezTo>
                    <a:cubicBezTo>
                      <a:pt x="47" y="224"/>
                      <a:pt x="43" y="218"/>
                      <a:pt x="40" y="213"/>
                    </a:cubicBezTo>
                    <a:cubicBezTo>
                      <a:pt x="36" y="207"/>
                      <a:pt x="33" y="201"/>
                      <a:pt x="31" y="196"/>
                    </a:cubicBezTo>
                    <a:cubicBezTo>
                      <a:pt x="29" y="190"/>
                      <a:pt x="27" y="185"/>
                      <a:pt x="26" y="18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40" name="Freeform 172">
                <a:extLst>
                  <a:ext uri="{FF2B5EF4-FFF2-40B4-BE49-F238E27FC236}">
                    <a16:creationId xmlns:a16="http://schemas.microsoft.com/office/drawing/2014/main" id="{99C178B0-DDD0-4477-9AD5-E7C33AF61E8C}"/>
                  </a:ext>
                </a:extLst>
              </p:cNvPr>
              <p:cNvSpPr>
                <a:spLocks noEditPoints="1"/>
              </p:cNvSpPr>
              <p:nvPr/>
            </p:nvSpPr>
            <p:spPr bwMode="auto">
              <a:xfrm>
                <a:off x="6681" y="935"/>
                <a:ext cx="41" cy="66"/>
              </a:xfrm>
              <a:custGeom>
                <a:avLst/>
                <a:gdLst>
                  <a:gd name="T0" fmla="*/ 108 w 158"/>
                  <a:gd name="T1" fmla="*/ 170 h 249"/>
                  <a:gd name="T2" fmla="*/ 108 w 158"/>
                  <a:gd name="T3" fmla="*/ 170 h 249"/>
                  <a:gd name="T4" fmla="*/ 123 w 158"/>
                  <a:gd name="T5" fmla="*/ 93 h 249"/>
                  <a:gd name="T6" fmla="*/ 124 w 158"/>
                  <a:gd name="T7" fmla="*/ 83 h 249"/>
                  <a:gd name="T8" fmla="*/ 125 w 158"/>
                  <a:gd name="T9" fmla="*/ 71 h 249"/>
                  <a:gd name="T10" fmla="*/ 124 w 158"/>
                  <a:gd name="T11" fmla="*/ 58 h 249"/>
                  <a:gd name="T12" fmla="*/ 120 w 158"/>
                  <a:gd name="T13" fmla="*/ 47 h 249"/>
                  <a:gd name="T14" fmla="*/ 111 w 158"/>
                  <a:gd name="T15" fmla="*/ 38 h 249"/>
                  <a:gd name="T16" fmla="*/ 97 w 158"/>
                  <a:gd name="T17" fmla="*/ 33 h 249"/>
                  <a:gd name="T18" fmla="*/ 75 w 158"/>
                  <a:gd name="T19" fmla="*/ 35 h 249"/>
                  <a:gd name="T20" fmla="*/ 61 w 158"/>
                  <a:gd name="T21" fmla="*/ 47 h 249"/>
                  <a:gd name="T22" fmla="*/ 54 w 158"/>
                  <a:gd name="T23" fmla="*/ 63 h 249"/>
                  <a:gd name="T24" fmla="*/ 50 w 158"/>
                  <a:gd name="T25" fmla="*/ 79 h 249"/>
                  <a:gd name="T26" fmla="*/ 36 w 158"/>
                  <a:gd name="T27" fmla="*/ 156 h 249"/>
                  <a:gd name="T28" fmla="*/ 34 w 158"/>
                  <a:gd name="T29" fmla="*/ 166 h 249"/>
                  <a:gd name="T30" fmla="*/ 33 w 158"/>
                  <a:gd name="T31" fmla="*/ 178 h 249"/>
                  <a:gd name="T32" fmla="*/ 34 w 158"/>
                  <a:gd name="T33" fmla="*/ 190 h 249"/>
                  <a:gd name="T34" fmla="*/ 39 w 158"/>
                  <a:gd name="T35" fmla="*/ 201 h 249"/>
                  <a:gd name="T36" fmla="*/ 48 w 158"/>
                  <a:gd name="T37" fmla="*/ 211 h 249"/>
                  <a:gd name="T38" fmla="*/ 62 w 158"/>
                  <a:gd name="T39" fmla="*/ 216 h 249"/>
                  <a:gd name="T40" fmla="*/ 77 w 158"/>
                  <a:gd name="T41" fmla="*/ 216 h 249"/>
                  <a:gd name="T42" fmla="*/ 89 w 158"/>
                  <a:gd name="T43" fmla="*/ 211 h 249"/>
                  <a:gd name="T44" fmla="*/ 97 w 158"/>
                  <a:gd name="T45" fmla="*/ 202 h 249"/>
                  <a:gd name="T46" fmla="*/ 103 w 158"/>
                  <a:gd name="T47" fmla="*/ 191 h 249"/>
                  <a:gd name="T48" fmla="*/ 106 w 158"/>
                  <a:gd name="T49" fmla="*/ 180 h 249"/>
                  <a:gd name="T50" fmla="*/ 108 w 158"/>
                  <a:gd name="T51" fmla="*/ 170 h 249"/>
                  <a:gd name="T52" fmla="*/ 3 w 158"/>
                  <a:gd name="T53" fmla="*/ 150 h 249"/>
                  <a:gd name="T54" fmla="*/ 3 w 158"/>
                  <a:gd name="T55" fmla="*/ 150 h 249"/>
                  <a:gd name="T56" fmla="*/ 18 w 158"/>
                  <a:gd name="T57" fmla="*/ 73 h 249"/>
                  <a:gd name="T58" fmla="*/ 21 w 158"/>
                  <a:gd name="T59" fmla="*/ 57 h 249"/>
                  <a:gd name="T60" fmla="*/ 28 w 158"/>
                  <a:gd name="T61" fmla="*/ 40 h 249"/>
                  <a:gd name="T62" fmla="*/ 39 w 158"/>
                  <a:gd name="T63" fmla="*/ 23 h 249"/>
                  <a:gd name="T64" fmla="*/ 54 w 158"/>
                  <a:gd name="T65" fmla="*/ 9 h 249"/>
                  <a:gd name="T66" fmla="*/ 75 w 158"/>
                  <a:gd name="T67" fmla="*/ 1 h 249"/>
                  <a:gd name="T68" fmla="*/ 103 w 158"/>
                  <a:gd name="T69" fmla="*/ 2 h 249"/>
                  <a:gd name="T70" fmla="*/ 128 w 158"/>
                  <a:gd name="T71" fmla="*/ 11 h 249"/>
                  <a:gd name="T72" fmla="*/ 145 w 158"/>
                  <a:gd name="T73" fmla="*/ 26 h 249"/>
                  <a:gd name="T74" fmla="*/ 154 w 158"/>
                  <a:gd name="T75" fmla="*/ 44 h 249"/>
                  <a:gd name="T76" fmla="*/ 158 w 158"/>
                  <a:gd name="T77" fmla="*/ 64 h 249"/>
                  <a:gd name="T78" fmla="*/ 157 w 158"/>
                  <a:gd name="T79" fmla="*/ 83 h 249"/>
                  <a:gd name="T80" fmla="*/ 155 w 158"/>
                  <a:gd name="T81" fmla="*/ 99 h 249"/>
                  <a:gd name="T82" fmla="*/ 141 w 158"/>
                  <a:gd name="T83" fmla="*/ 176 h 249"/>
                  <a:gd name="T84" fmla="*/ 137 w 158"/>
                  <a:gd name="T85" fmla="*/ 191 h 249"/>
                  <a:gd name="T86" fmla="*/ 130 w 158"/>
                  <a:gd name="T87" fmla="*/ 209 h 249"/>
                  <a:gd name="T88" fmla="*/ 120 w 158"/>
                  <a:gd name="T89" fmla="*/ 226 h 249"/>
                  <a:gd name="T90" fmla="*/ 104 w 158"/>
                  <a:gd name="T91" fmla="*/ 240 h 249"/>
                  <a:gd name="T92" fmla="*/ 84 w 158"/>
                  <a:gd name="T93" fmla="*/ 247 h 249"/>
                  <a:gd name="T94" fmla="*/ 56 w 158"/>
                  <a:gd name="T95" fmla="*/ 247 h 249"/>
                  <a:gd name="T96" fmla="*/ 31 w 158"/>
                  <a:gd name="T97" fmla="*/ 238 h 249"/>
                  <a:gd name="T98" fmla="*/ 14 w 158"/>
                  <a:gd name="T99" fmla="*/ 223 h 249"/>
                  <a:gd name="T100" fmla="*/ 5 w 158"/>
                  <a:gd name="T101" fmla="*/ 204 h 249"/>
                  <a:gd name="T102" fmla="*/ 1 w 158"/>
                  <a:gd name="T103" fmla="*/ 185 h 249"/>
                  <a:gd name="T104" fmla="*/ 1 w 158"/>
                  <a:gd name="T105" fmla="*/ 166 h 249"/>
                  <a:gd name="T106" fmla="*/ 3 w 158"/>
                  <a:gd name="T107" fmla="*/ 15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 h="249">
                    <a:moveTo>
                      <a:pt x="108" y="170"/>
                    </a:moveTo>
                    <a:lnTo>
                      <a:pt x="108" y="170"/>
                    </a:lnTo>
                    <a:lnTo>
                      <a:pt x="123" y="93"/>
                    </a:lnTo>
                    <a:cubicBezTo>
                      <a:pt x="123" y="90"/>
                      <a:pt x="124" y="86"/>
                      <a:pt x="124" y="83"/>
                    </a:cubicBezTo>
                    <a:cubicBezTo>
                      <a:pt x="125" y="79"/>
                      <a:pt x="125" y="75"/>
                      <a:pt x="125" y="71"/>
                    </a:cubicBezTo>
                    <a:cubicBezTo>
                      <a:pt x="125" y="67"/>
                      <a:pt x="125" y="63"/>
                      <a:pt x="124" y="58"/>
                    </a:cubicBezTo>
                    <a:cubicBezTo>
                      <a:pt x="123" y="54"/>
                      <a:pt x="122" y="51"/>
                      <a:pt x="120" y="47"/>
                    </a:cubicBezTo>
                    <a:cubicBezTo>
                      <a:pt x="118" y="44"/>
                      <a:pt x="115" y="41"/>
                      <a:pt x="111" y="38"/>
                    </a:cubicBezTo>
                    <a:cubicBezTo>
                      <a:pt x="107" y="36"/>
                      <a:pt x="102" y="34"/>
                      <a:pt x="97" y="33"/>
                    </a:cubicBezTo>
                    <a:cubicBezTo>
                      <a:pt x="88" y="31"/>
                      <a:pt x="81" y="32"/>
                      <a:pt x="75" y="35"/>
                    </a:cubicBezTo>
                    <a:cubicBezTo>
                      <a:pt x="69" y="38"/>
                      <a:pt x="65" y="42"/>
                      <a:pt x="61" y="47"/>
                    </a:cubicBezTo>
                    <a:cubicBezTo>
                      <a:pt x="58" y="52"/>
                      <a:pt x="56" y="57"/>
                      <a:pt x="54" y="63"/>
                    </a:cubicBezTo>
                    <a:cubicBezTo>
                      <a:pt x="52" y="69"/>
                      <a:pt x="51" y="75"/>
                      <a:pt x="50" y="79"/>
                    </a:cubicBezTo>
                    <a:lnTo>
                      <a:pt x="36" y="156"/>
                    </a:lnTo>
                    <a:cubicBezTo>
                      <a:pt x="35" y="159"/>
                      <a:pt x="35" y="162"/>
                      <a:pt x="34" y="166"/>
                    </a:cubicBezTo>
                    <a:cubicBezTo>
                      <a:pt x="34" y="170"/>
                      <a:pt x="33" y="174"/>
                      <a:pt x="33" y="178"/>
                    </a:cubicBezTo>
                    <a:cubicBezTo>
                      <a:pt x="33" y="182"/>
                      <a:pt x="34" y="186"/>
                      <a:pt x="34" y="190"/>
                    </a:cubicBezTo>
                    <a:cubicBezTo>
                      <a:pt x="35" y="194"/>
                      <a:pt x="37" y="198"/>
                      <a:pt x="39" y="201"/>
                    </a:cubicBezTo>
                    <a:cubicBezTo>
                      <a:pt x="41" y="205"/>
                      <a:pt x="44" y="208"/>
                      <a:pt x="48" y="211"/>
                    </a:cubicBezTo>
                    <a:cubicBezTo>
                      <a:pt x="51" y="213"/>
                      <a:pt x="56" y="215"/>
                      <a:pt x="62" y="216"/>
                    </a:cubicBezTo>
                    <a:cubicBezTo>
                      <a:pt x="68" y="217"/>
                      <a:pt x="73" y="217"/>
                      <a:pt x="77" y="216"/>
                    </a:cubicBezTo>
                    <a:cubicBezTo>
                      <a:pt x="82" y="215"/>
                      <a:pt x="86" y="213"/>
                      <a:pt x="89" y="211"/>
                    </a:cubicBezTo>
                    <a:cubicBezTo>
                      <a:pt x="92" y="209"/>
                      <a:pt x="95" y="206"/>
                      <a:pt x="97" y="202"/>
                    </a:cubicBezTo>
                    <a:cubicBezTo>
                      <a:pt x="99" y="198"/>
                      <a:pt x="101" y="195"/>
                      <a:pt x="103" y="191"/>
                    </a:cubicBezTo>
                    <a:cubicBezTo>
                      <a:pt x="104" y="187"/>
                      <a:pt x="105" y="183"/>
                      <a:pt x="106" y="180"/>
                    </a:cubicBezTo>
                    <a:cubicBezTo>
                      <a:pt x="107" y="176"/>
                      <a:pt x="108" y="173"/>
                      <a:pt x="108" y="170"/>
                    </a:cubicBezTo>
                    <a:close/>
                    <a:moveTo>
                      <a:pt x="3" y="150"/>
                    </a:moveTo>
                    <a:lnTo>
                      <a:pt x="3" y="150"/>
                    </a:lnTo>
                    <a:lnTo>
                      <a:pt x="18" y="73"/>
                    </a:lnTo>
                    <a:cubicBezTo>
                      <a:pt x="18" y="68"/>
                      <a:pt x="20" y="63"/>
                      <a:pt x="21" y="57"/>
                    </a:cubicBezTo>
                    <a:cubicBezTo>
                      <a:pt x="23" y="51"/>
                      <a:pt x="25" y="45"/>
                      <a:pt x="28" y="40"/>
                    </a:cubicBezTo>
                    <a:cubicBezTo>
                      <a:pt x="31" y="34"/>
                      <a:pt x="35" y="28"/>
                      <a:pt x="39" y="23"/>
                    </a:cubicBezTo>
                    <a:cubicBezTo>
                      <a:pt x="43" y="17"/>
                      <a:pt x="48" y="13"/>
                      <a:pt x="54" y="9"/>
                    </a:cubicBezTo>
                    <a:cubicBezTo>
                      <a:pt x="60" y="5"/>
                      <a:pt x="67" y="3"/>
                      <a:pt x="75" y="1"/>
                    </a:cubicBezTo>
                    <a:cubicBezTo>
                      <a:pt x="83" y="0"/>
                      <a:pt x="92" y="0"/>
                      <a:pt x="103" y="2"/>
                    </a:cubicBezTo>
                    <a:cubicBezTo>
                      <a:pt x="113" y="4"/>
                      <a:pt x="121" y="7"/>
                      <a:pt x="128" y="11"/>
                    </a:cubicBezTo>
                    <a:cubicBezTo>
                      <a:pt x="135" y="15"/>
                      <a:pt x="140" y="20"/>
                      <a:pt x="145" y="26"/>
                    </a:cubicBezTo>
                    <a:cubicBezTo>
                      <a:pt x="149" y="32"/>
                      <a:pt x="152" y="38"/>
                      <a:pt x="154" y="44"/>
                    </a:cubicBezTo>
                    <a:cubicBezTo>
                      <a:pt x="156" y="51"/>
                      <a:pt x="157" y="57"/>
                      <a:pt x="158" y="64"/>
                    </a:cubicBezTo>
                    <a:cubicBezTo>
                      <a:pt x="158" y="70"/>
                      <a:pt x="158" y="77"/>
                      <a:pt x="157" y="83"/>
                    </a:cubicBezTo>
                    <a:cubicBezTo>
                      <a:pt x="157" y="89"/>
                      <a:pt x="156" y="94"/>
                      <a:pt x="155" y="99"/>
                    </a:cubicBezTo>
                    <a:lnTo>
                      <a:pt x="141" y="176"/>
                    </a:lnTo>
                    <a:cubicBezTo>
                      <a:pt x="140" y="180"/>
                      <a:pt x="139" y="186"/>
                      <a:pt x="137" y="191"/>
                    </a:cubicBezTo>
                    <a:cubicBezTo>
                      <a:pt x="135" y="197"/>
                      <a:pt x="133" y="203"/>
                      <a:pt x="130" y="209"/>
                    </a:cubicBezTo>
                    <a:cubicBezTo>
                      <a:pt x="127" y="215"/>
                      <a:pt x="124" y="221"/>
                      <a:pt x="120" y="226"/>
                    </a:cubicBezTo>
                    <a:cubicBezTo>
                      <a:pt x="116" y="231"/>
                      <a:pt x="110" y="236"/>
                      <a:pt x="104" y="240"/>
                    </a:cubicBezTo>
                    <a:cubicBezTo>
                      <a:pt x="98" y="243"/>
                      <a:pt x="91" y="246"/>
                      <a:pt x="84" y="247"/>
                    </a:cubicBezTo>
                    <a:cubicBezTo>
                      <a:pt x="76" y="249"/>
                      <a:pt x="67" y="249"/>
                      <a:pt x="56" y="247"/>
                    </a:cubicBezTo>
                    <a:cubicBezTo>
                      <a:pt x="46" y="245"/>
                      <a:pt x="38" y="242"/>
                      <a:pt x="31" y="238"/>
                    </a:cubicBezTo>
                    <a:cubicBezTo>
                      <a:pt x="24" y="233"/>
                      <a:pt x="18" y="228"/>
                      <a:pt x="14" y="223"/>
                    </a:cubicBezTo>
                    <a:cubicBezTo>
                      <a:pt x="10" y="217"/>
                      <a:pt x="7" y="211"/>
                      <a:pt x="5" y="204"/>
                    </a:cubicBezTo>
                    <a:cubicBezTo>
                      <a:pt x="3" y="198"/>
                      <a:pt x="1" y="191"/>
                      <a:pt x="1" y="185"/>
                    </a:cubicBezTo>
                    <a:cubicBezTo>
                      <a:pt x="0" y="178"/>
                      <a:pt x="0" y="172"/>
                      <a:pt x="1" y="166"/>
                    </a:cubicBezTo>
                    <a:cubicBezTo>
                      <a:pt x="2" y="160"/>
                      <a:pt x="2" y="154"/>
                      <a:pt x="3" y="15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41" name="Freeform 173">
                <a:extLst>
                  <a:ext uri="{FF2B5EF4-FFF2-40B4-BE49-F238E27FC236}">
                    <a16:creationId xmlns:a16="http://schemas.microsoft.com/office/drawing/2014/main" id="{EA1A46D5-3BAE-4739-80EB-9A6EE0571E4D}"/>
                  </a:ext>
                </a:extLst>
              </p:cNvPr>
              <p:cNvSpPr>
                <a:spLocks noEditPoints="1"/>
              </p:cNvSpPr>
              <p:nvPr/>
            </p:nvSpPr>
            <p:spPr bwMode="auto">
              <a:xfrm>
                <a:off x="6646" y="1070"/>
                <a:ext cx="47" cy="64"/>
              </a:xfrm>
              <a:custGeom>
                <a:avLst/>
                <a:gdLst>
                  <a:gd name="T0" fmla="*/ 109 w 177"/>
                  <a:gd name="T1" fmla="*/ 171 h 244"/>
                  <a:gd name="T2" fmla="*/ 109 w 177"/>
                  <a:gd name="T3" fmla="*/ 171 h 244"/>
                  <a:gd name="T4" fmla="*/ 137 w 177"/>
                  <a:gd name="T5" fmla="*/ 98 h 244"/>
                  <a:gd name="T6" fmla="*/ 141 w 177"/>
                  <a:gd name="T7" fmla="*/ 89 h 244"/>
                  <a:gd name="T8" fmla="*/ 143 w 177"/>
                  <a:gd name="T9" fmla="*/ 77 h 244"/>
                  <a:gd name="T10" fmla="*/ 144 w 177"/>
                  <a:gd name="T11" fmla="*/ 65 h 244"/>
                  <a:gd name="T12" fmla="*/ 142 w 177"/>
                  <a:gd name="T13" fmla="*/ 53 h 244"/>
                  <a:gd name="T14" fmla="*/ 135 w 177"/>
                  <a:gd name="T15" fmla="*/ 42 h 244"/>
                  <a:gd name="T16" fmla="*/ 122 w 177"/>
                  <a:gd name="T17" fmla="*/ 35 h 244"/>
                  <a:gd name="T18" fmla="*/ 100 w 177"/>
                  <a:gd name="T19" fmla="*/ 33 h 244"/>
                  <a:gd name="T20" fmla="*/ 85 w 177"/>
                  <a:gd name="T21" fmla="*/ 42 h 244"/>
                  <a:gd name="T22" fmla="*/ 75 w 177"/>
                  <a:gd name="T23" fmla="*/ 57 h 244"/>
                  <a:gd name="T24" fmla="*/ 68 w 177"/>
                  <a:gd name="T25" fmla="*/ 72 h 244"/>
                  <a:gd name="T26" fmla="*/ 40 w 177"/>
                  <a:gd name="T27" fmla="*/ 145 h 244"/>
                  <a:gd name="T28" fmla="*/ 37 w 177"/>
                  <a:gd name="T29" fmla="*/ 155 h 244"/>
                  <a:gd name="T30" fmla="*/ 34 w 177"/>
                  <a:gd name="T31" fmla="*/ 166 h 244"/>
                  <a:gd name="T32" fmla="*/ 33 w 177"/>
                  <a:gd name="T33" fmla="*/ 178 h 244"/>
                  <a:gd name="T34" fmla="*/ 35 w 177"/>
                  <a:gd name="T35" fmla="*/ 190 h 244"/>
                  <a:gd name="T36" fmla="*/ 42 w 177"/>
                  <a:gd name="T37" fmla="*/ 201 h 244"/>
                  <a:gd name="T38" fmla="*/ 55 w 177"/>
                  <a:gd name="T39" fmla="*/ 209 h 244"/>
                  <a:gd name="T40" fmla="*/ 70 w 177"/>
                  <a:gd name="T41" fmla="*/ 212 h 244"/>
                  <a:gd name="T42" fmla="*/ 83 w 177"/>
                  <a:gd name="T43" fmla="*/ 209 h 244"/>
                  <a:gd name="T44" fmla="*/ 92 w 177"/>
                  <a:gd name="T45" fmla="*/ 201 h 244"/>
                  <a:gd name="T46" fmla="*/ 100 w 177"/>
                  <a:gd name="T47" fmla="*/ 191 h 244"/>
                  <a:gd name="T48" fmla="*/ 105 w 177"/>
                  <a:gd name="T49" fmla="*/ 181 h 244"/>
                  <a:gd name="T50" fmla="*/ 109 w 177"/>
                  <a:gd name="T51" fmla="*/ 171 h 244"/>
                  <a:gd name="T52" fmla="*/ 9 w 177"/>
                  <a:gd name="T53" fmla="*/ 133 h 244"/>
                  <a:gd name="T54" fmla="*/ 9 w 177"/>
                  <a:gd name="T55" fmla="*/ 133 h 244"/>
                  <a:gd name="T56" fmla="*/ 37 w 177"/>
                  <a:gd name="T57" fmla="*/ 60 h 244"/>
                  <a:gd name="T58" fmla="*/ 44 w 177"/>
                  <a:gd name="T59" fmla="*/ 45 h 244"/>
                  <a:gd name="T60" fmla="*/ 54 w 177"/>
                  <a:gd name="T61" fmla="*/ 29 h 244"/>
                  <a:gd name="T62" fmla="*/ 67 w 177"/>
                  <a:gd name="T63" fmla="*/ 14 h 244"/>
                  <a:gd name="T64" fmla="*/ 85 w 177"/>
                  <a:gd name="T65" fmla="*/ 4 h 244"/>
                  <a:gd name="T66" fmla="*/ 107 w 177"/>
                  <a:gd name="T67" fmla="*/ 0 h 244"/>
                  <a:gd name="T68" fmla="*/ 133 w 177"/>
                  <a:gd name="T69" fmla="*/ 5 h 244"/>
                  <a:gd name="T70" fmla="*/ 157 w 177"/>
                  <a:gd name="T71" fmla="*/ 19 h 244"/>
                  <a:gd name="T72" fmla="*/ 171 w 177"/>
                  <a:gd name="T73" fmla="*/ 37 h 244"/>
                  <a:gd name="T74" fmla="*/ 176 w 177"/>
                  <a:gd name="T75" fmla="*/ 56 h 244"/>
                  <a:gd name="T76" fmla="*/ 177 w 177"/>
                  <a:gd name="T77" fmla="*/ 76 h 244"/>
                  <a:gd name="T78" fmla="*/ 173 w 177"/>
                  <a:gd name="T79" fmla="*/ 95 h 244"/>
                  <a:gd name="T80" fmla="*/ 168 w 177"/>
                  <a:gd name="T81" fmla="*/ 110 h 244"/>
                  <a:gd name="T82" fmla="*/ 140 w 177"/>
                  <a:gd name="T83" fmla="*/ 183 h 244"/>
                  <a:gd name="T84" fmla="*/ 134 w 177"/>
                  <a:gd name="T85" fmla="*/ 198 h 244"/>
                  <a:gd name="T86" fmla="*/ 124 w 177"/>
                  <a:gd name="T87" fmla="*/ 214 h 244"/>
                  <a:gd name="T88" fmla="*/ 110 w 177"/>
                  <a:gd name="T89" fmla="*/ 229 h 244"/>
                  <a:gd name="T90" fmla="*/ 93 w 177"/>
                  <a:gd name="T91" fmla="*/ 240 h 244"/>
                  <a:gd name="T92" fmla="*/ 71 w 177"/>
                  <a:gd name="T93" fmla="*/ 244 h 244"/>
                  <a:gd name="T94" fmla="*/ 44 w 177"/>
                  <a:gd name="T95" fmla="*/ 238 h 244"/>
                  <a:gd name="T96" fmla="*/ 21 w 177"/>
                  <a:gd name="T97" fmla="*/ 225 h 244"/>
                  <a:gd name="T98" fmla="*/ 7 w 177"/>
                  <a:gd name="T99" fmla="*/ 207 h 244"/>
                  <a:gd name="T100" fmla="*/ 1 w 177"/>
                  <a:gd name="T101" fmla="*/ 187 h 244"/>
                  <a:gd name="T102" fmla="*/ 1 w 177"/>
                  <a:gd name="T103" fmla="*/ 167 h 244"/>
                  <a:gd name="T104" fmla="*/ 4 w 177"/>
                  <a:gd name="T105" fmla="*/ 149 h 244"/>
                  <a:gd name="T106" fmla="*/ 9 w 177"/>
                  <a:gd name="T107" fmla="*/ 13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1"/>
                    </a:moveTo>
                    <a:lnTo>
                      <a:pt x="109" y="171"/>
                    </a:lnTo>
                    <a:lnTo>
                      <a:pt x="137" y="98"/>
                    </a:lnTo>
                    <a:cubicBezTo>
                      <a:pt x="138" y="96"/>
                      <a:pt x="139" y="92"/>
                      <a:pt x="141" y="89"/>
                    </a:cubicBezTo>
                    <a:cubicBezTo>
                      <a:pt x="142" y="85"/>
                      <a:pt x="143" y="81"/>
                      <a:pt x="143" y="77"/>
                    </a:cubicBezTo>
                    <a:cubicBezTo>
                      <a:pt x="144" y="73"/>
                      <a:pt x="144" y="69"/>
                      <a:pt x="144" y="65"/>
                    </a:cubicBezTo>
                    <a:cubicBezTo>
                      <a:pt x="144" y="61"/>
                      <a:pt x="144" y="57"/>
                      <a:pt x="142" y="53"/>
                    </a:cubicBezTo>
                    <a:cubicBezTo>
                      <a:pt x="141" y="49"/>
                      <a:pt x="138" y="46"/>
                      <a:pt x="135" y="42"/>
                    </a:cubicBezTo>
                    <a:cubicBezTo>
                      <a:pt x="132" y="39"/>
                      <a:pt x="128" y="37"/>
                      <a:pt x="122" y="35"/>
                    </a:cubicBezTo>
                    <a:cubicBezTo>
                      <a:pt x="114" y="31"/>
                      <a:pt x="106" y="31"/>
                      <a:pt x="100" y="33"/>
                    </a:cubicBezTo>
                    <a:cubicBezTo>
                      <a:pt x="94" y="35"/>
                      <a:pt x="89" y="38"/>
                      <a:pt x="85" y="42"/>
                    </a:cubicBezTo>
                    <a:cubicBezTo>
                      <a:pt x="81" y="47"/>
                      <a:pt x="77" y="52"/>
                      <a:pt x="75" y="57"/>
                    </a:cubicBezTo>
                    <a:cubicBezTo>
                      <a:pt x="72" y="63"/>
                      <a:pt x="70" y="68"/>
                      <a:pt x="68" y="72"/>
                    </a:cubicBezTo>
                    <a:lnTo>
                      <a:pt x="40" y="145"/>
                    </a:lnTo>
                    <a:cubicBezTo>
                      <a:pt x="39" y="148"/>
                      <a:pt x="38" y="151"/>
                      <a:pt x="37" y="155"/>
                    </a:cubicBezTo>
                    <a:cubicBezTo>
                      <a:pt x="36" y="158"/>
                      <a:pt x="35" y="162"/>
                      <a:pt x="34" y="166"/>
                    </a:cubicBezTo>
                    <a:cubicBezTo>
                      <a:pt x="33" y="170"/>
                      <a:pt x="33" y="174"/>
                      <a:pt x="33" y="178"/>
                    </a:cubicBezTo>
                    <a:cubicBezTo>
                      <a:pt x="33" y="183"/>
                      <a:pt x="34" y="187"/>
                      <a:pt x="35" y="190"/>
                    </a:cubicBezTo>
                    <a:cubicBezTo>
                      <a:pt x="37" y="194"/>
                      <a:pt x="39" y="198"/>
                      <a:pt x="42" y="201"/>
                    </a:cubicBezTo>
                    <a:cubicBezTo>
                      <a:pt x="45" y="204"/>
                      <a:pt x="50" y="207"/>
                      <a:pt x="55" y="209"/>
                    </a:cubicBezTo>
                    <a:cubicBezTo>
                      <a:pt x="61" y="211"/>
                      <a:pt x="66" y="212"/>
                      <a:pt x="70" y="212"/>
                    </a:cubicBezTo>
                    <a:cubicBezTo>
                      <a:pt x="75" y="212"/>
                      <a:pt x="79" y="210"/>
                      <a:pt x="83" y="209"/>
                    </a:cubicBezTo>
                    <a:cubicBezTo>
                      <a:pt x="86" y="207"/>
                      <a:pt x="90" y="204"/>
                      <a:pt x="92" y="201"/>
                    </a:cubicBezTo>
                    <a:cubicBezTo>
                      <a:pt x="95" y="198"/>
                      <a:pt x="98" y="195"/>
                      <a:pt x="100" y="191"/>
                    </a:cubicBezTo>
                    <a:cubicBezTo>
                      <a:pt x="102" y="188"/>
                      <a:pt x="104" y="184"/>
                      <a:pt x="105" y="181"/>
                    </a:cubicBezTo>
                    <a:cubicBezTo>
                      <a:pt x="107" y="177"/>
                      <a:pt x="108" y="174"/>
                      <a:pt x="109" y="171"/>
                    </a:cubicBezTo>
                    <a:close/>
                    <a:moveTo>
                      <a:pt x="9" y="133"/>
                    </a:moveTo>
                    <a:lnTo>
                      <a:pt x="9" y="133"/>
                    </a:lnTo>
                    <a:lnTo>
                      <a:pt x="37" y="60"/>
                    </a:lnTo>
                    <a:cubicBezTo>
                      <a:pt x="39" y="56"/>
                      <a:pt x="41" y="51"/>
                      <a:pt x="44" y="45"/>
                    </a:cubicBezTo>
                    <a:cubicBezTo>
                      <a:pt x="46" y="40"/>
                      <a:pt x="50" y="35"/>
                      <a:pt x="54" y="29"/>
                    </a:cubicBezTo>
                    <a:cubicBezTo>
                      <a:pt x="58" y="24"/>
                      <a:pt x="62" y="19"/>
                      <a:pt x="67" y="14"/>
                    </a:cubicBezTo>
                    <a:cubicBezTo>
                      <a:pt x="72" y="10"/>
                      <a:pt x="78" y="6"/>
                      <a:pt x="85" y="4"/>
                    </a:cubicBezTo>
                    <a:cubicBezTo>
                      <a:pt x="91" y="1"/>
                      <a:pt x="99" y="0"/>
                      <a:pt x="107" y="0"/>
                    </a:cubicBezTo>
                    <a:cubicBezTo>
                      <a:pt x="115" y="0"/>
                      <a:pt x="124" y="2"/>
                      <a:pt x="133" y="5"/>
                    </a:cubicBezTo>
                    <a:cubicBezTo>
                      <a:pt x="143" y="9"/>
                      <a:pt x="151" y="14"/>
                      <a:pt x="157" y="19"/>
                    </a:cubicBezTo>
                    <a:cubicBezTo>
                      <a:pt x="163" y="24"/>
                      <a:pt x="167" y="30"/>
                      <a:pt x="171" y="37"/>
                    </a:cubicBezTo>
                    <a:cubicBezTo>
                      <a:pt x="174" y="43"/>
                      <a:pt x="176" y="49"/>
                      <a:pt x="176" y="56"/>
                    </a:cubicBezTo>
                    <a:cubicBezTo>
                      <a:pt x="177" y="63"/>
                      <a:pt x="177" y="70"/>
                      <a:pt x="177" y="76"/>
                    </a:cubicBezTo>
                    <a:cubicBezTo>
                      <a:pt x="176" y="83"/>
                      <a:pt x="175" y="89"/>
                      <a:pt x="173" y="95"/>
                    </a:cubicBezTo>
                    <a:cubicBezTo>
                      <a:pt x="171" y="101"/>
                      <a:pt x="170" y="106"/>
                      <a:pt x="168" y="110"/>
                    </a:cubicBezTo>
                    <a:lnTo>
                      <a:pt x="140" y="183"/>
                    </a:lnTo>
                    <a:cubicBezTo>
                      <a:pt x="138" y="188"/>
                      <a:pt x="136" y="192"/>
                      <a:pt x="134" y="198"/>
                    </a:cubicBezTo>
                    <a:cubicBezTo>
                      <a:pt x="131" y="203"/>
                      <a:pt x="128" y="209"/>
                      <a:pt x="124" y="214"/>
                    </a:cubicBezTo>
                    <a:cubicBezTo>
                      <a:pt x="120" y="219"/>
                      <a:pt x="116" y="224"/>
                      <a:pt x="110" y="229"/>
                    </a:cubicBezTo>
                    <a:cubicBezTo>
                      <a:pt x="105" y="233"/>
                      <a:pt x="99" y="237"/>
                      <a:pt x="93" y="240"/>
                    </a:cubicBezTo>
                    <a:cubicBezTo>
                      <a:pt x="86" y="242"/>
                      <a:pt x="79" y="244"/>
                      <a:pt x="71" y="244"/>
                    </a:cubicBezTo>
                    <a:cubicBezTo>
                      <a:pt x="63" y="244"/>
                      <a:pt x="54" y="242"/>
                      <a:pt x="44" y="238"/>
                    </a:cubicBezTo>
                    <a:cubicBezTo>
                      <a:pt x="35" y="234"/>
                      <a:pt x="27" y="230"/>
                      <a:pt x="21" y="225"/>
                    </a:cubicBezTo>
                    <a:cubicBezTo>
                      <a:pt x="15" y="219"/>
                      <a:pt x="10" y="213"/>
                      <a:pt x="7" y="207"/>
                    </a:cubicBezTo>
                    <a:cubicBezTo>
                      <a:pt x="4" y="201"/>
                      <a:pt x="2" y="194"/>
                      <a:pt x="1" y="187"/>
                    </a:cubicBezTo>
                    <a:cubicBezTo>
                      <a:pt x="0" y="180"/>
                      <a:pt x="0" y="174"/>
                      <a:pt x="1" y="167"/>
                    </a:cubicBezTo>
                    <a:cubicBezTo>
                      <a:pt x="1" y="161"/>
                      <a:pt x="3" y="154"/>
                      <a:pt x="4" y="149"/>
                    </a:cubicBezTo>
                    <a:cubicBezTo>
                      <a:pt x="6" y="143"/>
                      <a:pt x="8" y="138"/>
                      <a:pt x="9" y="133"/>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42" name="Freeform 174">
                <a:extLst>
                  <a:ext uri="{FF2B5EF4-FFF2-40B4-BE49-F238E27FC236}">
                    <a16:creationId xmlns:a16="http://schemas.microsoft.com/office/drawing/2014/main" id="{EAEF6926-6551-449C-9C38-053072597E29}"/>
                  </a:ext>
                </a:extLst>
              </p:cNvPr>
              <p:cNvSpPr>
                <a:spLocks noEditPoints="1"/>
              </p:cNvSpPr>
              <p:nvPr/>
            </p:nvSpPr>
            <p:spPr bwMode="auto">
              <a:xfrm>
                <a:off x="6384" y="928"/>
                <a:ext cx="46" cy="64"/>
              </a:xfrm>
              <a:custGeom>
                <a:avLst/>
                <a:gdLst>
                  <a:gd name="T0" fmla="*/ 109 w 177"/>
                  <a:gd name="T1" fmla="*/ 172 h 244"/>
                  <a:gd name="T2" fmla="*/ 109 w 177"/>
                  <a:gd name="T3" fmla="*/ 172 h 244"/>
                  <a:gd name="T4" fmla="*/ 137 w 177"/>
                  <a:gd name="T5" fmla="*/ 99 h 244"/>
                  <a:gd name="T6" fmla="*/ 140 w 177"/>
                  <a:gd name="T7" fmla="*/ 89 h 244"/>
                  <a:gd name="T8" fmla="*/ 143 w 177"/>
                  <a:gd name="T9" fmla="*/ 78 h 244"/>
                  <a:gd name="T10" fmla="*/ 144 w 177"/>
                  <a:gd name="T11" fmla="*/ 65 h 244"/>
                  <a:gd name="T12" fmla="*/ 142 w 177"/>
                  <a:gd name="T13" fmla="*/ 53 h 244"/>
                  <a:gd name="T14" fmla="*/ 135 w 177"/>
                  <a:gd name="T15" fmla="*/ 43 h 244"/>
                  <a:gd name="T16" fmla="*/ 122 w 177"/>
                  <a:gd name="T17" fmla="*/ 35 h 244"/>
                  <a:gd name="T18" fmla="*/ 100 w 177"/>
                  <a:gd name="T19" fmla="*/ 33 h 244"/>
                  <a:gd name="T20" fmla="*/ 85 w 177"/>
                  <a:gd name="T21" fmla="*/ 43 h 244"/>
                  <a:gd name="T22" fmla="*/ 74 w 177"/>
                  <a:gd name="T23" fmla="*/ 58 h 244"/>
                  <a:gd name="T24" fmla="*/ 68 w 177"/>
                  <a:gd name="T25" fmla="*/ 72 h 244"/>
                  <a:gd name="T26" fmla="*/ 40 w 177"/>
                  <a:gd name="T27" fmla="*/ 146 h 244"/>
                  <a:gd name="T28" fmla="*/ 36 w 177"/>
                  <a:gd name="T29" fmla="*/ 155 h 244"/>
                  <a:gd name="T30" fmla="*/ 34 w 177"/>
                  <a:gd name="T31" fmla="*/ 167 h 244"/>
                  <a:gd name="T32" fmla="*/ 32 w 177"/>
                  <a:gd name="T33" fmla="*/ 179 h 244"/>
                  <a:gd name="T34" fmla="*/ 35 w 177"/>
                  <a:gd name="T35" fmla="*/ 191 h 244"/>
                  <a:gd name="T36" fmla="*/ 42 w 177"/>
                  <a:gd name="T37" fmla="*/ 201 h 244"/>
                  <a:gd name="T38" fmla="*/ 55 w 177"/>
                  <a:gd name="T39" fmla="*/ 209 h 244"/>
                  <a:gd name="T40" fmla="*/ 70 w 177"/>
                  <a:gd name="T41" fmla="*/ 212 h 244"/>
                  <a:gd name="T42" fmla="*/ 82 w 177"/>
                  <a:gd name="T43" fmla="*/ 209 h 244"/>
                  <a:gd name="T44" fmla="*/ 92 w 177"/>
                  <a:gd name="T45" fmla="*/ 202 h 244"/>
                  <a:gd name="T46" fmla="*/ 99 w 177"/>
                  <a:gd name="T47" fmla="*/ 192 h 244"/>
                  <a:gd name="T48" fmla="*/ 105 w 177"/>
                  <a:gd name="T49" fmla="*/ 181 h 244"/>
                  <a:gd name="T50" fmla="*/ 109 w 177"/>
                  <a:gd name="T51" fmla="*/ 172 h 244"/>
                  <a:gd name="T52" fmla="*/ 9 w 177"/>
                  <a:gd name="T53" fmla="*/ 134 h 244"/>
                  <a:gd name="T54" fmla="*/ 9 w 177"/>
                  <a:gd name="T55" fmla="*/ 134 h 244"/>
                  <a:gd name="T56" fmla="*/ 37 w 177"/>
                  <a:gd name="T57" fmla="*/ 61 h 244"/>
                  <a:gd name="T58" fmla="*/ 43 w 177"/>
                  <a:gd name="T59" fmla="*/ 46 h 244"/>
                  <a:gd name="T60" fmla="*/ 53 w 177"/>
                  <a:gd name="T61" fmla="*/ 30 h 244"/>
                  <a:gd name="T62" fmla="*/ 67 w 177"/>
                  <a:gd name="T63" fmla="*/ 15 h 244"/>
                  <a:gd name="T64" fmla="*/ 84 w 177"/>
                  <a:gd name="T65" fmla="*/ 4 h 244"/>
                  <a:gd name="T66" fmla="*/ 106 w 177"/>
                  <a:gd name="T67" fmla="*/ 0 h 244"/>
                  <a:gd name="T68" fmla="*/ 133 w 177"/>
                  <a:gd name="T69" fmla="*/ 6 h 244"/>
                  <a:gd name="T70" fmla="*/ 157 w 177"/>
                  <a:gd name="T71" fmla="*/ 19 h 244"/>
                  <a:gd name="T72" fmla="*/ 170 w 177"/>
                  <a:gd name="T73" fmla="*/ 37 h 244"/>
                  <a:gd name="T74" fmla="*/ 176 w 177"/>
                  <a:gd name="T75" fmla="*/ 57 h 244"/>
                  <a:gd name="T76" fmla="*/ 176 w 177"/>
                  <a:gd name="T77" fmla="*/ 77 h 244"/>
                  <a:gd name="T78" fmla="*/ 173 w 177"/>
                  <a:gd name="T79" fmla="*/ 95 h 244"/>
                  <a:gd name="T80" fmla="*/ 168 w 177"/>
                  <a:gd name="T81" fmla="*/ 111 h 244"/>
                  <a:gd name="T82" fmla="*/ 140 w 177"/>
                  <a:gd name="T83" fmla="*/ 184 h 244"/>
                  <a:gd name="T84" fmla="*/ 133 w 177"/>
                  <a:gd name="T85" fmla="*/ 198 h 244"/>
                  <a:gd name="T86" fmla="*/ 123 w 177"/>
                  <a:gd name="T87" fmla="*/ 215 h 244"/>
                  <a:gd name="T88" fmla="*/ 110 w 177"/>
                  <a:gd name="T89" fmla="*/ 229 h 244"/>
                  <a:gd name="T90" fmla="*/ 92 w 177"/>
                  <a:gd name="T91" fmla="*/ 240 h 244"/>
                  <a:gd name="T92" fmla="*/ 71 w 177"/>
                  <a:gd name="T93" fmla="*/ 244 h 244"/>
                  <a:gd name="T94" fmla="*/ 44 w 177"/>
                  <a:gd name="T95" fmla="*/ 239 h 244"/>
                  <a:gd name="T96" fmla="*/ 20 w 177"/>
                  <a:gd name="T97" fmla="*/ 225 h 244"/>
                  <a:gd name="T98" fmla="*/ 7 w 177"/>
                  <a:gd name="T99" fmla="*/ 207 h 244"/>
                  <a:gd name="T100" fmla="*/ 1 w 177"/>
                  <a:gd name="T101" fmla="*/ 188 h 244"/>
                  <a:gd name="T102" fmla="*/ 0 w 177"/>
                  <a:gd name="T103" fmla="*/ 168 h 244"/>
                  <a:gd name="T104" fmla="*/ 4 w 177"/>
                  <a:gd name="T105" fmla="*/ 149 h 244"/>
                  <a:gd name="T106" fmla="*/ 9 w 177"/>
                  <a:gd name="T107" fmla="*/ 1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2"/>
                    </a:moveTo>
                    <a:lnTo>
                      <a:pt x="109" y="172"/>
                    </a:lnTo>
                    <a:lnTo>
                      <a:pt x="137" y="99"/>
                    </a:lnTo>
                    <a:cubicBezTo>
                      <a:pt x="138" y="96"/>
                      <a:pt x="139" y="93"/>
                      <a:pt x="140" y="89"/>
                    </a:cubicBezTo>
                    <a:cubicBezTo>
                      <a:pt x="141" y="86"/>
                      <a:pt x="142" y="82"/>
                      <a:pt x="143" y="78"/>
                    </a:cubicBezTo>
                    <a:cubicBezTo>
                      <a:pt x="144" y="74"/>
                      <a:pt x="144" y="70"/>
                      <a:pt x="144" y="65"/>
                    </a:cubicBezTo>
                    <a:cubicBezTo>
                      <a:pt x="144" y="61"/>
                      <a:pt x="143" y="57"/>
                      <a:pt x="142" y="53"/>
                    </a:cubicBezTo>
                    <a:cubicBezTo>
                      <a:pt x="140" y="50"/>
                      <a:pt x="138" y="46"/>
                      <a:pt x="135" y="43"/>
                    </a:cubicBezTo>
                    <a:cubicBezTo>
                      <a:pt x="132" y="40"/>
                      <a:pt x="127" y="37"/>
                      <a:pt x="122" y="35"/>
                    </a:cubicBezTo>
                    <a:cubicBezTo>
                      <a:pt x="113" y="32"/>
                      <a:pt x="106" y="31"/>
                      <a:pt x="100" y="33"/>
                    </a:cubicBezTo>
                    <a:cubicBezTo>
                      <a:pt x="94" y="35"/>
                      <a:pt x="89" y="38"/>
                      <a:pt x="85" y="43"/>
                    </a:cubicBezTo>
                    <a:cubicBezTo>
                      <a:pt x="80" y="47"/>
                      <a:pt x="77" y="52"/>
                      <a:pt x="74" y="58"/>
                    </a:cubicBezTo>
                    <a:cubicBezTo>
                      <a:pt x="72" y="63"/>
                      <a:pt x="69" y="68"/>
                      <a:pt x="68" y="72"/>
                    </a:cubicBezTo>
                    <a:lnTo>
                      <a:pt x="40" y="146"/>
                    </a:lnTo>
                    <a:cubicBezTo>
                      <a:pt x="39" y="148"/>
                      <a:pt x="38" y="152"/>
                      <a:pt x="36" y="155"/>
                    </a:cubicBezTo>
                    <a:cubicBezTo>
                      <a:pt x="35" y="159"/>
                      <a:pt x="34" y="163"/>
                      <a:pt x="34" y="167"/>
                    </a:cubicBezTo>
                    <a:cubicBezTo>
                      <a:pt x="33" y="171"/>
                      <a:pt x="32" y="175"/>
                      <a:pt x="32" y="179"/>
                    </a:cubicBezTo>
                    <a:cubicBezTo>
                      <a:pt x="33" y="183"/>
                      <a:pt x="33" y="187"/>
                      <a:pt x="35" y="191"/>
                    </a:cubicBezTo>
                    <a:cubicBezTo>
                      <a:pt x="36" y="195"/>
                      <a:pt x="39" y="198"/>
                      <a:pt x="42" y="201"/>
                    </a:cubicBezTo>
                    <a:cubicBezTo>
                      <a:pt x="45" y="205"/>
                      <a:pt x="49" y="207"/>
                      <a:pt x="55" y="209"/>
                    </a:cubicBezTo>
                    <a:cubicBezTo>
                      <a:pt x="60" y="211"/>
                      <a:pt x="65" y="212"/>
                      <a:pt x="70" y="212"/>
                    </a:cubicBezTo>
                    <a:cubicBezTo>
                      <a:pt x="74" y="212"/>
                      <a:pt x="79" y="211"/>
                      <a:pt x="82" y="209"/>
                    </a:cubicBezTo>
                    <a:cubicBezTo>
                      <a:pt x="86" y="207"/>
                      <a:pt x="89" y="205"/>
                      <a:pt x="92" y="202"/>
                    </a:cubicBezTo>
                    <a:cubicBezTo>
                      <a:pt x="95" y="199"/>
                      <a:pt x="97" y="195"/>
                      <a:pt x="99" y="192"/>
                    </a:cubicBezTo>
                    <a:cubicBezTo>
                      <a:pt x="101" y="188"/>
                      <a:pt x="103" y="185"/>
                      <a:pt x="105" y="181"/>
                    </a:cubicBezTo>
                    <a:cubicBezTo>
                      <a:pt x="106" y="178"/>
                      <a:pt x="108" y="175"/>
                      <a:pt x="109" y="172"/>
                    </a:cubicBezTo>
                    <a:close/>
                    <a:moveTo>
                      <a:pt x="9" y="134"/>
                    </a:moveTo>
                    <a:lnTo>
                      <a:pt x="9" y="134"/>
                    </a:lnTo>
                    <a:lnTo>
                      <a:pt x="37" y="61"/>
                    </a:lnTo>
                    <a:cubicBezTo>
                      <a:pt x="38" y="56"/>
                      <a:pt x="41" y="51"/>
                      <a:pt x="43" y="46"/>
                    </a:cubicBezTo>
                    <a:cubicBezTo>
                      <a:pt x="46" y="40"/>
                      <a:pt x="49" y="35"/>
                      <a:pt x="53" y="30"/>
                    </a:cubicBezTo>
                    <a:cubicBezTo>
                      <a:pt x="57" y="24"/>
                      <a:pt x="62" y="19"/>
                      <a:pt x="67" y="15"/>
                    </a:cubicBezTo>
                    <a:cubicBezTo>
                      <a:pt x="72" y="10"/>
                      <a:pt x="78" y="7"/>
                      <a:pt x="84" y="4"/>
                    </a:cubicBezTo>
                    <a:cubicBezTo>
                      <a:pt x="91" y="2"/>
                      <a:pt x="98" y="0"/>
                      <a:pt x="106" y="0"/>
                    </a:cubicBezTo>
                    <a:cubicBezTo>
                      <a:pt x="114" y="0"/>
                      <a:pt x="123" y="2"/>
                      <a:pt x="133" y="6"/>
                    </a:cubicBezTo>
                    <a:cubicBezTo>
                      <a:pt x="143" y="10"/>
                      <a:pt x="151" y="14"/>
                      <a:pt x="157" y="19"/>
                    </a:cubicBezTo>
                    <a:cubicBezTo>
                      <a:pt x="162" y="25"/>
                      <a:pt x="167" y="31"/>
                      <a:pt x="170" y="37"/>
                    </a:cubicBezTo>
                    <a:cubicBezTo>
                      <a:pt x="173" y="43"/>
                      <a:pt x="175" y="50"/>
                      <a:pt x="176" y="57"/>
                    </a:cubicBezTo>
                    <a:cubicBezTo>
                      <a:pt x="177" y="64"/>
                      <a:pt x="177" y="70"/>
                      <a:pt x="176" y="77"/>
                    </a:cubicBezTo>
                    <a:cubicBezTo>
                      <a:pt x="175" y="83"/>
                      <a:pt x="174" y="89"/>
                      <a:pt x="173" y="95"/>
                    </a:cubicBezTo>
                    <a:cubicBezTo>
                      <a:pt x="171" y="101"/>
                      <a:pt x="169" y="106"/>
                      <a:pt x="168" y="111"/>
                    </a:cubicBezTo>
                    <a:lnTo>
                      <a:pt x="140" y="184"/>
                    </a:lnTo>
                    <a:cubicBezTo>
                      <a:pt x="138" y="188"/>
                      <a:pt x="136" y="193"/>
                      <a:pt x="133" y="198"/>
                    </a:cubicBezTo>
                    <a:cubicBezTo>
                      <a:pt x="131" y="204"/>
                      <a:pt x="127" y="209"/>
                      <a:pt x="123" y="215"/>
                    </a:cubicBezTo>
                    <a:cubicBezTo>
                      <a:pt x="120" y="220"/>
                      <a:pt x="115" y="225"/>
                      <a:pt x="110" y="229"/>
                    </a:cubicBezTo>
                    <a:cubicBezTo>
                      <a:pt x="105" y="234"/>
                      <a:pt x="99" y="238"/>
                      <a:pt x="92" y="240"/>
                    </a:cubicBezTo>
                    <a:cubicBezTo>
                      <a:pt x="86" y="243"/>
                      <a:pt x="79" y="244"/>
                      <a:pt x="71" y="244"/>
                    </a:cubicBezTo>
                    <a:cubicBezTo>
                      <a:pt x="63" y="244"/>
                      <a:pt x="54" y="242"/>
                      <a:pt x="44" y="239"/>
                    </a:cubicBezTo>
                    <a:cubicBezTo>
                      <a:pt x="34" y="235"/>
                      <a:pt x="26" y="230"/>
                      <a:pt x="20" y="225"/>
                    </a:cubicBezTo>
                    <a:cubicBezTo>
                      <a:pt x="14" y="220"/>
                      <a:pt x="10" y="214"/>
                      <a:pt x="7" y="207"/>
                    </a:cubicBezTo>
                    <a:cubicBezTo>
                      <a:pt x="3" y="201"/>
                      <a:pt x="1" y="195"/>
                      <a:pt x="1" y="188"/>
                    </a:cubicBezTo>
                    <a:cubicBezTo>
                      <a:pt x="0" y="181"/>
                      <a:pt x="0" y="174"/>
                      <a:pt x="0" y="168"/>
                    </a:cubicBezTo>
                    <a:cubicBezTo>
                      <a:pt x="1" y="161"/>
                      <a:pt x="2" y="155"/>
                      <a:pt x="4" y="149"/>
                    </a:cubicBezTo>
                    <a:cubicBezTo>
                      <a:pt x="5" y="143"/>
                      <a:pt x="7" y="138"/>
                      <a:pt x="9" y="134"/>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43" name="Freeform 175">
                <a:extLst>
                  <a:ext uri="{FF2B5EF4-FFF2-40B4-BE49-F238E27FC236}">
                    <a16:creationId xmlns:a16="http://schemas.microsoft.com/office/drawing/2014/main" id="{78C70E36-8F06-451A-A506-12800760228B}"/>
                  </a:ext>
                </a:extLst>
              </p:cNvPr>
              <p:cNvSpPr>
                <a:spLocks/>
              </p:cNvSpPr>
              <p:nvPr/>
            </p:nvSpPr>
            <p:spPr bwMode="auto">
              <a:xfrm>
                <a:off x="6610" y="984"/>
                <a:ext cx="25" cy="65"/>
              </a:xfrm>
              <a:custGeom>
                <a:avLst/>
                <a:gdLst>
                  <a:gd name="T0" fmla="*/ 32 w 94"/>
                  <a:gd name="T1" fmla="*/ 246 h 246"/>
                  <a:gd name="T2" fmla="*/ 32 w 94"/>
                  <a:gd name="T3" fmla="*/ 246 h 246"/>
                  <a:gd name="T4" fmla="*/ 0 w 94"/>
                  <a:gd name="T5" fmla="*/ 237 h 246"/>
                  <a:gd name="T6" fmla="*/ 53 w 94"/>
                  <a:gd name="T7" fmla="*/ 34 h 246"/>
                  <a:gd name="T8" fmla="*/ 12 w 94"/>
                  <a:gd name="T9" fmla="*/ 47 h 246"/>
                  <a:gd name="T10" fmla="*/ 20 w 94"/>
                  <a:gd name="T11" fmla="*/ 15 h 246"/>
                  <a:gd name="T12" fmla="*/ 62 w 94"/>
                  <a:gd name="T13" fmla="*/ 0 h 246"/>
                  <a:gd name="T14" fmla="*/ 94 w 94"/>
                  <a:gd name="T15" fmla="*/ 8 h 246"/>
                  <a:gd name="T16" fmla="*/ 32 w 94"/>
                  <a:gd name="T17"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6">
                    <a:moveTo>
                      <a:pt x="32" y="246"/>
                    </a:moveTo>
                    <a:lnTo>
                      <a:pt x="32" y="246"/>
                    </a:lnTo>
                    <a:lnTo>
                      <a:pt x="0" y="237"/>
                    </a:lnTo>
                    <a:lnTo>
                      <a:pt x="53" y="34"/>
                    </a:lnTo>
                    <a:lnTo>
                      <a:pt x="12" y="47"/>
                    </a:lnTo>
                    <a:lnTo>
                      <a:pt x="20" y="15"/>
                    </a:lnTo>
                    <a:lnTo>
                      <a:pt x="62" y="0"/>
                    </a:lnTo>
                    <a:lnTo>
                      <a:pt x="94" y="8"/>
                    </a:lnTo>
                    <a:lnTo>
                      <a:pt x="32" y="246"/>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44" name="Freeform 176">
                <a:extLst>
                  <a:ext uri="{FF2B5EF4-FFF2-40B4-BE49-F238E27FC236}">
                    <a16:creationId xmlns:a16="http://schemas.microsoft.com/office/drawing/2014/main" id="{D8C47639-A3B0-4B77-8858-DAD332B0F166}"/>
                  </a:ext>
                </a:extLst>
              </p:cNvPr>
              <p:cNvSpPr>
                <a:spLocks/>
              </p:cNvSpPr>
              <p:nvPr/>
            </p:nvSpPr>
            <p:spPr bwMode="auto">
              <a:xfrm>
                <a:off x="6350" y="1032"/>
                <a:ext cx="51" cy="55"/>
              </a:xfrm>
              <a:custGeom>
                <a:avLst/>
                <a:gdLst>
                  <a:gd name="T0" fmla="*/ 196 w 196"/>
                  <a:gd name="T1" fmla="*/ 187 h 208"/>
                  <a:gd name="T2" fmla="*/ 196 w 196"/>
                  <a:gd name="T3" fmla="*/ 187 h 208"/>
                  <a:gd name="T4" fmla="*/ 171 w 196"/>
                  <a:gd name="T5" fmla="*/ 208 h 208"/>
                  <a:gd name="T6" fmla="*/ 34 w 196"/>
                  <a:gd name="T7" fmla="*/ 48 h 208"/>
                  <a:gd name="T8" fmla="*/ 21 w 196"/>
                  <a:gd name="T9" fmla="*/ 90 h 208"/>
                  <a:gd name="T10" fmla="*/ 0 w 196"/>
                  <a:gd name="T11" fmla="*/ 65 h 208"/>
                  <a:gd name="T12" fmla="*/ 11 w 196"/>
                  <a:gd name="T13" fmla="*/ 22 h 208"/>
                  <a:gd name="T14" fmla="*/ 36 w 196"/>
                  <a:gd name="T15" fmla="*/ 0 h 208"/>
                  <a:gd name="T16" fmla="*/ 196 w 196"/>
                  <a:gd name="T17" fmla="*/ 18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208">
                    <a:moveTo>
                      <a:pt x="196" y="187"/>
                    </a:moveTo>
                    <a:lnTo>
                      <a:pt x="196" y="187"/>
                    </a:lnTo>
                    <a:lnTo>
                      <a:pt x="171" y="208"/>
                    </a:lnTo>
                    <a:lnTo>
                      <a:pt x="34" y="48"/>
                    </a:lnTo>
                    <a:lnTo>
                      <a:pt x="21" y="90"/>
                    </a:lnTo>
                    <a:lnTo>
                      <a:pt x="0" y="65"/>
                    </a:lnTo>
                    <a:lnTo>
                      <a:pt x="11" y="22"/>
                    </a:lnTo>
                    <a:lnTo>
                      <a:pt x="36" y="0"/>
                    </a:lnTo>
                    <a:lnTo>
                      <a:pt x="196" y="187"/>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45" name="Freeform 177">
                <a:extLst>
                  <a:ext uri="{FF2B5EF4-FFF2-40B4-BE49-F238E27FC236}">
                    <a16:creationId xmlns:a16="http://schemas.microsoft.com/office/drawing/2014/main" id="{68145F97-3347-44F4-B201-E9595945A01A}"/>
                  </a:ext>
                </a:extLst>
              </p:cNvPr>
              <p:cNvSpPr>
                <a:spLocks/>
              </p:cNvSpPr>
              <p:nvPr/>
            </p:nvSpPr>
            <p:spPr bwMode="auto">
              <a:xfrm>
                <a:off x="6493" y="929"/>
                <a:ext cx="35" cy="65"/>
              </a:xfrm>
              <a:custGeom>
                <a:avLst/>
                <a:gdLst>
                  <a:gd name="T0" fmla="*/ 132 w 132"/>
                  <a:gd name="T1" fmla="*/ 234 h 244"/>
                  <a:gd name="T2" fmla="*/ 132 w 132"/>
                  <a:gd name="T3" fmla="*/ 234 h 244"/>
                  <a:gd name="T4" fmla="*/ 100 w 132"/>
                  <a:gd name="T5" fmla="*/ 244 h 244"/>
                  <a:gd name="T6" fmla="*/ 38 w 132"/>
                  <a:gd name="T7" fmla="*/ 43 h 244"/>
                  <a:gd name="T8" fmla="*/ 10 w 132"/>
                  <a:gd name="T9" fmla="*/ 76 h 244"/>
                  <a:gd name="T10" fmla="*/ 0 w 132"/>
                  <a:gd name="T11" fmla="*/ 44 h 244"/>
                  <a:gd name="T12" fmla="*/ 28 w 132"/>
                  <a:gd name="T13" fmla="*/ 9 h 244"/>
                  <a:gd name="T14" fmla="*/ 60 w 132"/>
                  <a:gd name="T15" fmla="*/ 0 h 244"/>
                  <a:gd name="T16" fmla="*/ 132 w 132"/>
                  <a:gd name="T17" fmla="*/ 2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244">
                    <a:moveTo>
                      <a:pt x="132" y="234"/>
                    </a:moveTo>
                    <a:lnTo>
                      <a:pt x="132" y="234"/>
                    </a:lnTo>
                    <a:lnTo>
                      <a:pt x="100" y="244"/>
                    </a:lnTo>
                    <a:lnTo>
                      <a:pt x="38" y="43"/>
                    </a:lnTo>
                    <a:lnTo>
                      <a:pt x="10" y="76"/>
                    </a:lnTo>
                    <a:lnTo>
                      <a:pt x="0" y="44"/>
                    </a:lnTo>
                    <a:lnTo>
                      <a:pt x="28" y="9"/>
                    </a:lnTo>
                    <a:lnTo>
                      <a:pt x="60" y="0"/>
                    </a:lnTo>
                    <a:lnTo>
                      <a:pt x="132" y="234"/>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46" name="Freeform 178">
                <a:extLst>
                  <a:ext uri="{FF2B5EF4-FFF2-40B4-BE49-F238E27FC236}">
                    <a16:creationId xmlns:a16="http://schemas.microsoft.com/office/drawing/2014/main" id="{5B87F001-35F9-4C76-BCF3-CD4E326371E5}"/>
                  </a:ext>
                </a:extLst>
              </p:cNvPr>
              <p:cNvSpPr>
                <a:spLocks/>
              </p:cNvSpPr>
              <p:nvPr/>
            </p:nvSpPr>
            <p:spPr bwMode="auto">
              <a:xfrm>
                <a:off x="6724" y="1037"/>
                <a:ext cx="30" cy="65"/>
              </a:xfrm>
              <a:custGeom>
                <a:avLst/>
                <a:gdLst>
                  <a:gd name="T0" fmla="*/ 113 w 113"/>
                  <a:gd name="T1" fmla="*/ 241 h 247"/>
                  <a:gd name="T2" fmla="*/ 113 w 113"/>
                  <a:gd name="T3" fmla="*/ 241 h 247"/>
                  <a:gd name="T4" fmla="*/ 81 w 113"/>
                  <a:gd name="T5" fmla="*/ 247 h 247"/>
                  <a:gd name="T6" fmla="*/ 38 w 113"/>
                  <a:gd name="T7" fmla="*/ 41 h 247"/>
                  <a:gd name="T8" fmla="*/ 7 w 113"/>
                  <a:gd name="T9" fmla="*/ 72 h 247"/>
                  <a:gd name="T10" fmla="*/ 0 w 113"/>
                  <a:gd name="T11" fmla="*/ 40 h 247"/>
                  <a:gd name="T12" fmla="*/ 31 w 113"/>
                  <a:gd name="T13" fmla="*/ 7 h 247"/>
                  <a:gd name="T14" fmla="*/ 63 w 113"/>
                  <a:gd name="T15" fmla="*/ 0 h 247"/>
                  <a:gd name="T16" fmla="*/ 113 w 113"/>
                  <a:gd name="T17" fmla="*/ 241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47">
                    <a:moveTo>
                      <a:pt x="113" y="241"/>
                    </a:moveTo>
                    <a:lnTo>
                      <a:pt x="113" y="241"/>
                    </a:lnTo>
                    <a:lnTo>
                      <a:pt x="81" y="247"/>
                    </a:lnTo>
                    <a:lnTo>
                      <a:pt x="38" y="41"/>
                    </a:lnTo>
                    <a:lnTo>
                      <a:pt x="7" y="72"/>
                    </a:lnTo>
                    <a:lnTo>
                      <a:pt x="0" y="40"/>
                    </a:lnTo>
                    <a:lnTo>
                      <a:pt x="31" y="7"/>
                    </a:lnTo>
                    <a:lnTo>
                      <a:pt x="63" y="0"/>
                    </a:lnTo>
                    <a:lnTo>
                      <a:pt x="113" y="241"/>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47" name="Freeform 179">
                <a:extLst>
                  <a:ext uri="{FF2B5EF4-FFF2-40B4-BE49-F238E27FC236}">
                    <a16:creationId xmlns:a16="http://schemas.microsoft.com/office/drawing/2014/main" id="{61862781-39E4-4114-B302-7BB28191BCD7}"/>
                  </a:ext>
                </a:extLst>
              </p:cNvPr>
              <p:cNvSpPr>
                <a:spLocks/>
              </p:cNvSpPr>
              <p:nvPr/>
            </p:nvSpPr>
            <p:spPr bwMode="auto">
              <a:xfrm>
                <a:off x="6626" y="1187"/>
                <a:ext cx="24" cy="26"/>
              </a:xfrm>
              <a:custGeom>
                <a:avLst/>
                <a:gdLst>
                  <a:gd name="T0" fmla="*/ 5 w 91"/>
                  <a:gd name="T1" fmla="*/ 84 h 98"/>
                  <a:gd name="T2" fmla="*/ 5 w 91"/>
                  <a:gd name="T3" fmla="*/ 84 h 98"/>
                  <a:gd name="T4" fmla="*/ 35 w 91"/>
                  <a:gd name="T5" fmla="*/ 96 h 98"/>
                  <a:gd name="T6" fmla="*/ 36 w 91"/>
                  <a:gd name="T7" fmla="*/ 98 h 98"/>
                  <a:gd name="T8" fmla="*/ 91 w 91"/>
                  <a:gd name="T9" fmla="*/ 19 h 98"/>
                  <a:gd name="T10" fmla="*/ 64 w 91"/>
                  <a:gd name="T11" fmla="*/ 0 h 98"/>
                  <a:gd name="T12" fmla="*/ 19 w 91"/>
                  <a:gd name="T13" fmla="*/ 0 h 98"/>
                  <a:gd name="T14" fmla="*/ 0 w 91"/>
                  <a:gd name="T15" fmla="*/ 27 h 98"/>
                  <a:gd name="T16" fmla="*/ 44 w 91"/>
                  <a:gd name="T17" fmla="*/ 29 h 98"/>
                  <a:gd name="T18" fmla="*/ 5 w 91"/>
                  <a:gd name="T19"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8">
                    <a:moveTo>
                      <a:pt x="5" y="84"/>
                    </a:moveTo>
                    <a:lnTo>
                      <a:pt x="5" y="84"/>
                    </a:lnTo>
                    <a:cubicBezTo>
                      <a:pt x="15" y="87"/>
                      <a:pt x="26" y="90"/>
                      <a:pt x="35" y="96"/>
                    </a:cubicBezTo>
                    <a:cubicBezTo>
                      <a:pt x="35" y="97"/>
                      <a:pt x="36" y="97"/>
                      <a:pt x="36" y="98"/>
                    </a:cubicBezTo>
                    <a:lnTo>
                      <a:pt x="91" y="19"/>
                    </a:lnTo>
                    <a:lnTo>
                      <a:pt x="64" y="0"/>
                    </a:lnTo>
                    <a:lnTo>
                      <a:pt x="19" y="0"/>
                    </a:lnTo>
                    <a:lnTo>
                      <a:pt x="0" y="27"/>
                    </a:lnTo>
                    <a:lnTo>
                      <a:pt x="44" y="29"/>
                    </a:lnTo>
                    <a:lnTo>
                      <a:pt x="5" y="84"/>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48" name="Freeform 180">
                <a:extLst>
                  <a:ext uri="{FF2B5EF4-FFF2-40B4-BE49-F238E27FC236}">
                    <a16:creationId xmlns:a16="http://schemas.microsoft.com/office/drawing/2014/main" id="{D3C8AC47-AE16-462F-BC5F-4D8E38211BE4}"/>
                  </a:ext>
                </a:extLst>
              </p:cNvPr>
              <p:cNvSpPr>
                <a:spLocks/>
              </p:cNvSpPr>
              <p:nvPr/>
            </p:nvSpPr>
            <p:spPr bwMode="auto">
              <a:xfrm>
                <a:off x="6420" y="1165"/>
                <a:ext cx="21" cy="45"/>
              </a:xfrm>
              <a:custGeom>
                <a:avLst/>
                <a:gdLst>
                  <a:gd name="T0" fmla="*/ 49 w 82"/>
                  <a:gd name="T1" fmla="*/ 169 h 170"/>
                  <a:gd name="T2" fmla="*/ 49 w 82"/>
                  <a:gd name="T3" fmla="*/ 169 h 170"/>
                  <a:gd name="T4" fmla="*/ 72 w 82"/>
                  <a:gd name="T5" fmla="*/ 169 h 170"/>
                  <a:gd name="T6" fmla="*/ 82 w 82"/>
                  <a:gd name="T7" fmla="*/ 170 h 170"/>
                  <a:gd name="T8" fmla="*/ 68 w 82"/>
                  <a:gd name="T9" fmla="*/ 0 h 170"/>
                  <a:gd name="T10" fmla="*/ 35 w 82"/>
                  <a:gd name="T11" fmla="*/ 2 h 170"/>
                  <a:gd name="T12" fmla="*/ 0 w 82"/>
                  <a:gd name="T13" fmla="*/ 31 h 170"/>
                  <a:gd name="T14" fmla="*/ 3 w 82"/>
                  <a:gd name="T15" fmla="*/ 64 h 170"/>
                  <a:gd name="T16" fmla="*/ 38 w 82"/>
                  <a:gd name="T17" fmla="*/ 37 h 170"/>
                  <a:gd name="T18" fmla="*/ 49 w 82"/>
                  <a:gd name="T19" fmla="*/ 1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170">
                    <a:moveTo>
                      <a:pt x="49" y="169"/>
                    </a:moveTo>
                    <a:lnTo>
                      <a:pt x="49" y="169"/>
                    </a:lnTo>
                    <a:cubicBezTo>
                      <a:pt x="56" y="168"/>
                      <a:pt x="63" y="167"/>
                      <a:pt x="72" y="169"/>
                    </a:cubicBezTo>
                    <a:cubicBezTo>
                      <a:pt x="75" y="169"/>
                      <a:pt x="79" y="170"/>
                      <a:pt x="82" y="170"/>
                    </a:cubicBezTo>
                    <a:lnTo>
                      <a:pt x="68" y="0"/>
                    </a:lnTo>
                    <a:lnTo>
                      <a:pt x="35" y="2"/>
                    </a:lnTo>
                    <a:lnTo>
                      <a:pt x="0" y="31"/>
                    </a:lnTo>
                    <a:lnTo>
                      <a:pt x="3" y="64"/>
                    </a:lnTo>
                    <a:lnTo>
                      <a:pt x="38" y="37"/>
                    </a:lnTo>
                    <a:lnTo>
                      <a:pt x="49" y="169"/>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49" name="Freeform 181">
                <a:extLst>
                  <a:ext uri="{FF2B5EF4-FFF2-40B4-BE49-F238E27FC236}">
                    <a16:creationId xmlns:a16="http://schemas.microsoft.com/office/drawing/2014/main" id="{2D806B4E-71FF-4A73-BB51-7D900CCABD59}"/>
                  </a:ext>
                </a:extLst>
              </p:cNvPr>
              <p:cNvSpPr>
                <a:spLocks/>
              </p:cNvSpPr>
              <p:nvPr/>
            </p:nvSpPr>
            <p:spPr bwMode="auto">
              <a:xfrm>
                <a:off x="6521" y="1186"/>
                <a:ext cx="40" cy="29"/>
              </a:xfrm>
              <a:custGeom>
                <a:avLst/>
                <a:gdLst>
                  <a:gd name="T0" fmla="*/ 6 w 151"/>
                  <a:gd name="T1" fmla="*/ 107 h 110"/>
                  <a:gd name="T2" fmla="*/ 6 w 151"/>
                  <a:gd name="T3" fmla="*/ 107 h 110"/>
                  <a:gd name="T4" fmla="*/ 7 w 151"/>
                  <a:gd name="T5" fmla="*/ 110 h 110"/>
                  <a:gd name="T6" fmla="*/ 17 w 151"/>
                  <a:gd name="T7" fmla="*/ 109 h 110"/>
                  <a:gd name="T8" fmla="*/ 41 w 151"/>
                  <a:gd name="T9" fmla="*/ 108 h 110"/>
                  <a:gd name="T10" fmla="*/ 38 w 151"/>
                  <a:gd name="T11" fmla="*/ 97 h 110"/>
                  <a:gd name="T12" fmla="*/ 34 w 151"/>
                  <a:gd name="T13" fmla="*/ 81 h 110"/>
                  <a:gd name="T14" fmla="*/ 33 w 151"/>
                  <a:gd name="T15" fmla="*/ 63 h 110"/>
                  <a:gd name="T16" fmla="*/ 39 w 151"/>
                  <a:gd name="T17" fmla="*/ 46 h 110"/>
                  <a:gd name="T18" fmla="*/ 57 w 151"/>
                  <a:gd name="T19" fmla="*/ 34 h 110"/>
                  <a:gd name="T20" fmla="*/ 73 w 151"/>
                  <a:gd name="T21" fmla="*/ 33 h 110"/>
                  <a:gd name="T22" fmla="*/ 85 w 151"/>
                  <a:gd name="T23" fmla="*/ 36 h 110"/>
                  <a:gd name="T24" fmla="*/ 94 w 151"/>
                  <a:gd name="T25" fmla="*/ 45 h 110"/>
                  <a:gd name="T26" fmla="*/ 101 w 151"/>
                  <a:gd name="T27" fmla="*/ 55 h 110"/>
                  <a:gd name="T28" fmla="*/ 105 w 151"/>
                  <a:gd name="T29" fmla="*/ 66 h 110"/>
                  <a:gd name="T30" fmla="*/ 109 w 151"/>
                  <a:gd name="T31" fmla="*/ 76 h 110"/>
                  <a:gd name="T32" fmla="*/ 117 w 151"/>
                  <a:gd name="T33" fmla="*/ 103 h 110"/>
                  <a:gd name="T34" fmla="*/ 151 w 151"/>
                  <a:gd name="T35" fmla="*/ 102 h 110"/>
                  <a:gd name="T36" fmla="*/ 140 w 151"/>
                  <a:gd name="T37" fmla="*/ 66 h 110"/>
                  <a:gd name="T38" fmla="*/ 135 w 151"/>
                  <a:gd name="T39" fmla="*/ 51 h 110"/>
                  <a:gd name="T40" fmla="*/ 126 w 151"/>
                  <a:gd name="T41" fmla="*/ 34 h 110"/>
                  <a:gd name="T42" fmla="*/ 114 w 151"/>
                  <a:gd name="T43" fmla="*/ 18 h 110"/>
                  <a:gd name="T44" fmla="*/ 97 w 151"/>
                  <a:gd name="T45" fmla="*/ 6 h 110"/>
                  <a:gd name="T46" fmla="*/ 75 w 151"/>
                  <a:gd name="T47" fmla="*/ 1 h 110"/>
                  <a:gd name="T48" fmla="*/ 49 w 151"/>
                  <a:gd name="T49" fmla="*/ 4 h 110"/>
                  <a:gd name="T50" fmla="*/ 24 w 151"/>
                  <a:gd name="T51" fmla="*/ 16 h 110"/>
                  <a:gd name="T52" fmla="*/ 9 w 151"/>
                  <a:gd name="T53" fmla="*/ 33 h 110"/>
                  <a:gd name="T54" fmla="*/ 2 w 151"/>
                  <a:gd name="T55" fmla="*/ 52 h 110"/>
                  <a:gd name="T56" fmla="*/ 0 w 151"/>
                  <a:gd name="T57" fmla="*/ 72 h 110"/>
                  <a:gd name="T58" fmla="*/ 2 w 151"/>
                  <a:gd name="T59" fmla="*/ 91 h 110"/>
                  <a:gd name="T60" fmla="*/ 6 w 151"/>
                  <a:gd name="T61"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1" h="110">
                    <a:moveTo>
                      <a:pt x="6" y="107"/>
                    </a:moveTo>
                    <a:lnTo>
                      <a:pt x="6" y="107"/>
                    </a:lnTo>
                    <a:lnTo>
                      <a:pt x="7" y="110"/>
                    </a:lnTo>
                    <a:cubicBezTo>
                      <a:pt x="10" y="109"/>
                      <a:pt x="14" y="109"/>
                      <a:pt x="17" y="109"/>
                    </a:cubicBezTo>
                    <a:cubicBezTo>
                      <a:pt x="25" y="109"/>
                      <a:pt x="33" y="109"/>
                      <a:pt x="41" y="108"/>
                    </a:cubicBezTo>
                    <a:lnTo>
                      <a:pt x="38" y="97"/>
                    </a:lnTo>
                    <a:cubicBezTo>
                      <a:pt x="37" y="93"/>
                      <a:pt x="35" y="87"/>
                      <a:pt x="34" y="81"/>
                    </a:cubicBezTo>
                    <a:cubicBezTo>
                      <a:pt x="33" y="75"/>
                      <a:pt x="32" y="69"/>
                      <a:pt x="33" y="63"/>
                    </a:cubicBezTo>
                    <a:cubicBezTo>
                      <a:pt x="34" y="57"/>
                      <a:pt x="36" y="51"/>
                      <a:pt x="39" y="46"/>
                    </a:cubicBezTo>
                    <a:cubicBezTo>
                      <a:pt x="43" y="41"/>
                      <a:pt x="49" y="37"/>
                      <a:pt x="57" y="34"/>
                    </a:cubicBezTo>
                    <a:cubicBezTo>
                      <a:pt x="63" y="33"/>
                      <a:pt x="68" y="32"/>
                      <a:pt x="73" y="33"/>
                    </a:cubicBezTo>
                    <a:cubicBezTo>
                      <a:pt x="77" y="33"/>
                      <a:pt x="81" y="34"/>
                      <a:pt x="85" y="36"/>
                    </a:cubicBezTo>
                    <a:cubicBezTo>
                      <a:pt x="88" y="39"/>
                      <a:pt x="91" y="41"/>
                      <a:pt x="94" y="45"/>
                    </a:cubicBezTo>
                    <a:cubicBezTo>
                      <a:pt x="96" y="48"/>
                      <a:pt x="99" y="51"/>
                      <a:pt x="101" y="55"/>
                    </a:cubicBezTo>
                    <a:cubicBezTo>
                      <a:pt x="102" y="59"/>
                      <a:pt x="104" y="62"/>
                      <a:pt x="105" y="66"/>
                    </a:cubicBezTo>
                    <a:cubicBezTo>
                      <a:pt x="107" y="69"/>
                      <a:pt x="108" y="73"/>
                      <a:pt x="109" y="76"/>
                    </a:cubicBezTo>
                    <a:lnTo>
                      <a:pt x="117" y="103"/>
                    </a:lnTo>
                    <a:cubicBezTo>
                      <a:pt x="129" y="103"/>
                      <a:pt x="140" y="102"/>
                      <a:pt x="151" y="102"/>
                    </a:cubicBezTo>
                    <a:lnTo>
                      <a:pt x="140" y="66"/>
                    </a:lnTo>
                    <a:cubicBezTo>
                      <a:pt x="139" y="61"/>
                      <a:pt x="137" y="56"/>
                      <a:pt x="135" y="51"/>
                    </a:cubicBezTo>
                    <a:cubicBezTo>
                      <a:pt x="132" y="45"/>
                      <a:pt x="130" y="39"/>
                      <a:pt x="126" y="34"/>
                    </a:cubicBezTo>
                    <a:cubicBezTo>
                      <a:pt x="123" y="28"/>
                      <a:pt x="119" y="23"/>
                      <a:pt x="114" y="18"/>
                    </a:cubicBezTo>
                    <a:cubicBezTo>
                      <a:pt x="109" y="13"/>
                      <a:pt x="103" y="9"/>
                      <a:pt x="97" y="6"/>
                    </a:cubicBezTo>
                    <a:cubicBezTo>
                      <a:pt x="91" y="3"/>
                      <a:pt x="83" y="1"/>
                      <a:pt x="75" y="1"/>
                    </a:cubicBezTo>
                    <a:cubicBezTo>
                      <a:pt x="67" y="0"/>
                      <a:pt x="59" y="1"/>
                      <a:pt x="49" y="4"/>
                    </a:cubicBezTo>
                    <a:cubicBezTo>
                      <a:pt x="39" y="7"/>
                      <a:pt x="30" y="11"/>
                      <a:pt x="24" y="16"/>
                    </a:cubicBezTo>
                    <a:cubicBezTo>
                      <a:pt x="18" y="21"/>
                      <a:pt x="13" y="27"/>
                      <a:pt x="9" y="33"/>
                    </a:cubicBezTo>
                    <a:cubicBezTo>
                      <a:pt x="5" y="39"/>
                      <a:pt x="3" y="45"/>
                      <a:pt x="2" y="52"/>
                    </a:cubicBezTo>
                    <a:cubicBezTo>
                      <a:pt x="1" y="59"/>
                      <a:pt x="0" y="66"/>
                      <a:pt x="0" y="72"/>
                    </a:cubicBezTo>
                    <a:cubicBezTo>
                      <a:pt x="0" y="79"/>
                      <a:pt x="1" y="85"/>
                      <a:pt x="2" y="91"/>
                    </a:cubicBezTo>
                    <a:cubicBezTo>
                      <a:pt x="4" y="97"/>
                      <a:pt x="5" y="102"/>
                      <a:pt x="6" y="10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50" name="Freeform 182">
                <a:extLst>
                  <a:ext uri="{FF2B5EF4-FFF2-40B4-BE49-F238E27FC236}">
                    <a16:creationId xmlns:a16="http://schemas.microsoft.com/office/drawing/2014/main" id="{F2C00CD6-61DA-4F2B-9DAB-D0E6E38D863D}"/>
                  </a:ext>
                </a:extLst>
              </p:cNvPr>
              <p:cNvSpPr>
                <a:spLocks noEditPoints="1"/>
              </p:cNvSpPr>
              <p:nvPr/>
            </p:nvSpPr>
            <p:spPr bwMode="auto">
              <a:xfrm>
                <a:off x="6544" y="1069"/>
                <a:ext cx="37" cy="66"/>
              </a:xfrm>
              <a:custGeom>
                <a:avLst/>
                <a:gdLst>
                  <a:gd name="T0" fmla="*/ 110 w 143"/>
                  <a:gd name="T1" fmla="*/ 162 h 250"/>
                  <a:gd name="T2" fmla="*/ 110 w 143"/>
                  <a:gd name="T3" fmla="*/ 162 h 250"/>
                  <a:gd name="T4" fmla="*/ 107 w 143"/>
                  <a:gd name="T5" fmla="*/ 84 h 250"/>
                  <a:gd name="T6" fmla="*/ 106 w 143"/>
                  <a:gd name="T7" fmla="*/ 74 h 250"/>
                  <a:gd name="T8" fmla="*/ 104 w 143"/>
                  <a:gd name="T9" fmla="*/ 62 h 250"/>
                  <a:gd name="T10" fmla="*/ 101 w 143"/>
                  <a:gd name="T11" fmla="*/ 51 h 250"/>
                  <a:gd name="T12" fmla="*/ 94 w 143"/>
                  <a:gd name="T13" fmla="*/ 40 h 250"/>
                  <a:gd name="T14" fmla="*/ 83 w 143"/>
                  <a:gd name="T15" fmla="*/ 34 h 250"/>
                  <a:gd name="T16" fmla="*/ 68 w 143"/>
                  <a:gd name="T17" fmla="*/ 31 h 250"/>
                  <a:gd name="T18" fmla="*/ 47 w 143"/>
                  <a:gd name="T19" fmla="*/ 38 h 250"/>
                  <a:gd name="T20" fmla="*/ 37 w 143"/>
                  <a:gd name="T21" fmla="*/ 53 h 250"/>
                  <a:gd name="T22" fmla="*/ 33 w 143"/>
                  <a:gd name="T23" fmla="*/ 71 h 250"/>
                  <a:gd name="T24" fmla="*/ 33 w 143"/>
                  <a:gd name="T25" fmla="*/ 87 h 250"/>
                  <a:gd name="T26" fmla="*/ 36 w 143"/>
                  <a:gd name="T27" fmla="*/ 165 h 250"/>
                  <a:gd name="T28" fmla="*/ 36 w 143"/>
                  <a:gd name="T29" fmla="*/ 175 h 250"/>
                  <a:gd name="T30" fmla="*/ 38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2 h 250"/>
                  <a:gd name="T52" fmla="*/ 3 w 143"/>
                  <a:gd name="T53" fmla="*/ 166 h 250"/>
                  <a:gd name="T54" fmla="*/ 3 w 143"/>
                  <a:gd name="T55" fmla="*/ 166 h 250"/>
                  <a:gd name="T56" fmla="*/ 0 w 143"/>
                  <a:gd name="T57" fmla="*/ 88 h 250"/>
                  <a:gd name="T58" fmla="*/ 0 w 143"/>
                  <a:gd name="T59" fmla="*/ 72 h 250"/>
                  <a:gd name="T60" fmla="*/ 3 w 143"/>
                  <a:gd name="T61" fmla="*/ 53 h 250"/>
                  <a:gd name="T62" fmla="*/ 10 w 143"/>
                  <a:gd name="T63" fmla="*/ 34 h 250"/>
                  <a:gd name="T64" fmla="*/ 22 w 143"/>
                  <a:gd name="T65" fmla="*/ 18 h 250"/>
                  <a:gd name="T66" fmla="*/ 40 w 143"/>
                  <a:gd name="T67" fmla="*/ 5 h 250"/>
                  <a:gd name="T68" fmla="*/ 67 w 143"/>
                  <a:gd name="T69" fmla="*/ 0 h 250"/>
                  <a:gd name="T70" fmla="*/ 94 w 143"/>
                  <a:gd name="T71" fmla="*/ 4 h 250"/>
                  <a:gd name="T72" fmla="*/ 113 w 143"/>
                  <a:gd name="T73" fmla="*/ 14 h 250"/>
                  <a:gd name="T74" fmla="*/ 127 w 143"/>
                  <a:gd name="T75" fmla="*/ 30 h 250"/>
                  <a:gd name="T76" fmla="*/ 134 w 143"/>
                  <a:gd name="T77" fmla="*/ 49 h 250"/>
                  <a:gd name="T78" fmla="*/ 139 w 143"/>
                  <a:gd name="T79" fmla="*/ 67 h 250"/>
                  <a:gd name="T80" fmla="*/ 140 w 143"/>
                  <a:gd name="T81" fmla="*/ 83 h 250"/>
                  <a:gd name="T82" fmla="*/ 143 w 143"/>
                  <a:gd name="T83" fmla="*/ 161 h 250"/>
                  <a:gd name="T84" fmla="*/ 143 w 143"/>
                  <a:gd name="T85" fmla="*/ 177 h 250"/>
                  <a:gd name="T86" fmla="*/ 140 w 143"/>
                  <a:gd name="T87" fmla="*/ 196 h 250"/>
                  <a:gd name="T88" fmla="*/ 133 w 143"/>
                  <a:gd name="T89" fmla="*/ 215 h 250"/>
                  <a:gd name="T90" fmla="*/ 121 w 143"/>
                  <a:gd name="T91" fmla="*/ 232 h 250"/>
                  <a:gd name="T92" fmla="*/ 103 w 143"/>
                  <a:gd name="T93" fmla="*/ 244 h 250"/>
                  <a:gd name="T94" fmla="*/ 76 w 143"/>
                  <a:gd name="T95" fmla="*/ 249 h 250"/>
                  <a:gd name="T96" fmla="*/ 49 w 143"/>
                  <a:gd name="T97" fmla="*/ 246 h 250"/>
                  <a:gd name="T98" fmla="*/ 29 w 143"/>
                  <a:gd name="T99" fmla="*/ 235 h 250"/>
                  <a:gd name="T100" fmla="*/ 16 w 143"/>
                  <a:gd name="T101" fmla="*/ 219 h 250"/>
                  <a:gd name="T102" fmla="*/ 8 w 143"/>
                  <a:gd name="T103" fmla="*/ 201 h 250"/>
                  <a:gd name="T104" fmla="*/ 4 w 143"/>
                  <a:gd name="T105" fmla="*/ 182 h 250"/>
                  <a:gd name="T106" fmla="*/ 3 w 143"/>
                  <a:gd name="T107" fmla="*/ 16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2"/>
                    </a:moveTo>
                    <a:lnTo>
                      <a:pt x="110" y="162"/>
                    </a:lnTo>
                    <a:lnTo>
                      <a:pt x="107" y="84"/>
                    </a:lnTo>
                    <a:cubicBezTo>
                      <a:pt x="107" y="81"/>
                      <a:pt x="106" y="78"/>
                      <a:pt x="106" y="74"/>
                    </a:cubicBezTo>
                    <a:cubicBezTo>
                      <a:pt x="106" y="70"/>
                      <a:pt x="105" y="66"/>
                      <a:pt x="104" y="62"/>
                    </a:cubicBezTo>
                    <a:cubicBezTo>
                      <a:pt x="103" y="58"/>
                      <a:pt x="102" y="54"/>
                      <a:pt x="101" y="51"/>
                    </a:cubicBezTo>
                    <a:cubicBezTo>
                      <a:pt x="99" y="47"/>
                      <a:pt x="97" y="43"/>
                      <a:pt x="94" y="40"/>
                    </a:cubicBezTo>
                    <a:cubicBezTo>
                      <a:pt x="91" y="38"/>
                      <a:pt x="87" y="35"/>
                      <a:pt x="83" y="34"/>
                    </a:cubicBezTo>
                    <a:cubicBezTo>
                      <a:pt x="79" y="32"/>
                      <a:pt x="74" y="31"/>
                      <a:pt x="68" y="31"/>
                    </a:cubicBezTo>
                    <a:cubicBezTo>
                      <a:pt x="59" y="32"/>
                      <a:pt x="52" y="34"/>
                      <a:pt x="47" y="38"/>
                    </a:cubicBezTo>
                    <a:cubicBezTo>
                      <a:pt x="43" y="42"/>
                      <a:pt x="39" y="47"/>
                      <a:pt x="37" y="53"/>
                    </a:cubicBezTo>
                    <a:cubicBezTo>
                      <a:pt x="35" y="59"/>
                      <a:pt x="33" y="65"/>
                      <a:pt x="33" y="71"/>
                    </a:cubicBezTo>
                    <a:cubicBezTo>
                      <a:pt x="33" y="77"/>
                      <a:pt x="33" y="82"/>
                      <a:pt x="33" y="87"/>
                    </a:cubicBezTo>
                    <a:lnTo>
                      <a:pt x="36" y="165"/>
                    </a:lnTo>
                    <a:cubicBezTo>
                      <a:pt x="36" y="168"/>
                      <a:pt x="36" y="172"/>
                      <a:pt x="36" y="175"/>
                    </a:cubicBezTo>
                    <a:cubicBezTo>
                      <a:pt x="37" y="179"/>
                      <a:pt x="37" y="183"/>
                      <a:pt x="38" y="187"/>
                    </a:cubicBezTo>
                    <a:cubicBezTo>
                      <a:pt x="39" y="191"/>
                      <a:pt x="41" y="195"/>
                      <a:pt x="42" y="199"/>
                    </a:cubicBezTo>
                    <a:cubicBezTo>
                      <a:pt x="44" y="203"/>
                      <a:pt x="46" y="206"/>
                      <a:pt x="49" y="209"/>
                    </a:cubicBezTo>
                    <a:cubicBezTo>
                      <a:pt x="52" y="212"/>
                      <a:pt x="55" y="214"/>
                      <a:pt x="60" y="216"/>
                    </a:cubicBezTo>
                    <a:cubicBezTo>
                      <a:pt x="64" y="218"/>
                      <a:pt x="69" y="218"/>
                      <a:pt x="75" y="218"/>
                    </a:cubicBezTo>
                    <a:cubicBezTo>
                      <a:pt x="81" y="218"/>
                      <a:pt x="86" y="217"/>
                      <a:pt x="90" y="215"/>
                    </a:cubicBezTo>
                    <a:cubicBezTo>
                      <a:pt x="94" y="213"/>
                      <a:pt x="97" y="210"/>
                      <a:pt x="100" y="207"/>
                    </a:cubicBezTo>
                    <a:cubicBezTo>
                      <a:pt x="102" y="204"/>
                      <a:pt x="104" y="200"/>
                      <a:pt x="106" y="197"/>
                    </a:cubicBezTo>
                    <a:cubicBezTo>
                      <a:pt x="107" y="193"/>
                      <a:pt x="108" y="189"/>
                      <a:pt x="109" y="185"/>
                    </a:cubicBezTo>
                    <a:cubicBezTo>
                      <a:pt x="109" y="181"/>
                      <a:pt x="110" y="177"/>
                      <a:pt x="110" y="173"/>
                    </a:cubicBezTo>
                    <a:cubicBezTo>
                      <a:pt x="110" y="169"/>
                      <a:pt x="110" y="165"/>
                      <a:pt x="110" y="162"/>
                    </a:cubicBezTo>
                    <a:close/>
                    <a:moveTo>
                      <a:pt x="3" y="166"/>
                    </a:moveTo>
                    <a:lnTo>
                      <a:pt x="3" y="166"/>
                    </a:lnTo>
                    <a:lnTo>
                      <a:pt x="0" y="88"/>
                    </a:lnTo>
                    <a:cubicBezTo>
                      <a:pt x="0" y="84"/>
                      <a:pt x="0" y="78"/>
                      <a:pt x="0" y="72"/>
                    </a:cubicBezTo>
                    <a:cubicBezTo>
                      <a:pt x="0" y="66"/>
                      <a:pt x="1" y="60"/>
                      <a:pt x="3" y="53"/>
                    </a:cubicBezTo>
                    <a:cubicBezTo>
                      <a:pt x="4" y="47"/>
                      <a:pt x="7" y="41"/>
                      <a:pt x="10" y="34"/>
                    </a:cubicBezTo>
                    <a:cubicBezTo>
                      <a:pt x="13" y="28"/>
                      <a:pt x="17" y="23"/>
                      <a:pt x="22" y="18"/>
                    </a:cubicBezTo>
                    <a:cubicBezTo>
                      <a:pt x="27" y="13"/>
                      <a:pt x="33" y="9"/>
                      <a:pt x="40" y="5"/>
                    </a:cubicBezTo>
                    <a:cubicBezTo>
                      <a:pt x="48" y="2"/>
                      <a:pt x="57" y="1"/>
                      <a:pt x="67" y="0"/>
                    </a:cubicBezTo>
                    <a:cubicBezTo>
                      <a:pt x="77" y="0"/>
                      <a:pt x="86" y="1"/>
                      <a:pt x="94" y="4"/>
                    </a:cubicBezTo>
                    <a:cubicBezTo>
                      <a:pt x="102" y="6"/>
                      <a:pt x="108" y="10"/>
                      <a:pt x="113" y="14"/>
                    </a:cubicBezTo>
                    <a:cubicBezTo>
                      <a:pt x="119" y="19"/>
                      <a:pt x="123" y="24"/>
                      <a:pt x="127" y="30"/>
                    </a:cubicBezTo>
                    <a:cubicBezTo>
                      <a:pt x="130" y="36"/>
                      <a:pt x="133" y="42"/>
                      <a:pt x="134" y="49"/>
                    </a:cubicBezTo>
                    <a:cubicBezTo>
                      <a:pt x="136" y="55"/>
                      <a:pt x="138" y="61"/>
                      <a:pt x="139" y="67"/>
                    </a:cubicBezTo>
                    <a:cubicBezTo>
                      <a:pt x="139" y="73"/>
                      <a:pt x="140" y="78"/>
                      <a:pt x="140" y="83"/>
                    </a:cubicBezTo>
                    <a:lnTo>
                      <a:pt x="143" y="161"/>
                    </a:lnTo>
                    <a:cubicBezTo>
                      <a:pt x="143" y="166"/>
                      <a:pt x="143" y="171"/>
                      <a:pt x="143" y="177"/>
                    </a:cubicBezTo>
                    <a:cubicBezTo>
                      <a:pt x="142" y="183"/>
                      <a:pt x="141" y="190"/>
                      <a:pt x="140" y="196"/>
                    </a:cubicBezTo>
                    <a:cubicBezTo>
                      <a:pt x="138" y="202"/>
                      <a:pt x="136" y="209"/>
                      <a:pt x="133" y="215"/>
                    </a:cubicBezTo>
                    <a:cubicBezTo>
                      <a:pt x="130" y="221"/>
                      <a:pt x="126" y="227"/>
                      <a:pt x="121" y="232"/>
                    </a:cubicBezTo>
                    <a:cubicBezTo>
                      <a:pt x="116" y="237"/>
                      <a:pt x="110" y="241"/>
                      <a:pt x="103" y="244"/>
                    </a:cubicBezTo>
                    <a:cubicBezTo>
                      <a:pt x="95" y="247"/>
                      <a:pt x="86" y="249"/>
                      <a:pt x="76" y="249"/>
                    </a:cubicBezTo>
                    <a:cubicBezTo>
                      <a:pt x="66" y="250"/>
                      <a:pt x="57" y="249"/>
                      <a:pt x="49" y="246"/>
                    </a:cubicBezTo>
                    <a:cubicBezTo>
                      <a:pt x="41" y="243"/>
                      <a:pt x="35" y="240"/>
                      <a:pt x="29" y="235"/>
                    </a:cubicBezTo>
                    <a:cubicBezTo>
                      <a:pt x="24" y="231"/>
                      <a:pt x="20" y="225"/>
                      <a:pt x="16" y="219"/>
                    </a:cubicBezTo>
                    <a:cubicBezTo>
                      <a:pt x="13" y="213"/>
                      <a:pt x="10" y="207"/>
                      <a:pt x="8" y="201"/>
                    </a:cubicBezTo>
                    <a:cubicBezTo>
                      <a:pt x="6" y="195"/>
                      <a:pt x="5" y="188"/>
                      <a:pt x="4" y="182"/>
                    </a:cubicBezTo>
                    <a:cubicBezTo>
                      <a:pt x="3" y="177"/>
                      <a:pt x="3" y="171"/>
                      <a:pt x="3" y="16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51" name="Freeform 183">
                <a:extLst>
                  <a:ext uri="{FF2B5EF4-FFF2-40B4-BE49-F238E27FC236}">
                    <a16:creationId xmlns:a16="http://schemas.microsoft.com/office/drawing/2014/main" id="{2054F69E-AA58-4CF6-AB5A-949AC56A6443}"/>
                  </a:ext>
                </a:extLst>
              </p:cNvPr>
              <p:cNvSpPr>
                <a:spLocks noEditPoints="1"/>
              </p:cNvSpPr>
              <p:nvPr/>
            </p:nvSpPr>
            <p:spPr bwMode="auto">
              <a:xfrm>
                <a:off x="6567" y="882"/>
                <a:ext cx="38" cy="66"/>
              </a:xfrm>
              <a:custGeom>
                <a:avLst/>
                <a:gdLst>
                  <a:gd name="T0" fmla="*/ 110 w 143"/>
                  <a:gd name="T1" fmla="*/ 163 h 250"/>
                  <a:gd name="T2" fmla="*/ 110 w 143"/>
                  <a:gd name="T3" fmla="*/ 163 h 250"/>
                  <a:gd name="T4" fmla="*/ 107 w 143"/>
                  <a:gd name="T5" fmla="*/ 85 h 250"/>
                  <a:gd name="T6" fmla="*/ 106 w 143"/>
                  <a:gd name="T7" fmla="*/ 74 h 250"/>
                  <a:gd name="T8" fmla="*/ 105 w 143"/>
                  <a:gd name="T9" fmla="*/ 63 h 250"/>
                  <a:gd name="T10" fmla="*/ 101 w 143"/>
                  <a:gd name="T11" fmla="*/ 51 h 250"/>
                  <a:gd name="T12" fmla="*/ 94 w 143"/>
                  <a:gd name="T13" fmla="*/ 41 h 250"/>
                  <a:gd name="T14" fmla="*/ 83 w 143"/>
                  <a:gd name="T15" fmla="*/ 34 h 250"/>
                  <a:gd name="T16" fmla="*/ 68 w 143"/>
                  <a:gd name="T17" fmla="*/ 32 h 250"/>
                  <a:gd name="T18" fmla="*/ 48 w 143"/>
                  <a:gd name="T19" fmla="*/ 38 h 250"/>
                  <a:gd name="T20" fmla="*/ 37 w 143"/>
                  <a:gd name="T21" fmla="*/ 53 h 250"/>
                  <a:gd name="T22" fmla="*/ 34 w 143"/>
                  <a:gd name="T23" fmla="*/ 71 h 250"/>
                  <a:gd name="T24" fmla="*/ 33 w 143"/>
                  <a:gd name="T25" fmla="*/ 87 h 250"/>
                  <a:gd name="T26" fmla="*/ 36 w 143"/>
                  <a:gd name="T27" fmla="*/ 165 h 250"/>
                  <a:gd name="T28" fmla="*/ 37 w 143"/>
                  <a:gd name="T29" fmla="*/ 176 h 250"/>
                  <a:gd name="T30" fmla="*/ 39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3 h 250"/>
                  <a:gd name="T52" fmla="*/ 3 w 143"/>
                  <a:gd name="T53" fmla="*/ 167 h 250"/>
                  <a:gd name="T54" fmla="*/ 3 w 143"/>
                  <a:gd name="T55" fmla="*/ 167 h 250"/>
                  <a:gd name="T56" fmla="*/ 0 w 143"/>
                  <a:gd name="T57" fmla="*/ 89 h 250"/>
                  <a:gd name="T58" fmla="*/ 0 w 143"/>
                  <a:gd name="T59" fmla="*/ 72 h 250"/>
                  <a:gd name="T60" fmla="*/ 3 w 143"/>
                  <a:gd name="T61" fmla="*/ 54 h 250"/>
                  <a:gd name="T62" fmla="*/ 10 w 143"/>
                  <a:gd name="T63" fmla="*/ 35 h 250"/>
                  <a:gd name="T64" fmla="*/ 22 w 143"/>
                  <a:gd name="T65" fmla="*/ 18 h 250"/>
                  <a:gd name="T66" fmla="*/ 41 w 143"/>
                  <a:gd name="T67" fmla="*/ 6 h 250"/>
                  <a:gd name="T68" fmla="*/ 67 w 143"/>
                  <a:gd name="T69" fmla="*/ 1 h 250"/>
                  <a:gd name="T70" fmla="*/ 94 w 143"/>
                  <a:gd name="T71" fmla="*/ 4 h 250"/>
                  <a:gd name="T72" fmla="*/ 114 w 143"/>
                  <a:gd name="T73" fmla="*/ 15 h 250"/>
                  <a:gd name="T74" fmla="*/ 127 w 143"/>
                  <a:gd name="T75" fmla="*/ 31 h 250"/>
                  <a:gd name="T76" fmla="*/ 135 w 143"/>
                  <a:gd name="T77" fmla="*/ 49 h 250"/>
                  <a:gd name="T78" fmla="*/ 139 w 143"/>
                  <a:gd name="T79" fmla="*/ 67 h 250"/>
                  <a:gd name="T80" fmla="*/ 140 w 143"/>
                  <a:gd name="T81" fmla="*/ 83 h 250"/>
                  <a:gd name="T82" fmla="*/ 143 w 143"/>
                  <a:gd name="T83" fmla="*/ 162 h 250"/>
                  <a:gd name="T84" fmla="*/ 143 w 143"/>
                  <a:gd name="T85" fmla="*/ 178 h 250"/>
                  <a:gd name="T86" fmla="*/ 140 w 143"/>
                  <a:gd name="T87" fmla="*/ 196 h 250"/>
                  <a:gd name="T88" fmla="*/ 134 w 143"/>
                  <a:gd name="T89" fmla="*/ 215 h 250"/>
                  <a:gd name="T90" fmla="*/ 122 w 143"/>
                  <a:gd name="T91" fmla="*/ 232 h 250"/>
                  <a:gd name="T92" fmla="*/ 103 w 143"/>
                  <a:gd name="T93" fmla="*/ 244 h 250"/>
                  <a:gd name="T94" fmla="*/ 76 w 143"/>
                  <a:gd name="T95" fmla="*/ 250 h 250"/>
                  <a:gd name="T96" fmla="*/ 49 w 143"/>
                  <a:gd name="T97" fmla="*/ 246 h 250"/>
                  <a:gd name="T98" fmla="*/ 30 w 143"/>
                  <a:gd name="T99" fmla="*/ 235 h 250"/>
                  <a:gd name="T100" fmla="*/ 17 w 143"/>
                  <a:gd name="T101" fmla="*/ 220 h 250"/>
                  <a:gd name="T102" fmla="*/ 9 w 143"/>
                  <a:gd name="T103" fmla="*/ 201 h 250"/>
                  <a:gd name="T104" fmla="*/ 4 w 143"/>
                  <a:gd name="T105" fmla="*/ 183 h 250"/>
                  <a:gd name="T106" fmla="*/ 3 w 143"/>
                  <a:gd name="T107" fmla="*/ 16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3"/>
                    </a:moveTo>
                    <a:lnTo>
                      <a:pt x="110" y="163"/>
                    </a:lnTo>
                    <a:lnTo>
                      <a:pt x="107" y="85"/>
                    </a:lnTo>
                    <a:cubicBezTo>
                      <a:pt x="107" y="82"/>
                      <a:pt x="107" y="78"/>
                      <a:pt x="106" y="74"/>
                    </a:cubicBezTo>
                    <a:cubicBezTo>
                      <a:pt x="106" y="71"/>
                      <a:pt x="106" y="67"/>
                      <a:pt x="105" y="63"/>
                    </a:cubicBezTo>
                    <a:cubicBezTo>
                      <a:pt x="104" y="59"/>
                      <a:pt x="102" y="55"/>
                      <a:pt x="101" y="51"/>
                    </a:cubicBezTo>
                    <a:cubicBezTo>
                      <a:pt x="99" y="47"/>
                      <a:pt x="97" y="44"/>
                      <a:pt x="94" y="41"/>
                    </a:cubicBezTo>
                    <a:cubicBezTo>
                      <a:pt x="91" y="38"/>
                      <a:pt x="88" y="36"/>
                      <a:pt x="83" y="34"/>
                    </a:cubicBezTo>
                    <a:cubicBezTo>
                      <a:pt x="79" y="32"/>
                      <a:pt x="74" y="32"/>
                      <a:pt x="68" y="32"/>
                    </a:cubicBezTo>
                    <a:cubicBezTo>
                      <a:pt x="59" y="32"/>
                      <a:pt x="53" y="34"/>
                      <a:pt x="48" y="38"/>
                    </a:cubicBezTo>
                    <a:cubicBezTo>
                      <a:pt x="43" y="43"/>
                      <a:pt x="39" y="48"/>
                      <a:pt x="37" y="53"/>
                    </a:cubicBezTo>
                    <a:cubicBezTo>
                      <a:pt x="35" y="59"/>
                      <a:pt x="34" y="65"/>
                      <a:pt x="34" y="71"/>
                    </a:cubicBezTo>
                    <a:cubicBezTo>
                      <a:pt x="33" y="77"/>
                      <a:pt x="33" y="83"/>
                      <a:pt x="33" y="87"/>
                    </a:cubicBezTo>
                    <a:lnTo>
                      <a:pt x="36" y="165"/>
                    </a:lnTo>
                    <a:cubicBezTo>
                      <a:pt x="36" y="168"/>
                      <a:pt x="36" y="172"/>
                      <a:pt x="37" y="176"/>
                    </a:cubicBezTo>
                    <a:cubicBezTo>
                      <a:pt x="37" y="180"/>
                      <a:pt x="38" y="183"/>
                      <a:pt x="39" y="187"/>
                    </a:cubicBezTo>
                    <a:cubicBezTo>
                      <a:pt x="40" y="191"/>
                      <a:pt x="41" y="195"/>
                      <a:pt x="42" y="199"/>
                    </a:cubicBezTo>
                    <a:cubicBezTo>
                      <a:pt x="44" y="203"/>
                      <a:pt x="46" y="206"/>
                      <a:pt x="49" y="209"/>
                    </a:cubicBezTo>
                    <a:cubicBezTo>
                      <a:pt x="52" y="212"/>
                      <a:pt x="56" y="215"/>
                      <a:pt x="60" y="216"/>
                    </a:cubicBezTo>
                    <a:cubicBezTo>
                      <a:pt x="64" y="218"/>
                      <a:pt x="69" y="219"/>
                      <a:pt x="75" y="218"/>
                    </a:cubicBezTo>
                    <a:cubicBezTo>
                      <a:pt x="81" y="218"/>
                      <a:pt x="86" y="217"/>
                      <a:pt x="90" y="215"/>
                    </a:cubicBezTo>
                    <a:cubicBezTo>
                      <a:pt x="94" y="213"/>
                      <a:pt x="97" y="211"/>
                      <a:pt x="100" y="207"/>
                    </a:cubicBezTo>
                    <a:cubicBezTo>
                      <a:pt x="103" y="204"/>
                      <a:pt x="105" y="201"/>
                      <a:pt x="106" y="197"/>
                    </a:cubicBezTo>
                    <a:cubicBezTo>
                      <a:pt x="107" y="193"/>
                      <a:pt x="108" y="189"/>
                      <a:pt x="109" y="185"/>
                    </a:cubicBezTo>
                    <a:cubicBezTo>
                      <a:pt x="110" y="181"/>
                      <a:pt x="110" y="177"/>
                      <a:pt x="110" y="173"/>
                    </a:cubicBezTo>
                    <a:cubicBezTo>
                      <a:pt x="110" y="169"/>
                      <a:pt x="110" y="166"/>
                      <a:pt x="110" y="163"/>
                    </a:cubicBezTo>
                    <a:close/>
                    <a:moveTo>
                      <a:pt x="3" y="167"/>
                    </a:moveTo>
                    <a:lnTo>
                      <a:pt x="3" y="167"/>
                    </a:lnTo>
                    <a:lnTo>
                      <a:pt x="0" y="89"/>
                    </a:lnTo>
                    <a:cubicBezTo>
                      <a:pt x="0" y="84"/>
                      <a:pt x="0" y="79"/>
                      <a:pt x="0" y="72"/>
                    </a:cubicBezTo>
                    <a:cubicBezTo>
                      <a:pt x="1" y="66"/>
                      <a:pt x="2" y="60"/>
                      <a:pt x="3" y="54"/>
                    </a:cubicBezTo>
                    <a:cubicBezTo>
                      <a:pt x="5" y="47"/>
                      <a:pt x="7" y="41"/>
                      <a:pt x="10" y="35"/>
                    </a:cubicBezTo>
                    <a:cubicBezTo>
                      <a:pt x="13" y="29"/>
                      <a:pt x="17" y="23"/>
                      <a:pt x="22" y="18"/>
                    </a:cubicBezTo>
                    <a:cubicBezTo>
                      <a:pt x="27" y="13"/>
                      <a:pt x="33" y="9"/>
                      <a:pt x="41" y="6"/>
                    </a:cubicBezTo>
                    <a:cubicBezTo>
                      <a:pt x="48" y="3"/>
                      <a:pt x="57" y="1"/>
                      <a:pt x="67" y="1"/>
                    </a:cubicBezTo>
                    <a:cubicBezTo>
                      <a:pt x="78" y="0"/>
                      <a:pt x="87" y="1"/>
                      <a:pt x="94" y="4"/>
                    </a:cubicBezTo>
                    <a:cubicBezTo>
                      <a:pt x="102" y="7"/>
                      <a:pt x="108" y="10"/>
                      <a:pt x="114" y="15"/>
                    </a:cubicBezTo>
                    <a:cubicBezTo>
                      <a:pt x="119" y="19"/>
                      <a:pt x="124" y="25"/>
                      <a:pt x="127" y="31"/>
                    </a:cubicBezTo>
                    <a:cubicBezTo>
                      <a:pt x="130" y="36"/>
                      <a:pt x="133" y="43"/>
                      <a:pt x="135" y="49"/>
                    </a:cubicBezTo>
                    <a:cubicBezTo>
                      <a:pt x="137" y="55"/>
                      <a:pt x="138" y="61"/>
                      <a:pt x="139" y="67"/>
                    </a:cubicBezTo>
                    <a:cubicBezTo>
                      <a:pt x="140" y="73"/>
                      <a:pt x="140" y="79"/>
                      <a:pt x="140" y="83"/>
                    </a:cubicBezTo>
                    <a:lnTo>
                      <a:pt x="143" y="162"/>
                    </a:lnTo>
                    <a:cubicBezTo>
                      <a:pt x="143" y="166"/>
                      <a:pt x="143" y="172"/>
                      <a:pt x="143" y="178"/>
                    </a:cubicBezTo>
                    <a:cubicBezTo>
                      <a:pt x="143" y="184"/>
                      <a:pt x="142" y="190"/>
                      <a:pt x="140" y="196"/>
                    </a:cubicBezTo>
                    <a:cubicBezTo>
                      <a:pt x="139" y="203"/>
                      <a:pt x="136" y="209"/>
                      <a:pt x="134" y="215"/>
                    </a:cubicBezTo>
                    <a:cubicBezTo>
                      <a:pt x="131" y="221"/>
                      <a:pt x="127" y="227"/>
                      <a:pt x="122" y="232"/>
                    </a:cubicBezTo>
                    <a:cubicBezTo>
                      <a:pt x="117" y="237"/>
                      <a:pt x="110" y="241"/>
                      <a:pt x="103" y="244"/>
                    </a:cubicBezTo>
                    <a:cubicBezTo>
                      <a:pt x="96" y="247"/>
                      <a:pt x="87" y="249"/>
                      <a:pt x="76" y="250"/>
                    </a:cubicBezTo>
                    <a:cubicBezTo>
                      <a:pt x="66" y="250"/>
                      <a:pt x="57" y="249"/>
                      <a:pt x="49" y="246"/>
                    </a:cubicBezTo>
                    <a:cubicBezTo>
                      <a:pt x="42" y="244"/>
                      <a:pt x="35" y="240"/>
                      <a:pt x="30" y="235"/>
                    </a:cubicBezTo>
                    <a:cubicBezTo>
                      <a:pt x="24" y="231"/>
                      <a:pt x="20" y="226"/>
                      <a:pt x="17" y="220"/>
                    </a:cubicBezTo>
                    <a:cubicBezTo>
                      <a:pt x="13" y="214"/>
                      <a:pt x="11" y="208"/>
                      <a:pt x="9" y="201"/>
                    </a:cubicBezTo>
                    <a:cubicBezTo>
                      <a:pt x="7" y="195"/>
                      <a:pt x="5" y="189"/>
                      <a:pt x="4" y="183"/>
                    </a:cubicBezTo>
                    <a:cubicBezTo>
                      <a:pt x="4" y="177"/>
                      <a:pt x="3" y="171"/>
                      <a:pt x="3" y="16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grpSp>
        <p:sp>
          <p:nvSpPr>
            <p:cNvPr id="836" name="TextBox 835">
              <a:extLst>
                <a:ext uri="{FF2B5EF4-FFF2-40B4-BE49-F238E27FC236}">
                  <a16:creationId xmlns:a16="http://schemas.microsoft.com/office/drawing/2014/main" id="{FBE15292-701D-41F7-B4AE-3315A72E9D90}"/>
                </a:ext>
              </a:extLst>
            </p:cNvPr>
            <p:cNvSpPr txBox="1"/>
            <p:nvPr/>
          </p:nvSpPr>
          <p:spPr>
            <a:xfrm>
              <a:off x="4474513" y="1018137"/>
              <a:ext cx="787326" cy="276999"/>
            </a:xfrm>
            <a:prstGeom prst="rect">
              <a:avLst/>
            </a:prstGeom>
            <a:noFill/>
          </p:spPr>
          <p:txBody>
            <a:bodyPr wrap="square" lIns="0" tIns="0" rIns="0" bIns="0" rtlCol="0">
              <a:spAutoFit/>
            </a:bodyPr>
            <a:lstStyle/>
            <a:p>
              <a:pPr algn="ctr" defTabSz="896386">
                <a:lnSpc>
                  <a:spcPct val="90000"/>
                </a:lnSpc>
                <a:spcAft>
                  <a:spcPts val="588"/>
                </a:spcAft>
                <a:defRPr/>
              </a:pPr>
              <a:r>
                <a:rPr lang="en-US" sz="1961" kern="0">
                  <a:solidFill>
                    <a:srgbClr val="0078D7"/>
                  </a:solidFill>
                  <a:latin typeface="Segoe UI Semibold" panose="020B0702040204020203" pitchFamily="34" charset="0"/>
                  <a:cs typeface="Segoe UI Semibold" panose="020B0702040204020203" pitchFamily="34" charset="0"/>
                </a:rPr>
                <a:t>10</a:t>
              </a:r>
              <a:r>
                <a:rPr lang="en-US" sz="1372" kern="0">
                  <a:solidFill>
                    <a:srgbClr val="0078D7"/>
                  </a:solidFill>
                  <a:latin typeface="Segoe UI Semilight"/>
                </a:rPr>
                <a:t>TB</a:t>
              </a:r>
              <a:endParaRPr lang="en-US" sz="1961" kern="0">
                <a:solidFill>
                  <a:srgbClr val="0078D7"/>
                </a:solidFill>
                <a:latin typeface="Segoe UI Semilight"/>
              </a:endParaRPr>
            </a:p>
          </p:txBody>
        </p:sp>
      </p:grpSp>
      <p:sp>
        <p:nvSpPr>
          <p:cNvPr id="852" name="TextBox 851">
            <a:extLst>
              <a:ext uri="{FF2B5EF4-FFF2-40B4-BE49-F238E27FC236}">
                <a16:creationId xmlns:a16="http://schemas.microsoft.com/office/drawing/2014/main" id="{402BA6E7-E135-43F7-9624-BEBB2521AC32}"/>
              </a:ext>
            </a:extLst>
          </p:cNvPr>
          <p:cNvSpPr txBox="1"/>
          <p:nvPr/>
        </p:nvSpPr>
        <p:spPr>
          <a:xfrm>
            <a:off x="4908978" y="5250601"/>
            <a:ext cx="738036" cy="416383"/>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560">
              <a:defRPr/>
            </a:pPr>
            <a:r>
              <a:rPr lang="en-US" sz="1176"/>
              <a:t>Effective</a:t>
            </a:r>
            <a:br>
              <a:rPr lang="en-US" sz="1176"/>
            </a:br>
            <a:r>
              <a:rPr lang="en-US" sz="1176"/>
              <a:t>policy</a:t>
            </a:r>
          </a:p>
        </p:txBody>
      </p:sp>
      <p:sp>
        <p:nvSpPr>
          <p:cNvPr id="853" name="Arc 852">
            <a:extLst>
              <a:ext uri="{FF2B5EF4-FFF2-40B4-BE49-F238E27FC236}">
                <a16:creationId xmlns:a16="http://schemas.microsoft.com/office/drawing/2014/main" id="{47DA9F84-6694-4D34-8B3D-4BAC386EC2E4}"/>
              </a:ext>
            </a:extLst>
          </p:cNvPr>
          <p:cNvSpPr/>
          <p:nvPr/>
        </p:nvSpPr>
        <p:spPr>
          <a:xfrm>
            <a:off x="3620691" y="3034102"/>
            <a:ext cx="2084278" cy="2084278"/>
          </a:xfrm>
          <a:prstGeom prst="arc">
            <a:avLst>
              <a:gd name="adj1" fmla="val 9905982"/>
              <a:gd name="adj2" fmla="val 12734190"/>
            </a:avLst>
          </a:prstGeom>
          <a:noFill/>
          <a:ln w="9525" cap="flat" cmpd="sng" algn="ctr">
            <a:solidFill>
              <a:srgbClr val="0078D7"/>
            </a:solidFill>
            <a:prstDash val="solid"/>
            <a:headEnd type="triangle" w="med" len="med"/>
            <a:tailEnd type="triangle" w="med" len="med"/>
          </a:ln>
          <a:effectLst/>
        </p:spPr>
        <p:txBody>
          <a:bodyPr rtlCol="0" anchor="ctr"/>
          <a:lstStyle/>
          <a:p>
            <a:pPr algn="ctr" defTabSz="896386">
              <a:defRPr/>
            </a:pPr>
            <a:endParaRPr lang="en-US" kern="0">
              <a:solidFill>
                <a:srgbClr val="353535"/>
              </a:solidFill>
              <a:latin typeface="Segoe UI Semilight"/>
            </a:endParaRPr>
          </a:p>
        </p:txBody>
      </p:sp>
      <p:sp>
        <p:nvSpPr>
          <p:cNvPr id="4" name="Title 3">
            <a:extLst>
              <a:ext uri="{FF2B5EF4-FFF2-40B4-BE49-F238E27FC236}">
                <a16:creationId xmlns:a16="http://schemas.microsoft.com/office/drawing/2014/main" id="{AA9E5B5C-3B73-489C-BA99-EF14DFDFEE60}"/>
              </a:ext>
            </a:extLst>
          </p:cNvPr>
          <p:cNvSpPr>
            <a:spLocks noGrp="1"/>
          </p:cNvSpPr>
          <p:nvPr>
            <p:ph type="title"/>
          </p:nvPr>
        </p:nvSpPr>
        <p:spPr>
          <a:xfrm>
            <a:off x="348668" y="23428"/>
            <a:ext cx="11336039" cy="1039079"/>
          </a:xfrm>
        </p:spPr>
        <p:txBody>
          <a:bodyPr/>
          <a:lstStyle/>
          <a:p>
            <a:r>
              <a:rPr lang="en-US" dirty="0"/>
              <a:t>Azure AD Identity Protection + Azure AD conditional access</a:t>
            </a:r>
            <a:br>
              <a:rPr lang="en-US" dirty="0"/>
            </a:br>
            <a:r>
              <a:rPr lang="en-US" sz="2800" dirty="0"/>
              <a:t>Maximize Security.  Maximize Productivity.</a:t>
            </a:r>
            <a:endParaRPr lang="en-US" dirty="0"/>
          </a:p>
        </p:txBody>
      </p:sp>
      <p:grpSp>
        <p:nvGrpSpPr>
          <p:cNvPr id="217" name="Math stuff">
            <a:extLst>
              <a:ext uri="{FF2B5EF4-FFF2-40B4-BE49-F238E27FC236}">
                <a16:creationId xmlns:a16="http://schemas.microsoft.com/office/drawing/2014/main" id="{F3363519-E5F2-4EA2-9AF4-7413159646B9}"/>
              </a:ext>
            </a:extLst>
          </p:cNvPr>
          <p:cNvGrpSpPr/>
          <p:nvPr/>
        </p:nvGrpSpPr>
        <p:grpSpPr>
          <a:xfrm>
            <a:off x="3806667" y="2475763"/>
            <a:ext cx="1040369" cy="1054084"/>
            <a:chOff x="4304659" y="1589541"/>
            <a:chExt cx="1073894" cy="1088052"/>
          </a:xfrm>
        </p:grpSpPr>
        <p:pic>
          <p:nvPicPr>
            <p:cNvPr id="218" name="Picture 217" descr="A picture containing water, rain, nature&#10;&#10;Description generated with high confidence">
              <a:extLst>
                <a:ext uri="{FF2B5EF4-FFF2-40B4-BE49-F238E27FC236}">
                  <a16:creationId xmlns:a16="http://schemas.microsoft.com/office/drawing/2014/main" id="{B493A66A-2331-4E11-A986-F006E2CAAA17}"/>
                </a:ext>
              </a:extLst>
            </p:cNvPr>
            <p:cNvPicPr>
              <a:picLocks noChangeAspect="1"/>
            </p:cNvPicPr>
            <p:nvPr/>
          </p:nvPicPr>
          <p:blipFill>
            <a:blip r:embed="rId3" cstate="hqprint">
              <a:biLevel thresh="25000"/>
              <a:extLst>
                <a:ext uri="{28A0092B-C50C-407E-A947-70E740481C1C}">
                  <a14:useLocalDpi xmlns:a14="http://schemas.microsoft.com/office/drawing/2010/main"/>
                </a:ext>
              </a:extLst>
            </a:blip>
            <a:stretch>
              <a:fillRect/>
            </a:stretch>
          </p:blipFill>
          <p:spPr>
            <a:xfrm>
              <a:off x="4424392" y="1709532"/>
              <a:ext cx="811362" cy="827347"/>
            </a:xfrm>
            <a:prstGeom prst="roundRect">
              <a:avLst>
                <a:gd name="adj" fmla="val 9137"/>
              </a:avLst>
            </a:prstGeom>
            <a:ln w="9525">
              <a:solidFill>
                <a:srgbClr val="353535"/>
              </a:solidFill>
            </a:ln>
          </p:spPr>
        </p:pic>
        <p:sp>
          <p:nvSpPr>
            <p:cNvPr id="219" name="chip">
              <a:extLst>
                <a:ext uri="{FF2B5EF4-FFF2-40B4-BE49-F238E27FC236}">
                  <a16:creationId xmlns:a16="http://schemas.microsoft.com/office/drawing/2014/main" id="{3652E579-6F66-4348-B4AB-D7BB6A6B2D66}"/>
                </a:ext>
              </a:extLst>
            </p:cNvPr>
            <p:cNvSpPr>
              <a:spLocks noChangeAspect="1" noEditPoints="1"/>
            </p:cNvSpPr>
            <p:nvPr/>
          </p:nvSpPr>
          <p:spPr bwMode="auto">
            <a:xfrm>
              <a:off x="4304659" y="1589541"/>
              <a:ext cx="1073894" cy="108805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505050"/>
                    </a:gs>
                    <a:gs pos="100000">
                      <a:srgbClr val="505050"/>
                    </a:gs>
                  </a:gsLst>
                </a:gradFill>
                <a:effectLst/>
                <a:uLnTx/>
                <a:uFillTx/>
                <a:latin typeface="Segoe UI Semilight"/>
              </a:endParaRPr>
            </a:p>
          </p:txBody>
        </p:sp>
        <p:sp>
          <p:nvSpPr>
            <p:cNvPr id="220" name="TextBox 219">
              <a:extLst>
                <a:ext uri="{FF2B5EF4-FFF2-40B4-BE49-F238E27FC236}">
                  <a16:creationId xmlns:a16="http://schemas.microsoft.com/office/drawing/2014/main" id="{ACC31A15-E453-4D23-939B-689AFC8951DC}"/>
                </a:ext>
              </a:extLst>
            </p:cNvPr>
            <p:cNvSpPr txBox="1"/>
            <p:nvPr/>
          </p:nvSpPr>
          <p:spPr>
            <a:xfrm>
              <a:off x="4450730" y="1911492"/>
              <a:ext cx="761747" cy="424712"/>
            </a:xfrm>
            <a:prstGeom prst="rect">
              <a:avLst/>
            </a:prstGeom>
            <a:ln w="9525">
              <a:noFill/>
            </a:ln>
          </p:spPr>
          <p:txBody>
            <a:bodyPr wrap="squar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ctr" defTabSz="896215" eaLnBrk="1" fontAlgn="auto" latinLnBrk="0" hangingPunct="1">
                <a:lnSpc>
                  <a:spcPct val="90000"/>
                </a:lnSpc>
                <a:spcBef>
                  <a:spcPts val="0"/>
                </a:spcBef>
                <a:spcAft>
                  <a:spcPts val="0"/>
                </a:spcAft>
                <a:buClrTx/>
                <a:buSzTx/>
                <a:buFontTx/>
                <a:buNone/>
                <a:tabLst/>
                <a:defRPr/>
              </a:pPr>
              <a:r>
                <a:rPr kumimoji="0" lang="en-US" sz="1100" b="0" i="0" u="none" strike="noStrike" kern="100" cap="none" spc="0" normalizeH="0" baseline="0" noProof="0" dirty="0">
                  <a:ln>
                    <a:noFill/>
                  </a:ln>
                  <a:solidFill>
                    <a:srgbClr val="FFFFFF"/>
                  </a:solidFill>
                  <a:effectLst/>
                  <a:uLnTx/>
                  <a:uFillTx/>
                  <a:latin typeface="Segoe UI"/>
                  <a:ea typeface="ＭＳ Ｐゴシック" charset="0"/>
                </a:rPr>
                <a:t>Machine</a:t>
              </a:r>
              <a:br>
                <a:rPr kumimoji="0" lang="en-US" sz="1100" b="0" i="0" u="none" strike="noStrike" kern="100" cap="none" spc="0" normalizeH="0" baseline="0" noProof="0" dirty="0">
                  <a:ln>
                    <a:noFill/>
                  </a:ln>
                  <a:solidFill>
                    <a:srgbClr val="FFFFFF"/>
                  </a:solidFill>
                  <a:effectLst/>
                  <a:uLnTx/>
                  <a:uFillTx/>
                  <a:latin typeface="Segoe UI"/>
                  <a:ea typeface="ＭＳ Ｐゴシック" charset="0"/>
                </a:rPr>
              </a:br>
              <a:r>
                <a:rPr kumimoji="0" lang="en-US" sz="1100" b="0" i="0" u="none" strike="noStrike" kern="100" cap="none" spc="0" normalizeH="0" baseline="0" noProof="0" dirty="0">
                  <a:ln>
                    <a:noFill/>
                  </a:ln>
                  <a:solidFill>
                    <a:srgbClr val="FFFFFF"/>
                  </a:solidFill>
                  <a:effectLst/>
                  <a:uLnTx/>
                  <a:uFillTx/>
                  <a:latin typeface="Segoe UI"/>
                  <a:ea typeface="ＭＳ Ｐゴシック" charset="0"/>
                </a:rPr>
                <a:t>learning</a:t>
              </a:r>
            </a:p>
          </p:txBody>
        </p:sp>
      </p:grpSp>
    </p:spTree>
    <p:extLst>
      <p:ext uri="{BB962C8B-B14F-4D97-AF65-F5344CB8AC3E}">
        <p14:creationId xmlns:p14="http://schemas.microsoft.com/office/powerpoint/2010/main" val="1260047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38"/>
                                        </p:tgtEl>
                                        <p:attrNameLst>
                                          <p:attrName>style.visibility</p:attrName>
                                        </p:attrNameLst>
                                      </p:cBhvr>
                                      <p:to>
                                        <p:strVal val="visible"/>
                                      </p:to>
                                    </p:set>
                                    <p:anim calcmode="lin" valueType="num">
                                      <p:cBhvr additive="base">
                                        <p:cTn id="7" dur="500" fill="hold"/>
                                        <p:tgtEl>
                                          <p:spTgt spid="738"/>
                                        </p:tgtEl>
                                        <p:attrNameLst>
                                          <p:attrName>ppt_x</p:attrName>
                                        </p:attrNameLst>
                                      </p:cBhvr>
                                      <p:tavLst>
                                        <p:tav tm="0">
                                          <p:val>
                                            <p:strVal val="0-#ppt_w/2"/>
                                          </p:val>
                                        </p:tav>
                                        <p:tav tm="100000">
                                          <p:val>
                                            <p:strVal val="#ppt_x"/>
                                          </p:val>
                                        </p:tav>
                                      </p:tavLst>
                                    </p:anim>
                                    <p:anim calcmode="lin" valueType="num">
                                      <p:cBhvr additive="base">
                                        <p:cTn id="8" dur="500" fill="hold"/>
                                        <p:tgtEl>
                                          <p:spTgt spid="73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95"/>
                                        </p:tgtEl>
                                        <p:attrNameLst>
                                          <p:attrName>style.visibility</p:attrName>
                                        </p:attrNameLst>
                                      </p:cBhvr>
                                      <p:to>
                                        <p:strVal val="visible"/>
                                      </p:to>
                                    </p:set>
                                    <p:animEffect transition="in" filter="wipe(left)">
                                      <p:cBhvr>
                                        <p:cTn id="12" dur="500"/>
                                        <p:tgtEl>
                                          <p:spTgt spid="695"/>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720"/>
                                        </p:tgtEl>
                                        <p:attrNameLst>
                                          <p:attrName>style.visibility</p:attrName>
                                        </p:attrNameLst>
                                      </p:cBhvr>
                                      <p:to>
                                        <p:strVal val="visible"/>
                                      </p:to>
                                    </p:set>
                                    <p:animEffect transition="in" filter="wipe(left)">
                                      <p:cBhvr>
                                        <p:cTn id="16" dur="500"/>
                                        <p:tgtEl>
                                          <p:spTgt spid="720"/>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715"/>
                                        </p:tgtEl>
                                        <p:attrNameLst>
                                          <p:attrName>style.visibility</p:attrName>
                                        </p:attrNameLst>
                                      </p:cBhvr>
                                      <p:to>
                                        <p:strVal val="visible"/>
                                      </p:to>
                                    </p:set>
                                    <p:animEffect transition="in" filter="fade">
                                      <p:cBhvr>
                                        <p:cTn id="20" dur="250"/>
                                        <p:tgtEl>
                                          <p:spTgt spid="7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34"/>
                                        </p:tgtEl>
                                        <p:attrNameLst>
                                          <p:attrName>style.visibility</p:attrName>
                                        </p:attrNameLst>
                                      </p:cBhvr>
                                      <p:to>
                                        <p:strVal val="visible"/>
                                      </p:to>
                                    </p:set>
                                    <p:animEffect transition="in" filter="fade">
                                      <p:cBhvr>
                                        <p:cTn id="23" dur="250"/>
                                        <p:tgtEl>
                                          <p:spTgt spid="734"/>
                                        </p:tgtEl>
                                      </p:cBhvr>
                                    </p:animEffect>
                                  </p:childTnLst>
                                </p:cTn>
                              </p:par>
                              <p:par>
                                <p:cTn id="24" presetID="10" presetClass="entr" presetSubtype="0" fill="hold" nodeType="withEffect">
                                  <p:stCondLst>
                                    <p:cond delay="100"/>
                                  </p:stCondLst>
                                  <p:childTnLst>
                                    <p:set>
                                      <p:cBhvr>
                                        <p:cTn id="25" dur="1" fill="hold">
                                          <p:stCondLst>
                                            <p:cond delay="0"/>
                                          </p:stCondLst>
                                        </p:cTn>
                                        <p:tgtEl>
                                          <p:spTgt spid="706"/>
                                        </p:tgtEl>
                                        <p:attrNameLst>
                                          <p:attrName>style.visibility</p:attrName>
                                        </p:attrNameLst>
                                      </p:cBhvr>
                                      <p:to>
                                        <p:strVal val="visible"/>
                                      </p:to>
                                    </p:set>
                                    <p:animEffect transition="in" filter="fade">
                                      <p:cBhvr>
                                        <p:cTn id="26" dur="250"/>
                                        <p:tgtEl>
                                          <p:spTgt spid="706"/>
                                        </p:tgtEl>
                                      </p:cBhvr>
                                    </p:animEffect>
                                  </p:childTnLst>
                                </p:cTn>
                              </p:par>
                              <p:par>
                                <p:cTn id="27" presetID="10" presetClass="entr" presetSubtype="0" fill="hold" grpId="0" nodeType="withEffect">
                                  <p:stCondLst>
                                    <p:cond delay="100"/>
                                  </p:stCondLst>
                                  <p:childTnLst>
                                    <p:set>
                                      <p:cBhvr>
                                        <p:cTn id="28" dur="1" fill="hold">
                                          <p:stCondLst>
                                            <p:cond delay="0"/>
                                          </p:stCondLst>
                                        </p:cTn>
                                        <p:tgtEl>
                                          <p:spTgt spid="735"/>
                                        </p:tgtEl>
                                        <p:attrNameLst>
                                          <p:attrName>style.visibility</p:attrName>
                                        </p:attrNameLst>
                                      </p:cBhvr>
                                      <p:to>
                                        <p:strVal val="visible"/>
                                      </p:to>
                                    </p:set>
                                    <p:animEffect transition="in" filter="fade">
                                      <p:cBhvr>
                                        <p:cTn id="29" dur="250"/>
                                        <p:tgtEl>
                                          <p:spTgt spid="735"/>
                                        </p:tgtEl>
                                      </p:cBhvr>
                                    </p:animEffect>
                                  </p:childTnLst>
                                </p:cTn>
                              </p:par>
                              <p:par>
                                <p:cTn id="30" presetID="10" presetClass="entr" presetSubtype="0" fill="hold" nodeType="withEffect">
                                  <p:stCondLst>
                                    <p:cond delay="200"/>
                                  </p:stCondLst>
                                  <p:childTnLst>
                                    <p:set>
                                      <p:cBhvr>
                                        <p:cTn id="31" dur="1" fill="hold">
                                          <p:stCondLst>
                                            <p:cond delay="0"/>
                                          </p:stCondLst>
                                        </p:cTn>
                                        <p:tgtEl>
                                          <p:spTgt spid="696"/>
                                        </p:tgtEl>
                                        <p:attrNameLst>
                                          <p:attrName>style.visibility</p:attrName>
                                        </p:attrNameLst>
                                      </p:cBhvr>
                                      <p:to>
                                        <p:strVal val="visible"/>
                                      </p:to>
                                    </p:set>
                                    <p:animEffect transition="in" filter="fade">
                                      <p:cBhvr>
                                        <p:cTn id="32" dur="250"/>
                                        <p:tgtEl>
                                          <p:spTgt spid="696"/>
                                        </p:tgtEl>
                                      </p:cBhvr>
                                    </p:animEffect>
                                  </p:childTnLst>
                                </p:cTn>
                              </p:par>
                              <p:par>
                                <p:cTn id="33" presetID="10" presetClass="entr" presetSubtype="0" fill="hold" grpId="0" nodeType="withEffect">
                                  <p:stCondLst>
                                    <p:cond delay="200"/>
                                  </p:stCondLst>
                                  <p:childTnLst>
                                    <p:set>
                                      <p:cBhvr>
                                        <p:cTn id="34" dur="1" fill="hold">
                                          <p:stCondLst>
                                            <p:cond delay="0"/>
                                          </p:stCondLst>
                                        </p:cTn>
                                        <p:tgtEl>
                                          <p:spTgt spid="736"/>
                                        </p:tgtEl>
                                        <p:attrNameLst>
                                          <p:attrName>style.visibility</p:attrName>
                                        </p:attrNameLst>
                                      </p:cBhvr>
                                      <p:to>
                                        <p:strVal val="visible"/>
                                      </p:to>
                                    </p:set>
                                    <p:animEffect transition="in" filter="fade">
                                      <p:cBhvr>
                                        <p:cTn id="35" dur="250"/>
                                        <p:tgtEl>
                                          <p:spTgt spid="736"/>
                                        </p:tgtEl>
                                      </p:cBhvr>
                                    </p:animEffect>
                                  </p:childTnLst>
                                </p:cTn>
                              </p:par>
                              <p:par>
                                <p:cTn id="36" presetID="10" presetClass="entr" presetSubtype="0" fill="hold" nodeType="withEffect">
                                  <p:stCondLst>
                                    <p:cond delay="300"/>
                                  </p:stCondLst>
                                  <p:childTnLst>
                                    <p:set>
                                      <p:cBhvr>
                                        <p:cTn id="37" dur="1" fill="hold">
                                          <p:stCondLst>
                                            <p:cond delay="0"/>
                                          </p:stCondLst>
                                        </p:cTn>
                                        <p:tgtEl>
                                          <p:spTgt spid="699"/>
                                        </p:tgtEl>
                                        <p:attrNameLst>
                                          <p:attrName>style.visibility</p:attrName>
                                        </p:attrNameLst>
                                      </p:cBhvr>
                                      <p:to>
                                        <p:strVal val="visible"/>
                                      </p:to>
                                    </p:set>
                                    <p:animEffect transition="in" filter="fade">
                                      <p:cBhvr>
                                        <p:cTn id="38" dur="250"/>
                                        <p:tgtEl>
                                          <p:spTgt spid="699"/>
                                        </p:tgtEl>
                                      </p:cBhvr>
                                    </p:animEffect>
                                  </p:childTnLst>
                                </p:cTn>
                              </p:par>
                              <p:par>
                                <p:cTn id="39" presetID="10" presetClass="entr" presetSubtype="0" fill="hold" grpId="0" nodeType="withEffect">
                                  <p:stCondLst>
                                    <p:cond delay="300"/>
                                  </p:stCondLst>
                                  <p:childTnLst>
                                    <p:set>
                                      <p:cBhvr>
                                        <p:cTn id="40" dur="1" fill="hold">
                                          <p:stCondLst>
                                            <p:cond delay="0"/>
                                          </p:stCondLst>
                                        </p:cTn>
                                        <p:tgtEl>
                                          <p:spTgt spid="737"/>
                                        </p:tgtEl>
                                        <p:attrNameLst>
                                          <p:attrName>style.visibility</p:attrName>
                                        </p:attrNameLst>
                                      </p:cBhvr>
                                      <p:to>
                                        <p:strVal val="visible"/>
                                      </p:to>
                                    </p:set>
                                    <p:animEffect transition="in" filter="fade">
                                      <p:cBhvr>
                                        <p:cTn id="41" dur="250"/>
                                        <p:tgtEl>
                                          <p:spTgt spid="737"/>
                                        </p:tgtEl>
                                      </p:cBhvr>
                                    </p:animEffect>
                                  </p:childTnLst>
                                </p:cTn>
                              </p:par>
                            </p:childTnLst>
                          </p:cTn>
                        </p:par>
                        <p:par>
                          <p:cTn id="42" fill="hold">
                            <p:stCondLst>
                              <p:cond delay="2050"/>
                            </p:stCondLst>
                            <p:childTnLst>
                              <p:par>
                                <p:cTn id="43" presetID="10" presetClass="entr" presetSubtype="0" fill="hold" grpId="0" nodeType="afterEffect">
                                  <p:stCondLst>
                                    <p:cond delay="0"/>
                                  </p:stCondLst>
                                  <p:childTnLst>
                                    <p:set>
                                      <p:cBhvr>
                                        <p:cTn id="44" dur="1" fill="hold">
                                          <p:stCondLst>
                                            <p:cond delay="0"/>
                                          </p:stCondLst>
                                        </p:cTn>
                                        <p:tgtEl>
                                          <p:spTgt spid="746"/>
                                        </p:tgtEl>
                                        <p:attrNameLst>
                                          <p:attrName>style.visibility</p:attrName>
                                        </p:attrNameLst>
                                      </p:cBhvr>
                                      <p:to>
                                        <p:strVal val="visible"/>
                                      </p:to>
                                    </p:set>
                                    <p:animEffect transition="in" filter="fade">
                                      <p:cBhvr>
                                        <p:cTn id="45" dur="500"/>
                                        <p:tgtEl>
                                          <p:spTgt spid="746"/>
                                        </p:tgtEl>
                                      </p:cBhvr>
                                    </p:animEffect>
                                  </p:childTnLst>
                                </p:cTn>
                              </p:par>
                            </p:childTnLst>
                          </p:cTn>
                        </p:par>
                        <p:par>
                          <p:cTn id="46" fill="hold">
                            <p:stCondLst>
                              <p:cond delay="2550"/>
                            </p:stCondLst>
                            <p:childTnLst>
                              <p:par>
                                <p:cTn id="47" presetID="22" presetClass="entr" presetSubtype="8" fill="hold" nodeType="afterEffect">
                                  <p:stCondLst>
                                    <p:cond delay="0"/>
                                  </p:stCondLst>
                                  <p:childTnLst>
                                    <p:set>
                                      <p:cBhvr>
                                        <p:cTn id="48" dur="1" fill="hold">
                                          <p:stCondLst>
                                            <p:cond delay="0"/>
                                          </p:stCondLst>
                                        </p:cTn>
                                        <p:tgtEl>
                                          <p:spTgt spid="747"/>
                                        </p:tgtEl>
                                        <p:attrNameLst>
                                          <p:attrName>style.visibility</p:attrName>
                                        </p:attrNameLst>
                                      </p:cBhvr>
                                      <p:to>
                                        <p:strVal val="visible"/>
                                      </p:to>
                                    </p:set>
                                    <p:animEffect transition="in" filter="wipe(left)">
                                      <p:cBhvr>
                                        <p:cTn id="49" dur="500"/>
                                        <p:tgtEl>
                                          <p:spTgt spid="747"/>
                                        </p:tgtEl>
                                      </p:cBhvr>
                                    </p:animEffect>
                                  </p:childTnLst>
                                </p:cTn>
                              </p:par>
                              <p:par>
                                <p:cTn id="50" presetID="10" presetClass="entr" presetSubtype="0" fill="hold" nodeType="withEffect">
                                  <p:stCondLst>
                                    <p:cond delay="500"/>
                                  </p:stCondLst>
                                  <p:childTnLst>
                                    <p:set>
                                      <p:cBhvr>
                                        <p:cTn id="51" dur="1" fill="hold">
                                          <p:stCondLst>
                                            <p:cond delay="0"/>
                                          </p:stCondLst>
                                        </p:cTn>
                                        <p:tgtEl>
                                          <p:spTgt spid="810"/>
                                        </p:tgtEl>
                                        <p:attrNameLst>
                                          <p:attrName>style.visibility</p:attrName>
                                        </p:attrNameLst>
                                      </p:cBhvr>
                                      <p:to>
                                        <p:strVal val="visible"/>
                                      </p:to>
                                    </p:set>
                                    <p:animEffect transition="in" filter="fade">
                                      <p:cBhvr>
                                        <p:cTn id="52" dur="500"/>
                                        <p:tgtEl>
                                          <p:spTgt spid="810"/>
                                        </p:tgtEl>
                                      </p:cBhvr>
                                    </p:animEffect>
                                  </p:childTnLst>
                                </p:cTn>
                              </p:par>
                              <p:par>
                                <p:cTn id="53" presetID="10" presetClass="entr" presetSubtype="0" fill="hold" nodeType="withEffect">
                                  <p:stCondLst>
                                    <p:cond delay="750"/>
                                  </p:stCondLst>
                                  <p:childTnLst>
                                    <p:set>
                                      <p:cBhvr>
                                        <p:cTn id="54" dur="1" fill="hold">
                                          <p:stCondLst>
                                            <p:cond delay="0"/>
                                          </p:stCondLst>
                                        </p:cTn>
                                        <p:tgtEl>
                                          <p:spTgt spid="761"/>
                                        </p:tgtEl>
                                        <p:attrNameLst>
                                          <p:attrName>style.visibility</p:attrName>
                                        </p:attrNameLst>
                                      </p:cBhvr>
                                      <p:to>
                                        <p:strVal val="visible"/>
                                      </p:to>
                                    </p:set>
                                    <p:animEffect transition="in" filter="fade">
                                      <p:cBhvr>
                                        <p:cTn id="55" dur="500"/>
                                        <p:tgtEl>
                                          <p:spTgt spid="761"/>
                                        </p:tgtEl>
                                      </p:cBhvr>
                                    </p:animEffect>
                                  </p:childTnLst>
                                </p:cTn>
                              </p:par>
                              <p:par>
                                <p:cTn id="56" presetID="1" presetClass="entr" presetSubtype="0" fill="hold" nodeType="withEffect">
                                  <p:stCondLst>
                                    <p:cond delay="750"/>
                                  </p:stCondLst>
                                  <p:childTnLst>
                                    <p:set>
                                      <p:cBhvr>
                                        <p:cTn id="57" dur="1" fill="hold">
                                          <p:stCondLst>
                                            <p:cond delay="0"/>
                                          </p:stCondLst>
                                        </p:cTn>
                                        <p:tgtEl>
                                          <p:spTgt spid="217"/>
                                        </p:tgtEl>
                                        <p:attrNameLst>
                                          <p:attrName>style.visibility</p:attrName>
                                        </p:attrNameLst>
                                      </p:cBhvr>
                                      <p:to>
                                        <p:strVal val="visible"/>
                                      </p:to>
                                    </p:set>
                                  </p:childTnLst>
                                </p:cTn>
                              </p:par>
                            </p:childTnLst>
                          </p:cTn>
                        </p:par>
                        <p:par>
                          <p:cTn id="58" fill="hold">
                            <p:stCondLst>
                              <p:cond delay="3800"/>
                            </p:stCondLst>
                            <p:childTnLst>
                              <p:par>
                                <p:cTn id="59" presetID="47" presetClass="entr" presetSubtype="0" fill="hold" grpId="0" nodeType="afterEffect">
                                  <p:stCondLst>
                                    <p:cond delay="0"/>
                                  </p:stCondLst>
                                  <p:childTnLst>
                                    <p:set>
                                      <p:cBhvr>
                                        <p:cTn id="60" dur="1" fill="hold">
                                          <p:stCondLst>
                                            <p:cond delay="0"/>
                                          </p:stCondLst>
                                        </p:cTn>
                                        <p:tgtEl>
                                          <p:spTgt spid="833"/>
                                        </p:tgtEl>
                                        <p:attrNameLst>
                                          <p:attrName>style.visibility</p:attrName>
                                        </p:attrNameLst>
                                      </p:cBhvr>
                                      <p:to>
                                        <p:strVal val="visible"/>
                                      </p:to>
                                    </p:set>
                                    <p:animEffect transition="in" filter="fade">
                                      <p:cBhvr>
                                        <p:cTn id="61" dur="1000"/>
                                        <p:tgtEl>
                                          <p:spTgt spid="833"/>
                                        </p:tgtEl>
                                      </p:cBhvr>
                                    </p:animEffect>
                                    <p:anim calcmode="lin" valueType="num">
                                      <p:cBhvr>
                                        <p:cTn id="62" dur="1000" fill="hold"/>
                                        <p:tgtEl>
                                          <p:spTgt spid="833"/>
                                        </p:tgtEl>
                                        <p:attrNameLst>
                                          <p:attrName>ppt_x</p:attrName>
                                        </p:attrNameLst>
                                      </p:cBhvr>
                                      <p:tavLst>
                                        <p:tav tm="0">
                                          <p:val>
                                            <p:strVal val="#ppt_x"/>
                                          </p:val>
                                        </p:tav>
                                        <p:tav tm="100000">
                                          <p:val>
                                            <p:strVal val="#ppt_x"/>
                                          </p:val>
                                        </p:tav>
                                      </p:tavLst>
                                    </p:anim>
                                    <p:anim calcmode="lin" valueType="num">
                                      <p:cBhvr>
                                        <p:cTn id="63" dur="1000" fill="hold"/>
                                        <p:tgtEl>
                                          <p:spTgt spid="833"/>
                                        </p:tgtEl>
                                        <p:attrNameLst>
                                          <p:attrName>ppt_y</p:attrName>
                                        </p:attrNameLst>
                                      </p:cBhvr>
                                      <p:tavLst>
                                        <p:tav tm="0">
                                          <p:val>
                                            <p:strVal val="#ppt_y-.1"/>
                                          </p:val>
                                        </p:tav>
                                        <p:tav tm="100000">
                                          <p:val>
                                            <p:strVal val="#ppt_y"/>
                                          </p:val>
                                        </p:tav>
                                      </p:tavLst>
                                    </p:anim>
                                  </p:childTnLst>
                                </p:cTn>
                              </p:par>
                              <p:par>
                                <p:cTn id="64" presetID="47" presetClass="entr" presetSubtype="0" fill="hold" grpId="0" nodeType="withEffect">
                                  <p:stCondLst>
                                    <p:cond delay="0"/>
                                  </p:stCondLst>
                                  <p:childTnLst>
                                    <p:set>
                                      <p:cBhvr>
                                        <p:cTn id="65" dur="1" fill="hold">
                                          <p:stCondLst>
                                            <p:cond delay="0"/>
                                          </p:stCondLst>
                                        </p:cTn>
                                        <p:tgtEl>
                                          <p:spTgt spid="733"/>
                                        </p:tgtEl>
                                        <p:attrNameLst>
                                          <p:attrName>style.visibility</p:attrName>
                                        </p:attrNameLst>
                                      </p:cBhvr>
                                      <p:to>
                                        <p:strVal val="visible"/>
                                      </p:to>
                                    </p:set>
                                    <p:animEffect transition="in" filter="fade">
                                      <p:cBhvr>
                                        <p:cTn id="66" dur="1000"/>
                                        <p:tgtEl>
                                          <p:spTgt spid="733"/>
                                        </p:tgtEl>
                                      </p:cBhvr>
                                    </p:animEffect>
                                    <p:anim calcmode="lin" valueType="num">
                                      <p:cBhvr>
                                        <p:cTn id="67" dur="1000" fill="hold"/>
                                        <p:tgtEl>
                                          <p:spTgt spid="733"/>
                                        </p:tgtEl>
                                        <p:attrNameLst>
                                          <p:attrName>ppt_x</p:attrName>
                                        </p:attrNameLst>
                                      </p:cBhvr>
                                      <p:tavLst>
                                        <p:tav tm="0">
                                          <p:val>
                                            <p:strVal val="#ppt_x"/>
                                          </p:val>
                                        </p:tav>
                                        <p:tav tm="100000">
                                          <p:val>
                                            <p:strVal val="#ppt_x"/>
                                          </p:val>
                                        </p:tav>
                                      </p:tavLst>
                                    </p:anim>
                                    <p:anim calcmode="lin" valueType="num">
                                      <p:cBhvr>
                                        <p:cTn id="68" dur="1000" fill="hold"/>
                                        <p:tgtEl>
                                          <p:spTgt spid="733"/>
                                        </p:tgtEl>
                                        <p:attrNameLst>
                                          <p:attrName>ppt_y</p:attrName>
                                        </p:attrNameLst>
                                      </p:cBhvr>
                                      <p:tavLst>
                                        <p:tav tm="0">
                                          <p:val>
                                            <p:strVal val="#ppt_y-.1"/>
                                          </p:val>
                                        </p:tav>
                                        <p:tav tm="100000">
                                          <p:val>
                                            <p:strVal val="#ppt_y"/>
                                          </p:val>
                                        </p:tav>
                                      </p:tavLst>
                                    </p:anim>
                                  </p:childTnLst>
                                </p:cTn>
                              </p:par>
                            </p:childTnLst>
                          </p:cTn>
                        </p:par>
                        <p:par>
                          <p:cTn id="69" fill="hold">
                            <p:stCondLst>
                              <p:cond delay="4800"/>
                            </p:stCondLst>
                            <p:childTnLst>
                              <p:par>
                                <p:cTn id="70" presetID="2" presetClass="entr" presetSubtype="1" fill="hold" nodeType="afterEffect">
                                  <p:stCondLst>
                                    <p:cond delay="0"/>
                                  </p:stCondLst>
                                  <p:childTnLst>
                                    <p:set>
                                      <p:cBhvr>
                                        <p:cTn id="71" dur="1" fill="hold">
                                          <p:stCondLst>
                                            <p:cond delay="0"/>
                                          </p:stCondLst>
                                        </p:cTn>
                                        <p:tgtEl>
                                          <p:spTgt spid="834"/>
                                        </p:tgtEl>
                                        <p:attrNameLst>
                                          <p:attrName>style.visibility</p:attrName>
                                        </p:attrNameLst>
                                      </p:cBhvr>
                                      <p:to>
                                        <p:strVal val="visible"/>
                                      </p:to>
                                    </p:set>
                                    <p:anim calcmode="lin" valueType="num">
                                      <p:cBhvr additive="base">
                                        <p:cTn id="72" dur="500" fill="hold"/>
                                        <p:tgtEl>
                                          <p:spTgt spid="834"/>
                                        </p:tgtEl>
                                        <p:attrNameLst>
                                          <p:attrName>ppt_x</p:attrName>
                                        </p:attrNameLst>
                                      </p:cBhvr>
                                      <p:tavLst>
                                        <p:tav tm="0">
                                          <p:val>
                                            <p:strVal val="#ppt_x"/>
                                          </p:val>
                                        </p:tav>
                                        <p:tav tm="100000">
                                          <p:val>
                                            <p:strVal val="#ppt_x"/>
                                          </p:val>
                                        </p:tav>
                                      </p:tavLst>
                                    </p:anim>
                                    <p:anim calcmode="lin" valueType="num">
                                      <p:cBhvr additive="base">
                                        <p:cTn id="73" dur="500" fill="hold"/>
                                        <p:tgtEl>
                                          <p:spTgt spid="834"/>
                                        </p:tgtEl>
                                        <p:attrNameLst>
                                          <p:attrName>ppt_y</p:attrName>
                                        </p:attrNameLst>
                                      </p:cBhvr>
                                      <p:tavLst>
                                        <p:tav tm="0">
                                          <p:val>
                                            <p:strVal val="0-#ppt_h/2"/>
                                          </p:val>
                                        </p:tav>
                                        <p:tav tm="100000">
                                          <p:val>
                                            <p:strVal val="#ppt_y"/>
                                          </p:val>
                                        </p:tav>
                                      </p:tavLst>
                                    </p:anim>
                                  </p:childTnLst>
                                </p:cTn>
                              </p:par>
                            </p:childTnLst>
                          </p:cTn>
                        </p:par>
                        <p:par>
                          <p:cTn id="74" fill="hold">
                            <p:stCondLst>
                              <p:cond delay="5300"/>
                            </p:stCondLst>
                            <p:childTnLst>
                              <p:par>
                                <p:cTn id="75" presetID="10" presetClass="entr" presetSubtype="0" fill="hold" nodeType="afterEffect">
                                  <p:stCondLst>
                                    <p:cond delay="0"/>
                                  </p:stCondLst>
                                  <p:childTnLst>
                                    <p:set>
                                      <p:cBhvr>
                                        <p:cTn id="76" dur="1" fill="hold">
                                          <p:stCondLst>
                                            <p:cond delay="0"/>
                                          </p:stCondLst>
                                        </p:cTn>
                                        <p:tgtEl>
                                          <p:spTgt spid="821"/>
                                        </p:tgtEl>
                                        <p:attrNameLst>
                                          <p:attrName>style.visibility</p:attrName>
                                        </p:attrNameLst>
                                      </p:cBhvr>
                                      <p:to>
                                        <p:strVal val="visible"/>
                                      </p:to>
                                    </p:set>
                                    <p:animEffect transition="in" filter="fade">
                                      <p:cBhvr>
                                        <p:cTn id="77" dur="500"/>
                                        <p:tgtEl>
                                          <p:spTgt spid="82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820"/>
                                        </p:tgtEl>
                                        <p:attrNameLst>
                                          <p:attrName>style.visibility</p:attrName>
                                        </p:attrNameLst>
                                      </p:cBhvr>
                                      <p:to>
                                        <p:strVal val="visible"/>
                                      </p:to>
                                    </p:set>
                                    <p:animEffect transition="in" filter="fade">
                                      <p:cBhvr>
                                        <p:cTn id="80" dur="500"/>
                                        <p:tgtEl>
                                          <p:spTgt spid="820"/>
                                        </p:tgtEl>
                                      </p:cBhvr>
                                    </p:animEffect>
                                  </p:childTnLst>
                                </p:cTn>
                              </p:par>
                            </p:childTnLst>
                          </p:cTn>
                        </p:par>
                        <p:par>
                          <p:cTn id="81" fill="hold">
                            <p:stCondLst>
                              <p:cond delay="5800"/>
                            </p:stCondLst>
                            <p:childTnLst>
                              <p:par>
                                <p:cTn id="82" presetID="10" presetClass="entr" presetSubtype="0" fill="hold" nodeType="afterEffect">
                                  <p:stCondLst>
                                    <p:cond delay="0"/>
                                  </p:stCondLst>
                                  <p:childTnLst>
                                    <p:set>
                                      <p:cBhvr>
                                        <p:cTn id="83" dur="1" fill="hold">
                                          <p:stCondLst>
                                            <p:cond delay="0"/>
                                          </p:stCondLst>
                                        </p:cTn>
                                        <p:tgtEl>
                                          <p:spTgt spid="827"/>
                                        </p:tgtEl>
                                        <p:attrNameLst>
                                          <p:attrName>style.visibility</p:attrName>
                                        </p:attrNameLst>
                                      </p:cBhvr>
                                      <p:to>
                                        <p:strVal val="visible"/>
                                      </p:to>
                                    </p:set>
                                    <p:animEffect transition="in" filter="fade">
                                      <p:cBhvr>
                                        <p:cTn id="84" dur="500"/>
                                        <p:tgtEl>
                                          <p:spTgt spid="827"/>
                                        </p:tgtEl>
                                      </p:cBhvr>
                                    </p:animEffect>
                                  </p:childTnLst>
                                </p:cTn>
                              </p:par>
                              <p:par>
                                <p:cTn id="85" presetID="8" presetClass="emph" presetSubtype="0" fill="hold" nodeType="withEffect">
                                  <p:stCondLst>
                                    <p:cond delay="0"/>
                                  </p:stCondLst>
                                  <p:childTnLst>
                                    <p:animRot by="21600000">
                                      <p:cBhvr>
                                        <p:cTn id="86" dur="1250" fill="hold"/>
                                        <p:tgtEl>
                                          <p:spTgt spid="827"/>
                                        </p:tgtEl>
                                        <p:attrNameLst>
                                          <p:attrName>r</p:attrName>
                                        </p:attrNameLst>
                                      </p:cBhvr>
                                    </p:animRot>
                                  </p:childTnLst>
                                </p:cTn>
                              </p:par>
                              <p:par>
                                <p:cTn id="87" presetID="10" presetClass="entr" presetSubtype="0" fill="hold" grpId="0" nodeType="withEffect">
                                  <p:stCondLst>
                                    <p:cond delay="1000"/>
                                  </p:stCondLst>
                                  <p:childTnLst>
                                    <p:set>
                                      <p:cBhvr>
                                        <p:cTn id="88" dur="1" fill="hold">
                                          <p:stCondLst>
                                            <p:cond delay="0"/>
                                          </p:stCondLst>
                                        </p:cTn>
                                        <p:tgtEl>
                                          <p:spTgt spid="831"/>
                                        </p:tgtEl>
                                        <p:attrNameLst>
                                          <p:attrName>style.visibility</p:attrName>
                                        </p:attrNameLst>
                                      </p:cBhvr>
                                      <p:to>
                                        <p:strVal val="visible"/>
                                      </p:to>
                                    </p:set>
                                    <p:animEffect transition="in" filter="fade">
                                      <p:cBhvr>
                                        <p:cTn id="89" dur="500"/>
                                        <p:tgtEl>
                                          <p:spTgt spid="831"/>
                                        </p:tgtEl>
                                      </p:cBhvr>
                                    </p:animEffect>
                                  </p:childTnLst>
                                </p:cTn>
                              </p:par>
                            </p:childTnLst>
                          </p:cTn>
                        </p:par>
                        <p:par>
                          <p:cTn id="90" fill="hold">
                            <p:stCondLst>
                              <p:cond delay="7300"/>
                            </p:stCondLst>
                            <p:childTnLst>
                              <p:par>
                                <p:cTn id="91" presetID="10" presetClass="entr" presetSubtype="0" fill="hold" nodeType="afterEffect">
                                  <p:stCondLst>
                                    <p:cond delay="0"/>
                                  </p:stCondLst>
                                  <p:childTnLst>
                                    <p:set>
                                      <p:cBhvr>
                                        <p:cTn id="92" dur="1" fill="hold">
                                          <p:stCondLst>
                                            <p:cond delay="0"/>
                                          </p:stCondLst>
                                        </p:cTn>
                                        <p:tgtEl>
                                          <p:spTgt spid="721"/>
                                        </p:tgtEl>
                                        <p:attrNameLst>
                                          <p:attrName>style.visibility</p:attrName>
                                        </p:attrNameLst>
                                      </p:cBhvr>
                                      <p:to>
                                        <p:strVal val="visible"/>
                                      </p:to>
                                    </p:set>
                                    <p:animEffect transition="in" filter="fade">
                                      <p:cBhvr>
                                        <p:cTn id="93" dur="1000"/>
                                        <p:tgtEl>
                                          <p:spTgt spid="721"/>
                                        </p:tgtEl>
                                      </p:cBhvr>
                                    </p:animEffect>
                                  </p:childTnLst>
                                </p:cTn>
                              </p:par>
                              <p:par>
                                <p:cTn id="94" presetID="63" presetClass="path" presetSubtype="0" accel="50000" decel="50000" fill="hold" nodeType="withEffect">
                                  <p:stCondLst>
                                    <p:cond delay="0"/>
                                  </p:stCondLst>
                                  <p:childTnLst>
                                    <p:animMotion origin="layout" path="M -0.09765 -3.33333E-6 L -3.54167E-6 -3.33333E-6 " pathEditMode="relative" rAng="0" ptsTypes="AA">
                                      <p:cBhvr>
                                        <p:cTn id="95" dur="1500" fill="hold"/>
                                        <p:tgtEl>
                                          <p:spTgt spid="721"/>
                                        </p:tgtEl>
                                        <p:attrNameLst>
                                          <p:attrName>ppt_x</p:attrName>
                                          <p:attrName>ppt_y</p:attrName>
                                        </p:attrNameLst>
                                      </p:cBhvr>
                                      <p:rCtr x="4883" y="0"/>
                                    </p:animMotion>
                                  </p:childTnLst>
                                </p:cTn>
                              </p:par>
                              <p:par>
                                <p:cTn id="96" presetID="10" presetClass="entr" presetSubtype="0" fill="hold" grpId="0" nodeType="withEffect">
                                  <p:stCondLst>
                                    <p:cond delay="1000"/>
                                  </p:stCondLst>
                                  <p:childTnLst>
                                    <p:set>
                                      <p:cBhvr>
                                        <p:cTn id="97" dur="1" fill="hold">
                                          <p:stCondLst>
                                            <p:cond delay="0"/>
                                          </p:stCondLst>
                                        </p:cTn>
                                        <p:tgtEl>
                                          <p:spTgt spid="852"/>
                                        </p:tgtEl>
                                        <p:attrNameLst>
                                          <p:attrName>style.visibility</p:attrName>
                                        </p:attrNameLst>
                                      </p:cBhvr>
                                      <p:to>
                                        <p:strVal val="visible"/>
                                      </p:to>
                                    </p:set>
                                    <p:animEffect transition="in" filter="fade">
                                      <p:cBhvr>
                                        <p:cTn id="98" dur="500"/>
                                        <p:tgtEl>
                                          <p:spTgt spid="852"/>
                                        </p:tgtEl>
                                      </p:cBhvr>
                                    </p:animEffect>
                                  </p:childTnLst>
                                </p:cTn>
                              </p:par>
                            </p:childTnLst>
                          </p:cTn>
                        </p:par>
                        <p:par>
                          <p:cTn id="99" fill="hold">
                            <p:stCondLst>
                              <p:cond delay="8800"/>
                            </p:stCondLst>
                            <p:childTnLst>
                              <p:par>
                                <p:cTn id="100" presetID="22" presetClass="entr" presetSubtype="8" fill="hold" grpId="0" nodeType="afterEffect">
                                  <p:stCondLst>
                                    <p:cond delay="0"/>
                                  </p:stCondLst>
                                  <p:childTnLst>
                                    <p:set>
                                      <p:cBhvr>
                                        <p:cTn id="101" dur="1" fill="hold">
                                          <p:stCondLst>
                                            <p:cond delay="0"/>
                                          </p:stCondLst>
                                        </p:cTn>
                                        <p:tgtEl>
                                          <p:spTgt spid="637"/>
                                        </p:tgtEl>
                                        <p:attrNameLst>
                                          <p:attrName>style.visibility</p:attrName>
                                        </p:attrNameLst>
                                      </p:cBhvr>
                                      <p:to>
                                        <p:strVal val="visible"/>
                                      </p:to>
                                    </p:set>
                                    <p:animEffect transition="in" filter="wipe(left)">
                                      <p:cBhvr>
                                        <p:cTn id="102" dur="500"/>
                                        <p:tgtEl>
                                          <p:spTgt spid="637"/>
                                        </p:tgtEl>
                                      </p:cBhvr>
                                    </p:animEffect>
                                  </p:childTnLst>
                                </p:cTn>
                              </p:par>
                              <p:par>
                                <p:cTn id="103" presetID="22" presetClass="entr" presetSubtype="8" fill="hold" grpId="0" nodeType="withEffect">
                                  <p:stCondLst>
                                    <p:cond delay="0"/>
                                  </p:stCondLst>
                                  <p:childTnLst>
                                    <p:set>
                                      <p:cBhvr>
                                        <p:cTn id="104" dur="1" fill="hold">
                                          <p:stCondLst>
                                            <p:cond delay="0"/>
                                          </p:stCondLst>
                                        </p:cTn>
                                        <p:tgtEl>
                                          <p:spTgt spid="638"/>
                                        </p:tgtEl>
                                        <p:attrNameLst>
                                          <p:attrName>style.visibility</p:attrName>
                                        </p:attrNameLst>
                                      </p:cBhvr>
                                      <p:to>
                                        <p:strVal val="visible"/>
                                      </p:to>
                                    </p:set>
                                    <p:animEffect transition="in" filter="wipe(left)">
                                      <p:cBhvr>
                                        <p:cTn id="105" dur="500"/>
                                        <p:tgtEl>
                                          <p:spTgt spid="638"/>
                                        </p:tgtEl>
                                      </p:cBhvr>
                                    </p:animEffect>
                                  </p:childTnLst>
                                </p:cTn>
                              </p:par>
                            </p:childTnLst>
                          </p:cTn>
                        </p:par>
                        <p:par>
                          <p:cTn id="106" fill="hold">
                            <p:stCondLst>
                              <p:cond delay="9300"/>
                            </p:stCondLst>
                            <p:childTnLst>
                              <p:par>
                                <p:cTn id="107" presetID="16" presetClass="entr" presetSubtype="42" fill="hold" grpId="0" nodeType="afterEffect">
                                  <p:stCondLst>
                                    <p:cond delay="0"/>
                                  </p:stCondLst>
                                  <p:childTnLst>
                                    <p:set>
                                      <p:cBhvr>
                                        <p:cTn id="108" dur="1" fill="hold">
                                          <p:stCondLst>
                                            <p:cond delay="0"/>
                                          </p:stCondLst>
                                        </p:cTn>
                                        <p:tgtEl>
                                          <p:spTgt spid="853"/>
                                        </p:tgtEl>
                                        <p:attrNameLst>
                                          <p:attrName>style.visibility</p:attrName>
                                        </p:attrNameLst>
                                      </p:cBhvr>
                                      <p:to>
                                        <p:strVal val="visible"/>
                                      </p:to>
                                    </p:set>
                                    <p:animEffect transition="in" filter="barn(outHorizontal)">
                                      <p:cBhvr>
                                        <p:cTn id="109" dur="500"/>
                                        <p:tgtEl>
                                          <p:spTgt spid="853"/>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832"/>
                                        </p:tgtEl>
                                        <p:attrNameLst>
                                          <p:attrName>style.visibility</p:attrName>
                                        </p:attrNameLst>
                                      </p:cBhvr>
                                      <p:to>
                                        <p:strVal val="visible"/>
                                      </p:to>
                                    </p:set>
                                    <p:animEffect transition="in" filter="fade">
                                      <p:cBhvr>
                                        <p:cTn id="112" dur="500"/>
                                        <p:tgtEl>
                                          <p:spTgt spid="832"/>
                                        </p:tgtEl>
                                      </p:cBhvr>
                                    </p:animEffect>
                                  </p:childTnLst>
                                </p:cTn>
                              </p:par>
                              <p:par>
                                <p:cTn id="113" presetID="8" presetClass="emph" presetSubtype="0" fill="hold" grpId="1" nodeType="withEffect">
                                  <p:stCondLst>
                                    <p:cond delay="0"/>
                                  </p:stCondLst>
                                  <p:childTnLst>
                                    <p:animRot by="21600000">
                                      <p:cBhvr>
                                        <p:cTn id="114" dur="3000" fill="hold"/>
                                        <p:tgtEl>
                                          <p:spTgt spid="832"/>
                                        </p:tgtEl>
                                        <p:attrNameLst>
                                          <p:attrName>r</p:attrName>
                                        </p:attrNameLst>
                                      </p:cBhvr>
                                    </p:animRot>
                                  </p:childTnLst>
                                </p:cTn>
                              </p:par>
                              <p:par>
                                <p:cTn id="115" presetID="10" presetClass="entr" presetSubtype="0" fill="hold" grpId="0" nodeType="withEffect">
                                  <p:stCondLst>
                                    <p:cond delay="0"/>
                                  </p:stCondLst>
                                  <p:childTnLst>
                                    <p:set>
                                      <p:cBhvr>
                                        <p:cTn id="116" dur="1" fill="hold">
                                          <p:stCondLst>
                                            <p:cond delay="0"/>
                                          </p:stCondLst>
                                        </p:cTn>
                                        <p:tgtEl>
                                          <p:spTgt spid="677"/>
                                        </p:tgtEl>
                                        <p:attrNameLst>
                                          <p:attrName>style.visibility</p:attrName>
                                        </p:attrNameLst>
                                      </p:cBhvr>
                                      <p:to>
                                        <p:strVal val="visible"/>
                                      </p:to>
                                    </p:set>
                                    <p:animEffect transition="in" filter="fade">
                                      <p:cBhvr>
                                        <p:cTn id="117" dur="500"/>
                                        <p:tgtEl>
                                          <p:spTgt spid="677"/>
                                        </p:tgtEl>
                                      </p:cBhvr>
                                    </p:animEffect>
                                  </p:childTnLst>
                                </p:cTn>
                              </p:par>
                              <p:par>
                                <p:cTn id="118" presetID="10" presetClass="entr" presetSubtype="0" fill="hold" nodeType="withEffect">
                                  <p:stCondLst>
                                    <p:cond delay="250"/>
                                  </p:stCondLst>
                                  <p:childTnLst>
                                    <p:set>
                                      <p:cBhvr>
                                        <p:cTn id="119" dur="1" fill="hold">
                                          <p:stCondLst>
                                            <p:cond delay="0"/>
                                          </p:stCondLst>
                                        </p:cTn>
                                        <p:tgtEl>
                                          <p:spTgt spid="646"/>
                                        </p:tgtEl>
                                        <p:attrNameLst>
                                          <p:attrName>style.visibility</p:attrName>
                                        </p:attrNameLst>
                                      </p:cBhvr>
                                      <p:to>
                                        <p:strVal val="visible"/>
                                      </p:to>
                                    </p:set>
                                    <p:animEffect transition="in" filter="fade">
                                      <p:cBhvr>
                                        <p:cTn id="120" dur="250"/>
                                        <p:tgtEl>
                                          <p:spTgt spid="646"/>
                                        </p:tgtEl>
                                      </p:cBhvr>
                                    </p:animEffect>
                                  </p:childTnLst>
                                </p:cTn>
                              </p:par>
                              <p:par>
                                <p:cTn id="121" presetID="10" presetClass="entr" presetSubtype="0" fill="hold" grpId="0" nodeType="withEffect">
                                  <p:stCondLst>
                                    <p:cond delay="250"/>
                                  </p:stCondLst>
                                  <p:childTnLst>
                                    <p:set>
                                      <p:cBhvr>
                                        <p:cTn id="122" dur="1" fill="hold">
                                          <p:stCondLst>
                                            <p:cond delay="0"/>
                                          </p:stCondLst>
                                        </p:cTn>
                                        <p:tgtEl>
                                          <p:spTgt spid="645"/>
                                        </p:tgtEl>
                                        <p:attrNameLst>
                                          <p:attrName>style.visibility</p:attrName>
                                        </p:attrNameLst>
                                      </p:cBhvr>
                                      <p:to>
                                        <p:strVal val="visible"/>
                                      </p:to>
                                    </p:set>
                                    <p:animEffect transition="in" filter="fade">
                                      <p:cBhvr>
                                        <p:cTn id="123" dur="250"/>
                                        <p:tgtEl>
                                          <p:spTgt spid="645"/>
                                        </p:tgtEl>
                                      </p:cBhvr>
                                    </p:animEffect>
                                  </p:childTnLst>
                                </p:cTn>
                              </p:par>
                              <p:par>
                                <p:cTn id="124" presetID="10" presetClass="entr" presetSubtype="0" fill="hold" nodeType="withEffect">
                                  <p:stCondLst>
                                    <p:cond delay="500"/>
                                  </p:stCondLst>
                                  <p:childTnLst>
                                    <p:set>
                                      <p:cBhvr>
                                        <p:cTn id="125" dur="1" fill="hold">
                                          <p:stCondLst>
                                            <p:cond delay="0"/>
                                          </p:stCondLst>
                                        </p:cTn>
                                        <p:tgtEl>
                                          <p:spTgt spid="669"/>
                                        </p:tgtEl>
                                        <p:attrNameLst>
                                          <p:attrName>style.visibility</p:attrName>
                                        </p:attrNameLst>
                                      </p:cBhvr>
                                      <p:to>
                                        <p:strVal val="visible"/>
                                      </p:to>
                                    </p:set>
                                    <p:animEffect transition="in" filter="fade">
                                      <p:cBhvr>
                                        <p:cTn id="126" dur="250"/>
                                        <p:tgtEl>
                                          <p:spTgt spid="669"/>
                                        </p:tgtEl>
                                      </p:cBhvr>
                                    </p:animEffect>
                                  </p:childTnLst>
                                </p:cTn>
                              </p:par>
                              <p:par>
                                <p:cTn id="127" presetID="10" presetClass="entr" presetSubtype="0" fill="hold" grpId="0" nodeType="withEffect">
                                  <p:stCondLst>
                                    <p:cond delay="500"/>
                                  </p:stCondLst>
                                  <p:childTnLst>
                                    <p:set>
                                      <p:cBhvr>
                                        <p:cTn id="128" dur="1" fill="hold">
                                          <p:stCondLst>
                                            <p:cond delay="0"/>
                                          </p:stCondLst>
                                        </p:cTn>
                                        <p:tgtEl>
                                          <p:spTgt spid="668"/>
                                        </p:tgtEl>
                                        <p:attrNameLst>
                                          <p:attrName>style.visibility</p:attrName>
                                        </p:attrNameLst>
                                      </p:cBhvr>
                                      <p:to>
                                        <p:strVal val="visible"/>
                                      </p:to>
                                    </p:set>
                                    <p:animEffect transition="in" filter="fade">
                                      <p:cBhvr>
                                        <p:cTn id="129" dur="250"/>
                                        <p:tgtEl>
                                          <p:spTgt spid="668"/>
                                        </p:tgtEl>
                                      </p:cBhvr>
                                    </p:animEffect>
                                  </p:childTnLst>
                                </p:cTn>
                              </p:par>
                              <p:par>
                                <p:cTn id="130" presetID="10" presetClass="entr" presetSubtype="0" fill="hold" nodeType="withEffect">
                                  <p:stCondLst>
                                    <p:cond delay="750"/>
                                  </p:stCondLst>
                                  <p:childTnLst>
                                    <p:set>
                                      <p:cBhvr>
                                        <p:cTn id="131" dur="1" fill="hold">
                                          <p:stCondLst>
                                            <p:cond delay="0"/>
                                          </p:stCondLst>
                                        </p:cTn>
                                        <p:tgtEl>
                                          <p:spTgt spid="640"/>
                                        </p:tgtEl>
                                        <p:attrNameLst>
                                          <p:attrName>style.visibility</p:attrName>
                                        </p:attrNameLst>
                                      </p:cBhvr>
                                      <p:to>
                                        <p:strVal val="visible"/>
                                      </p:to>
                                    </p:set>
                                    <p:animEffect transition="in" filter="fade">
                                      <p:cBhvr>
                                        <p:cTn id="132" dur="250"/>
                                        <p:tgtEl>
                                          <p:spTgt spid="640"/>
                                        </p:tgtEl>
                                      </p:cBhvr>
                                    </p:animEffect>
                                  </p:childTnLst>
                                </p:cTn>
                              </p:par>
                              <p:par>
                                <p:cTn id="133" presetID="10" presetClass="entr" presetSubtype="0" fill="hold" grpId="0" nodeType="withEffect">
                                  <p:stCondLst>
                                    <p:cond delay="750"/>
                                  </p:stCondLst>
                                  <p:childTnLst>
                                    <p:set>
                                      <p:cBhvr>
                                        <p:cTn id="134" dur="1" fill="hold">
                                          <p:stCondLst>
                                            <p:cond delay="0"/>
                                          </p:stCondLst>
                                        </p:cTn>
                                        <p:tgtEl>
                                          <p:spTgt spid="639"/>
                                        </p:tgtEl>
                                        <p:attrNameLst>
                                          <p:attrName>style.visibility</p:attrName>
                                        </p:attrNameLst>
                                      </p:cBhvr>
                                      <p:to>
                                        <p:strVal val="visible"/>
                                      </p:to>
                                    </p:set>
                                    <p:animEffect transition="in" filter="fade">
                                      <p:cBhvr>
                                        <p:cTn id="135" dur="250"/>
                                        <p:tgtEl>
                                          <p:spTgt spid="639"/>
                                        </p:tgtEl>
                                      </p:cBhvr>
                                    </p:animEffect>
                                  </p:childTnLst>
                                </p:cTn>
                              </p:par>
                              <p:par>
                                <p:cTn id="136" presetID="10" presetClass="entr" presetSubtype="0" fill="hold" nodeType="withEffect">
                                  <p:stCondLst>
                                    <p:cond delay="1000"/>
                                  </p:stCondLst>
                                  <p:childTnLst>
                                    <p:set>
                                      <p:cBhvr>
                                        <p:cTn id="137" dur="1" fill="hold">
                                          <p:stCondLst>
                                            <p:cond delay="0"/>
                                          </p:stCondLst>
                                        </p:cTn>
                                        <p:tgtEl>
                                          <p:spTgt spid="658"/>
                                        </p:tgtEl>
                                        <p:attrNameLst>
                                          <p:attrName>style.visibility</p:attrName>
                                        </p:attrNameLst>
                                      </p:cBhvr>
                                      <p:to>
                                        <p:strVal val="visible"/>
                                      </p:to>
                                    </p:set>
                                    <p:animEffect transition="in" filter="fade">
                                      <p:cBhvr>
                                        <p:cTn id="138" dur="250"/>
                                        <p:tgtEl>
                                          <p:spTgt spid="658"/>
                                        </p:tgtEl>
                                      </p:cBhvr>
                                    </p:animEffect>
                                  </p:childTnLst>
                                </p:cTn>
                              </p:par>
                              <p:par>
                                <p:cTn id="139" presetID="10" presetClass="entr" presetSubtype="0" fill="hold" grpId="0" nodeType="withEffect">
                                  <p:stCondLst>
                                    <p:cond delay="1000"/>
                                  </p:stCondLst>
                                  <p:childTnLst>
                                    <p:set>
                                      <p:cBhvr>
                                        <p:cTn id="140" dur="1" fill="hold">
                                          <p:stCondLst>
                                            <p:cond delay="0"/>
                                          </p:stCondLst>
                                        </p:cTn>
                                        <p:tgtEl>
                                          <p:spTgt spid="657"/>
                                        </p:tgtEl>
                                        <p:attrNameLst>
                                          <p:attrName>style.visibility</p:attrName>
                                        </p:attrNameLst>
                                      </p:cBhvr>
                                      <p:to>
                                        <p:strVal val="visible"/>
                                      </p:to>
                                    </p:set>
                                    <p:animEffect transition="in" filter="fade">
                                      <p:cBhvr>
                                        <p:cTn id="141" dur="250"/>
                                        <p:tgtEl>
                                          <p:spTgt spid="657"/>
                                        </p:tgtEl>
                                      </p:cBhvr>
                                    </p:animEffect>
                                  </p:childTnLst>
                                </p:cTn>
                              </p:par>
                              <p:par>
                                <p:cTn id="142" presetID="10" presetClass="entr" presetSubtype="0" fill="hold" nodeType="withEffect">
                                  <p:stCondLst>
                                    <p:cond delay="1250"/>
                                  </p:stCondLst>
                                  <p:childTnLst>
                                    <p:set>
                                      <p:cBhvr>
                                        <p:cTn id="143" dur="1" fill="hold">
                                          <p:stCondLst>
                                            <p:cond delay="0"/>
                                          </p:stCondLst>
                                        </p:cTn>
                                        <p:tgtEl>
                                          <p:spTgt spid="652"/>
                                        </p:tgtEl>
                                        <p:attrNameLst>
                                          <p:attrName>style.visibility</p:attrName>
                                        </p:attrNameLst>
                                      </p:cBhvr>
                                      <p:to>
                                        <p:strVal val="visible"/>
                                      </p:to>
                                    </p:set>
                                    <p:animEffect transition="in" filter="fade">
                                      <p:cBhvr>
                                        <p:cTn id="144" dur="250"/>
                                        <p:tgtEl>
                                          <p:spTgt spid="652"/>
                                        </p:tgtEl>
                                      </p:cBhvr>
                                    </p:animEffect>
                                  </p:childTnLst>
                                </p:cTn>
                              </p:par>
                              <p:par>
                                <p:cTn id="145" presetID="10" presetClass="entr" presetSubtype="0" fill="hold" grpId="0" nodeType="withEffect">
                                  <p:stCondLst>
                                    <p:cond delay="1250"/>
                                  </p:stCondLst>
                                  <p:childTnLst>
                                    <p:set>
                                      <p:cBhvr>
                                        <p:cTn id="146" dur="1" fill="hold">
                                          <p:stCondLst>
                                            <p:cond delay="0"/>
                                          </p:stCondLst>
                                        </p:cTn>
                                        <p:tgtEl>
                                          <p:spTgt spid="651"/>
                                        </p:tgtEl>
                                        <p:attrNameLst>
                                          <p:attrName>style.visibility</p:attrName>
                                        </p:attrNameLst>
                                      </p:cBhvr>
                                      <p:to>
                                        <p:strVal val="visible"/>
                                      </p:to>
                                    </p:set>
                                    <p:animEffect transition="in" filter="fade">
                                      <p:cBhvr>
                                        <p:cTn id="147" dur="250"/>
                                        <p:tgtEl>
                                          <p:spTgt spid="651"/>
                                        </p:tgtEl>
                                      </p:cBhvr>
                                    </p:animEffect>
                                  </p:childTnLst>
                                </p:cTn>
                              </p:par>
                            </p:childTnLst>
                          </p:cTn>
                        </p:par>
                        <p:par>
                          <p:cTn id="148" fill="hold">
                            <p:stCondLst>
                              <p:cond delay="12300"/>
                            </p:stCondLst>
                            <p:childTnLst>
                              <p:par>
                                <p:cTn id="149" presetID="22" presetClass="entr" presetSubtype="8" fill="hold" grpId="0" nodeType="afterEffect">
                                  <p:stCondLst>
                                    <p:cond delay="0"/>
                                  </p:stCondLst>
                                  <p:childTnLst>
                                    <p:set>
                                      <p:cBhvr>
                                        <p:cTn id="150" dur="1" fill="hold">
                                          <p:stCondLst>
                                            <p:cond delay="0"/>
                                          </p:stCondLst>
                                        </p:cTn>
                                        <p:tgtEl>
                                          <p:spTgt spid="694"/>
                                        </p:tgtEl>
                                        <p:attrNameLst>
                                          <p:attrName>style.visibility</p:attrName>
                                        </p:attrNameLst>
                                      </p:cBhvr>
                                      <p:to>
                                        <p:strVal val="visible"/>
                                      </p:to>
                                    </p:set>
                                    <p:animEffect transition="in" filter="wipe(left)">
                                      <p:cBhvr>
                                        <p:cTn id="151" dur="500"/>
                                        <p:tgtEl>
                                          <p:spTgt spid="694"/>
                                        </p:tgtEl>
                                      </p:cBhvr>
                                    </p:animEffect>
                                  </p:childTnLst>
                                </p:cTn>
                              </p:par>
                              <p:par>
                                <p:cTn id="152" presetID="2" presetClass="entr" presetSubtype="2" fill="hold" grpId="0" nodeType="withEffect">
                                  <p:stCondLst>
                                    <p:cond delay="0"/>
                                  </p:stCondLst>
                                  <p:childTnLst>
                                    <p:set>
                                      <p:cBhvr>
                                        <p:cTn id="153" dur="1" fill="hold">
                                          <p:stCondLst>
                                            <p:cond delay="0"/>
                                          </p:stCondLst>
                                        </p:cTn>
                                        <p:tgtEl>
                                          <p:spTgt spid="678"/>
                                        </p:tgtEl>
                                        <p:attrNameLst>
                                          <p:attrName>style.visibility</p:attrName>
                                        </p:attrNameLst>
                                      </p:cBhvr>
                                      <p:to>
                                        <p:strVal val="visible"/>
                                      </p:to>
                                    </p:set>
                                    <p:anim calcmode="lin" valueType="num">
                                      <p:cBhvr additive="base">
                                        <p:cTn id="154" dur="500" fill="hold"/>
                                        <p:tgtEl>
                                          <p:spTgt spid="678"/>
                                        </p:tgtEl>
                                        <p:attrNameLst>
                                          <p:attrName>ppt_x</p:attrName>
                                        </p:attrNameLst>
                                      </p:cBhvr>
                                      <p:tavLst>
                                        <p:tav tm="0">
                                          <p:val>
                                            <p:strVal val="1+#ppt_w/2"/>
                                          </p:val>
                                        </p:tav>
                                        <p:tav tm="100000">
                                          <p:val>
                                            <p:strVal val="#ppt_x"/>
                                          </p:val>
                                        </p:tav>
                                      </p:tavLst>
                                    </p:anim>
                                    <p:anim calcmode="lin" valueType="num">
                                      <p:cBhvr additive="base">
                                        <p:cTn id="155" dur="500" fill="hold"/>
                                        <p:tgtEl>
                                          <p:spTgt spid="678"/>
                                        </p:tgtEl>
                                        <p:attrNameLst>
                                          <p:attrName>ppt_y</p:attrName>
                                        </p:attrNameLst>
                                      </p:cBhvr>
                                      <p:tavLst>
                                        <p:tav tm="0">
                                          <p:val>
                                            <p:strVal val="#ppt_y"/>
                                          </p:val>
                                        </p:tav>
                                        <p:tav tm="100000">
                                          <p:val>
                                            <p:strVal val="#ppt_y"/>
                                          </p:val>
                                        </p:tav>
                                      </p:tavLst>
                                    </p:anim>
                                  </p:childTnLst>
                                </p:cTn>
                              </p:par>
                              <p:par>
                                <p:cTn id="156" presetID="2" presetClass="entr" presetSubtype="2" fill="hold" grpId="0" nodeType="withEffect">
                                  <p:stCondLst>
                                    <p:cond delay="0"/>
                                  </p:stCondLst>
                                  <p:childTnLst>
                                    <p:set>
                                      <p:cBhvr>
                                        <p:cTn id="157" dur="1" fill="hold">
                                          <p:stCondLst>
                                            <p:cond delay="0"/>
                                          </p:stCondLst>
                                        </p:cTn>
                                        <p:tgtEl>
                                          <p:spTgt spid="679"/>
                                        </p:tgtEl>
                                        <p:attrNameLst>
                                          <p:attrName>style.visibility</p:attrName>
                                        </p:attrNameLst>
                                      </p:cBhvr>
                                      <p:to>
                                        <p:strVal val="visible"/>
                                      </p:to>
                                    </p:set>
                                    <p:anim calcmode="lin" valueType="num">
                                      <p:cBhvr additive="base">
                                        <p:cTn id="158" dur="500" fill="hold"/>
                                        <p:tgtEl>
                                          <p:spTgt spid="679"/>
                                        </p:tgtEl>
                                        <p:attrNameLst>
                                          <p:attrName>ppt_x</p:attrName>
                                        </p:attrNameLst>
                                      </p:cBhvr>
                                      <p:tavLst>
                                        <p:tav tm="0">
                                          <p:val>
                                            <p:strVal val="1+#ppt_w/2"/>
                                          </p:val>
                                        </p:tav>
                                        <p:tav tm="100000">
                                          <p:val>
                                            <p:strVal val="#ppt_x"/>
                                          </p:val>
                                        </p:tav>
                                      </p:tavLst>
                                    </p:anim>
                                    <p:anim calcmode="lin" valueType="num">
                                      <p:cBhvr additive="base">
                                        <p:cTn id="159" dur="500" fill="hold"/>
                                        <p:tgtEl>
                                          <p:spTgt spid="679"/>
                                        </p:tgtEl>
                                        <p:attrNameLst>
                                          <p:attrName>ppt_y</p:attrName>
                                        </p:attrNameLst>
                                      </p:cBhvr>
                                      <p:tavLst>
                                        <p:tav tm="0">
                                          <p:val>
                                            <p:strVal val="#ppt_y"/>
                                          </p:val>
                                        </p:tav>
                                        <p:tav tm="100000">
                                          <p:val>
                                            <p:strVal val="#ppt_y"/>
                                          </p:val>
                                        </p:tav>
                                      </p:tavLst>
                                    </p:anim>
                                  </p:childTnLst>
                                </p:cTn>
                              </p:par>
                              <p:par>
                                <p:cTn id="160" presetID="2" presetClass="entr" presetSubtype="2" fill="hold" nodeType="withEffect">
                                  <p:stCondLst>
                                    <p:cond delay="0"/>
                                  </p:stCondLst>
                                  <p:childTnLst>
                                    <p:set>
                                      <p:cBhvr>
                                        <p:cTn id="161" dur="1" fill="hold">
                                          <p:stCondLst>
                                            <p:cond delay="0"/>
                                          </p:stCondLst>
                                        </p:cTn>
                                        <p:tgtEl>
                                          <p:spTgt spid="680"/>
                                        </p:tgtEl>
                                        <p:attrNameLst>
                                          <p:attrName>style.visibility</p:attrName>
                                        </p:attrNameLst>
                                      </p:cBhvr>
                                      <p:to>
                                        <p:strVal val="visible"/>
                                      </p:to>
                                    </p:set>
                                    <p:anim calcmode="lin" valueType="num">
                                      <p:cBhvr additive="base">
                                        <p:cTn id="162" dur="500" fill="hold"/>
                                        <p:tgtEl>
                                          <p:spTgt spid="680"/>
                                        </p:tgtEl>
                                        <p:attrNameLst>
                                          <p:attrName>ppt_x</p:attrName>
                                        </p:attrNameLst>
                                      </p:cBhvr>
                                      <p:tavLst>
                                        <p:tav tm="0">
                                          <p:val>
                                            <p:strVal val="1+#ppt_w/2"/>
                                          </p:val>
                                        </p:tav>
                                        <p:tav tm="100000">
                                          <p:val>
                                            <p:strVal val="#ppt_x"/>
                                          </p:val>
                                        </p:tav>
                                      </p:tavLst>
                                    </p:anim>
                                    <p:anim calcmode="lin" valueType="num">
                                      <p:cBhvr additive="base">
                                        <p:cTn id="163" dur="500" fill="hold"/>
                                        <p:tgtEl>
                                          <p:spTgt spid="68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7" grpId="0" animBg="1"/>
      <p:bldP spid="638" grpId="0" animBg="1"/>
      <p:bldP spid="639" grpId="0"/>
      <p:bldP spid="645" grpId="0"/>
      <p:bldP spid="651" grpId="0"/>
      <p:bldP spid="657" grpId="0"/>
      <p:bldP spid="668" grpId="0"/>
      <p:bldP spid="677" grpId="0"/>
      <p:bldP spid="678" grpId="0"/>
      <p:bldP spid="679" grpId="0"/>
      <p:bldP spid="694" grpId="0" animBg="1"/>
      <p:bldP spid="695" grpId="0" animBg="1"/>
      <p:bldP spid="720" grpId="0" animBg="1"/>
      <p:bldP spid="733" grpId="0" animBg="1"/>
      <p:bldP spid="734" grpId="0"/>
      <p:bldP spid="735" grpId="0"/>
      <p:bldP spid="736" grpId="0"/>
      <p:bldP spid="737" grpId="0"/>
      <p:bldP spid="746" grpId="0"/>
      <p:bldP spid="820" grpId="0"/>
      <p:bldP spid="831" grpId="0"/>
      <p:bldP spid="832" grpId="0" animBg="1"/>
      <p:bldP spid="832" grpId="1" animBg="1"/>
      <p:bldP spid="833" grpId="0" animBg="1"/>
      <p:bldP spid="852" grpId="0"/>
      <p:bldP spid="85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08A22-9465-4755-A8BB-66F9ED3F96E9}"/>
              </a:ext>
            </a:extLst>
          </p:cNvPr>
          <p:cNvSpPr>
            <a:spLocks noGrp="1"/>
          </p:cNvSpPr>
          <p:nvPr>
            <p:ph type="title"/>
          </p:nvPr>
        </p:nvSpPr>
        <p:spPr/>
        <p:txBody>
          <a:bodyPr/>
          <a:lstStyle/>
          <a:p>
            <a:r>
              <a:rPr lang="en-US" dirty="0"/>
              <a:t>Protect against threats across the hybrid cloud</a:t>
            </a:r>
          </a:p>
        </p:txBody>
      </p:sp>
      <p:sp>
        <p:nvSpPr>
          <p:cNvPr id="28" name="Freeform 95">
            <a:extLst>
              <a:ext uri="{FF2B5EF4-FFF2-40B4-BE49-F238E27FC236}">
                <a16:creationId xmlns:a16="http://schemas.microsoft.com/office/drawing/2014/main" id="{A3231B59-A989-4881-BD0F-F9274286F467}"/>
              </a:ext>
            </a:extLst>
          </p:cNvPr>
          <p:cNvSpPr>
            <a:spLocks/>
          </p:cNvSpPr>
          <p:nvPr/>
        </p:nvSpPr>
        <p:spPr bwMode="auto">
          <a:xfrm flipH="1">
            <a:off x="815431" y="2569894"/>
            <a:ext cx="3922673" cy="225980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95000"/>
            </a:schemeClr>
          </a:solidFill>
          <a:ln w="38100">
            <a:noFill/>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9" name="TextBox 28">
            <a:extLst>
              <a:ext uri="{FF2B5EF4-FFF2-40B4-BE49-F238E27FC236}">
                <a16:creationId xmlns:a16="http://schemas.microsoft.com/office/drawing/2014/main" id="{05900EE9-CFDE-48F9-A9CF-801D7AB59857}"/>
              </a:ext>
            </a:extLst>
          </p:cNvPr>
          <p:cNvSpPr txBox="1"/>
          <p:nvPr/>
        </p:nvSpPr>
        <p:spPr>
          <a:xfrm>
            <a:off x="1509156" y="4347627"/>
            <a:ext cx="2535222" cy="307777"/>
          </a:xfrm>
          <a:prstGeom prst="rect">
            <a:avLst/>
          </a:prstGeom>
          <a:noFill/>
        </p:spPr>
        <p:txBody>
          <a:bodyPr wrap="square" lIns="0" tIns="0" rIns="0" bIns="0" rtlCol="0">
            <a:spAutoFit/>
          </a:bodyPr>
          <a:lstStyle/>
          <a:p>
            <a:pPr algn="ctr"/>
            <a:r>
              <a:rPr lang="en-US" sz="2000" dirty="0">
                <a:solidFill>
                  <a:schemeClr val="tx2"/>
                </a:solidFill>
                <a:latin typeface="+mj-lt"/>
              </a:rPr>
              <a:t>Azure Security Center</a:t>
            </a:r>
          </a:p>
        </p:txBody>
      </p:sp>
      <p:sp>
        <p:nvSpPr>
          <p:cNvPr id="36" name="shield_3" title="Icon of a shield with an exclamation point inside">
            <a:extLst>
              <a:ext uri="{FF2B5EF4-FFF2-40B4-BE49-F238E27FC236}">
                <a16:creationId xmlns:a16="http://schemas.microsoft.com/office/drawing/2014/main" id="{46B4942B-DE6D-47DB-AEF6-B289A8338D39}"/>
              </a:ext>
            </a:extLst>
          </p:cNvPr>
          <p:cNvSpPr>
            <a:spLocks noChangeAspect="1" noEditPoints="1"/>
          </p:cNvSpPr>
          <p:nvPr/>
        </p:nvSpPr>
        <p:spPr bwMode="auto">
          <a:xfrm>
            <a:off x="5895568" y="3562956"/>
            <a:ext cx="571633" cy="579357"/>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18">
            <a:extLst>
              <a:ext uri="{FF2B5EF4-FFF2-40B4-BE49-F238E27FC236}">
                <a16:creationId xmlns:a16="http://schemas.microsoft.com/office/drawing/2014/main" id="{BFE7BC53-3E2A-429F-8E86-D10D2C973CCF}"/>
              </a:ext>
            </a:extLst>
          </p:cNvPr>
          <p:cNvSpPr txBox="1"/>
          <p:nvPr/>
        </p:nvSpPr>
        <p:spPr>
          <a:xfrm>
            <a:off x="7349315" y="2229324"/>
            <a:ext cx="4027254" cy="615553"/>
          </a:xfrm>
          <a:prstGeom prst="rect">
            <a:avLst/>
          </a:prstGeom>
          <a:noFill/>
          <a:ln>
            <a:noFill/>
          </a:ln>
        </p:spPr>
        <p:txBody>
          <a:bodyPr wrap="square" lIns="0" tIns="0" rIns="0" bIns="0" rtlCol="0">
            <a:spAutoFit/>
          </a:bodyPr>
          <a:lstStyle/>
          <a:p>
            <a:r>
              <a:rPr lang="en-US" sz="2000" dirty="0">
                <a:solidFill>
                  <a:schemeClr val="tx2"/>
                </a:solidFill>
              </a:rPr>
              <a:t>Detect and block advanced malware and threats for servers</a:t>
            </a:r>
          </a:p>
        </p:txBody>
      </p:sp>
      <p:sp>
        <p:nvSpPr>
          <p:cNvPr id="21" name="TextBox 20">
            <a:extLst>
              <a:ext uri="{FF2B5EF4-FFF2-40B4-BE49-F238E27FC236}">
                <a16:creationId xmlns:a16="http://schemas.microsoft.com/office/drawing/2014/main" id="{E4691497-B983-43FB-86F6-5D0ED3FEC498}"/>
              </a:ext>
            </a:extLst>
          </p:cNvPr>
          <p:cNvSpPr txBox="1"/>
          <p:nvPr/>
        </p:nvSpPr>
        <p:spPr>
          <a:xfrm>
            <a:off x="7349315" y="4186660"/>
            <a:ext cx="4779144" cy="307777"/>
          </a:xfrm>
          <a:prstGeom prst="rect">
            <a:avLst/>
          </a:prstGeom>
          <a:noFill/>
          <a:ln>
            <a:noFill/>
          </a:ln>
        </p:spPr>
        <p:txBody>
          <a:bodyPr wrap="square" lIns="0" tIns="0" rIns="0" bIns="0" rtlCol="0">
            <a:spAutoFit/>
          </a:bodyPr>
          <a:lstStyle/>
          <a:p>
            <a:r>
              <a:rPr lang="en-US" sz="2000" dirty="0">
                <a:solidFill>
                  <a:schemeClr val="tx2"/>
                </a:solidFill>
              </a:rPr>
              <a:t>Reduce exposure to brute force attacks</a:t>
            </a:r>
          </a:p>
        </p:txBody>
      </p:sp>
      <p:sp>
        <p:nvSpPr>
          <p:cNvPr id="26" name="TextBox 25">
            <a:extLst>
              <a:ext uri="{FF2B5EF4-FFF2-40B4-BE49-F238E27FC236}">
                <a16:creationId xmlns:a16="http://schemas.microsoft.com/office/drawing/2014/main" id="{F75CA34D-8FFF-45BA-8EB0-1C9DB64D95A9}"/>
              </a:ext>
            </a:extLst>
          </p:cNvPr>
          <p:cNvSpPr txBox="1"/>
          <p:nvPr/>
        </p:nvSpPr>
        <p:spPr>
          <a:xfrm>
            <a:off x="7349314" y="3207992"/>
            <a:ext cx="4027253" cy="615553"/>
          </a:xfrm>
          <a:prstGeom prst="rect">
            <a:avLst/>
          </a:prstGeom>
          <a:noFill/>
          <a:ln>
            <a:noFill/>
          </a:ln>
        </p:spPr>
        <p:txBody>
          <a:bodyPr wrap="square" lIns="0" tIns="0" rIns="0" bIns="0" rtlCol="0">
            <a:spAutoFit/>
          </a:bodyPr>
          <a:lstStyle/>
          <a:p>
            <a:r>
              <a:rPr lang="en-US" sz="2000" dirty="0">
                <a:solidFill>
                  <a:schemeClr val="tx2"/>
                </a:solidFill>
              </a:rPr>
              <a:t>Detect threats across IaaS and PaaS services using advanced analytics </a:t>
            </a:r>
          </a:p>
        </p:txBody>
      </p:sp>
      <p:sp>
        <p:nvSpPr>
          <p:cNvPr id="38" name="TextBox 37">
            <a:extLst>
              <a:ext uri="{FF2B5EF4-FFF2-40B4-BE49-F238E27FC236}">
                <a16:creationId xmlns:a16="http://schemas.microsoft.com/office/drawing/2014/main" id="{534065A3-53A9-47F5-9637-AE89225922DE}"/>
              </a:ext>
            </a:extLst>
          </p:cNvPr>
          <p:cNvSpPr txBox="1"/>
          <p:nvPr/>
        </p:nvSpPr>
        <p:spPr>
          <a:xfrm>
            <a:off x="7349315" y="4857551"/>
            <a:ext cx="4027252" cy="615553"/>
          </a:xfrm>
          <a:prstGeom prst="rect">
            <a:avLst/>
          </a:prstGeom>
          <a:noFill/>
          <a:ln>
            <a:noFill/>
          </a:ln>
        </p:spPr>
        <p:txBody>
          <a:bodyPr wrap="square" lIns="0" tIns="0" rIns="0" bIns="0" rtlCol="0">
            <a:spAutoFit/>
          </a:bodyPr>
          <a:lstStyle/>
          <a:p>
            <a:r>
              <a:rPr lang="en-US" sz="2000" dirty="0">
                <a:solidFill>
                  <a:schemeClr val="tx2"/>
                </a:solidFill>
              </a:rPr>
              <a:t>Protect data services against malicious attacks</a:t>
            </a:r>
          </a:p>
        </p:txBody>
      </p:sp>
      <p:cxnSp>
        <p:nvCxnSpPr>
          <p:cNvPr id="20" name="Straight Connector 19">
            <a:extLst>
              <a:ext uri="{FF2B5EF4-FFF2-40B4-BE49-F238E27FC236}">
                <a16:creationId xmlns:a16="http://schemas.microsoft.com/office/drawing/2014/main" id="{B8ECEEE8-63B3-48D2-9515-C1FE21BA5601}"/>
              </a:ext>
            </a:extLst>
          </p:cNvPr>
          <p:cNvCxnSpPr>
            <a:cxnSpLocks/>
          </p:cNvCxnSpPr>
          <p:nvPr/>
        </p:nvCxnSpPr>
        <p:spPr>
          <a:xfrm>
            <a:off x="4704651" y="3851214"/>
            <a:ext cx="882110" cy="0"/>
          </a:xfrm>
          <a:prstGeom prst="line">
            <a:avLst/>
          </a:prstGeom>
          <a:ln w="19050">
            <a:solidFill>
              <a:schemeClr val="tx2"/>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22" name="Left Bracket 21">
            <a:extLst>
              <a:ext uri="{FF2B5EF4-FFF2-40B4-BE49-F238E27FC236}">
                <a16:creationId xmlns:a16="http://schemas.microsoft.com/office/drawing/2014/main" id="{AD536F34-E7C5-4C69-8183-AE4FD882DC0A}"/>
              </a:ext>
            </a:extLst>
          </p:cNvPr>
          <p:cNvSpPr/>
          <p:nvPr/>
        </p:nvSpPr>
        <p:spPr>
          <a:xfrm>
            <a:off x="6842781" y="2152189"/>
            <a:ext cx="197249" cy="3434568"/>
          </a:xfrm>
          <a:prstGeom prst="leftBracket">
            <a:avLst>
              <a:gd name="adj" fmla="val 97459"/>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7" name="Graphic 16" descr="Azure Security Center">
            <a:extLst>
              <a:ext uri="{FF2B5EF4-FFF2-40B4-BE49-F238E27FC236}">
                <a16:creationId xmlns:a16="http://schemas.microsoft.com/office/drawing/2014/main" id="{2F5A5651-5D87-4598-BF88-BFB5DE323C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58712" y="3022772"/>
            <a:ext cx="1040935" cy="1040935"/>
          </a:xfrm>
          <a:prstGeom prst="rect">
            <a:avLst/>
          </a:prstGeom>
        </p:spPr>
      </p:pic>
    </p:spTree>
    <p:extLst>
      <p:ext uri="{BB962C8B-B14F-4D97-AF65-F5344CB8AC3E}">
        <p14:creationId xmlns:p14="http://schemas.microsoft.com/office/powerpoint/2010/main" val="1863236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8CDB6-9925-40E9-86E8-C826E87C09CF}"/>
              </a:ext>
            </a:extLst>
          </p:cNvPr>
          <p:cNvSpPr>
            <a:spLocks noGrp="1"/>
          </p:cNvSpPr>
          <p:nvPr>
            <p:ph type="title"/>
          </p:nvPr>
        </p:nvSpPr>
        <p:spPr/>
        <p:txBody>
          <a:bodyPr/>
          <a:lstStyle/>
          <a:p>
            <a:r>
              <a:rPr lang="en-US" dirty="0"/>
              <a:t>Cloud Service Models</a:t>
            </a:r>
          </a:p>
        </p:txBody>
      </p:sp>
      <p:grpSp>
        <p:nvGrpSpPr>
          <p:cNvPr id="6" name="Group 5">
            <a:extLst>
              <a:ext uri="{FF2B5EF4-FFF2-40B4-BE49-F238E27FC236}">
                <a16:creationId xmlns:a16="http://schemas.microsoft.com/office/drawing/2014/main" id="{08DC894C-56F1-4279-917A-35DC2C2B19A7}"/>
              </a:ext>
            </a:extLst>
          </p:cNvPr>
          <p:cNvGrpSpPr/>
          <p:nvPr/>
        </p:nvGrpSpPr>
        <p:grpSpPr>
          <a:xfrm>
            <a:off x="344500" y="1303038"/>
            <a:ext cx="11245607" cy="5280842"/>
            <a:chOff x="343666" y="1302726"/>
            <a:chExt cx="11247204" cy="5281592"/>
          </a:xfrm>
        </p:grpSpPr>
        <p:grpSp>
          <p:nvGrpSpPr>
            <p:cNvPr id="7" name="Group 6">
              <a:extLst>
                <a:ext uri="{FF2B5EF4-FFF2-40B4-BE49-F238E27FC236}">
                  <a16:creationId xmlns:a16="http://schemas.microsoft.com/office/drawing/2014/main" id="{E86905A7-264A-4E25-AFF6-E80A42672F1F}"/>
                </a:ext>
              </a:extLst>
            </p:cNvPr>
            <p:cNvGrpSpPr/>
            <p:nvPr/>
          </p:nvGrpSpPr>
          <p:grpSpPr>
            <a:xfrm>
              <a:off x="343666" y="1302726"/>
              <a:ext cx="2710726" cy="5189513"/>
              <a:chOff x="343666" y="1211287"/>
              <a:chExt cx="2710726" cy="5189513"/>
            </a:xfrm>
          </p:grpSpPr>
          <p:grpSp>
            <p:nvGrpSpPr>
              <p:cNvPr id="63" name="Group 62">
                <a:extLst>
                  <a:ext uri="{FF2B5EF4-FFF2-40B4-BE49-F238E27FC236}">
                    <a16:creationId xmlns:a16="http://schemas.microsoft.com/office/drawing/2014/main" id="{7EE343C4-08B0-4D81-9BDB-7F9F2A208E7B}"/>
                  </a:ext>
                </a:extLst>
              </p:cNvPr>
              <p:cNvGrpSpPr/>
              <p:nvPr/>
            </p:nvGrpSpPr>
            <p:grpSpPr>
              <a:xfrm>
                <a:off x="1005840" y="1211287"/>
                <a:ext cx="2048552" cy="5189513"/>
                <a:chOff x="1005840" y="1211287"/>
                <a:chExt cx="1946124" cy="5189513"/>
              </a:xfrm>
            </p:grpSpPr>
            <p:sp>
              <p:nvSpPr>
                <p:cNvPr id="67" name="Rectangle 66">
                  <a:extLst>
                    <a:ext uri="{FF2B5EF4-FFF2-40B4-BE49-F238E27FC236}">
                      <a16:creationId xmlns:a16="http://schemas.microsoft.com/office/drawing/2014/main" id="{0B375A68-EC5C-4E20-A4C1-42E44269346C}"/>
                    </a:ext>
                  </a:extLst>
                </p:cNvPr>
                <p:cNvSpPr/>
                <p:nvPr/>
              </p:nvSpPr>
              <p:spPr>
                <a:xfrm>
                  <a:off x="1005840" y="1211287"/>
                  <a:ext cx="1946124" cy="749772"/>
                </a:xfrm>
                <a:prstGeom prst="rect">
                  <a:avLst/>
                </a:prstGeom>
                <a:noFill/>
                <a:ln w="9525" cap="flat" cmpd="sng" algn="ctr">
                  <a:noFill/>
                  <a:prstDash val="solid"/>
                </a:ln>
                <a:effectLst/>
              </p:spPr>
              <p:txBody>
                <a:bodyPr wrap="square" lIns="146283" tIns="91427" rIns="146283" bIns="91427"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42473" rtl="0" eaLnBrk="1" fontAlgn="base"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Kozuka Gothic Pro R" pitchFamily="34" charset="-128"/>
                      <a:cs typeface="Segoe UI Semibold" panose="020B0702040204020203" pitchFamily="34" charset="0"/>
                    </a:rPr>
                    <a:t>Traditional</a:t>
                  </a:r>
                </a:p>
                <a:p>
                  <a:pPr marL="0" marR="0" lvl="1" indent="0" algn="ctr" defTabSz="1242473" rtl="0" eaLnBrk="1" fontAlgn="base"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Kozuka Gothic Pro R" pitchFamily="34" charset="-128"/>
                      <a:cs typeface="Segoe UI Semibold" panose="020B0702040204020203" pitchFamily="34" charset="0"/>
                    </a:rPr>
                    <a:t>on-premises</a:t>
                  </a:r>
                </a:p>
              </p:txBody>
            </p:sp>
            <p:grpSp>
              <p:nvGrpSpPr>
                <p:cNvPr id="68" name="Group 67">
                  <a:extLst>
                    <a:ext uri="{FF2B5EF4-FFF2-40B4-BE49-F238E27FC236}">
                      <a16:creationId xmlns:a16="http://schemas.microsoft.com/office/drawing/2014/main" id="{A4D83B4E-A35F-4992-AF66-F339CA8536FC}"/>
                    </a:ext>
                  </a:extLst>
                </p:cNvPr>
                <p:cNvGrpSpPr/>
                <p:nvPr/>
              </p:nvGrpSpPr>
              <p:grpSpPr>
                <a:xfrm>
                  <a:off x="1005840" y="1920240"/>
                  <a:ext cx="1737360" cy="4480560"/>
                  <a:chOff x="1005840" y="1920240"/>
                  <a:chExt cx="1737360" cy="4480560"/>
                </a:xfrm>
              </p:grpSpPr>
              <p:sp>
                <p:nvSpPr>
                  <p:cNvPr id="69" name="Rectangle 68">
                    <a:extLst>
                      <a:ext uri="{FF2B5EF4-FFF2-40B4-BE49-F238E27FC236}">
                        <a16:creationId xmlns:a16="http://schemas.microsoft.com/office/drawing/2014/main" id="{65109506-C07F-4D8B-8ED4-A2C6E7101FF5}"/>
                      </a:ext>
                    </a:extLst>
                  </p:cNvPr>
                  <p:cNvSpPr/>
                  <p:nvPr/>
                </p:nvSpPr>
                <p:spPr>
                  <a:xfrm>
                    <a:off x="1005840" y="5943600"/>
                    <a:ext cx="173736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Networking</a:t>
                    </a:r>
                  </a:p>
                </p:txBody>
              </p:sp>
              <p:sp>
                <p:nvSpPr>
                  <p:cNvPr id="70" name="Rectangle 69">
                    <a:extLst>
                      <a:ext uri="{FF2B5EF4-FFF2-40B4-BE49-F238E27FC236}">
                        <a16:creationId xmlns:a16="http://schemas.microsoft.com/office/drawing/2014/main" id="{12205405-6B53-4356-AD43-5B5C584E17F8}"/>
                      </a:ext>
                    </a:extLst>
                  </p:cNvPr>
                  <p:cNvSpPr/>
                  <p:nvPr/>
                </p:nvSpPr>
                <p:spPr>
                  <a:xfrm>
                    <a:off x="1005840" y="5440680"/>
                    <a:ext cx="173736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Storage</a:t>
                    </a:r>
                  </a:p>
                </p:txBody>
              </p:sp>
              <p:sp>
                <p:nvSpPr>
                  <p:cNvPr id="71" name="Rectangle 70">
                    <a:extLst>
                      <a:ext uri="{FF2B5EF4-FFF2-40B4-BE49-F238E27FC236}">
                        <a16:creationId xmlns:a16="http://schemas.microsoft.com/office/drawing/2014/main" id="{604E0C55-BF57-4F42-ABA9-7932CADDD2E9}"/>
                      </a:ext>
                    </a:extLst>
                  </p:cNvPr>
                  <p:cNvSpPr/>
                  <p:nvPr/>
                </p:nvSpPr>
                <p:spPr>
                  <a:xfrm>
                    <a:off x="1005840" y="4937760"/>
                    <a:ext cx="173736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Servers</a:t>
                    </a:r>
                  </a:p>
                </p:txBody>
              </p:sp>
              <p:sp>
                <p:nvSpPr>
                  <p:cNvPr id="72" name="Rectangle 71">
                    <a:extLst>
                      <a:ext uri="{FF2B5EF4-FFF2-40B4-BE49-F238E27FC236}">
                        <a16:creationId xmlns:a16="http://schemas.microsoft.com/office/drawing/2014/main" id="{FBBE4A50-F062-4C6C-BAEB-EE35A5F305FC}"/>
                      </a:ext>
                    </a:extLst>
                  </p:cNvPr>
                  <p:cNvSpPr/>
                  <p:nvPr/>
                </p:nvSpPr>
                <p:spPr>
                  <a:xfrm>
                    <a:off x="1005840" y="3931920"/>
                    <a:ext cx="173736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O/S</a:t>
                    </a:r>
                  </a:p>
                </p:txBody>
              </p:sp>
              <p:sp>
                <p:nvSpPr>
                  <p:cNvPr id="73" name="Rectangle 72">
                    <a:extLst>
                      <a:ext uri="{FF2B5EF4-FFF2-40B4-BE49-F238E27FC236}">
                        <a16:creationId xmlns:a16="http://schemas.microsoft.com/office/drawing/2014/main" id="{47373304-C206-4E0E-BF93-4005038144F3}"/>
                      </a:ext>
                    </a:extLst>
                  </p:cNvPr>
                  <p:cNvSpPr/>
                  <p:nvPr/>
                </p:nvSpPr>
                <p:spPr>
                  <a:xfrm>
                    <a:off x="1005840" y="3429000"/>
                    <a:ext cx="173736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Middleware</a:t>
                    </a:r>
                  </a:p>
                </p:txBody>
              </p:sp>
              <p:sp>
                <p:nvSpPr>
                  <p:cNvPr id="74" name="Rectangle 73">
                    <a:extLst>
                      <a:ext uri="{FF2B5EF4-FFF2-40B4-BE49-F238E27FC236}">
                        <a16:creationId xmlns:a16="http://schemas.microsoft.com/office/drawing/2014/main" id="{1F21CB23-3C31-426D-AEA8-326D5B539FE9}"/>
                      </a:ext>
                    </a:extLst>
                  </p:cNvPr>
                  <p:cNvSpPr/>
                  <p:nvPr/>
                </p:nvSpPr>
                <p:spPr>
                  <a:xfrm>
                    <a:off x="1005840" y="4434840"/>
                    <a:ext cx="173736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Virtualization</a:t>
                    </a:r>
                  </a:p>
                </p:txBody>
              </p:sp>
              <p:sp>
                <p:nvSpPr>
                  <p:cNvPr id="75" name="Rectangle 74">
                    <a:extLst>
                      <a:ext uri="{FF2B5EF4-FFF2-40B4-BE49-F238E27FC236}">
                        <a16:creationId xmlns:a16="http://schemas.microsoft.com/office/drawing/2014/main" id="{F4723879-7902-495B-80B8-3B4E1D26305B}"/>
                      </a:ext>
                    </a:extLst>
                  </p:cNvPr>
                  <p:cNvSpPr/>
                  <p:nvPr/>
                </p:nvSpPr>
                <p:spPr>
                  <a:xfrm>
                    <a:off x="1005840" y="2423160"/>
                    <a:ext cx="173736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Data</a:t>
                    </a:r>
                  </a:p>
                </p:txBody>
              </p:sp>
              <p:sp>
                <p:nvSpPr>
                  <p:cNvPr id="76" name="Rectangle 75">
                    <a:extLst>
                      <a:ext uri="{FF2B5EF4-FFF2-40B4-BE49-F238E27FC236}">
                        <a16:creationId xmlns:a16="http://schemas.microsoft.com/office/drawing/2014/main" id="{FB896558-E51E-4EE8-83E6-104706DF00B0}"/>
                      </a:ext>
                    </a:extLst>
                  </p:cNvPr>
                  <p:cNvSpPr>
                    <a:spLocks/>
                  </p:cNvSpPr>
                  <p:nvPr/>
                </p:nvSpPr>
                <p:spPr>
                  <a:xfrm>
                    <a:off x="1005840" y="1920240"/>
                    <a:ext cx="173736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Applications</a:t>
                    </a:r>
                  </a:p>
                </p:txBody>
              </p:sp>
              <p:sp>
                <p:nvSpPr>
                  <p:cNvPr id="77" name="Rectangle 76">
                    <a:extLst>
                      <a:ext uri="{FF2B5EF4-FFF2-40B4-BE49-F238E27FC236}">
                        <a16:creationId xmlns:a16="http://schemas.microsoft.com/office/drawing/2014/main" id="{AFAD12B2-F9CB-4DE2-A421-8CF3878501FC}"/>
                      </a:ext>
                    </a:extLst>
                  </p:cNvPr>
                  <p:cNvSpPr/>
                  <p:nvPr/>
                </p:nvSpPr>
                <p:spPr>
                  <a:xfrm>
                    <a:off x="1005840" y="2926080"/>
                    <a:ext cx="173736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Runtime</a:t>
                    </a:r>
                  </a:p>
                </p:txBody>
              </p:sp>
            </p:grpSp>
          </p:grpSp>
          <p:grpSp>
            <p:nvGrpSpPr>
              <p:cNvPr id="64" name="Group 63">
                <a:extLst>
                  <a:ext uri="{FF2B5EF4-FFF2-40B4-BE49-F238E27FC236}">
                    <a16:creationId xmlns:a16="http://schemas.microsoft.com/office/drawing/2014/main" id="{FDA008B1-BEA5-4BCE-A51F-3FF94B5CCCA4}"/>
                  </a:ext>
                </a:extLst>
              </p:cNvPr>
              <p:cNvGrpSpPr/>
              <p:nvPr/>
            </p:nvGrpSpPr>
            <p:grpSpPr>
              <a:xfrm>
                <a:off x="343666" y="2148840"/>
                <a:ext cx="662174" cy="4023360"/>
                <a:chOff x="343666" y="2148840"/>
                <a:chExt cx="662174" cy="4023360"/>
              </a:xfrm>
            </p:grpSpPr>
            <p:sp>
              <p:nvSpPr>
                <p:cNvPr id="65" name="TextBox 52">
                  <a:extLst>
                    <a:ext uri="{FF2B5EF4-FFF2-40B4-BE49-F238E27FC236}">
                      <a16:creationId xmlns:a16="http://schemas.microsoft.com/office/drawing/2014/main" id="{1B686F00-C73D-4333-9F5E-357538A0D073}"/>
                    </a:ext>
                  </a:extLst>
                </p:cNvPr>
                <p:cNvSpPr txBox="1"/>
                <p:nvPr/>
              </p:nvSpPr>
              <p:spPr>
                <a:xfrm rot="16200000">
                  <a:off x="-167614" y="3955232"/>
                  <a:ext cx="1433137" cy="410577"/>
                </a:xfrm>
                <a:prstGeom prst="rect">
                  <a:avLst/>
                </a:prstGeom>
                <a:noFill/>
              </p:spPr>
              <p:txBody>
                <a:bodyPr vert="horz" wrap="none" lIns="146283" tIns="91427" rIns="146283" bIns="91427"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42473" rtl="0" eaLnBrk="1" fontAlgn="base" latinLnBrk="0" hangingPunct="1">
                    <a:lnSpc>
                      <a:spcPct val="90000"/>
                    </a:lnSpc>
                    <a:spcBef>
                      <a:spcPts val="0"/>
                    </a:spcBef>
                    <a:spcAft>
                      <a:spcPts val="0"/>
                    </a:spcAft>
                    <a:buClrTx/>
                    <a:buSzTx/>
                    <a:buFontTx/>
                    <a:buNone/>
                    <a:tabLst/>
                    <a:defRPr/>
                  </a:pPr>
                  <a:r>
                    <a:rPr kumimoji="0" lang="en-US" sz="1599"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panose="020B0502040204020203" pitchFamily="34" charset="0"/>
                      <a:ea typeface="Kozuka Gothic Pro R" pitchFamily="34" charset="-128"/>
                      <a:cs typeface="Segoe UI" panose="020B0502040204020203" pitchFamily="34" charset="0"/>
                    </a:rPr>
                    <a:t>You manage</a:t>
                  </a:r>
                </a:p>
              </p:txBody>
            </p:sp>
            <p:sp>
              <p:nvSpPr>
                <p:cNvPr id="66" name="Left Brace 65">
                  <a:extLst>
                    <a:ext uri="{FF2B5EF4-FFF2-40B4-BE49-F238E27FC236}">
                      <a16:creationId xmlns:a16="http://schemas.microsoft.com/office/drawing/2014/main" id="{9EEEF96F-4B29-4204-9AB2-5631A54D5B67}"/>
                    </a:ext>
                  </a:extLst>
                </p:cNvPr>
                <p:cNvSpPr/>
                <p:nvPr/>
              </p:nvSpPr>
              <p:spPr>
                <a:xfrm>
                  <a:off x="731520" y="2148840"/>
                  <a:ext cx="274320" cy="4023360"/>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lIns="146283" tIns="91427" rIns="146283" bIns="91427" rtlCol="0" anchor="ctr"/>
                <a:lstStyle/>
                <a:p>
                  <a:pPr marL="0" marR="0" lvl="0" indent="0" algn="ctr" defTabSz="1242575" rtl="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grpSp>
        <p:grpSp>
          <p:nvGrpSpPr>
            <p:cNvPr id="8" name="Group 7">
              <a:extLst>
                <a:ext uri="{FF2B5EF4-FFF2-40B4-BE49-F238E27FC236}">
                  <a16:creationId xmlns:a16="http://schemas.microsoft.com/office/drawing/2014/main" id="{B850B1A4-0B9F-476D-B70C-376C4F985CFC}"/>
                </a:ext>
              </a:extLst>
            </p:cNvPr>
            <p:cNvGrpSpPr/>
            <p:nvPr/>
          </p:nvGrpSpPr>
          <p:grpSpPr>
            <a:xfrm>
              <a:off x="3227623" y="1302726"/>
              <a:ext cx="2589071" cy="5281592"/>
              <a:chOff x="3066545" y="1211287"/>
              <a:chExt cx="2589071" cy="5281592"/>
            </a:xfrm>
          </p:grpSpPr>
          <p:grpSp>
            <p:nvGrpSpPr>
              <p:cNvPr id="44" name="Group 43">
                <a:extLst>
                  <a:ext uri="{FF2B5EF4-FFF2-40B4-BE49-F238E27FC236}">
                    <a16:creationId xmlns:a16="http://schemas.microsoft.com/office/drawing/2014/main" id="{00775A8A-349C-4C28-830C-E13462E416E8}"/>
                  </a:ext>
                </a:extLst>
              </p:cNvPr>
              <p:cNvGrpSpPr/>
              <p:nvPr/>
            </p:nvGrpSpPr>
            <p:grpSpPr>
              <a:xfrm>
                <a:off x="3607064" y="1211287"/>
                <a:ext cx="2048552" cy="5189513"/>
                <a:chOff x="3607064" y="1211287"/>
                <a:chExt cx="2048552" cy="5189513"/>
              </a:xfrm>
            </p:grpSpPr>
            <p:sp>
              <p:nvSpPr>
                <p:cNvPr id="51" name="Rectangle 50">
                  <a:extLst>
                    <a:ext uri="{FF2B5EF4-FFF2-40B4-BE49-F238E27FC236}">
                      <a16:creationId xmlns:a16="http://schemas.microsoft.com/office/drawing/2014/main" id="{E7B89463-C5CD-4E82-B466-2C62F7673230}"/>
                    </a:ext>
                  </a:extLst>
                </p:cNvPr>
                <p:cNvSpPr/>
                <p:nvPr/>
              </p:nvSpPr>
              <p:spPr>
                <a:xfrm>
                  <a:off x="3607064" y="1211287"/>
                  <a:ext cx="2048552" cy="749772"/>
                </a:xfrm>
                <a:prstGeom prst="rect">
                  <a:avLst/>
                </a:prstGeom>
                <a:noFill/>
                <a:ln w="9525" cap="flat" cmpd="sng" algn="ctr">
                  <a:noFill/>
                  <a:prstDash val="solid"/>
                </a:ln>
                <a:effectLst/>
              </p:spPr>
              <p:txBody>
                <a:bodyPr wrap="square" lIns="146283" tIns="91427" rIns="146283" bIns="91427"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42473" rtl="0" eaLnBrk="1" fontAlgn="base"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Kozuka Gothic Pro R" pitchFamily="34" charset="-128"/>
                      <a:cs typeface="Segoe UI Semibold" panose="020B0702040204020203" pitchFamily="34" charset="0"/>
                    </a:rPr>
                    <a:t>Infrastructure</a:t>
                  </a:r>
                </a:p>
                <a:p>
                  <a:pPr marL="0" marR="0" lvl="1" indent="0" algn="ctr" defTabSz="1242473" rtl="0" eaLnBrk="1" fontAlgn="base"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Kozuka Gothic Pro R" pitchFamily="34" charset="-128"/>
                      <a:cs typeface="Segoe UI Semibold" panose="020B0702040204020203" pitchFamily="34" charset="0"/>
                    </a:rPr>
                    <a:t>(as a Service)</a:t>
                  </a:r>
                </a:p>
              </p:txBody>
            </p:sp>
            <p:grpSp>
              <p:nvGrpSpPr>
                <p:cNvPr id="52" name="Group 51">
                  <a:extLst>
                    <a:ext uri="{FF2B5EF4-FFF2-40B4-BE49-F238E27FC236}">
                      <a16:creationId xmlns:a16="http://schemas.microsoft.com/office/drawing/2014/main" id="{2ADA0687-6EB4-49CC-A68D-CB8912B0364B}"/>
                    </a:ext>
                  </a:extLst>
                </p:cNvPr>
                <p:cNvGrpSpPr/>
                <p:nvPr/>
              </p:nvGrpSpPr>
              <p:grpSpPr>
                <a:xfrm>
                  <a:off x="3728720" y="4434840"/>
                  <a:ext cx="1828800" cy="1965960"/>
                  <a:chOff x="3728720" y="4434840"/>
                  <a:chExt cx="1828800" cy="1965960"/>
                </a:xfrm>
                <a:solidFill>
                  <a:schemeClr val="accent2"/>
                </a:solidFill>
              </p:grpSpPr>
              <p:sp>
                <p:nvSpPr>
                  <p:cNvPr id="59" name="Rectangle 58">
                    <a:extLst>
                      <a:ext uri="{FF2B5EF4-FFF2-40B4-BE49-F238E27FC236}">
                        <a16:creationId xmlns:a16="http://schemas.microsoft.com/office/drawing/2014/main" id="{54DDE2E3-B4A6-40F2-996C-6556D4C831E1}"/>
                      </a:ext>
                    </a:extLst>
                  </p:cNvPr>
                  <p:cNvSpPr/>
                  <p:nvPr/>
                </p:nvSpPr>
                <p:spPr>
                  <a:xfrm>
                    <a:off x="3728720" y="5943600"/>
                    <a:ext cx="182880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Networking</a:t>
                    </a:r>
                  </a:p>
                </p:txBody>
              </p:sp>
              <p:sp>
                <p:nvSpPr>
                  <p:cNvPr id="60" name="Rectangle 59">
                    <a:extLst>
                      <a:ext uri="{FF2B5EF4-FFF2-40B4-BE49-F238E27FC236}">
                        <a16:creationId xmlns:a16="http://schemas.microsoft.com/office/drawing/2014/main" id="{678D5B95-054C-4226-872C-2BE356BE233D}"/>
                      </a:ext>
                    </a:extLst>
                  </p:cNvPr>
                  <p:cNvSpPr/>
                  <p:nvPr/>
                </p:nvSpPr>
                <p:spPr>
                  <a:xfrm>
                    <a:off x="3728720" y="5440680"/>
                    <a:ext cx="182880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Storage</a:t>
                    </a:r>
                  </a:p>
                </p:txBody>
              </p:sp>
              <p:sp>
                <p:nvSpPr>
                  <p:cNvPr id="61" name="Rectangle 60">
                    <a:extLst>
                      <a:ext uri="{FF2B5EF4-FFF2-40B4-BE49-F238E27FC236}">
                        <a16:creationId xmlns:a16="http://schemas.microsoft.com/office/drawing/2014/main" id="{86DCFAC0-06E9-4203-82C2-6189CCBA144E}"/>
                      </a:ext>
                    </a:extLst>
                  </p:cNvPr>
                  <p:cNvSpPr/>
                  <p:nvPr/>
                </p:nvSpPr>
                <p:spPr>
                  <a:xfrm>
                    <a:off x="3728720" y="4937760"/>
                    <a:ext cx="182880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Servers</a:t>
                    </a:r>
                  </a:p>
                </p:txBody>
              </p:sp>
              <p:sp>
                <p:nvSpPr>
                  <p:cNvPr id="62" name="Rectangle 61">
                    <a:extLst>
                      <a:ext uri="{FF2B5EF4-FFF2-40B4-BE49-F238E27FC236}">
                        <a16:creationId xmlns:a16="http://schemas.microsoft.com/office/drawing/2014/main" id="{E6C88E5E-C965-4A6A-B281-5754AA2CFD23}"/>
                      </a:ext>
                    </a:extLst>
                  </p:cNvPr>
                  <p:cNvSpPr/>
                  <p:nvPr/>
                </p:nvSpPr>
                <p:spPr>
                  <a:xfrm>
                    <a:off x="3728720" y="4434840"/>
                    <a:ext cx="182880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Virtualization</a:t>
                    </a:r>
                  </a:p>
                </p:txBody>
              </p:sp>
            </p:grpSp>
            <p:grpSp>
              <p:nvGrpSpPr>
                <p:cNvPr id="53" name="Group 52">
                  <a:extLst>
                    <a:ext uri="{FF2B5EF4-FFF2-40B4-BE49-F238E27FC236}">
                      <a16:creationId xmlns:a16="http://schemas.microsoft.com/office/drawing/2014/main" id="{50964DAB-8BDE-43FD-AA29-09A2ACF87103}"/>
                    </a:ext>
                  </a:extLst>
                </p:cNvPr>
                <p:cNvGrpSpPr/>
                <p:nvPr/>
              </p:nvGrpSpPr>
              <p:grpSpPr>
                <a:xfrm>
                  <a:off x="3728720" y="1920240"/>
                  <a:ext cx="1828800" cy="2468880"/>
                  <a:chOff x="3728720" y="1920240"/>
                  <a:chExt cx="1828800" cy="2468880"/>
                </a:xfrm>
              </p:grpSpPr>
              <p:sp>
                <p:nvSpPr>
                  <p:cNvPr id="54" name="Rectangle 53">
                    <a:extLst>
                      <a:ext uri="{FF2B5EF4-FFF2-40B4-BE49-F238E27FC236}">
                        <a16:creationId xmlns:a16="http://schemas.microsoft.com/office/drawing/2014/main" id="{E4C6C264-7FC7-4964-829A-6F296B687317}"/>
                      </a:ext>
                    </a:extLst>
                  </p:cNvPr>
                  <p:cNvSpPr/>
                  <p:nvPr/>
                </p:nvSpPr>
                <p:spPr>
                  <a:xfrm>
                    <a:off x="3728720" y="3931920"/>
                    <a:ext cx="182880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O/S</a:t>
                    </a:r>
                  </a:p>
                </p:txBody>
              </p:sp>
              <p:sp>
                <p:nvSpPr>
                  <p:cNvPr id="55" name="Rectangle 54">
                    <a:extLst>
                      <a:ext uri="{FF2B5EF4-FFF2-40B4-BE49-F238E27FC236}">
                        <a16:creationId xmlns:a16="http://schemas.microsoft.com/office/drawing/2014/main" id="{3BC38E51-E66A-446D-AB21-A2E9AB606C37}"/>
                      </a:ext>
                    </a:extLst>
                  </p:cNvPr>
                  <p:cNvSpPr/>
                  <p:nvPr/>
                </p:nvSpPr>
                <p:spPr>
                  <a:xfrm>
                    <a:off x="3728720" y="3429000"/>
                    <a:ext cx="182880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Middleware</a:t>
                    </a:r>
                  </a:p>
                </p:txBody>
              </p:sp>
              <p:sp>
                <p:nvSpPr>
                  <p:cNvPr id="56" name="Rectangle 55">
                    <a:extLst>
                      <a:ext uri="{FF2B5EF4-FFF2-40B4-BE49-F238E27FC236}">
                        <a16:creationId xmlns:a16="http://schemas.microsoft.com/office/drawing/2014/main" id="{4C5EAE59-96F1-4E4F-8E1D-F6940CC44C41}"/>
                      </a:ext>
                    </a:extLst>
                  </p:cNvPr>
                  <p:cNvSpPr/>
                  <p:nvPr/>
                </p:nvSpPr>
                <p:spPr>
                  <a:xfrm>
                    <a:off x="3728720" y="2423160"/>
                    <a:ext cx="182880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Data</a:t>
                    </a:r>
                  </a:p>
                </p:txBody>
              </p:sp>
              <p:sp>
                <p:nvSpPr>
                  <p:cNvPr id="57" name="Rectangle 56">
                    <a:extLst>
                      <a:ext uri="{FF2B5EF4-FFF2-40B4-BE49-F238E27FC236}">
                        <a16:creationId xmlns:a16="http://schemas.microsoft.com/office/drawing/2014/main" id="{8C4EB440-8179-4C23-BBCC-5FB312BB43DF}"/>
                      </a:ext>
                    </a:extLst>
                  </p:cNvPr>
                  <p:cNvSpPr>
                    <a:spLocks/>
                  </p:cNvSpPr>
                  <p:nvPr/>
                </p:nvSpPr>
                <p:spPr>
                  <a:xfrm>
                    <a:off x="3728720" y="1920240"/>
                    <a:ext cx="182880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Applications</a:t>
                    </a:r>
                  </a:p>
                </p:txBody>
              </p:sp>
              <p:sp>
                <p:nvSpPr>
                  <p:cNvPr id="58" name="Rectangle 57">
                    <a:extLst>
                      <a:ext uri="{FF2B5EF4-FFF2-40B4-BE49-F238E27FC236}">
                        <a16:creationId xmlns:a16="http://schemas.microsoft.com/office/drawing/2014/main" id="{371A7344-8A71-471C-9325-7E6EAF76CC71}"/>
                      </a:ext>
                    </a:extLst>
                  </p:cNvPr>
                  <p:cNvSpPr/>
                  <p:nvPr/>
                </p:nvSpPr>
                <p:spPr>
                  <a:xfrm>
                    <a:off x="3728720" y="2926080"/>
                    <a:ext cx="182880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Runtime</a:t>
                    </a:r>
                  </a:p>
                </p:txBody>
              </p:sp>
            </p:grpSp>
          </p:grpSp>
          <p:grpSp>
            <p:nvGrpSpPr>
              <p:cNvPr id="45" name="Group 44">
                <a:extLst>
                  <a:ext uri="{FF2B5EF4-FFF2-40B4-BE49-F238E27FC236}">
                    <a16:creationId xmlns:a16="http://schemas.microsoft.com/office/drawing/2014/main" id="{434FE67E-C269-4124-B1DE-27CCD71777BA}"/>
                  </a:ext>
                </a:extLst>
              </p:cNvPr>
              <p:cNvGrpSpPr/>
              <p:nvPr/>
            </p:nvGrpSpPr>
            <p:grpSpPr>
              <a:xfrm>
                <a:off x="3066546" y="2148839"/>
                <a:ext cx="662174" cy="2011680"/>
                <a:chOff x="3066546" y="2148839"/>
                <a:chExt cx="662174" cy="2011680"/>
              </a:xfrm>
            </p:grpSpPr>
            <p:sp>
              <p:nvSpPr>
                <p:cNvPr id="49" name="TextBox 52">
                  <a:extLst>
                    <a:ext uri="{FF2B5EF4-FFF2-40B4-BE49-F238E27FC236}">
                      <a16:creationId xmlns:a16="http://schemas.microsoft.com/office/drawing/2014/main" id="{9D497351-7D50-4E69-B583-735A63F2FA40}"/>
                    </a:ext>
                  </a:extLst>
                </p:cNvPr>
                <p:cNvSpPr txBox="1"/>
                <p:nvPr/>
              </p:nvSpPr>
              <p:spPr>
                <a:xfrm rot="16200000">
                  <a:off x="2555266" y="2949391"/>
                  <a:ext cx="1433137" cy="410577"/>
                </a:xfrm>
                <a:prstGeom prst="rect">
                  <a:avLst/>
                </a:prstGeom>
                <a:noFill/>
              </p:spPr>
              <p:txBody>
                <a:bodyPr vert="horz" wrap="none" lIns="146283" tIns="91427" rIns="146283" bIns="91427"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42473" rtl="0" eaLnBrk="1" fontAlgn="base" latinLnBrk="0" hangingPunct="1">
                    <a:lnSpc>
                      <a:spcPct val="90000"/>
                    </a:lnSpc>
                    <a:spcBef>
                      <a:spcPts val="0"/>
                    </a:spcBef>
                    <a:spcAft>
                      <a:spcPts val="0"/>
                    </a:spcAft>
                    <a:buClrTx/>
                    <a:buSzTx/>
                    <a:buFontTx/>
                    <a:buNone/>
                    <a:tabLst/>
                    <a:defRPr/>
                  </a:pPr>
                  <a:r>
                    <a:rPr kumimoji="0" lang="en-US" sz="1599"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panose="020B0502040204020203" pitchFamily="34" charset="0"/>
                      <a:ea typeface="Kozuka Gothic Pro R" pitchFamily="34" charset="-128"/>
                      <a:cs typeface="Segoe UI" panose="020B0502040204020203" pitchFamily="34" charset="0"/>
                    </a:rPr>
                    <a:t>You manage</a:t>
                  </a:r>
                </a:p>
              </p:txBody>
            </p:sp>
            <p:sp>
              <p:nvSpPr>
                <p:cNvPr id="50" name="Left Brace 49">
                  <a:extLst>
                    <a:ext uri="{FF2B5EF4-FFF2-40B4-BE49-F238E27FC236}">
                      <a16:creationId xmlns:a16="http://schemas.microsoft.com/office/drawing/2014/main" id="{39CE3315-9A33-481F-B14D-ABC865A89C15}"/>
                    </a:ext>
                  </a:extLst>
                </p:cNvPr>
                <p:cNvSpPr/>
                <p:nvPr/>
              </p:nvSpPr>
              <p:spPr>
                <a:xfrm>
                  <a:off x="3454400" y="2148839"/>
                  <a:ext cx="274320" cy="2011680"/>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lIns="146283" tIns="91427" rIns="146283" bIns="91427" rtlCol="0" anchor="ctr"/>
                <a:lstStyle/>
                <a:p>
                  <a:pPr marL="0" marR="0" lvl="0" indent="0" algn="ctr" defTabSz="1242575" rtl="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82CDA581-A6A1-4C40-A3B2-02F853F45FCB}"/>
                  </a:ext>
                </a:extLst>
              </p:cNvPr>
              <p:cNvGrpSpPr/>
              <p:nvPr/>
            </p:nvGrpSpPr>
            <p:grpSpPr>
              <a:xfrm>
                <a:off x="3066545" y="4342764"/>
                <a:ext cx="662175" cy="2150115"/>
                <a:chOff x="3066545" y="4342764"/>
                <a:chExt cx="662175" cy="2150115"/>
              </a:xfrm>
            </p:grpSpPr>
            <p:sp>
              <p:nvSpPr>
                <p:cNvPr id="47" name="TextBox 52">
                  <a:extLst>
                    <a:ext uri="{FF2B5EF4-FFF2-40B4-BE49-F238E27FC236}">
                      <a16:creationId xmlns:a16="http://schemas.microsoft.com/office/drawing/2014/main" id="{063D19C6-ADA7-45E7-A251-D868B2420DE2}"/>
                    </a:ext>
                  </a:extLst>
                </p:cNvPr>
                <p:cNvSpPr txBox="1"/>
                <p:nvPr/>
              </p:nvSpPr>
              <p:spPr>
                <a:xfrm rot="16200000">
                  <a:off x="2196776" y="5212533"/>
                  <a:ext cx="2150115" cy="410577"/>
                </a:xfrm>
                <a:prstGeom prst="rect">
                  <a:avLst/>
                </a:prstGeom>
                <a:noFill/>
              </p:spPr>
              <p:txBody>
                <a:bodyPr vert="horz" wrap="none" lIns="146283" tIns="91427" rIns="146283" bIns="91427"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42473" rtl="0" eaLnBrk="1" fontAlgn="base" latinLnBrk="0" hangingPunct="1">
                    <a:lnSpc>
                      <a:spcPct val="90000"/>
                    </a:lnSpc>
                    <a:spcBef>
                      <a:spcPts val="0"/>
                    </a:spcBef>
                    <a:spcAft>
                      <a:spcPts val="0"/>
                    </a:spcAft>
                    <a:buClrTx/>
                    <a:buSzTx/>
                    <a:buFontTx/>
                    <a:buNone/>
                    <a:tabLst/>
                    <a:defRPr/>
                  </a:pPr>
                  <a:r>
                    <a:rPr kumimoji="0" lang="en-US" sz="1599"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panose="020B0502040204020203" pitchFamily="34" charset="0"/>
                      <a:ea typeface="Kozuka Gothic Pro R" pitchFamily="34" charset="-128"/>
                      <a:cs typeface="Segoe UI" panose="020B0502040204020203" pitchFamily="34" charset="0"/>
                    </a:rPr>
                    <a:t>Managed by vendor</a:t>
                  </a:r>
                </a:p>
              </p:txBody>
            </p:sp>
            <p:sp>
              <p:nvSpPr>
                <p:cNvPr id="48" name="Left Brace 47">
                  <a:extLst>
                    <a:ext uri="{FF2B5EF4-FFF2-40B4-BE49-F238E27FC236}">
                      <a16:creationId xmlns:a16="http://schemas.microsoft.com/office/drawing/2014/main" id="{9C83EC77-6016-4BB5-9F5F-7D993307906C}"/>
                    </a:ext>
                  </a:extLst>
                </p:cNvPr>
                <p:cNvSpPr/>
                <p:nvPr/>
              </p:nvSpPr>
              <p:spPr>
                <a:xfrm>
                  <a:off x="3454400" y="4663440"/>
                  <a:ext cx="274320" cy="1508760"/>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lIns="146283" tIns="91427" rIns="146283" bIns="91427" rtlCol="0" anchor="ctr"/>
                <a:lstStyle/>
                <a:p>
                  <a:pPr marL="0" marR="0" lvl="0" indent="0" algn="ctr" defTabSz="1242575" rtl="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grpSp>
        <p:grpSp>
          <p:nvGrpSpPr>
            <p:cNvPr id="9" name="Group 8">
              <a:extLst>
                <a:ext uri="{FF2B5EF4-FFF2-40B4-BE49-F238E27FC236}">
                  <a16:creationId xmlns:a16="http://schemas.microsoft.com/office/drawing/2014/main" id="{E54790C6-148C-4205-BE5F-4764B98A70AD}"/>
                </a:ext>
              </a:extLst>
            </p:cNvPr>
            <p:cNvGrpSpPr/>
            <p:nvPr/>
          </p:nvGrpSpPr>
          <p:grpSpPr>
            <a:xfrm>
              <a:off x="6111585" y="1302726"/>
              <a:ext cx="2609340" cy="5189513"/>
              <a:chOff x="5830068" y="1211287"/>
              <a:chExt cx="2609340" cy="5189513"/>
            </a:xfrm>
          </p:grpSpPr>
          <p:sp>
            <p:nvSpPr>
              <p:cNvPr id="26" name="Rectangle 25">
                <a:extLst>
                  <a:ext uri="{FF2B5EF4-FFF2-40B4-BE49-F238E27FC236}">
                    <a16:creationId xmlns:a16="http://schemas.microsoft.com/office/drawing/2014/main" id="{AE4ECAB8-54E3-465A-82BA-C21B9959AC91}"/>
                  </a:ext>
                </a:extLst>
              </p:cNvPr>
              <p:cNvSpPr/>
              <p:nvPr/>
            </p:nvSpPr>
            <p:spPr>
              <a:xfrm>
                <a:off x="6390856" y="1211287"/>
                <a:ext cx="2048552" cy="749772"/>
              </a:xfrm>
              <a:prstGeom prst="rect">
                <a:avLst/>
              </a:prstGeom>
              <a:noFill/>
              <a:ln w="9525" cap="flat" cmpd="sng" algn="ctr">
                <a:noFill/>
                <a:prstDash val="solid"/>
              </a:ln>
              <a:effectLst/>
            </p:spPr>
            <p:txBody>
              <a:bodyPr wrap="square" lIns="146283" tIns="91427" rIns="146283" bIns="91427"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42473" rtl="0" eaLnBrk="1" fontAlgn="base"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Kozuka Gothic Pro R" pitchFamily="34" charset="-128"/>
                    <a:cs typeface="Segoe UI Semibold" panose="020B0702040204020203" pitchFamily="34" charset="0"/>
                  </a:rPr>
                  <a:t>Platform</a:t>
                </a:r>
              </a:p>
              <a:p>
                <a:pPr marL="0" marR="0" lvl="1" indent="0" algn="ctr" defTabSz="1242473" rtl="0" eaLnBrk="1" fontAlgn="base"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Kozuka Gothic Pro R" pitchFamily="34" charset="-128"/>
                    <a:cs typeface="Segoe UI Semibold" panose="020B0702040204020203" pitchFamily="34" charset="0"/>
                  </a:rPr>
                  <a:t>(as a Service)</a:t>
                </a:r>
              </a:p>
            </p:txBody>
          </p:sp>
          <p:grpSp>
            <p:nvGrpSpPr>
              <p:cNvPr id="27" name="Group 26">
                <a:extLst>
                  <a:ext uri="{FF2B5EF4-FFF2-40B4-BE49-F238E27FC236}">
                    <a16:creationId xmlns:a16="http://schemas.microsoft.com/office/drawing/2014/main" id="{0587106B-C67B-4F30-9B2E-335766BEDF22}"/>
                  </a:ext>
                </a:extLst>
              </p:cNvPr>
              <p:cNvGrpSpPr/>
              <p:nvPr/>
            </p:nvGrpSpPr>
            <p:grpSpPr>
              <a:xfrm>
                <a:off x="6492240" y="1920240"/>
                <a:ext cx="1828800" cy="960120"/>
                <a:chOff x="6492240" y="1920240"/>
                <a:chExt cx="1828800" cy="960120"/>
              </a:xfrm>
            </p:grpSpPr>
            <p:sp>
              <p:nvSpPr>
                <p:cNvPr id="42" name="Rectangle 41">
                  <a:extLst>
                    <a:ext uri="{FF2B5EF4-FFF2-40B4-BE49-F238E27FC236}">
                      <a16:creationId xmlns:a16="http://schemas.microsoft.com/office/drawing/2014/main" id="{BFC2F8B7-80F2-4C90-8FDB-A54C7AB8D66A}"/>
                    </a:ext>
                  </a:extLst>
                </p:cNvPr>
                <p:cNvSpPr/>
                <p:nvPr/>
              </p:nvSpPr>
              <p:spPr>
                <a:xfrm>
                  <a:off x="6492240" y="2423160"/>
                  <a:ext cx="182880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Data</a:t>
                  </a:r>
                </a:p>
              </p:txBody>
            </p:sp>
            <p:sp>
              <p:nvSpPr>
                <p:cNvPr id="43" name="Rectangle 42">
                  <a:extLst>
                    <a:ext uri="{FF2B5EF4-FFF2-40B4-BE49-F238E27FC236}">
                      <a16:creationId xmlns:a16="http://schemas.microsoft.com/office/drawing/2014/main" id="{B8F9C20A-7E60-4AE4-B2B7-891ADEABA343}"/>
                    </a:ext>
                  </a:extLst>
                </p:cNvPr>
                <p:cNvSpPr>
                  <a:spLocks/>
                </p:cNvSpPr>
                <p:nvPr/>
              </p:nvSpPr>
              <p:spPr>
                <a:xfrm>
                  <a:off x="6492240" y="1920240"/>
                  <a:ext cx="182880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Applications</a:t>
                  </a:r>
                </a:p>
              </p:txBody>
            </p:sp>
          </p:grpSp>
          <p:grpSp>
            <p:nvGrpSpPr>
              <p:cNvPr id="28" name="Group 27">
                <a:extLst>
                  <a:ext uri="{FF2B5EF4-FFF2-40B4-BE49-F238E27FC236}">
                    <a16:creationId xmlns:a16="http://schemas.microsoft.com/office/drawing/2014/main" id="{E3E0EF1E-51A2-4CDF-8268-608B36B38B83}"/>
                  </a:ext>
                </a:extLst>
              </p:cNvPr>
              <p:cNvGrpSpPr/>
              <p:nvPr/>
            </p:nvGrpSpPr>
            <p:grpSpPr>
              <a:xfrm>
                <a:off x="6492240" y="2926080"/>
                <a:ext cx="1828800" cy="3474720"/>
                <a:chOff x="6492240" y="2926080"/>
                <a:chExt cx="1828800" cy="3474720"/>
              </a:xfrm>
            </p:grpSpPr>
            <p:sp>
              <p:nvSpPr>
                <p:cNvPr id="35" name="Rectangle 34">
                  <a:extLst>
                    <a:ext uri="{FF2B5EF4-FFF2-40B4-BE49-F238E27FC236}">
                      <a16:creationId xmlns:a16="http://schemas.microsoft.com/office/drawing/2014/main" id="{3FC703E2-CF55-4ED9-8C2E-6C6D916A8E3B}"/>
                    </a:ext>
                  </a:extLst>
                </p:cNvPr>
                <p:cNvSpPr/>
                <p:nvPr/>
              </p:nvSpPr>
              <p:spPr>
                <a:xfrm>
                  <a:off x="6492240" y="5943600"/>
                  <a:ext cx="182880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Networking</a:t>
                  </a:r>
                </a:p>
              </p:txBody>
            </p:sp>
            <p:sp>
              <p:nvSpPr>
                <p:cNvPr id="36" name="Rectangle 35">
                  <a:extLst>
                    <a:ext uri="{FF2B5EF4-FFF2-40B4-BE49-F238E27FC236}">
                      <a16:creationId xmlns:a16="http://schemas.microsoft.com/office/drawing/2014/main" id="{7C9BBDBD-C7A2-4A11-B6C0-B4C1624571E1}"/>
                    </a:ext>
                  </a:extLst>
                </p:cNvPr>
                <p:cNvSpPr/>
                <p:nvPr/>
              </p:nvSpPr>
              <p:spPr>
                <a:xfrm>
                  <a:off x="6492240" y="5440680"/>
                  <a:ext cx="182880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Storage</a:t>
                  </a:r>
                </a:p>
              </p:txBody>
            </p:sp>
            <p:sp>
              <p:nvSpPr>
                <p:cNvPr id="37" name="Rectangle 36">
                  <a:extLst>
                    <a:ext uri="{FF2B5EF4-FFF2-40B4-BE49-F238E27FC236}">
                      <a16:creationId xmlns:a16="http://schemas.microsoft.com/office/drawing/2014/main" id="{F4DBE7E4-A628-4A44-88BF-1DEEA2113787}"/>
                    </a:ext>
                  </a:extLst>
                </p:cNvPr>
                <p:cNvSpPr/>
                <p:nvPr/>
              </p:nvSpPr>
              <p:spPr>
                <a:xfrm>
                  <a:off x="6492240" y="4937760"/>
                  <a:ext cx="182880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Servers</a:t>
                  </a:r>
                </a:p>
              </p:txBody>
            </p:sp>
            <p:sp>
              <p:nvSpPr>
                <p:cNvPr id="38" name="Rectangle 37">
                  <a:extLst>
                    <a:ext uri="{FF2B5EF4-FFF2-40B4-BE49-F238E27FC236}">
                      <a16:creationId xmlns:a16="http://schemas.microsoft.com/office/drawing/2014/main" id="{8182FD4D-97F6-4BF1-8693-F95E06D307FE}"/>
                    </a:ext>
                  </a:extLst>
                </p:cNvPr>
                <p:cNvSpPr/>
                <p:nvPr/>
              </p:nvSpPr>
              <p:spPr>
                <a:xfrm>
                  <a:off x="6492240" y="4434840"/>
                  <a:ext cx="182880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Virtualization</a:t>
                  </a:r>
                </a:p>
              </p:txBody>
            </p:sp>
            <p:sp>
              <p:nvSpPr>
                <p:cNvPr id="39" name="Rectangle 38">
                  <a:extLst>
                    <a:ext uri="{FF2B5EF4-FFF2-40B4-BE49-F238E27FC236}">
                      <a16:creationId xmlns:a16="http://schemas.microsoft.com/office/drawing/2014/main" id="{46452B14-2D6D-43B2-B4BF-A99B1314831C}"/>
                    </a:ext>
                  </a:extLst>
                </p:cNvPr>
                <p:cNvSpPr/>
                <p:nvPr/>
              </p:nvSpPr>
              <p:spPr>
                <a:xfrm>
                  <a:off x="6492240" y="3931920"/>
                  <a:ext cx="182880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O/S</a:t>
                  </a:r>
                </a:p>
              </p:txBody>
            </p:sp>
            <p:sp>
              <p:nvSpPr>
                <p:cNvPr id="40" name="Rectangle 39">
                  <a:extLst>
                    <a:ext uri="{FF2B5EF4-FFF2-40B4-BE49-F238E27FC236}">
                      <a16:creationId xmlns:a16="http://schemas.microsoft.com/office/drawing/2014/main" id="{7C6D695E-5103-4819-9F6E-E70E188D0FBD}"/>
                    </a:ext>
                  </a:extLst>
                </p:cNvPr>
                <p:cNvSpPr/>
                <p:nvPr/>
              </p:nvSpPr>
              <p:spPr>
                <a:xfrm>
                  <a:off x="6492240" y="3429000"/>
                  <a:ext cx="182880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Middleware</a:t>
                  </a:r>
                </a:p>
              </p:txBody>
            </p:sp>
            <p:sp>
              <p:nvSpPr>
                <p:cNvPr id="41" name="Rectangle 40">
                  <a:extLst>
                    <a:ext uri="{FF2B5EF4-FFF2-40B4-BE49-F238E27FC236}">
                      <a16:creationId xmlns:a16="http://schemas.microsoft.com/office/drawing/2014/main" id="{6FC30F7E-B55D-458F-80ED-D46ADC1AFCF1}"/>
                    </a:ext>
                  </a:extLst>
                </p:cNvPr>
                <p:cNvSpPr/>
                <p:nvPr/>
              </p:nvSpPr>
              <p:spPr>
                <a:xfrm>
                  <a:off x="6492240" y="2926080"/>
                  <a:ext cx="182880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Runtime</a:t>
                  </a:r>
                </a:p>
              </p:txBody>
            </p:sp>
          </p:grpSp>
          <p:grpSp>
            <p:nvGrpSpPr>
              <p:cNvPr id="29" name="Group 28">
                <a:extLst>
                  <a:ext uri="{FF2B5EF4-FFF2-40B4-BE49-F238E27FC236}">
                    <a16:creationId xmlns:a16="http://schemas.microsoft.com/office/drawing/2014/main" id="{7451CA3E-E6B2-49D5-B0A2-083CA6848420}"/>
                  </a:ext>
                </a:extLst>
              </p:cNvPr>
              <p:cNvGrpSpPr/>
              <p:nvPr/>
            </p:nvGrpSpPr>
            <p:grpSpPr>
              <a:xfrm>
                <a:off x="5832221" y="1965960"/>
                <a:ext cx="660019" cy="914400"/>
                <a:chOff x="5832221" y="1965960"/>
                <a:chExt cx="660019" cy="914400"/>
              </a:xfrm>
            </p:grpSpPr>
            <p:sp>
              <p:nvSpPr>
                <p:cNvPr id="33" name="TextBox 52">
                  <a:extLst>
                    <a:ext uri="{FF2B5EF4-FFF2-40B4-BE49-F238E27FC236}">
                      <a16:creationId xmlns:a16="http://schemas.microsoft.com/office/drawing/2014/main" id="{A72DC9E3-C2A4-4A6F-AA9F-43F8447CB18D}"/>
                    </a:ext>
                  </a:extLst>
                </p:cNvPr>
                <p:cNvSpPr txBox="1"/>
                <p:nvPr/>
              </p:nvSpPr>
              <p:spPr>
                <a:xfrm rot="16200000">
                  <a:off x="5578154" y="2220027"/>
                  <a:ext cx="914400" cy="406265"/>
                </a:xfrm>
                <a:prstGeom prst="rect">
                  <a:avLst/>
                </a:prstGeom>
                <a:noFill/>
              </p:spPr>
              <p:txBody>
                <a:bodyPr vert="horz" wrap="none" lIns="146283" tIns="91427" rIns="146283" bIns="91427"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42473" rtl="0" eaLnBrk="1" fontAlgn="base" latinLnBrk="0" hangingPunct="1">
                    <a:lnSpc>
                      <a:spcPct val="90000"/>
                    </a:lnSpc>
                    <a:spcBef>
                      <a:spcPts val="0"/>
                    </a:spcBef>
                    <a:spcAft>
                      <a:spcPts val="0"/>
                    </a:spcAft>
                    <a:buClrTx/>
                    <a:buSzTx/>
                    <a:buFontTx/>
                    <a:buNone/>
                    <a:tabLst/>
                    <a:defRPr/>
                  </a:pPr>
                  <a:r>
                    <a:rPr kumimoji="0" lang="en-US" sz="1599"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panose="020B0502040204020203" pitchFamily="34" charset="0"/>
                      <a:ea typeface="Kozuka Gothic Pro R" pitchFamily="34" charset="-128"/>
                      <a:cs typeface="Segoe UI" panose="020B0502040204020203" pitchFamily="34" charset="0"/>
                    </a:rPr>
                    <a:t>You manage</a:t>
                  </a:r>
                </a:p>
              </p:txBody>
            </p:sp>
            <p:sp>
              <p:nvSpPr>
                <p:cNvPr id="34" name="Left Brace 33">
                  <a:extLst>
                    <a:ext uri="{FF2B5EF4-FFF2-40B4-BE49-F238E27FC236}">
                      <a16:creationId xmlns:a16="http://schemas.microsoft.com/office/drawing/2014/main" id="{592A92DB-C3CB-478D-9375-D8C7D0DED1EA}"/>
                    </a:ext>
                  </a:extLst>
                </p:cNvPr>
                <p:cNvSpPr/>
                <p:nvPr/>
              </p:nvSpPr>
              <p:spPr>
                <a:xfrm>
                  <a:off x="6217920" y="2148839"/>
                  <a:ext cx="274320" cy="457200"/>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lIns="146283" tIns="91427" rIns="146283" bIns="91427" rtlCol="0" anchor="ctr"/>
                <a:lstStyle/>
                <a:p>
                  <a:pPr marL="0" marR="0" lvl="0" indent="0" algn="ctr" defTabSz="1242575" rtl="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grpSp>
            <p:nvGrpSpPr>
              <p:cNvPr id="30" name="Group 29">
                <a:extLst>
                  <a:ext uri="{FF2B5EF4-FFF2-40B4-BE49-F238E27FC236}">
                    <a16:creationId xmlns:a16="http://schemas.microsoft.com/office/drawing/2014/main" id="{67F070A9-ED41-45AE-AE28-797F2C981B1A}"/>
                  </a:ext>
                </a:extLst>
              </p:cNvPr>
              <p:cNvGrpSpPr/>
              <p:nvPr/>
            </p:nvGrpSpPr>
            <p:grpSpPr>
              <a:xfrm>
                <a:off x="5830068" y="3154680"/>
                <a:ext cx="662172" cy="3017520"/>
                <a:chOff x="5830068" y="3154680"/>
                <a:chExt cx="662172" cy="3017520"/>
              </a:xfrm>
            </p:grpSpPr>
            <p:sp>
              <p:nvSpPr>
                <p:cNvPr id="31" name="TextBox 52">
                  <a:extLst>
                    <a:ext uri="{FF2B5EF4-FFF2-40B4-BE49-F238E27FC236}">
                      <a16:creationId xmlns:a16="http://schemas.microsoft.com/office/drawing/2014/main" id="{CBD02805-1548-4B41-85B2-BE4D044EED88}"/>
                    </a:ext>
                  </a:extLst>
                </p:cNvPr>
                <p:cNvSpPr txBox="1"/>
                <p:nvPr/>
              </p:nvSpPr>
              <p:spPr>
                <a:xfrm rot="16200000">
                  <a:off x="4960299" y="4458153"/>
                  <a:ext cx="2150115" cy="410577"/>
                </a:xfrm>
                <a:prstGeom prst="rect">
                  <a:avLst/>
                </a:prstGeom>
                <a:noFill/>
              </p:spPr>
              <p:txBody>
                <a:bodyPr vert="horz" wrap="none" lIns="146283" tIns="91427" rIns="146283" bIns="91427"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42473" rtl="0" eaLnBrk="1" fontAlgn="base" latinLnBrk="0" hangingPunct="1">
                    <a:lnSpc>
                      <a:spcPct val="90000"/>
                    </a:lnSpc>
                    <a:spcBef>
                      <a:spcPts val="0"/>
                    </a:spcBef>
                    <a:spcAft>
                      <a:spcPts val="0"/>
                    </a:spcAft>
                    <a:buClrTx/>
                    <a:buSzTx/>
                    <a:buFontTx/>
                    <a:buNone/>
                    <a:tabLst/>
                    <a:defRPr/>
                  </a:pPr>
                  <a:r>
                    <a:rPr kumimoji="0" lang="en-US" sz="1599"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panose="020B0502040204020203" pitchFamily="34" charset="0"/>
                      <a:ea typeface="Kozuka Gothic Pro R" pitchFamily="34" charset="-128"/>
                      <a:cs typeface="Segoe UI" panose="020B0502040204020203" pitchFamily="34" charset="0"/>
                    </a:rPr>
                    <a:t>Managed by vendor</a:t>
                  </a:r>
                </a:p>
              </p:txBody>
            </p:sp>
            <p:sp>
              <p:nvSpPr>
                <p:cNvPr id="32" name="Left Brace 31">
                  <a:extLst>
                    <a:ext uri="{FF2B5EF4-FFF2-40B4-BE49-F238E27FC236}">
                      <a16:creationId xmlns:a16="http://schemas.microsoft.com/office/drawing/2014/main" id="{91CE0038-F780-4A48-96F8-1970868E0070}"/>
                    </a:ext>
                  </a:extLst>
                </p:cNvPr>
                <p:cNvSpPr/>
                <p:nvPr/>
              </p:nvSpPr>
              <p:spPr>
                <a:xfrm>
                  <a:off x="6217920" y="3154680"/>
                  <a:ext cx="274320" cy="3017520"/>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lIns="146283" tIns="91427" rIns="146283" bIns="91427" rtlCol="0" anchor="ctr"/>
                <a:lstStyle/>
                <a:p>
                  <a:pPr marL="0" marR="0" lvl="0" indent="0" algn="ctr" defTabSz="1242575" rtl="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grpSp>
        <p:grpSp>
          <p:nvGrpSpPr>
            <p:cNvPr id="10" name="Group 9">
              <a:extLst>
                <a:ext uri="{FF2B5EF4-FFF2-40B4-BE49-F238E27FC236}">
                  <a16:creationId xmlns:a16="http://schemas.microsoft.com/office/drawing/2014/main" id="{C8FF84B8-4836-4397-A682-0AB487E296F3}"/>
                </a:ext>
              </a:extLst>
            </p:cNvPr>
            <p:cNvGrpSpPr/>
            <p:nvPr/>
          </p:nvGrpSpPr>
          <p:grpSpPr>
            <a:xfrm>
              <a:off x="8995542" y="1302726"/>
              <a:ext cx="2595328" cy="5189513"/>
              <a:chOff x="343668" y="1211287"/>
              <a:chExt cx="2595328" cy="5189513"/>
            </a:xfrm>
          </p:grpSpPr>
          <p:grpSp>
            <p:nvGrpSpPr>
              <p:cNvPr id="11" name="Group 10">
                <a:extLst>
                  <a:ext uri="{FF2B5EF4-FFF2-40B4-BE49-F238E27FC236}">
                    <a16:creationId xmlns:a16="http://schemas.microsoft.com/office/drawing/2014/main" id="{FE92C0BD-DC8D-4F6A-BD38-D989F14BD81C}"/>
                  </a:ext>
                </a:extLst>
              </p:cNvPr>
              <p:cNvGrpSpPr/>
              <p:nvPr/>
            </p:nvGrpSpPr>
            <p:grpSpPr>
              <a:xfrm>
                <a:off x="890444" y="1211287"/>
                <a:ext cx="2048552" cy="5189513"/>
                <a:chOff x="896215" y="1211287"/>
                <a:chExt cx="1946124" cy="5189513"/>
              </a:xfrm>
            </p:grpSpPr>
            <p:sp>
              <p:nvSpPr>
                <p:cNvPr id="15" name="Rectangle 14">
                  <a:extLst>
                    <a:ext uri="{FF2B5EF4-FFF2-40B4-BE49-F238E27FC236}">
                      <a16:creationId xmlns:a16="http://schemas.microsoft.com/office/drawing/2014/main" id="{1D52119A-23AB-413D-8A9C-BC475BBF9A4F}"/>
                    </a:ext>
                  </a:extLst>
                </p:cNvPr>
                <p:cNvSpPr/>
                <p:nvPr/>
              </p:nvSpPr>
              <p:spPr>
                <a:xfrm>
                  <a:off x="896215" y="1211287"/>
                  <a:ext cx="1946124" cy="749772"/>
                </a:xfrm>
                <a:prstGeom prst="rect">
                  <a:avLst/>
                </a:prstGeom>
                <a:noFill/>
                <a:ln w="9525" cap="flat" cmpd="sng" algn="ctr">
                  <a:noFill/>
                  <a:prstDash val="solid"/>
                </a:ln>
                <a:effectLst/>
              </p:spPr>
              <p:txBody>
                <a:bodyPr wrap="square" lIns="146283" tIns="91427" rIns="146283" bIns="91427"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42473" rtl="0" eaLnBrk="1" fontAlgn="base"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Kozuka Gothic Pro R" pitchFamily="34" charset="-128"/>
                      <a:cs typeface="Segoe UI Semibold" panose="020B0702040204020203" pitchFamily="34" charset="0"/>
                    </a:rPr>
                    <a:t>Software</a:t>
                  </a:r>
                </a:p>
                <a:p>
                  <a:pPr marL="0" marR="0" lvl="1" indent="0" algn="ctr" defTabSz="1242473" rtl="0" eaLnBrk="1" fontAlgn="base"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Kozuka Gothic Pro R" pitchFamily="34" charset="-128"/>
                      <a:cs typeface="Segoe UI Semibold" panose="020B0702040204020203" pitchFamily="34" charset="0"/>
                    </a:rPr>
                    <a:t>(as a Service)</a:t>
                  </a:r>
                </a:p>
              </p:txBody>
            </p:sp>
            <p:grpSp>
              <p:nvGrpSpPr>
                <p:cNvPr id="16" name="Group 15">
                  <a:extLst>
                    <a:ext uri="{FF2B5EF4-FFF2-40B4-BE49-F238E27FC236}">
                      <a16:creationId xmlns:a16="http://schemas.microsoft.com/office/drawing/2014/main" id="{B0030911-9820-415A-BC49-7D0929A2E3F8}"/>
                    </a:ext>
                  </a:extLst>
                </p:cNvPr>
                <p:cNvGrpSpPr/>
                <p:nvPr/>
              </p:nvGrpSpPr>
              <p:grpSpPr>
                <a:xfrm>
                  <a:off x="954001" y="1920240"/>
                  <a:ext cx="1737360" cy="4480560"/>
                  <a:chOff x="954001" y="1920240"/>
                  <a:chExt cx="1737360" cy="4480560"/>
                </a:xfrm>
              </p:grpSpPr>
              <p:sp>
                <p:nvSpPr>
                  <p:cNvPr id="17" name="Rectangle 16">
                    <a:extLst>
                      <a:ext uri="{FF2B5EF4-FFF2-40B4-BE49-F238E27FC236}">
                        <a16:creationId xmlns:a16="http://schemas.microsoft.com/office/drawing/2014/main" id="{2F67567C-6E81-4CA0-BD26-997834B69B7E}"/>
                      </a:ext>
                    </a:extLst>
                  </p:cNvPr>
                  <p:cNvSpPr/>
                  <p:nvPr/>
                </p:nvSpPr>
                <p:spPr>
                  <a:xfrm>
                    <a:off x="954001" y="5943600"/>
                    <a:ext cx="173736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Networking</a:t>
                    </a:r>
                  </a:p>
                </p:txBody>
              </p:sp>
              <p:sp>
                <p:nvSpPr>
                  <p:cNvPr id="18" name="Rectangle 17">
                    <a:extLst>
                      <a:ext uri="{FF2B5EF4-FFF2-40B4-BE49-F238E27FC236}">
                        <a16:creationId xmlns:a16="http://schemas.microsoft.com/office/drawing/2014/main" id="{33048D7E-CC31-47F9-B5B2-01A1994EF6A8}"/>
                      </a:ext>
                    </a:extLst>
                  </p:cNvPr>
                  <p:cNvSpPr/>
                  <p:nvPr/>
                </p:nvSpPr>
                <p:spPr>
                  <a:xfrm>
                    <a:off x="954001" y="5440680"/>
                    <a:ext cx="173736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Storage</a:t>
                    </a:r>
                  </a:p>
                </p:txBody>
              </p:sp>
              <p:sp>
                <p:nvSpPr>
                  <p:cNvPr id="19" name="Rectangle 18">
                    <a:extLst>
                      <a:ext uri="{FF2B5EF4-FFF2-40B4-BE49-F238E27FC236}">
                        <a16:creationId xmlns:a16="http://schemas.microsoft.com/office/drawing/2014/main" id="{CE70D61B-5CF0-4877-A161-3AC078651A6C}"/>
                      </a:ext>
                    </a:extLst>
                  </p:cNvPr>
                  <p:cNvSpPr/>
                  <p:nvPr/>
                </p:nvSpPr>
                <p:spPr>
                  <a:xfrm>
                    <a:off x="954001" y="4937760"/>
                    <a:ext cx="173736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Servers</a:t>
                    </a:r>
                  </a:p>
                </p:txBody>
              </p:sp>
              <p:sp>
                <p:nvSpPr>
                  <p:cNvPr id="20" name="Rectangle 19">
                    <a:extLst>
                      <a:ext uri="{FF2B5EF4-FFF2-40B4-BE49-F238E27FC236}">
                        <a16:creationId xmlns:a16="http://schemas.microsoft.com/office/drawing/2014/main" id="{5061163C-1608-46A5-B9BE-66F6C4362585}"/>
                      </a:ext>
                    </a:extLst>
                  </p:cNvPr>
                  <p:cNvSpPr/>
                  <p:nvPr/>
                </p:nvSpPr>
                <p:spPr>
                  <a:xfrm>
                    <a:off x="954001" y="3931920"/>
                    <a:ext cx="173736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O/S</a:t>
                    </a:r>
                  </a:p>
                </p:txBody>
              </p:sp>
              <p:sp>
                <p:nvSpPr>
                  <p:cNvPr id="21" name="Rectangle 20">
                    <a:extLst>
                      <a:ext uri="{FF2B5EF4-FFF2-40B4-BE49-F238E27FC236}">
                        <a16:creationId xmlns:a16="http://schemas.microsoft.com/office/drawing/2014/main" id="{C5CA9EC9-4852-4A08-B42B-E2AC52AD665D}"/>
                      </a:ext>
                    </a:extLst>
                  </p:cNvPr>
                  <p:cNvSpPr/>
                  <p:nvPr/>
                </p:nvSpPr>
                <p:spPr>
                  <a:xfrm>
                    <a:off x="954001" y="3429000"/>
                    <a:ext cx="173736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Middleware</a:t>
                    </a:r>
                  </a:p>
                </p:txBody>
              </p:sp>
              <p:sp>
                <p:nvSpPr>
                  <p:cNvPr id="22" name="Rectangle 21">
                    <a:extLst>
                      <a:ext uri="{FF2B5EF4-FFF2-40B4-BE49-F238E27FC236}">
                        <a16:creationId xmlns:a16="http://schemas.microsoft.com/office/drawing/2014/main" id="{32B6E86B-E469-4944-BF0B-93383D2259E2}"/>
                      </a:ext>
                    </a:extLst>
                  </p:cNvPr>
                  <p:cNvSpPr/>
                  <p:nvPr/>
                </p:nvSpPr>
                <p:spPr>
                  <a:xfrm>
                    <a:off x="954001" y="4434840"/>
                    <a:ext cx="173736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Virtualization</a:t>
                    </a:r>
                  </a:p>
                </p:txBody>
              </p:sp>
              <p:sp>
                <p:nvSpPr>
                  <p:cNvPr id="23" name="Rectangle 22">
                    <a:extLst>
                      <a:ext uri="{FF2B5EF4-FFF2-40B4-BE49-F238E27FC236}">
                        <a16:creationId xmlns:a16="http://schemas.microsoft.com/office/drawing/2014/main" id="{7403CC85-A592-4A48-BC54-6369D558CBE8}"/>
                      </a:ext>
                    </a:extLst>
                  </p:cNvPr>
                  <p:cNvSpPr/>
                  <p:nvPr/>
                </p:nvSpPr>
                <p:spPr>
                  <a:xfrm>
                    <a:off x="954001" y="2423160"/>
                    <a:ext cx="173736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Data</a:t>
                    </a:r>
                  </a:p>
                </p:txBody>
              </p:sp>
              <p:sp>
                <p:nvSpPr>
                  <p:cNvPr id="24" name="Rectangle 23">
                    <a:extLst>
                      <a:ext uri="{FF2B5EF4-FFF2-40B4-BE49-F238E27FC236}">
                        <a16:creationId xmlns:a16="http://schemas.microsoft.com/office/drawing/2014/main" id="{8A3BFBBC-B5E5-463D-BE61-AE078D16912A}"/>
                      </a:ext>
                    </a:extLst>
                  </p:cNvPr>
                  <p:cNvSpPr>
                    <a:spLocks/>
                  </p:cNvSpPr>
                  <p:nvPr/>
                </p:nvSpPr>
                <p:spPr>
                  <a:xfrm>
                    <a:off x="954001" y="1920240"/>
                    <a:ext cx="173736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Applications</a:t>
                    </a:r>
                  </a:p>
                </p:txBody>
              </p:sp>
              <p:sp>
                <p:nvSpPr>
                  <p:cNvPr id="25" name="Rectangle 24">
                    <a:extLst>
                      <a:ext uri="{FF2B5EF4-FFF2-40B4-BE49-F238E27FC236}">
                        <a16:creationId xmlns:a16="http://schemas.microsoft.com/office/drawing/2014/main" id="{42A24437-F743-44D1-B87D-4EAD32A2718B}"/>
                      </a:ext>
                    </a:extLst>
                  </p:cNvPr>
                  <p:cNvSpPr/>
                  <p:nvPr/>
                </p:nvSpPr>
                <p:spPr>
                  <a:xfrm>
                    <a:off x="954001" y="2926080"/>
                    <a:ext cx="173736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Runtime</a:t>
                    </a:r>
                  </a:p>
                </p:txBody>
              </p:sp>
            </p:grpSp>
          </p:grpSp>
          <p:grpSp>
            <p:nvGrpSpPr>
              <p:cNvPr id="12" name="Group 11">
                <a:extLst>
                  <a:ext uri="{FF2B5EF4-FFF2-40B4-BE49-F238E27FC236}">
                    <a16:creationId xmlns:a16="http://schemas.microsoft.com/office/drawing/2014/main" id="{DC6C44F4-AAC8-46DF-A166-C5D830A4862D}"/>
                  </a:ext>
                </a:extLst>
              </p:cNvPr>
              <p:cNvGrpSpPr/>
              <p:nvPr/>
            </p:nvGrpSpPr>
            <p:grpSpPr>
              <a:xfrm>
                <a:off x="343668" y="2148840"/>
                <a:ext cx="662172" cy="4023360"/>
                <a:chOff x="343668" y="2148840"/>
                <a:chExt cx="662172" cy="4023360"/>
              </a:xfrm>
            </p:grpSpPr>
            <p:sp>
              <p:nvSpPr>
                <p:cNvPr id="13" name="TextBox 52">
                  <a:extLst>
                    <a:ext uri="{FF2B5EF4-FFF2-40B4-BE49-F238E27FC236}">
                      <a16:creationId xmlns:a16="http://schemas.microsoft.com/office/drawing/2014/main" id="{852D6F8C-FA05-483D-A418-5B3CA63BE8ED}"/>
                    </a:ext>
                  </a:extLst>
                </p:cNvPr>
                <p:cNvSpPr txBox="1"/>
                <p:nvPr/>
              </p:nvSpPr>
              <p:spPr>
                <a:xfrm rot="16200000">
                  <a:off x="-526101" y="3955232"/>
                  <a:ext cx="2150115" cy="410577"/>
                </a:xfrm>
                <a:prstGeom prst="rect">
                  <a:avLst/>
                </a:prstGeom>
                <a:noFill/>
              </p:spPr>
              <p:txBody>
                <a:bodyPr vert="horz" wrap="none" lIns="146283" tIns="91427" rIns="146283" bIns="91427"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42473" rtl="0" eaLnBrk="1" fontAlgn="base" latinLnBrk="0" hangingPunct="1">
                    <a:lnSpc>
                      <a:spcPct val="90000"/>
                    </a:lnSpc>
                    <a:spcBef>
                      <a:spcPts val="0"/>
                    </a:spcBef>
                    <a:spcAft>
                      <a:spcPts val="0"/>
                    </a:spcAft>
                    <a:buClrTx/>
                    <a:buSzTx/>
                    <a:buFontTx/>
                    <a:buNone/>
                    <a:tabLst/>
                    <a:defRPr/>
                  </a:pPr>
                  <a:r>
                    <a:rPr kumimoji="0" lang="en-US" sz="1599"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panose="020B0502040204020203" pitchFamily="34" charset="0"/>
                      <a:ea typeface="Kozuka Gothic Pro R" pitchFamily="34" charset="-128"/>
                      <a:cs typeface="Segoe UI" panose="020B0502040204020203" pitchFamily="34" charset="0"/>
                    </a:rPr>
                    <a:t>Managed by vendor</a:t>
                  </a:r>
                </a:p>
              </p:txBody>
            </p:sp>
            <p:sp>
              <p:nvSpPr>
                <p:cNvPr id="14" name="Left Brace 13">
                  <a:extLst>
                    <a:ext uri="{FF2B5EF4-FFF2-40B4-BE49-F238E27FC236}">
                      <a16:creationId xmlns:a16="http://schemas.microsoft.com/office/drawing/2014/main" id="{490D47DF-03D3-455A-AB45-2193A613649D}"/>
                    </a:ext>
                  </a:extLst>
                </p:cNvPr>
                <p:cNvSpPr/>
                <p:nvPr/>
              </p:nvSpPr>
              <p:spPr>
                <a:xfrm>
                  <a:off x="731520" y="2148840"/>
                  <a:ext cx="274320" cy="4023360"/>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lIns="146283" tIns="91427" rIns="146283" bIns="91427" rtlCol="0" anchor="ctr"/>
                <a:lstStyle/>
                <a:p>
                  <a:pPr marL="0" marR="0" lvl="0" indent="0" algn="ctr" defTabSz="1242575" rtl="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grpSp>
      </p:grpSp>
    </p:spTree>
    <p:extLst>
      <p:ext uri="{BB962C8B-B14F-4D97-AF65-F5344CB8AC3E}">
        <p14:creationId xmlns:p14="http://schemas.microsoft.com/office/powerpoint/2010/main" val="23750449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983C-1E7F-4130-8999-CA618F0131BE}"/>
              </a:ext>
            </a:extLst>
          </p:cNvPr>
          <p:cNvSpPr>
            <a:spLocks noGrp="1"/>
          </p:cNvSpPr>
          <p:nvPr>
            <p:ph type="title"/>
          </p:nvPr>
        </p:nvSpPr>
        <p:spPr/>
        <p:txBody>
          <a:bodyPr/>
          <a:lstStyle/>
          <a:p>
            <a:r>
              <a:rPr lang="en-US" dirty="0"/>
              <a:t>Azure Sentinel</a:t>
            </a:r>
          </a:p>
        </p:txBody>
      </p:sp>
      <p:sp>
        <p:nvSpPr>
          <p:cNvPr id="12" name="TextBox 11">
            <a:extLst>
              <a:ext uri="{FF2B5EF4-FFF2-40B4-BE49-F238E27FC236}">
                <a16:creationId xmlns:a16="http://schemas.microsoft.com/office/drawing/2014/main" id="{12EB871A-4A40-4906-A5A5-8A0C67C6F324}"/>
              </a:ext>
            </a:extLst>
          </p:cNvPr>
          <p:cNvSpPr txBox="1"/>
          <p:nvPr/>
        </p:nvSpPr>
        <p:spPr>
          <a:xfrm>
            <a:off x="584201" y="1002944"/>
            <a:ext cx="10819999" cy="442578"/>
          </a:xfrm>
          <a:prstGeom prst="rect">
            <a:avLst/>
          </a:prstGeom>
          <a:noFill/>
        </p:spPr>
        <p:txBody>
          <a:bodyPr wrap="square" lIns="0" tIns="93260" rIns="93260" bIns="93260"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69557" eaLnBrk="0" hangingPunct="0">
              <a:defRPr/>
            </a:pPr>
            <a:r>
              <a:rPr lang="en-US" sz="1836" dirty="0">
                <a:solidFill>
                  <a:srgbClr val="0078D4"/>
                </a:solidFill>
              </a:rPr>
              <a:t>Cloud Scale Security Event Information Management (SEIM) for On-Premises &amp; All Clouds</a:t>
            </a:r>
          </a:p>
        </p:txBody>
      </p:sp>
      <p:pic>
        <p:nvPicPr>
          <p:cNvPr id="4100" name="Picture 4" descr="https://azurecomcdn.azureedge.net/cvt-f5fa5265f2ac9ed7e85d94bdc127a104fd5a96c75c57ee99cb797d9163dd802f/images/page/services/azure-sentinel/tools_img.png">
            <a:extLst>
              <a:ext uri="{FF2B5EF4-FFF2-40B4-BE49-F238E27FC236}">
                <a16:creationId xmlns:a16="http://schemas.microsoft.com/office/drawing/2014/main" id="{97F89C8D-8F29-4378-A9F3-4D679132456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4173" y="1776548"/>
            <a:ext cx="7086697" cy="430887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azurecomcdn.azureedge.net/cvt-c885b55d7639fe0c0a7ce721b229bcc3cc958ea0677cf0d4f9064e4a427c9c6c/images/page/services/azure-sentinel/free-preview.png">
            <a:extLst>
              <a:ext uri="{FF2B5EF4-FFF2-40B4-BE49-F238E27FC236}">
                <a16:creationId xmlns:a16="http://schemas.microsoft.com/office/drawing/2014/main" id="{A08EC885-FE48-4F04-855F-7BDD7F079D5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17940" y="129622"/>
            <a:ext cx="768851" cy="96866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E81DB14-5337-4F9D-9574-484D27D2B52A}"/>
              </a:ext>
            </a:extLst>
          </p:cNvPr>
          <p:cNvSpPr txBox="1"/>
          <p:nvPr/>
        </p:nvSpPr>
        <p:spPr>
          <a:xfrm>
            <a:off x="8481759" y="1972780"/>
            <a:ext cx="3396343" cy="4308872"/>
          </a:xfrm>
          <a:prstGeom prst="rect">
            <a:avLst/>
          </a:prstGeom>
          <a:noFill/>
        </p:spPr>
        <p:txBody>
          <a:bodyPr wrap="square" lIns="0" tIns="0" rIns="0" bIns="0" rtlCol="0">
            <a:spAutoFit/>
          </a:bodyPr>
          <a:lstStyle/>
          <a:p>
            <a:pPr defTabSz="1219170" eaLnBrk="0" fontAlgn="base" hangingPunct="0">
              <a:spcBef>
                <a:spcPct val="0"/>
              </a:spcBef>
              <a:spcAft>
                <a:spcPct val="0"/>
              </a:spcAft>
            </a:pPr>
            <a:r>
              <a:rPr lang="en-US" sz="2000" b="1" dirty="0">
                <a:gradFill>
                  <a:gsLst>
                    <a:gs pos="2917">
                      <a:srgbClr val="000000"/>
                    </a:gs>
                    <a:gs pos="30000">
                      <a:srgbClr val="000000"/>
                    </a:gs>
                  </a:gsLst>
                  <a:lin ang="5400000" scaled="0"/>
                </a:gradFill>
                <a:latin typeface="Arial" pitchFamily="34" charset="0"/>
              </a:rPr>
              <a:t>Collect</a:t>
            </a:r>
            <a:r>
              <a:rPr lang="en-US" sz="2000" dirty="0">
                <a:gradFill>
                  <a:gsLst>
                    <a:gs pos="2917">
                      <a:srgbClr val="000000"/>
                    </a:gs>
                    <a:gs pos="30000">
                      <a:srgbClr val="000000"/>
                    </a:gs>
                  </a:gsLst>
                  <a:lin ang="5400000" scaled="0"/>
                </a:gradFill>
                <a:latin typeface="Arial" pitchFamily="34" charset="0"/>
              </a:rPr>
              <a:t> </a:t>
            </a:r>
            <a:r>
              <a:rPr lang="en-US" sz="2000" dirty="0">
                <a:solidFill>
                  <a:srgbClr val="335B74"/>
                </a:solidFill>
                <a:latin typeface="Arial" pitchFamily="34" charset="0"/>
              </a:rPr>
              <a:t>Data at Cloud Scale</a:t>
            </a:r>
          </a:p>
          <a:p>
            <a:pPr defTabSz="1219170" eaLnBrk="0" fontAlgn="base" hangingPunct="0">
              <a:spcBef>
                <a:spcPct val="0"/>
              </a:spcBef>
              <a:spcAft>
                <a:spcPct val="0"/>
              </a:spcAft>
            </a:pPr>
            <a:endParaRPr lang="en-US" sz="2000" dirty="0">
              <a:gradFill>
                <a:gsLst>
                  <a:gs pos="2917">
                    <a:srgbClr val="000000"/>
                  </a:gs>
                  <a:gs pos="30000">
                    <a:srgbClr val="000000"/>
                  </a:gs>
                </a:gsLst>
                <a:lin ang="5400000" scaled="0"/>
              </a:gradFill>
              <a:latin typeface="Arial" pitchFamily="34" charset="0"/>
            </a:endParaRPr>
          </a:p>
          <a:p>
            <a:pPr defTabSz="1219170" eaLnBrk="0" fontAlgn="base" hangingPunct="0">
              <a:spcBef>
                <a:spcPct val="0"/>
              </a:spcBef>
              <a:spcAft>
                <a:spcPct val="0"/>
              </a:spcAft>
            </a:pPr>
            <a:r>
              <a:rPr lang="en-US" sz="2000" b="1" dirty="0">
                <a:gradFill>
                  <a:gsLst>
                    <a:gs pos="2917">
                      <a:srgbClr val="000000"/>
                    </a:gs>
                    <a:gs pos="30000">
                      <a:srgbClr val="000000"/>
                    </a:gs>
                  </a:gsLst>
                  <a:lin ang="5400000" scaled="0"/>
                </a:gradFill>
                <a:latin typeface="Arial" pitchFamily="34" charset="0"/>
              </a:rPr>
              <a:t>Detect</a:t>
            </a:r>
            <a:r>
              <a:rPr lang="en-US" sz="2000" dirty="0">
                <a:gradFill>
                  <a:gsLst>
                    <a:gs pos="2917">
                      <a:srgbClr val="000000"/>
                    </a:gs>
                    <a:gs pos="30000">
                      <a:srgbClr val="000000"/>
                    </a:gs>
                  </a:gsLst>
                  <a:lin ang="5400000" scaled="0"/>
                </a:gradFill>
                <a:latin typeface="Arial" pitchFamily="34" charset="0"/>
              </a:rPr>
              <a:t> </a:t>
            </a:r>
            <a:r>
              <a:rPr lang="en-US" sz="2000" dirty="0">
                <a:solidFill>
                  <a:srgbClr val="335B74"/>
                </a:solidFill>
                <a:latin typeface="Arial" pitchFamily="34" charset="0"/>
              </a:rPr>
              <a:t>previously uncovered threats an minimize false positivizes</a:t>
            </a:r>
          </a:p>
          <a:p>
            <a:pPr defTabSz="1219170" eaLnBrk="0" fontAlgn="base" hangingPunct="0">
              <a:spcBef>
                <a:spcPct val="0"/>
              </a:spcBef>
              <a:spcAft>
                <a:spcPct val="0"/>
              </a:spcAft>
            </a:pPr>
            <a:endParaRPr lang="en-US" sz="2000" dirty="0">
              <a:gradFill>
                <a:gsLst>
                  <a:gs pos="2917">
                    <a:srgbClr val="000000"/>
                  </a:gs>
                  <a:gs pos="30000">
                    <a:srgbClr val="000000"/>
                  </a:gs>
                </a:gsLst>
                <a:lin ang="5400000" scaled="0"/>
              </a:gradFill>
              <a:latin typeface="Arial" pitchFamily="34" charset="0"/>
            </a:endParaRPr>
          </a:p>
          <a:p>
            <a:pPr defTabSz="1219170" eaLnBrk="0" fontAlgn="base" hangingPunct="0">
              <a:spcBef>
                <a:spcPct val="0"/>
              </a:spcBef>
              <a:spcAft>
                <a:spcPct val="0"/>
              </a:spcAft>
            </a:pPr>
            <a:r>
              <a:rPr lang="en-US" sz="2000" b="1" dirty="0">
                <a:gradFill>
                  <a:gsLst>
                    <a:gs pos="2917">
                      <a:srgbClr val="000000"/>
                    </a:gs>
                    <a:gs pos="30000">
                      <a:srgbClr val="000000"/>
                    </a:gs>
                  </a:gsLst>
                  <a:lin ang="5400000" scaled="0"/>
                </a:gradFill>
                <a:latin typeface="Arial" pitchFamily="34" charset="0"/>
              </a:rPr>
              <a:t>Investigate</a:t>
            </a:r>
            <a:r>
              <a:rPr lang="en-US" sz="2000" dirty="0">
                <a:gradFill>
                  <a:gsLst>
                    <a:gs pos="2917">
                      <a:srgbClr val="000000"/>
                    </a:gs>
                    <a:gs pos="30000">
                      <a:srgbClr val="000000"/>
                    </a:gs>
                  </a:gsLst>
                  <a:lin ang="5400000" scaled="0"/>
                </a:gradFill>
                <a:latin typeface="Arial" pitchFamily="34" charset="0"/>
              </a:rPr>
              <a:t> </a:t>
            </a:r>
            <a:r>
              <a:rPr lang="en-US" sz="2000" dirty="0">
                <a:solidFill>
                  <a:srgbClr val="335B74"/>
                </a:solidFill>
                <a:latin typeface="Arial" pitchFamily="34" charset="0"/>
              </a:rPr>
              <a:t>threats with AI tapping into decades of cybersecurity work at Microsoft</a:t>
            </a:r>
          </a:p>
          <a:p>
            <a:pPr defTabSz="1219170" eaLnBrk="0" fontAlgn="base" hangingPunct="0">
              <a:spcBef>
                <a:spcPct val="0"/>
              </a:spcBef>
              <a:spcAft>
                <a:spcPct val="0"/>
              </a:spcAft>
            </a:pPr>
            <a:endParaRPr lang="en-US" sz="2000" dirty="0">
              <a:gradFill>
                <a:gsLst>
                  <a:gs pos="2917">
                    <a:srgbClr val="000000"/>
                  </a:gs>
                  <a:gs pos="30000">
                    <a:srgbClr val="000000"/>
                  </a:gs>
                </a:gsLst>
                <a:lin ang="5400000" scaled="0"/>
              </a:gradFill>
              <a:latin typeface="Arial" pitchFamily="34" charset="0"/>
            </a:endParaRPr>
          </a:p>
          <a:p>
            <a:pPr defTabSz="1219170" eaLnBrk="0" fontAlgn="base" hangingPunct="0">
              <a:spcBef>
                <a:spcPct val="0"/>
              </a:spcBef>
              <a:spcAft>
                <a:spcPct val="0"/>
              </a:spcAft>
            </a:pPr>
            <a:r>
              <a:rPr lang="en-US" sz="2000" b="1" dirty="0">
                <a:gradFill>
                  <a:gsLst>
                    <a:gs pos="2917">
                      <a:srgbClr val="000000"/>
                    </a:gs>
                    <a:gs pos="30000">
                      <a:srgbClr val="000000"/>
                    </a:gs>
                  </a:gsLst>
                  <a:lin ang="5400000" scaled="0"/>
                </a:gradFill>
                <a:latin typeface="Arial" pitchFamily="34" charset="0"/>
              </a:rPr>
              <a:t>Respond</a:t>
            </a:r>
            <a:r>
              <a:rPr lang="en-US" sz="2000" dirty="0">
                <a:gradFill>
                  <a:gsLst>
                    <a:gs pos="2917">
                      <a:srgbClr val="000000"/>
                    </a:gs>
                    <a:gs pos="30000">
                      <a:srgbClr val="000000"/>
                    </a:gs>
                  </a:gsLst>
                  <a:lin ang="5400000" scaled="0"/>
                </a:gradFill>
                <a:latin typeface="Arial" pitchFamily="34" charset="0"/>
              </a:rPr>
              <a:t> </a:t>
            </a:r>
            <a:r>
              <a:rPr lang="en-US" sz="2000" dirty="0">
                <a:solidFill>
                  <a:srgbClr val="335B74"/>
                </a:solidFill>
                <a:latin typeface="Arial" pitchFamily="34" charset="0"/>
              </a:rPr>
              <a:t>to incidents rapidly with automation</a:t>
            </a:r>
          </a:p>
          <a:p>
            <a:pPr defTabSz="1219170" eaLnBrk="0" fontAlgn="base" hangingPunct="0">
              <a:spcBef>
                <a:spcPct val="0"/>
              </a:spcBef>
              <a:spcAft>
                <a:spcPct val="0"/>
              </a:spcAft>
            </a:pPr>
            <a:endParaRPr lang="en-US" sz="2000" dirty="0">
              <a:gradFill>
                <a:gsLst>
                  <a:gs pos="2917">
                    <a:srgbClr val="000000"/>
                  </a:gs>
                  <a:gs pos="30000">
                    <a:srgbClr val="000000"/>
                  </a:gs>
                </a:gsLst>
                <a:lin ang="5400000" scaled="0"/>
              </a:gradFill>
              <a:latin typeface="Arial" pitchFamily="34" charset="0"/>
            </a:endParaRPr>
          </a:p>
        </p:txBody>
      </p:sp>
      <p:sp>
        <p:nvSpPr>
          <p:cNvPr id="22" name="zoom" title="Icon of a magnifying glass with a plus sign in it">
            <a:extLst>
              <a:ext uri="{FF2B5EF4-FFF2-40B4-BE49-F238E27FC236}">
                <a16:creationId xmlns:a16="http://schemas.microsoft.com/office/drawing/2014/main" id="{9B232717-CFF1-4148-A270-7D9422CAD5D7}"/>
              </a:ext>
            </a:extLst>
          </p:cNvPr>
          <p:cNvSpPr>
            <a:spLocks noChangeAspect="1" noEditPoints="1"/>
          </p:cNvSpPr>
          <p:nvPr/>
        </p:nvSpPr>
        <p:spPr bwMode="auto">
          <a:xfrm flipH="1">
            <a:off x="7658387" y="4127215"/>
            <a:ext cx="474579" cy="468839"/>
          </a:xfrm>
          <a:custGeom>
            <a:avLst/>
            <a:gdLst>
              <a:gd name="T0" fmla="*/ 120 w 343"/>
              <a:gd name="T1" fmla="*/ 111 h 338"/>
              <a:gd name="T2" fmla="*/ 231 w 343"/>
              <a:gd name="T3" fmla="*/ 0 h 338"/>
              <a:gd name="T4" fmla="*/ 343 w 343"/>
              <a:gd name="T5" fmla="*/ 111 h 338"/>
              <a:gd name="T6" fmla="*/ 231 w 343"/>
              <a:gd name="T7" fmla="*/ 223 h 338"/>
              <a:gd name="T8" fmla="*/ 120 w 343"/>
              <a:gd name="T9" fmla="*/ 111 h 338"/>
              <a:gd name="T10" fmla="*/ 152 w 343"/>
              <a:gd name="T11" fmla="*/ 189 h 338"/>
              <a:gd name="T12" fmla="*/ 0 w 343"/>
              <a:gd name="T13" fmla="*/ 338 h 338"/>
              <a:gd name="T14" fmla="*/ 231 w 343"/>
              <a:gd name="T15" fmla="*/ 64 h 338"/>
              <a:gd name="T16" fmla="*/ 231 w 343"/>
              <a:gd name="T17" fmla="*/ 159 h 338"/>
              <a:gd name="T18" fmla="*/ 279 w 343"/>
              <a:gd name="T19" fmla="*/ 111 h 338"/>
              <a:gd name="T20" fmla="*/ 184 w 343"/>
              <a:gd name="T21" fmla="*/ 11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3" h="338">
                <a:moveTo>
                  <a:pt x="120" y="111"/>
                </a:moveTo>
                <a:cubicBezTo>
                  <a:pt x="120" y="50"/>
                  <a:pt x="170" y="0"/>
                  <a:pt x="231" y="0"/>
                </a:cubicBezTo>
                <a:cubicBezTo>
                  <a:pt x="293" y="0"/>
                  <a:pt x="343" y="50"/>
                  <a:pt x="343" y="111"/>
                </a:cubicBezTo>
                <a:cubicBezTo>
                  <a:pt x="343" y="173"/>
                  <a:pt x="293" y="223"/>
                  <a:pt x="231" y="223"/>
                </a:cubicBezTo>
                <a:cubicBezTo>
                  <a:pt x="170" y="223"/>
                  <a:pt x="120" y="173"/>
                  <a:pt x="120" y="111"/>
                </a:cubicBezTo>
                <a:close/>
                <a:moveTo>
                  <a:pt x="152" y="189"/>
                </a:moveTo>
                <a:cubicBezTo>
                  <a:pt x="0" y="338"/>
                  <a:pt x="0" y="338"/>
                  <a:pt x="0" y="338"/>
                </a:cubicBezTo>
                <a:moveTo>
                  <a:pt x="231" y="64"/>
                </a:moveTo>
                <a:cubicBezTo>
                  <a:pt x="231" y="159"/>
                  <a:pt x="231" y="159"/>
                  <a:pt x="231" y="159"/>
                </a:cubicBezTo>
                <a:moveTo>
                  <a:pt x="279" y="111"/>
                </a:moveTo>
                <a:cubicBezTo>
                  <a:pt x="184" y="111"/>
                  <a:pt x="184" y="111"/>
                  <a:pt x="184" y="11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219170" eaLnBrk="0" fontAlgn="base" hangingPunct="0">
              <a:spcBef>
                <a:spcPct val="0"/>
              </a:spcBef>
              <a:spcAft>
                <a:spcPct val="0"/>
              </a:spcAft>
            </a:pPr>
            <a:endParaRPr lang="en-US" sz="2400" dirty="0">
              <a:gradFill>
                <a:gsLst>
                  <a:gs pos="0">
                    <a:srgbClr val="505050"/>
                  </a:gs>
                  <a:gs pos="100000">
                    <a:srgbClr val="505050"/>
                  </a:gs>
                </a:gsLst>
              </a:gradFill>
              <a:latin typeface="Arial" pitchFamily="34" charset="0"/>
            </a:endParaRPr>
          </a:p>
        </p:txBody>
      </p:sp>
      <p:sp>
        <p:nvSpPr>
          <p:cNvPr id="25" name="Intelligence" title="Icon of circles connected by crossing lines">
            <a:extLst>
              <a:ext uri="{FF2B5EF4-FFF2-40B4-BE49-F238E27FC236}">
                <a16:creationId xmlns:a16="http://schemas.microsoft.com/office/drawing/2014/main" id="{8A0AA0B1-FFB9-4045-A3BA-7B819B10C76D}"/>
              </a:ext>
            </a:extLst>
          </p:cNvPr>
          <p:cNvSpPr>
            <a:spLocks noChangeAspect="1" noEditPoints="1"/>
          </p:cNvSpPr>
          <p:nvPr/>
        </p:nvSpPr>
        <p:spPr bwMode="auto">
          <a:xfrm>
            <a:off x="7616422" y="2872712"/>
            <a:ext cx="578916" cy="556288"/>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219170" eaLnBrk="0" fontAlgn="base" hangingPunct="0">
              <a:spcBef>
                <a:spcPct val="0"/>
              </a:spcBef>
              <a:spcAft>
                <a:spcPct val="0"/>
              </a:spcAft>
            </a:pPr>
            <a:endParaRPr lang="en-US" sz="900">
              <a:gradFill>
                <a:gsLst>
                  <a:gs pos="0">
                    <a:srgbClr val="505050"/>
                  </a:gs>
                  <a:gs pos="100000">
                    <a:srgbClr val="505050"/>
                  </a:gs>
                </a:gsLst>
                <a:lin ang="5400000" scaled="1"/>
              </a:gradFill>
              <a:latin typeface="Arial" pitchFamily="34" charset="0"/>
            </a:endParaRPr>
          </a:p>
        </p:txBody>
      </p:sp>
      <p:sp>
        <p:nvSpPr>
          <p:cNvPr id="26" name="binary" title="Icon of binary code, ones and zeros">
            <a:extLst>
              <a:ext uri="{FF2B5EF4-FFF2-40B4-BE49-F238E27FC236}">
                <a16:creationId xmlns:a16="http://schemas.microsoft.com/office/drawing/2014/main" id="{1972B2FC-3A0F-4BC4-885B-0E7EAEA3CF73}"/>
              </a:ext>
            </a:extLst>
          </p:cNvPr>
          <p:cNvSpPr>
            <a:spLocks noChangeAspect="1" noEditPoints="1"/>
          </p:cNvSpPr>
          <p:nvPr/>
        </p:nvSpPr>
        <p:spPr bwMode="auto">
          <a:xfrm>
            <a:off x="7554050" y="1943165"/>
            <a:ext cx="578916" cy="49989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219170" eaLnBrk="0" fontAlgn="base" hangingPunct="0">
              <a:spcBef>
                <a:spcPct val="0"/>
              </a:spcBef>
              <a:spcAft>
                <a:spcPct val="0"/>
              </a:spcAft>
            </a:pPr>
            <a:endParaRPr lang="en-US" sz="2400" dirty="0">
              <a:solidFill>
                <a:srgbClr val="000000"/>
              </a:solidFill>
              <a:latin typeface="Arial" pitchFamily="34" charset="0"/>
            </a:endParaRPr>
          </a:p>
        </p:txBody>
      </p:sp>
      <p:sp>
        <p:nvSpPr>
          <p:cNvPr id="27" name="Telemarketer_E7B9" title="Icon of a person wearing a headset">
            <a:extLst>
              <a:ext uri="{FF2B5EF4-FFF2-40B4-BE49-F238E27FC236}">
                <a16:creationId xmlns:a16="http://schemas.microsoft.com/office/drawing/2014/main" id="{BFFD4168-D468-4F9C-9825-7817D7F6868B}"/>
              </a:ext>
            </a:extLst>
          </p:cNvPr>
          <p:cNvSpPr>
            <a:spLocks noChangeAspect="1" noEditPoints="1"/>
          </p:cNvSpPr>
          <p:nvPr/>
        </p:nvSpPr>
        <p:spPr bwMode="auto">
          <a:xfrm>
            <a:off x="7682078" y="5275655"/>
            <a:ext cx="474577" cy="565995"/>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219170" eaLnBrk="0" fontAlgn="base" hangingPunct="0">
              <a:spcBef>
                <a:spcPct val="0"/>
              </a:spcBef>
              <a:spcAft>
                <a:spcPct val="0"/>
              </a:spcAft>
            </a:pPr>
            <a:endParaRPr lang="en-US" sz="2400">
              <a:solidFill>
                <a:srgbClr val="000000"/>
              </a:solidFill>
              <a:latin typeface="Arial" pitchFamily="34" charset="0"/>
            </a:endParaRPr>
          </a:p>
        </p:txBody>
      </p:sp>
    </p:spTree>
    <p:extLst>
      <p:ext uri="{BB962C8B-B14F-4D97-AF65-F5344CB8AC3E}">
        <p14:creationId xmlns:p14="http://schemas.microsoft.com/office/powerpoint/2010/main" val="1274598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left)">
                                      <p:cBhvr>
                                        <p:cTn id="10" dur="500"/>
                                        <p:tgtEl>
                                          <p:spTgt spid="2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left)">
                                      <p:cBhvr>
                                        <p:cTn id="13" dur="500"/>
                                        <p:tgtEl>
                                          <p:spTgt spid="22"/>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left)">
                                      <p:cBhvr>
                                        <p:cTn id="16" dur="500"/>
                                        <p:tgtEl>
                                          <p:spTgt spid="27"/>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animBg="1"/>
      <p:bldP spid="25" grpId="0" animBg="1"/>
      <p:bldP spid="26" grpId="0" animBg="1"/>
      <p:bldP spid="2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52A13-4F06-4E46-B608-9629CE0A4F85}"/>
              </a:ext>
            </a:extLst>
          </p:cNvPr>
          <p:cNvSpPr>
            <a:spLocks noGrp="1"/>
          </p:cNvSpPr>
          <p:nvPr>
            <p:ph type="title"/>
          </p:nvPr>
        </p:nvSpPr>
        <p:spPr/>
        <p:txBody>
          <a:bodyPr/>
          <a:lstStyle/>
          <a:p>
            <a:r>
              <a:rPr lang="en-US" dirty="0"/>
              <a:t>Begin a Compliance Journey in the Microsoft Trust Center</a:t>
            </a:r>
          </a:p>
        </p:txBody>
      </p:sp>
      <p:pic>
        <p:nvPicPr>
          <p:cNvPr id="4" name="Picture 3" descr="Microsoft Trust Center website">
            <a:extLst>
              <a:ext uri="{FF2B5EF4-FFF2-40B4-BE49-F238E27FC236}">
                <a16:creationId xmlns:a16="http://schemas.microsoft.com/office/drawing/2014/main" id="{BD8E3596-78EB-497B-9507-E6EADBEA12BC}"/>
              </a:ext>
            </a:extLst>
          </p:cNvPr>
          <p:cNvPicPr/>
          <p:nvPr/>
        </p:nvPicPr>
        <p:blipFill>
          <a:blip r:embed="rId2">
            <a:extLst>
              <a:ext uri="{28A0092B-C50C-407E-A947-70E740481C1C}">
                <a14:useLocalDpi xmlns:a14="http://schemas.microsoft.com/office/drawing/2010/main"/>
              </a:ext>
            </a:extLst>
          </a:blip>
          <a:stretch>
            <a:fillRect/>
          </a:stretch>
        </p:blipFill>
        <p:spPr>
          <a:xfrm>
            <a:off x="583558" y="1470130"/>
            <a:ext cx="5574358" cy="4349883"/>
          </a:xfrm>
          <a:prstGeom prst="rect">
            <a:avLst/>
          </a:prstGeom>
          <a:ln w="19050">
            <a:solidFill>
              <a:schemeClr val="bg1">
                <a:lumMod val="75000"/>
              </a:schemeClr>
            </a:solidFill>
          </a:ln>
        </p:spPr>
      </p:pic>
      <p:sp>
        <p:nvSpPr>
          <p:cNvPr id="5" name="Rectangle 4">
            <a:extLst>
              <a:ext uri="{FF2B5EF4-FFF2-40B4-BE49-F238E27FC236}">
                <a16:creationId xmlns:a16="http://schemas.microsoft.com/office/drawing/2014/main" id="{7EDA3251-A7CD-4D11-82CD-71BAF8DD0A94}"/>
              </a:ext>
            </a:extLst>
          </p:cNvPr>
          <p:cNvSpPr/>
          <p:nvPr/>
        </p:nvSpPr>
        <p:spPr>
          <a:xfrm>
            <a:off x="6863508" y="1470131"/>
            <a:ext cx="4913523" cy="4839786"/>
          </a:xfrm>
          <a:prstGeom prst="rect">
            <a:avLst/>
          </a:prstGeom>
        </p:spPr>
        <p:txBody>
          <a:bodyPr wrap="square">
            <a:spAutoFit/>
          </a:bodyPr>
          <a:lstStyle/>
          <a:p>
            <a:pPr>
              <a:spcBef>
                <a:spcPts val="300"/>
              </a:spcBef>
              <a:spcAft>
                <a:spcPts val="1200"/>
              </a:spcAft>
            </a:pPr>
            <a:r>
              <a:rPr lang="en-US" sz="1600" dirty="0">
                <a:latin typeface="Segoe Pro"/>
                <a:ea typeface="Calibri" panose="020F0502020204030204" pitchFamily="34" charset="0"/>
                <a:cs typeface="Times New Roman" panose="02020603050405020304" pitchFamily="18" charset="0"/>
              </a:rPr>
              <a:t>Microsoft Trust Center is your resource for learning how Microsoft implements and support security, privacy, compliance, transparency in its cloud products and services. The Trust Center is an important part of the </a:t>
            </a:r>
            <a:r>
              <a:rPr lang="en-US" sz="1600" u="sng" dirty="0">
                <a:solidFill>
                  <a:srgbClr val="0078D7"/>
                </a:solidFill>
                <a:latin typeface="Segoe Pro"/>
                <a:ea typeface="Calibri" panose="020F0502020204030204" pitchFamily="34" charset="0"/>
                <a:cs typeface="Times New Roman" panose="02020603050405020304" pitchFamily="18" charset="0"/>
                <a:hlinkClick r:id="rId3"/>
              </a:rPr>
              <a:t>Microsoft Trusted Cloud initiative</a:t>
            </a:r>
            <a:r>
              <a:rPr lang="en-US" sz="1600" dirty="0">
                <a:latin typeface="Segoe Pro"/>
                <a:ea typeface="Calibri" panose="020F0502020204030204" pitchFamily="34" charset="0"/>
                <a:cs typeface="Times New Roman" panose="02020603050405020304" pitchFamily="18" charset="0"/>
              </a:rPr>
              <a:t> and provides support and resources for the </a:t>
            </a:r>
            <a:r>
              <a:rPr lang="en-US" sz="1600" u="sng" dirty="0">
                <a:solidFill>
                  <a:srgbClr val="0078D7"/>
                </a:solidFill>
                <a:latin typeface="Segoe Pro"/>
                <a:ea typeface="Calibri" panose="020F0502020204030204" pitchFamily="34" charset="0"/>
                <a:cs typeface="Times New Roman" panose="02020603050405020304" pitchFamily="18" charset="0"/>
                <a:hlinkClick r:id="rId4"/>
              </a:rPr>
              <a:t>legal and compliance community</a:t>
            </a:r>
            <a:r>
              <a:rPr lang="en-US" sz="1600" dirty="0">
                <a:latin typeface="Segoe Pro"/>
                <a:ea typeface="Calibri" panose="020F0502020204030204" pitchFamily="34" charset="0"/>
                <a:cs typeface="Times New Roman" panose="02020603050405020304" pitchFamily="18" charset="0"/>
              </a:rPr>
              <a:t>.</a:t>
            </a:r>
          </a:p>
          <a:p>
            <a:pPr marL="285750" lvl="0" indent="-285750">
              <a:buFont typeface="Arial" panose="020B0604020202020204" pitchFamily="34" charset="0"/>
              <a:buChar char="•"/>
            </a:pPr>
            <a:r>
              <a:rPr lang="de-DE" sz="1400" dirty="0"/>
              <a:t>In-depth information about security, privacy, and compliance offerings, policies, features, and practices across Microsoft cloud products.</a:t>
            </a:r>
            <a:endParaRPr lang="en-US" sz="1400" dirty="0"/>
          </a:p>
          <a:p>
            <a:pPr marL="285750" lvl="0" indent="-285750">
              <a:buFont typeface="Arial" panose="020B0604020202020204" pitchFamily="34" charset="0"/>
              <a:buChar char="•"/>
            </a:pPr>
            <a:r>
              <a:rPr lang="de-DE" sz="1400" dirty="0"/>
              <a:t>Recommended resources, a curated list of the most applicable and widely-used resources for each topic.</a:t>
            </a:r>
            <a:endParaRPr lang="en-US" sz="1400" dirty="0"/>
          </a:p>
          <a:p>
            <a:pPr marL="285750" lvl="0" indent="-285750">
              <a:buFont typeface="Arial" panose="020B0604020202020204" pitchFamily="34" charset="0"/>
              <a:buChar char="•"/>
            </a:pPr>
            <a:r>
              <a:rPr lang="de-DE" sz="1400" dirty="0"/>
              <a:t>Information specific to key organizational roles, including business managers, tenant admins or data security teams, risk assessment and privacy officers, and legal compliance teams.</a:t>
            </a:r>
            <a:endParaRPr lang="en-US" sz="1400" dirty="0"/>
          </a:p>
          <a:p>
            <a:pPr marL="285750" lvl="0" indent="-285750">
              <a:buFont typeface="Arial" panose="020B0604020202020204" pitchFamily="34" charset="0"/>
              <a:buChar char="•"/>
            </a:pPr>
            <a:r>
              <a:rPr lang="de-DE" sz="1400" dirty="0"/>
              <a:t>Direct guidance and support, including options for contacting Microsoft in the Contact Trust Center section of the</a:t>
            </a:r>
            <a:r>
              <a:rPr lang="de-DE" sz="1400" u="sng" dirty="0">
                <a:hlinkClick r:id="rId5"/>
              </a:rPr>
              <a:t> overview page</a:t>
            </a:r>
            <a:r>
              <a:rPr lang="de-DE" sz="1400" dirty="0"/>
              <a:t>.</a:t>
            </a:r>
            <a:endParaRPr lang="en-US" sz="1400" dirty="0"/>
          </a:p>
          <a:p>
            <a:pPr>
              <a:spcBef>
                <a:spcPts val="300"/>
              </a:spcBef>
              <a:spcAft>
                <a:spcPts val="1200"/>
              </a:spcAft>
            </a:pPr>
            <a:endParaRPr lang="en-US" sz="1600" dirty="0">
              <a:latin typeface="Segoe Pro"/>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B16738BD-6937-4376-B0EE-0A14FB818F7A}"/>
              </a:ext>
            </a:extLst>
          </p:cNvPr>
          <p:cNvSpPr/>
          <p:nvPr/>
        </p:nvSpPr>
        <p:spPr>
          <a:xfrm>
            <a:off x="536156" y="5934355"/>
            <a:ext cx="4069256" cy="369332"/>
          </a:xfrm>
          <a:prstGeom prst="rect">
            <a:avLst/>
          </a:prstGeom>
        </p:spPr>
        <p:txBody>
          <a:bodyPr wrap="none">
            <a:spAutoFit/>
          </a:bodyPr>
          <a:lstStyle/>
          <a:p>
            <a:r>
              <a:rPr lang="en-US" dirty="0"/>
              <a:t>http://www.microsoft.com/TrustCenter</a:t>
            </a:r>
          </a:p>
        </p:txBody>
      </p:sp>
    </p:spTree>
    <p:extLst>
      <p:ext uri="{BB962C8B-B14F-4D97-AF65-F5344CB8AC3E}">
        <p14:creationId xmlns:p14="http://schemas.microsoft.com/office/powerpoint/2010/main" val="346342304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73FCA-E1B1-426F-A1FE-07637B3CCD48}"/>
              </a:ext>
            </a:extLst>
          </p:cNvPr>
          <p:cNvSpPr>
            <a:spLocks noGrp="1"/>
          </p:cNvSpPr>
          <p:nvPr>
            <p:ph type="title"/>
          </p:nvPr>
        </p:nvSpPr>
        <p:spPr>
          <a:xfrm>
            <a:off x="584200" y="3587714"/>
            <a:ext cx="5671457" cy="1320361"/>
          </a:xfrm>
        </p:spPr>
        <p:txBody>
          <a:bodyPr/>
          <a:lstStyle/>
          <a:p>
            <a:r>
              <a:rPr lang="en-GB" dirty="0"/>
              <a:t>Whiteboard Design Session</a:t>
            </a:r>
          </a:p>
        </p:txBody>
      </p:sp>
      <p:sp>
        <p:nvSpPr>
          <p:cNvPr id="3" name="Text Placeholder 2">
            <a:extLst>
              <a:ext uri="{FF2B5EF4-FFF2-40B4-BE49-F238E27FC236}">
                <a16:creationId xmlns:a16="http://schemas.microsoft.com/office/drawing/2014/main" id="{4D7DE69F-E108-40C7-BEE2-4C4F4B078C73}"/>
              </a:ext>
            </a:extLst>
          </p:cNvPr>
          <p:cNvSpPr>
            <a:spLocks noGrp="1"/>
          </p:cNvSpPr>
          <p:nvPr>
            <p:ph type="body" sz="quarter" idx="12"/>
          </p:nvPr>
        </p:nvSpPr>
        <p:spPr/>
        <p:txBody>
          <a:bodyPr/>
          <a:lstStyle/>
          <a:p>
            <a:r>
              <a:rPr lang="en-GB" dirty="0"/>
              <a:t>Networking</a:t>
            </a:r>
          </a:p>
        </p:txBody>
      </p:sp>
    </p:spTree>
    <p:extLst>
      <p:ext uri="{BB962C8B-B14F-4D97-AF65-F5344CB8AC3E}">
        <p14:creationId xmlns:p14="http://schemas.microsoft.com/office/powerpoint/2010/main" val="2848843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fontScale="90000"/>
          </a:bodyPr>
          <a:lstStyle/>
          <a:p>
            <a:r>
              <a:rPr lang="en-US" sz="4400" dirty="0">
                <a:solidFill>
                  <a:schemeClr val="tx1"/>
                </a:solidFill>
                <a:latin typeface="Segoe UI Light" panose="020B0502040204020203" pitchFamily="34" charset="0"/>
                <a:cs typeface="Segoe UI Light" panose="020B0502040204020203" pitchFamily="34" charset="0"/>
              </a:rPr>
              <a:t>It’s a team effort - </a:t>
            </a:r>
            <a:r>
              <a:rPr lang="en-US" sz="4400" dirty="0"/>
              <a:t>https://bit.ly/37ENRLj</a:t>
            </a:r>
            <a:br>
              <a:rPr lang="en-US" sz="4400" dirty="0"/>
            </a:b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048481"/>
            <a:ext cx="10652686" cy="1535805"/>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presentation. </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119262856"/>
              </p:ext>
            </p:extLst>
          </p:nvPr>
        </p:nvGraphicFramePr>
        <p:xfrm>
          <a:off x="649693" y="2584286"/>
          <a:ext cx="10892614" cy="3585324"/>
        </p:xfrm>
        <a:graphic>
          <a:graphicData uri="http://schemas.openxmlformats.org/drawingml/2006/table">
            <a:tbl>
              <a:tblPr bandRow="1">
                <a:tableStyleId>{D113A9D2-9D6B-4929-AA2D-F23B5EE8CBE7}</a:tableStyleId>
              </a:tblPr>
              <a:tblGrid>
                <a:gridCol w="2978691">
                  <a:extLst>
                    <a:ext uri="{9D8B030D-6E8A-4147-A177-3AD203B41FA5}">
                      <a16:colId xmlns:a16="http://schemas.microsoft.com/office/drawing/2014/main" val="20000"/>
                    </a:ext>
                  </a:extLst>
                </a:gridCol>
                <a:gridCol w="7913923">
                  <a:extLst>
                    <a:ext uri="{9D8B030D-6E8A-4147-A177-3AD203B41FA5}">
                      <a16:colId xmlns:a16="http://schemas.microsoft.com/office/drawing/2014/main" val="20001"/>
                    </a:ext>
                  </a:extLst>
                </a:gridCol>
              </a:tblGrid>
              <a:tr h="885097">
                <a:tc>
                  <a:txBody>
                    <a:bodyPr/>
                    <a:lstStyle/>
                    <a:p>
                      <a:r>
                        <a:rPr lang="en-US" sz="2000" dirty="0"/>
                        <a:t>Review business</a:t>
                      </a:r>
                      <a:r>
                        <a:rPr lang="en-US" sz="2000" kern="1200" dirty="0"/>
                        <a:t> needs</a:t>
                      </a:r>
                    </a:p>
                    <a:p>
                      <a:r>
                        <a:rPr lang="en-US" sz="2000" dirty="0"/>
                        <a:t>(15 minutes)</a:t>
                      </a:r>
                      <a:br>
                        <a:rPr lang="en-US" sz="2000" dirty="0"/>
                      </a:br>
                      <a:endParaRPr lang="en-US" sz="20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t>Review the customer scenario, needs and objections</a:t>
                      </a:r>
                    </a:p>
                    <a:p>
                      <a:endParaRPr lang="en-US" sz="20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1434747">
                <a:tc>
                  <a:txBody>
                    <a:bodyPr/>
                    <a:lstStyle/>
                    <a:p>
                      <a:r>
                        <a:rPr lang="en-US" sz="2000" dirty="0"/>
                        <a:t>Design &amp; Prepare</a:t>
                      </a:r>
                    </a:p>
                    <a:p>
                      <a:pPr marL="0" algn="l" defTabSz="932742" rtl="0" eaLnBrk="1" latinLnBrk="0" hangingPunct="1"/>
                      <a:r>
                        <a:rPr lang="en-US" sz="2000" kern="1200" dirty="0"/>
                        <a:t>(90 minutes)</a:t>
                      </a:r>
                      <a:br>
                        <a:rPr lang="en-US" sz="2000" kern="1200" dirty="0"/>
                      </a:br>
                      <a:endParaRPr lang="en-US" sz="20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kern="1200" baseline="0" dirty="0"/>
                        <a:t>Design a solution for as many of the stated requirements as time allows. </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t>Prepare for a 15-minute presentation to the customer</a:t>
                      </a:r>
                      <a:endParaRPr lang="en-US" sz="2000" dirty="0">
                        <a:latin typeface="Segoe UI" panose="020B0502040204020203" pitchFamily="34" charset="0"/>
                        <a:cs typeface="Segoe UI" panose="020B0502040204020203" pitchFamily="34" charset="0"/>
                      </a:endParaRP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t>Respond to questions outlined in your guide and list the answers.</a:t>
                      </a:r>
                      <a:endParaRPr lang="en-US" sz="2000" kern="1200" baseline="0" dirty="0"/>
                    </a:p>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kern="1200" baseline="0" dirty="0"/>
                        <a:t>Show the solution in a presentation including diagrams if required.</a:t>
                      </a:r>
                    </a:p>
                  </a:txBody>
                  <a:tcPr marL="67235" marR="67235" marT="33617" marB="33617"/>
                </a:tc>
                <a:extLst>
                  <a:ext uri="{0D108BD9-81ED-4DB2-BD59-A6C34878D82A}">
                    <a16:rowId xmlns:a16="http://schemas.microsoft.com/office/drawing/2014/main" val="10001"/>
                  </a:ext>
                </a:extLst>
              </a:tr>
              <a:tr h="1012456">
                <a:tc>
                  <a:txBody>
                    <a:bodyPr/>
                    <a:lstStyle/>
                    <a:p>
                      <a:r>
                        <a:rPr lang="en-US" sz="2000" dirty="0"/>
                        <a:t>Present</a:t>
                      </a:r>
                    </a:p>
                    <a:p>
                      <a:pPr marL="0" marR="0" indent="0" algn="l" defTabSz="932742" rtl="0" eaLnBrk="1" fontAlgn="auto" latinLnBrk="0" hangingPunct="1">
                        <a:lnSpc>
                          <a:spcPct val="100000"/>
                        </a:lnSpc>
                        <a:spcBef>
                          <a:spcPts val="0"/>
                        </a:spcBef>
                        <a:spcAft>
                          <a:spcPts val="0"/>
                        </a:spcAft>
                        <a:buClrTx/>
                        <a:buSzTx/>
                        <a:buFontTx/>
                        <a:buNone/>
                        <a:tabLst/>
                        <a:defRPr/>
                      </a:pPr>
                      <a:r>
                        <a:rPr lang="en-US" sz="2000" kern="1200" dirty="0"/>
                        <a:t>(15 minutes)</a:t>
                      </a:r>
                    </a:p>
                  </a:txBody>
                  <a:tcPr marL="67235" marR="67235" marT="33617" marB="33617"/>
                </a:tc>
                <a:tc>
                  <a:txBody>
                    <a:bodyPr/>
                    <a:lstStyle/>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t>Deliver 15-minute presentation to the customer</a:t>
                      </a:r>
                      <a:endParaRPr lang="en-US" sz="20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ectangle 129">
            <a:extLst>
              <a:ext uri="{FF2B5EF4-FFF2-40B4-BE49-F238E27FC236}">
                <a16:creationId xmlns:a16="http://schemas.microsoft.com/office/drawing/2014/main" id="{959EE403-4CAE-447D-82FD-727F391E4494}"/>
              </a:ext>
            </a:extLst>
          </p:cNvPr>
          <p:cNvSpPr/>
          <p:nvPr/>
        </p:nvSpPr>
        <p:spPr bwMode="auto">
          <a:xfrm>
            <a:off x="148179" y="1618806"/>
            <a:ext cx="3931920" cy="160020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Web and mobile</a:t>
            </a:r>
          </a:p>
        </p:txBody>
      </p:sp>
      <p:sp>
        <p:nvSpPr>
          <p:cNvPr id="131" name="Rectangle 130">
            <a:extLst>
              <a:ext uri="{FF2B5EF4-FFF2-40B4-BE49-F238E27FC236}">
                <a16:creationId xmlns:a16="http://schemas.microsoft.com/office/drawing/2014/main" id="{B64EB740-392D-4135-AE03-234AE804A25A}"/>
              </a:ext>
            </a:extLst>
          </p:cNvPr>
          <p:cNvSpPr/>
          <p:nvPr/>
        </p:nvSpPr>
        <p:spPr bwMode="auto">
          <a:xfrm>
            <a:off x="4130970" y="1618806"/>
            <a:ext cx="3931920" cy="160020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Line of Business </a:t>
            </a:r>
          </a:p>
          <a:p>
            <a:pPr marL="0" marR="0" lvl="0" indent="0"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Apps like SAP,</a:t>
            </a:r>
          </a:p>
          <a:p>
            <a:pPr marL="0" marR="0" lvl="0" indent="0"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SharePoint</a:t>
            </a:r>
          </a:p>
        </p:txBody>
      </p:sp>
      <p:sp>
        <p:nvSpPr>
          <p:cNvPr id="132" name="Rectangle 131">
            <a:extLst>
              <a:ext uri="{FF2B5EF4-FFF2-40B4-BE49-F238E27FC236}">
                <a16:creationId xmlns:a16="http://schemas.microsoft.com/office/drawing/2014/main" id="{3224D88A-3585-4513-9927-2C3BA3697F90}"/>
              </a:ext>
            </a:extLst>
          </p:cNvPr>
          <p:cNvSpPr/>
          <p:nvPr/>
        </p:nvSpPr>
        <p:spPr bwMode="auto">
          <a:xfrm>
            <a:off x="8113761" y="1618806"/>
            <a:ext cx="3931920" cy="160020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Microservices apps</a:t>
            </a:r>
          </a:p>
        </p:txBody>
      </p:sp>
      <p:sp>
        <p:nvSpPr>
          <p:cNvPr id="133" name="Rectangle 132">
            <a:extLst>
              <a:ext uri="{FF2B5EF4-FFF2-40B4-BE49-F238E27FC236}">
                <a16:creationId xmlns:a16="http://schemas.microsoft.com/office/drawing/2014/main" id="{C85B6D92-26B2-42FA-B1C9-753ADC9C91AB}"/>
              </a:ext>
            </a:extLst>
          </p:cNvPr>
          <p:cNvSpPr/>
          <p:nvPr/>
        </p:nvSpPr>
        <p:spPr bwMode="auto">
          <a:xfrm>
            <a:off x="148179" y="3269615"/>
            <a:ext cx="3931920" cy="160020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Dev and test</a:t>
            </a:r>
          </a:p>
        </p:txBody>
      </p:sp>
      <p:sp>
        <p:nvSpPr>
          <p:cNvPr id="134" name="Rectangle 133">
            <a:extLst>
              <a:ext uri="{FF2B5EF4-FFF2-40B4-BE49-F238E27FC236}">
                <a16:creationId xmlns:a16="http://schemas.microsoft.com/office/drawing/2014/main" id="{D9C4BEF6-557B-4844-AAF2-2C341C686E2A}"/>
              </a:ext>
            </a:extLst>
          </p:cNvPr>
          <p:cNvSpPr/>
          <p:nvPr/>
        </p:nvSpPr>
        <p:spPr bwMode="auto">
          <a:xfrm>
            <a:off x="4130970" y="3269615"/>
            <a:ext cx="3931920" cy="160020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Big data </a:t>
            </a:r>
            <a:br>
              <a:rPr kumimoji="0" lang="en-US" sz="24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br>
            <a:r>
              <a:rPr kumimoji="0" lang="en-US" sz="24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and analytics</a:t>
            </a:r>
          </a:p>
        </p:txBody>
      </p:sp>
      <p:sp>
        <p:nvSpPr>
          <p:cNvPr id="135" name="Rectangle 134">
            <a:extLst>
              <a:ext uri="{FF2B5EF4-FFF2-40B4-BE49-F238E27FC236}">
                <a16:creationId xmlns:a16="http://schemas.microsoft.com/office/drawing/2014/main" id="{0489206F-BBBB-4C2D-B1DF-7234EB5B86C7}"/>
              </a:ext>
            </a:extLst>
          </p:cNvPr>
          <p:cNvSpPr/>
          <p:nvPr/>
        </p:nvSpPr>
        <p:spPr bwMode="auto">
          <a:xfrm>
            <a:off x="8113761" y="3269615"/>
            <a:ext cx="3931920" cy="160020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Internet of Things</a:t>
            </a:r>
          </a:p>
        </p:txBody>
      </p:sp>
      <p:sp>
        <p:nvSpPr>
          <p:cNvPr id="136" name="Rectangle 135">
            <a:extLst>
              <a:ext uri="{FF2B5EF4-FFF2-40B4-BE49-F238E27FC236}">
                <a16:creationId xmlns:a16="http://schemas.microsoft.com/office/drawing/2014/main" id="{3E545A36-4C16-40CB-8B84-0D84C961604A}"/>
              </a:ext>
            </a:extLst>
          </p:cNvPr>
          <p:cNvSpPr/>
          <p:nvPr/>
        </p:nvSpPr>
        <p:spPr bwMode="auto">
          <a:xfrm>
            <a:off x="148179" y="4915535"/>
            <a:ext cx="3931920" cy="160020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Backup, recovery, </a:t>
            </a:r>
            <a:br>
              <a:rPr kumimoji="0" lang="en-US" sz="24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br>
            <a:r>
              <a:rPr kumimoji="0" lang="en-US" sz="24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and archive</a:t>
            </a:r>
          </a:p>
        </p:txBody>
      </p:sp>
      <p:sp>
        <p:nvSpPr>
          <p:cNvPr id="137" name="Rectangle 136">
            <a:extLst>
              <a:ext uri="{FF2B5EF4-FFF2-40B4-BE49-F238E27FC236}">
                <a16:creationId xmlns:a16="http://schemas.microsoft.com/office/drawing/2014/main" id="{35740CF7-3CB1-4BD4-B75D-24EB6C0A688A}"/>
              </a:ext>
            </a:extLst>
          </p:cNvPr>
          <p:cNvSpPr/>
          <p:nvPr/>
        </p:nvSpPr>
        <p:spPr bwMode="auto">
          <a:xfrm>
            <a:off x="4130970" y="4915535"/>
            <a:ext cx="3931920" cy="160020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High performance computing</a:t>
            </a:r>
          </a:p>
        </p:txBody>
      </p:sp>
      <p:sp>
        <p:nvSpPr>
          <p:cNvPr id="138" name="Rectangle 137">
            <a:extLst>
              <a:ext uri="{FF2B5EF4-FFF2-40B4-BE49-F238E27FC236}">
                <a16:creationId xmlns:a16="http://schemas.microsoft.com/office/drawing/2014/main" id="{D5BE76D8-DDB5-4E72-80CD-61F999859563}"/>
              </a:ext>
            </a:extLst>
          </p:cNvPr>
          <p:cNvSpPr/>
          <p:nvPr/>
        </p:nvSpPr>
        <p:spPr bwMode="auto">
          <a:xfrm>
            <a:off x="8113761" y="4915535"/>
            <a:ext cx="3931920" cy="160020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Digital media</a:t>
            </a:r>
          </a:p>
        </p:txBody>
      </p:sp>
      <p:grpSp>
        <p:nvGrpSpPr>
          <p:cNvPr id="140" name="Group 139">
            <a:extLst>
              <a:ext uri="{FF2B5EF4-FFF2-40B4-BE49-F238E27FC236}">
                <a16:creationId xmlns:a16="http://schemas.microsoft.com/office/drawing/2014/main" id="{DF74540F-BF2F-401F-85EB-B1FFCB9EA898}"/>
              </a:ext>
            </a:extLst>
          </p:cNvPr>
          <p:cNvGrpSpPr/>
          <p:nvPr/>
        </p:nvGrpSpPr>
        <p:grpSpPr>
          <a:xfrm>
            <a:off x="2872299" y="3766995"/>
            <a:ext cx="8966119" cy="974922"/>
            <a:chOff x="2998758" y="3766995"/>
            <a:chExt cx="8966119" cy="974922"/>
          </a:xfrm>
        </p:grpSpPr>
        <p:pic>
          <p:nvPicPr>
            <p:cNvPr id="141" name="Picture 140">
              <a:extLst>
                <a:ext uri="{FF2B5EF4-FFF2-40B4-BE49-F238E27FC236}">
                  <a16:creationId xmlns:a16="http://schemas.microsoft.com/office/drawing/2014/main" id="{100EDE41-0371-45F5-A151-5825B18F1966}"/>
                </a:ext>
              </a:extLst>
            </p:cNvPr>
            <p:cNvPicPr>
              <a:picLocks noChangeAspect="1"/>
            </p:cNvPicPr>
            <p:nvPr/>
          </p:nvPicPr>
          <p:blipFill>
            <a:blip r:embed="rId2"/>
            <a:stretch>
              <a:fillRect/>
            </a:stretch>
          </p:blipFill>
          <p:spPr>
            <a:xfrm>
              <a:off x="7058500" y="3839275"/>
              <a:ext cx="954247" cy="875545"/>
            </a:xfrm>
            <a:prstGeom prst="rect">
              <a:avLst/>
            </a:prstGeom>
          </p:spPr>
        </p:pic>
        <p:pic>
          <p:nvPicPr>
            <p:cNvPr id="142" name="Picture 141">
              <a:extLst>
                <a:ext uri="{FF2B5EF4-FFF2-40B4-BE49-F238E27FC236}">
                  <a16:creationId xmlns:a16="http://schemas.microsoft.com/office/drawing/2014/main" id="{D37D8910-8A82-48D4-B284-5C01472509A5}"/>
                </a:ext>
              </a:extLst>
            </p:cNvPr>
            <p:cNvPicPr>
              <a:picLocks noChangeAspect="1"/>
            </p:cNvPicPr>
            <p:nvPr/>
          </p:nvPicPr>
          <p:blipFill>
            <a:blip r:embed="rId3"/>
            <a:stretch>
              <a:fillRect/>
            </a:stretch>
          </p:blipFill>
          <p:spPr>
            <a:xfrm>
              <a:off x="11010630" y="3786778"/>
              <a:ext cx="954247" cy="955139"/>
            </a:xfrm>
            <a:prstGeom prst="rect">
              <a:avLst/>
            </a:prstGeom>
          </p:spPr>
        </p:pic>
        <p:pic>
          <p:nvPicPr>
            <p:cNvPr id="143" name="Picture 142">
              <a:extLst>
                <a:ext uri="{FF2B5EF4-FFF2-40B4-BE49-F238E27FC236}">
                  <a16:creationId xmlns:a16="http://schemas.microsoft.com/office/drawing/2014/main" id="{B6E12B69-8926-46E9-BAB3-076E9F3118EE}"/>
                </a:ext>
              </a:extLst>
            </p:cNvPr>
            <p:cNvPicPr>
              <a:picLocks noChangeAspect="1"/>
            </p:cNvPicPr>
            <p:nvPr/>
          </p:nvPicPr>
          <p:blipFill>
            <a:blip r:embed="rId4"/>
            <a:stretch>
              <a:fillRect/>
            </a:stretch>
          </p:blipFill>
          <p:spPr>
            <a:xfrm>
              <a:off x="2998758" y="3766995"/>
              <a:ext cx="954247" cy="955139"/>
            </a:xfrm>
            <a:prstGeom prst="rect">
              <a:avLst/>
            </a:prstGeom>
          </p:spPr>
        </p:pic>
      </p:grpSp>
      <p:grpSp>
        <p:nvGrpSpPr>
          <p:cNvPr id="144" name="Group 143">
            <a:extLst>
              <a:ext uri="{FF2B5EF4-FFF2-40B4-BE49-F238E27FC236}">
                <a16:creationId xmlns:a16="http://schemas.microsoft.com/office/drawing/2014/main" id="{9E1F0BB8-8CE6-40B6-B0A6-3043B25900B7}"/>
              </a:ext>
            </a:extLst>
          </p:cNvPr>
          <p:cNvGrpSpPr/>
          <p:nvPr/>
        </p:nvGrpSpPr>
        <p:grpSpPr>
          <a:xfrm>
            <a:off x="2799974" y="5340608"/>
            <a:ext cx="9058772" cy="1069651"/>
            <a:chOff x="2926433" y="5340608"/>
            <a:chExt cx="9058772" cy="1069651"/>
          </a:xfrm>
        </p:grpSpPr>
        <p:pic>
          <p:nvPicPr>
            <p:cNvPr id="145" name="Picture 144">
              <a:extLst>
                <a:ext uri="{FF2B5EF4-FFF2-40B4-BE49-F238E27FC236}">
                  <a16:creationId xmlns:a16="http://schemas.microsoft.com/office/drawing/2014/main" id="{14873D4F-509E-4642-A4D0-6B7545BCBCF5}"/>
                </a:ext>
              </a:extLst>
            </p:cNvPr>
            <p:cNvPicPr>
              <a:picLocks noChangeAspect="1"/>
            </p:cNvPicPr>
            <p:nvPr/>
          </p:nvPicPr>
          <p:blipFill>
            <a:blip r:embed="rId5"/>
            <a:stretch>
              <a:fillRect/>
            </a:stretch>
          </p:blipFill>
          <p:spPr>
            <a:xfrm>
              <a:off x="2926433" y="5340608"/>
              <a:ext cx="1098896" cy="1028633"/>
            </a:xfrm>
            <a:prstGeom prst="rect">
              <a:avLst/>
            </a:prstGeom>
          </p:spPr>
        </p:pic>
        <p:pic>
          <p:nvPicPr>
            <p:cNvPr id="146" name="Picture 145">
              <a:extLst>
                <a:ext uri="{FF2B5EF4-FFF2-40B4-BE49-F238E27FC236}">
                  <a16:creationId xmlns:a16="http://schemas.microsoft.com/office/drawing/2014/main" id="{E3CB9228-7F30-4DD5-8BF8-08FA2F767A6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33985" y="5593215"/>
              <a:ext cx="1225477" cy="816985"/>
            </a:xfrm>
            <a:prstGeom prst="rect">
              <a:avLst/>
            </a:prstGeom>
          </p:spPr>
        </p:pic>
        <p:pic>
          <p:nvPicPr>
            <p:cNvPr id="147" name="Picture 146">
              <a:extLst>
                <a:ext uri="{FF2B5EF4-FFF2-40B4-BE49-F238E27FC236}">
                  <a16:creationId xmlns:a16="http://schemas.microsoft.com/office/drawing/2014/main" id="{274E66E2-7FA2-4E5E-B124-93622DC706C4}"/>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990302" y="5415356"/>
              <a:ext cx="994903" cy="994903"/>
            </a:xfrm>
            <a:prstGeom prst="rect">
              <a:avLst/>
            </a:prstGeom>
          </p:spPr>
        </p:pic>
      </p:grpSp>
      <p:grpSp>
        <p:nvGrpSpPr>
          <p:cNvPr id="148" name="Group 147">
            <a:extLst>
              <a:ext uri="{FF2B5EF4-FFF2-40B4-BE49-F238E27FC236}">
                <a16:creationId xmlns:a16="http://schemas.microsoft.com/office/drawing/2014/main" id="{3213FC68-B622-4FC2-9DFA-66453AF1F56E}"/>
              </a:ext>
            </a:extLst>
          </p:cNvPr>
          <p:cNvGrpSpPr/>
          <p:nvPr/>
        </p:nvGrpSpPr>
        <p:grpSpPr>
          <a:xfrm>
            <a:off x="2910399" y="1942799"/>
            <a:ext cx="8893386" cy="1160878"/>
            <a:chOff x="3036858" y="1942799"/>
            <a:chExt cx="8893386" cy="1160878"/>
          </a:xfrm>
        </p:grpSpPr>
        <p:grpSp>
          <p:nvGrpSpPr>
            <p:cNvPr id="149" name="Group 148">
              <a:extLst>
                <a:ext uri="{FF2B5EF4-FFF2-40B4-BE49-F238E27FC236}">
                  <a16:creationId xmlns:a16="http://schemas.microsoft.com/office/drawing/2014/main" id="{852DDC88-A832-4867-B9E0-26F885121954}"/>
                </a:ext>
              </a:extLst>
            </p:cNvPr>
            <p:cNvGrpSpPr/>
            <p:nvPr/>
          </p:nvGrpSpPr>
          <p:grpSpPr>
            <a:xfrm>
              <a:off x="3036858" y="2143456"/>
              <a:ext cx="954247" cy="960221"/>
              <a:chOff x="311804" y="1754876"/>
              <a:chExt cx="973519" cy="979615"/>
            </a:xfrm>
          </p:grpSpPr>
          <p:pic>
            <p:nvPicPr>
              <p:cNvPr id="249" name="Picture 248">
                <a:extLst>
                  <a:ext uri="{FF2B5EF4-FFF2-40B4-BE49-F238E27FC236}">
                    <a16:creationId xmlns:a16="http://schemas.microsoft.com/office/drawing/2014/main" id="{FCE34B88-7FD7-4E0D-9D17-35A007CA7743}"/>
                  </a:ext>
                </a:extLst>
              </p:cNvPr>
              <p:cNvPicPr>
                <a:picLocks noChangeAspect="1"/>
              </p:cNvPicPr>
              <p:nvPr/>
            </p:nvPicPr>
            <p:blipFill>
              <a:blip r:embed="rId8"/>
              <a:stretch>
                <a:fillRect/>
              </a:stretch>
            </p:blipFill>
            <p:spPr>
              <a:xfrm>
                <a:off x="532627" y="1754876"/>
                <a:ext cx="415193" cy="606524"/>
              </a:xfrm>
              <a:prstGeom prst="rect">
                <a:avLst/>
              </a:prstGeom>
            </p:spPr>
          </p:pic>
          <p:pic>
            <p:nvPicPr>
              <p:cNvPr id="250" name="Picture 249">
                <a:extLst>
                  <a:ext uri="{FF2B5EF4-FFF2-40B4-BE49-F238E27FC236}">
                    <a16:creationId xmlns:a16="http://schemas.microsoft.com/office/drawing/2014/main" id="{C8526724-E56B-4D95-BC18-EBAAE027B1CD}"/>
                  </a:ext>
                </a:extLst>
              </p:cNvPr>
              <p:cNvPicPr>
                <a:picLocks noChangeAspect="1"/>
              </p:cNvPicPr>
              <p:nvPr/>
            </p:nvPicPr>
            <p:blipFill>
              <a:blip r:embed="rId9"/>
              <a:stretch>
                <a:fillRect/>
              </a:stretch>
            </p:blipFill>
            <p:spPr>
              <a:xfrm>
                <a:off x="311804" y="1760061"/>
                <a:ext cx="973519" cy="974430"/>
              </a:xfrm>
              <a:prstGeom prst="rect">
                <a:avLst/>
              </a:prstGeom>
            </p:spPr>
          </p:pic>
        </p:grpSp>
        <p:pic>
          <p:nvPicPr>
            <p:cNvPr id="150" name="Picture 149">
              <a:extLst>
                <a:ext uri="{FF2B5EF4-FFF2-40B4-BE49-F238E27FC236}">
                  <a16:creationId xmlns:a16="http://schemas.microsoft.com/office/drawing/2014/main" id="{86352D19-C928-4438-B9FC-7A5E38454A09}"/>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10765862" y="2363509"/>
              <a:ext cx="1164382" cy="740058"/>
            </a:xfrm>
            <a:prstGeom prst="rect">
              <a:avLst/>
            </a:prstGeom>
          </p:spPr>
        </p:pic>
        <p:grpSp>
          <p:nvGrpSpPr>
            <p:cNvPr id="151" name="Group 150">
              <a:extLst>
                <a:ext uri="{FF2B5EF4-FFF2-40B4-BE49-F238E27FC236}">
                  <a16:creationId xmlns:a16="http://schemas.microsoft.com/office/drawing/2014/main" id="{87D208C6-BE94-4C80-BFD9-0A71231C2383}"/>
                </a:ext>
              </a:extLst>
            </p:cNvPr>
            <p:cNvGrpSpPr/>
            <p:nvPr/>
          </p:nvGrpSpPr>
          <p:grpSpPr>
            <a:xfrm>
              <a:off x="6880879" y="1942799"/>
              <a:ext cx="1131688" cy="1117576"/>
              <a:chOff x="888427" y="2331708"/>
              <a:chExt cx="2676306" cy="2642925"/>
            </a:xfrm>
          </p:grpSpPr>
          <p:grpSp>
            <p:nvGrpSpPr>
              <p:cNvPr id="152" name="Group 151">
                <a:extLst>
                  <a:ext uri="{FF2B5EF4-FFF2-40B4-BE49-F238E27FC236}">
                    <a16:creationId xmlns:a16="http://schemas.microsoft.com/office/drawing/2014/main" id="{3C6BA9FF-D26D-425D-BE56-5EFE425392F2}"/>
                  </a:ext>
                </a:extLst>
              </p:cNvPr>
              <p:cNvGrpSpPr/>
              <p:nvPr/>
            </p:nvGrpSpPr>
            <p:grpSpPr>
              <a:xfrm>
                <a:off x="888427" y="2331708"/>
                <a:ext cx="1551170" cy="2155679"/>
                <a:chOff x="-2165350" y="2309813"/>
                <a:chExt cx="1389063" cy="1930401"/>
              </a:xfrm>
            </p:grpSpPr>
            <p:sp>
              <p:nvSpPr>
                <p:cNvPr id="210" name="Freeform 68">
                  <a:extLst>
                    <a:ext uri="{FF2B5EF4-FFF2-40B4-BE49-F238E27FC236}">
                      <a16:creationId xmlns:a16="http://schemas.microsoft.com/office/drawing/2014/main" id="{6461C30A-A1BF-4A20-9CB2-3203F0975D3F}"/>
                    </a:ext>
                  </a:extLst>
                </p:cNvPr>
                <p:cNvSpPr>
                  <a:spLocks/>
                </p:cNvSpPr>
                <p:nvPr/>
              </p:nvSpPr>
              <p:spPr bwMode="auto">
                <a:xfrm>
                  <a:off x="-1514475" y="2568576"/>
                  <a:ext cx="738188" cy="1671638"/>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11" name="Freeform 69">
                  <a:extLst>
                    <a:ext uri="{FF2B5EF4-FFF2-40B4-BE49-F238E27FC236}">
                      <a16:creationId xmlns:a16="http://schemas.microsoft.com/office/drawing/2014/main" id="{62DA503F-15EF-4905-8A6E-201C04E0C35B}"/>
                    </a:ext>
                  </a:extLst>
                </p:cNvPr>
                <p:cNvSpPr>
                  <a:spLocks/>
                </p:cNvSpPr>
                <p:nvPr/>
              </p:nvSpPr>
              <p:spPr bwMode="auto">
                <a:xfrm>
                  <a:off x="-1730375" y="2657476"/>
                  <a:ext cx="528638" cy="1582738"/>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12" name="Freeform 71">
                  <a:extLst>
                    <a:ext uri="{FF2B5EF4-FFF2-40B4-BE49-F238E27FC236}">
                      <a16:creationId xmlns:a16="http://schemas.microsoft.com/office/drawing/2014/main" id="{D3E4261F-BBED-4E2A-9B86-070D1BAC159E}"/>
                    </a:ext>
                  </a:extLst>
                </p:cNvPr>
                <p:cNvSpPr>
                  <a:spLocks/>
                </p:cNvSpPr>
                <p:nvPr/>
              </p:nvSpPr>
              <p:spPr bwMode="auto">
                <a:xfrm>
                  <a:off x="-1843088" y="2309813"/>
                  <a:ext cx="244475" cy="206375"/>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13" name="Freeform 72">
                  <a:extLst>
                    <a:ext uri="{FF2B5EF4-FFF2-40B4-BE49-F238E27FC236}">
                      <a16:creationId xmlns:a16="http://schemas.microsoft.com/office/drawing/2014/main" id="{68B3A9C3-79F8-453A-94EA-4B99327B445C}"/>
                    </a:ext>
                  </a:extLst>
                </p:cNvPr>
                <p:cNvSpPr>
                  <a:spLocks/>
                </p:cNvSpPr>
                <p:nvPr/>
              </p:nvSpPr>
              <p:spPr bwMode="auto">
                <a:xfrm>
                  <a:off x="-1782763" y="2549526"/>
                  <a:ext cx="123825" cy="134938"/>
                </a:xfrm>
                <a:custGeom>
                  <a:avLst/>
                  <a:gdLst>
                    <a:gd name="T0" fmla="*/ 78 w 78"/>
                    <a:gd name="T1" fmla="*/ 64 h 85"/>
                    <a:gd name="T2" fmla="*/ 39 w 78"/>
                    <a:gd name="T3" fmla="*/ 85 h 85"/>
                    <a:gd name="T4" fmla="*/ 0 w 78"/>
                    <a:gd name="T5" fmla="*/ 64 h 85"/>
                    <a:gd name="T6" fmla="*/ 0 w 78"/>
                    <a:gd name="T7" fmla="*/ 0 h 85"/>
                    <a:gd name="T8" fmla="*/ 78 w 78"/>
                    <a:gd name="T9" fmla="*/ 0 h 85"/>
                    <a:gd name="T10" fmla="*/ 78 w 78"/>
                    <a:gd name="T11" fmla="*/ 64 h 85"/>
                  </a:gdLst>
                  <a:ahLst/>
                  <a:cxnLst>
                    <a:cxn ang="0">
                      <a:pos x="T0" y="T1"/>
                    </a:cxn>
                    <a:cxn ang="0">
                      <a:pos x="T2" y="T3"/>
                    </a:cxn>
                    <a:cxn ang="0">
                      <a:pos x="T4" y="T5"/>
                    </a:cxn>
                    <a:cxn ang="0">
                      <a:pos x="T6" y="T7"/>
                    </a:cxn>
                    <a:cxn ang="0">
                      <a:pos x="T8" y="T9"/>
                    </a:cxn>
                    <a:cxn ang="0">
                      <a:pos x="T10" y="T11"/>
                    </a:cxn>
                  </a:cxnLst>
                  <a:rect l="0" t="0" r="r" b="b"/>
                  <a:pathLst>
                    <a:path w="78" h="85">
                      <a:moveTo>
                        <a:pt x="78" y="64"/>
                      </a:moveTo>
                      <a:lnTo>
                        <a:pt x="39" y="85"/>
                      </a:lnTo>
                      <a:lnTo>
                        <a:pt x="0" y="64"/>
                      </a:lnTo>
                      <a:lnTo>
                        <a:pt x="0" y="0"/>
                      </a:lnTo>
                      <a:lnTo>
                        <a:pt x="78" y="0"/>
                      </a:lnTo>
                      <a:lnTo>
                        <a:pt x="78"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14" name="Freeform 73">
                  <a:extLst>
                    <a:ext uri="{FF2B5EF4-FFF2-40B4-BE49-F238E27FC236}">
                      <a16:creationId xmlns:a16="http://schemas.microsoft.com/office/drawing/2014/main" id="{091FCDCD-4704-41D6-834A-0DC7355072EB}"/>
                    </a:ext>
                  </a:extLst>
                </p:cNvPr>
                <p:cNvSpPr>
                  <a:spLocks/>
                </p:cNvSpPr>
                <p:nvPr/>
              </p:nvSpPr>
              <p:spPr bwMode="auto">
                <a:xfrm>
                  <a:off x="-1779588" y="2684463"/>
                  <a:ext cx="117475" cy="582613"/>
                </a:xfrm>
                <a:custGeom>
                  <a:avLst/>
                  <a:gdLst>
                    <a:gd name="T0" fmla="*/ 45 w 74"/>
                    <a:gd name="T1" fmla="*/ 39 h 367"/>
                    <a:gd name="T2" fmla="*/ 66 w 74"/>
                    <a:gd name="T3" fmla="*/ 21 h 367"/>
                    <a:gd name="T4" fmla="*/ 37 w 74"/>
                    <a:gd name="T5" fmla="*/ 0 h 367"/>
                    <a:gd name="T6" fmla="*/ 6 w 74"/>
                    <a:gd name="T7" fmla="*/ 21 h 367"/>
                    <a:gd name="T8" fmla="*/ 29 w 74"/>
                    <a:gd name="T9" fmla="*/ 39 h 367"/>
                    <a:gd name="T10" fmla="*/ 0 w 74"/>
                    <a:gd name="T11" fmla="*/ 338 h 367"/>
                    <a:gd name="T12" fmla="*/ 37 w 74"/>
                    <a:gd name="T13" fmla="*/ 367 h 367"/>
                    <a:gd name="T14" fmla="*/ 74 w 74"/>
                    <a:gd name="T15" fmla="*/ 338 h 367"/>
                    <a:gd name="T16" fmla="*/ 45 w 74"/>
                    <a:gd name="T17" fmla="*/ 39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67">
                      <a:moveTo>
                        <a:pt x="45" y="39"/>
                      </a:moveTo>
                      <a:lnTo>
                        <a:pt x="66" y="21"/>
                      </a:lnTo>
                      <a:lnTo>
                        <a:pt x="37" y="0"/>
                      </a:lnTo>
                      <a:lnTo>
                        <a:pt x="6" y="21"/>
                      </a:lnTo>
                      <a:lnTo>
                        <a:pt x="29" y="39"/>
                      </a:lnTo>
                      <a:lnTo>
                        <a:pt x="0" y="338"/>
                      </a:lnTo>
                      <a:lnTo>
                        <a:pt x="37" y="367"/>
                      </a:lnTo>
                      <a:lnTo>
                        <a:pt x="74" y="338"/>
                      </a:lnTo>
                      <a:lnTo>
                        <a:pt x="45" y="3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15" name="Freeform 74">
                  <a:extLst>
                    <a:ext uri="{FF2B5EF4-FFF2-40B4-BE49-F238E27FC236}">
                      <a16:creationId xmlns:a16="http://schemas.microsoft.com/office/drawing/2014/main" id="{58D195A7-1FF1-4EED-8087-B2406FFAA022}"/>
                    </a:ext>
                  </a:extLst>
                </p:cNvPr>
                <p:cNvSpPr>
                  <a:spLocks/>
                </p:cNvSpPr>
                <p:nvPr/>
              </p:nvSpPr>
              <p:spPr bwMode="auto">
                <a:xfrm>
                  <a:off x="-2165350" y="2667001"/>
                  <a:ext cx="296863" cy="692150"/>
                </a:xfrm>
                <a:custGeom>
                  <a:avLst/>
                  <a:gdLst>
                    <a:gd name="T0" fmla="*/ 97 w 97"/>
                    <a:gd name="T1" fmla="*/ 9 h 226"/>
                    <a:gd name="T2" fmla="*/ 63 w 97"/>
                    <a:gd name="T3" fmla="*/ 0 h 226"/>
                    <a:gd name="T4" fmla="*/ 0 w 97"/>
                    <a:gd name="T5" fmla="*/ 226 h 226"/>
                    <a:gd name="T6" fmla="*/ 36 w 97"/>
                    <a:gd name="T7" fmla="*/ 226 h 226"/>
                    <a:gd name="T8" fmla="*/ 97 w 97"/>
                    <a:gd name="T9" fmla="*/ 9 h 226"/>
                  </a:gdLst>
                  <a:ahLst/>
                  <a:cxnLst>
                    <a:cxn ang="0">
                      <a:pos x="T0" y="T1"/>
                    </a:cxn>
                    <a:cxn ang="0">
                      <a:pos x="T2" y="T3"/>
                    </a:cxn>
                    <a:cxn ang="0">
                      <a:pos x="T4" y="T5"/>
                    </a:cxn>
                    <a:cxn ang="0">
                      <a:pos x="T6" y="T7"/>
                    </a:cxn>
                    <a:cxn ang="0">
                      <a:pos x="T8" y="T9"/>
                    </a:cxn>
                  </a:cxnLst>
                  <a:rect l="0" t="0" r="r" b="b"/>
                  <a:pathLst>
                    <a:path w="97" h="226">
                      <a:moveTo>
                        <a:pt x="97" y="9"/>
                      </a:moveTo>
                      <a:cubicBezTo>
                        <a:pt x="86" y="6"/>
                        <a:pt x="74" y="3"/>
                        <a:pt x="63" y="0"/>
                      </a:cubicBezTo>
                      <a:cubicBezTo>
                        <a:pt x="29" y="73"/>
                        <a:pt x="8" y="146"/>
                        <a:pt x="0" y="226"/>
                      </a:cubicBezTo>
                      <a:cubicBezTo>
                        <a:pt x="36" y="226"/>
                        <a:pt x="36" y="226"/>
                        <a:pt x="36" y="226"/>
                      </a:cubicBezTo>
                      <a:cubicBezTo>
                        <a:pt x="44" y="149"/>
                        <a:pt x="65" y="79"/>
                        <a:pt x="97" y="9"/>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16" name="Freeform 75">
                  <a:extLst>
                    <a:ext uri="{FF2B5EF4-FFF2-40B4-BE49-F238E27FC236}">
                      <a16:creationId xmlns:a16="http://schemas.microsoft.com/office/drawing/2014/main" id="{BF9D8E90-6022-4329-9C25-3C956ED36F6A}"/>
                    </a:ext>
                  </a:extLst>
                </p:cNvPr>
                <p:cNvSpPr>
                  <a:spLocks/>
                </p:cNvSpPr>
                <p:nvPr/>
              </p:nvSpPr>
              <p:spPr bwMode="auto">
                <a:xfrm>
                  <a:off x="-1570038" y="2667001"/>
                  <a:ext cx="296863" cy="692150"/>
                </a:xfrm>
                <a:custGeom>
                  <a:avLst/>
                  <a:gdLst>
                    <a:gd name="T0" fmla="*/ 0 w 97"/>
                    <a:gd name="T1" fmla="*/ 9 h 226"/>
                    <a:gd name="T2" fmla="*/ 34 w 97"/>
                    <a:gd name="T3" fmla="*/ 0 h 226"/>
                    <a:gd name="T4" fmla="*/ 97 w 97"/>
                    <a:gd name="T5" fmla="*/ 226 h 226"/>
                    <a:gd name="T6" fmla="*/ 61 w 97"/>
                    <a:gd name="T7" fmla="*/ 226 h 226"/>
                    <a:gd name="T8" fmla="*/ 0 w 97"/>
                    <a:gd name="T9" fmla="*/ 9 h 226"/>
                  </a:gdLst>
                  <a:ahLst/>
                  <a:cxnLst>
                    <a:cxn ang="0">
                      <a:pos x="T0" y="T1"/>
                    </a:cxn>
                    <a:cxn ang="0">
                      <a:pos x="T2" y="T3"/>
                    </a:cxn>
                    <a:cxn ang="0">
                      <a:pos x="T4" y="T5"/>
                    </a:cxn>
                    <a:cxn ang="0">
                      <a:pos x="T6" y="T7"/>
                    </a:cxn>
                    <a:cxn ang="0">
                      <a:pos x="T8" y="T9"/>
                    </a:cxn>
                  </a:cxnLst>
                  <a:rect l="0" t="0" r="r" b="b"/>
                  <a:pathLst>
                    <a:path w="97" h="226">
                      <a:moveTo>
                        <a:pt x="0" y="9"/>
                      </a:moveTo>
                      <a:cubicBezTo>
                        <a:pt x="11" y="6"/>
                        <a:pt x="23" y="3"/>
                        <a:pt x="34" y="0"/>
                      </a:cubicBezTo>
                      <a:cubicBezTo>
                        <a:pt x="68" y="73"/>
                        <a:pt x="89" y="146"/>
                        <a:pt x="97" y="226"/>
                      </a:cubicBezTo>
                      <a:cubicBezTo>
                        <a:pt x="61" y="226"/>
                        <a:pt x="61" y="226"/>
                        <a:pt x="61" y="226"/>
                      </a:cubicBezTo>
                      <a:cubicBezTo>
                        <a:pt x="53" y="149"/>
                        <a:pt x="32" y="79"/>
                        <a:pt x="0" y="9"/>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17" name="Freeform 76">
                  <a:extLst>
                    <a:ext uri="{FF2B5EF4-FFF2-40B4-BE49-F238E27FC236}">
                      <a16:creationId xmlns:a16="http://schemas.microsoft.com/office/drawing/2014/main" id="{5C6D75CE-DADB-4B9E-B3C9-76D505FD7C40}"/>
                    </a:ext>
                  </a:extLst>
                </p:cNvPr>
                <p:cNvSpPr>
                  <a:spLocks/>
                </p:cNvSpPr>
                <p:nvPr/>
              </p:nvSpPr>
              <p:spPr bwMode="auto">
                <a:xfrm>
                  <a:off x="-1908175" y="3522663"/>
                  <a:ext cx="180975" cy="652463"/>
                </a:xfrm>
                <a:custGeom>
                  <a:avLst/>
                  <a:gdLst>
                    <a:gd name="T0" fmla="*/ 99 w 114"/>
                    <a:gd name="T1" fmla="*/ 411 h 411"/>
                    <a:gd name="T2" fmla="*/ 16 w 114"/>
                    <a:gd name="T3" fmla="*/ 411 h 411"/>
                    <a:gd name="T4" fmla="*/ 0 w 114"/>
                    <a:gd name="T5" fmla="*/ 0 h 411"/>
                    <a:gd name="T6" fmla="*/ 114 w 114"/>
                    <a:gd name="T7" fmla="*/ 0 h 411"/>
                    <a:gd name="T8" fmla="*/ 99 w 114"/>
                    <a:gd name="T9" fmla="*/ 411 h 411"/>
                  </a:gdLst>
                  <a:ahLst/>
                  <a:cxnLst>
                    <a:cxn ang="0">
                      <a:pos x="T0" y="T1"/>
                    </a:cxn>
                    <a:cxn ang="0">
                      <a:pos x="T2" y="T3"/>
                    </a:cxn>
                    <a:cxn ang="0">
                      <a:pos x="T4" y="T5"/>
                    </a:cxn>
                    <a:cxn ang="0">
                      <a:pos x="T6" y="T7"/>
                    </a:cxn>
                    <a:cxn ang="0">
                      <a:pos x="T8" y="T9"/>
                    </a:cxn>
                  </a:cxnLst>
                  <a:rect l="0" t="0" r="r" b="b"/>
                  <a:pathLst>
                    <a:path w="114" h="411">
                      <a:moveTo>
                        <a:pt x="99" y="411"/>
                      </a:moveTo>
                      <a:lnTo>
                        <a:pt x="16" y="411"/>
                      </a:lnTo>
                      <a:lnTo>
                        <a:pt x="0" y="0"/>
                      </a:lnTo>
                      <a:lnTo>
                        <a:pt x="114" y="0"/>
                      </a:lnTo>
                      <a:lnTo>
                        <a:pt x="99" y="411"/>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18" name="Freeform 77">
                  <a:extLst>
                    <a:ext uri="{FF2B5EF4-FFF2-40B4-BE49-F238E27FC236}">
                      <a16:creationId xmlns:a16="http://schemas.microsoft.com/office/drawing/2014/main" id="{EFD5739B-9286-4F90-8F1D-584BECB23286}"/>
                    </a:ext>
                  </a:extLst>
                </p:cNvPr>
                <p:cNvSpPr>
                  <a:spLocks/>
                </p:cNvSpPr>
                <p:nvPr/>
              </p:nvSpPr>
              <p:spPr bwMode="auto">
                <a:xfrm>
                  <a:off x="-1717675" y="3522663"/>
                  <a:ext cx="184150" cy="652463"/>
                </a:xfrm>
                <a:custGeom>
                  <a:avLst/>
                  <a:gdLst>
                    <a:gd name="T0" fmla="*/ 101 w 116"/>
                    <a:gd name="T1" fmla="*/ 411 h 411"/>
                    <a:gd name="T2" fmla="*/ 16 w 116"/>
                    <a:gd name="T3" fmla="*/ 411 h 411"/>
                    <a:gd name="T4" fmla="*/ 0 w 116"/>
                    <a:gd name="T5" fmla="*/ 0 h 411"/>
                    <a:gd name="T6" fmla="*/ 116 w 116"/>
                    <a:gd name="T7" fmla="*/ 0 h 411"/>
                    <a:gd name="T8" fmla="*/ 101 w 116"/>
                    <a:gd name="T9" fmla="*/ 411 h 411"/>
                  </a:gdLst>
                  <a:ahLst/>
                  <a:cxnLst>
                    <a:cxn ang="0">
                      <a:pos x="T0" y="T1"/>
                    </a:cxn>
                    <a:cxn ang="0">
                      <a:pos x="T2" y="T3"/>
                    </a:cxn>
                    <a:cxn ang="0">
                      <a:pos x="T4" y="T5"/>
                    </a:cxn>
                    <a:cxn ang="0">
                      <a:pos x="T6" y="T7"/>
                    </a:cxn>
                    <a:cxn ang="0">
                      <a:pos x="T8" y="T9"/>
                    </a:cxn>
                  </a:cxnLst>
                  <a:rect l="0" t="0" r="r" b="b"/>
                  <a:pathLst>
                    <a:path w="116" h="411">
                      <a:moveTo>
                        <a:pt x="101" y="411"/>
                      </a:moveTo>
                      <a:lnTo>
                        <a:pt x="16" y="411"/>
                      </a:lnTo>
                      <a:lnTo>
                        <a:pt x="0" y="0"/>
                      </a:lnTo>
                      <a:lnTo>
                        <a:pt x="116" y="0"/>
                      </a:lnTo>
                      <a:lnTo>
                        <a:pt x="101" y="411"/>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19" name="Freeform 78">
                  <a:extLst>
                    <a:ext uri="{FF2B5EF4-FFF2-40B4-BE49-F238E27FC236}">
                      <a16:creationId xmlns:a16="http://schemas.microsoft.com/office/drawing/2014/main" id="{51518884-A512-42EF-8FA2-94E2D81EC56E}"/>
                    </a:ext>
                  </a:extLst>
                </p:cNvPr>
                <p:cNvSpPr>
                  <a:spLocks/>
                </p:cNvSpPr>
                <p:nvPr/>
              </p:nvSpPr>
              <p:spPr bwMode="auto">
                <a:xfrm>
                  <a:off x="-1895475" y="4160838"/>
                  <a:ext cx="157163" cy="79375"/>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20" name="Freeform 79">
                  <a:extLst>
                    <a:ext uri="{FF2B5EF4-FFF2-40B4-BE49-F238E27FC236}">
                      <a16:creationId xmlns:a16="http://schemas.microsoft.com/office/drawing/2014/main" id="{1C5AD4FA-ED21-4647-BEC3-6D0EE3F115FC}"/>
                    </a:ext>
                  </a:extLst>
                </p:cNvPr>
                <p:cNvSpPr>
                  <a:spLocks/>
                </p:cNvSpPr>
                <p:nvPr/>
              </p:nvSpPr>
              <p:spPr bwMode="auto">
                <a:xfrm>
                  <a:off x="-1701800" y="4160838"/>
                  <a:ext cx="155575" cy="79375"/>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21" name="Freeform 80">
                  <a:extLst>
                    <a:ext uri="{FF2B5EF4-FFF2-40B4-BE49-F238E27FC236}">
                      <a16:creationId xmlns:a16="http://schemas.microsoft.com/office/drawing/2014/main" id="{D475940C-6112-48B5-809A-3521B36192D6}"/>
                    </a:ext>
                  </a:extLst>
                </p:cNvPr>
                <p:cNvSpPr>
                  <a:spLocks/>
                </p:cNvSpPr>
                <p:nvPr/>
              </p:nvSpPr>
              <p:spPr bwMode="auto">
                <a:xfrm>
                  <a:off x="-2149475" y="3359151"/>
                  <a:ext cx="79375" cy="88900"/>
                </a:xfrm>
                <a:custGeom>
                  <a:avLst/>
                  <a:gdLst>
                    <a:gd name="T0" fmla="*/ 0 w 26"/>
                    <a:gd name="T1" fmla="*/ 0 h 29"/>
                    <a:gd name="T2" fmla="*/ 0 w 26"/>
                    <a:gd name="T3" fmla="*/ 16 h 29"/>
                    <a:gd name="T4" fmla="*/ 13 w 26"/>
                    <a:gd name="T5" fmla="*/ 29 h 29"/>
                    <a:gd name="T6" fmla="*/ 26 w 26"/>
                    <a:gd name="T7" fmla="*/ 16 h 29"/>
                    <a:gd name="T8" fmla="*/ 26 w 26"/>
                    <a:gd name="T9" fmla="*/ 0 h 29"/>
                    <a:gd name="T10" fmla="*/ 0 w 26"/>
                    <a:gd name="T11" fmla="*/ 0 h 29"/>
                  </a:gdLst>
                  <a:ahLst/>
                  <a:cxnLst>
                    <a:cxn ang="0">
                      <a:pos x="T0" y="T1"/>
                    </a:cxn>
                    <a:cxn ang="0">
                      <a:pos x="T2" y="T3"/>
                    </a:cxn>
                    <a:cxn ang="0">
                      <a:pos x="T4" y="T5"/>
                    </a:cxn>
                    <a:cxn ang="0">
                      <a:pos x="T6" y="T7"/>
                    </a:cxn>
                    <a:cxn ang="0">
                      <a:pos x="T8" y="T9"/>
                    </a:cxn>
                    <a:cxn ang="0">
                      <a:pos x="T10" y="T11"/>
                    </a:cxn>
                  </a:cxnLst>
                  <a:rect l="0" t="0" r="r" b="b"/>
                  <a:pathLst>
                    <a:path w="26" h="29">
                      <a:moveTo>
                        <a:pt x="0" y="0"/>
                      </a:moveTo>
                      <a:cubicBezTo>
                        <a:pt x="0" y="16"/>
                        <a:pt x="0" y="16"/>
                        <a:pt x="0" y="16"/>
                      </a:cubicBezTo>
                      <a:cubicBezTo>
                        <a:pt x="0" y="23"/>
                        <a:pt x="6" y="29"/>
                        <a:pt x="13" y="29"/>
                      </a:cubicBezTo>
                      <a:cubicBezTo>
                        <a:pt x="20" y="29"/>
                        <a:pt x="26" y="23"/>
                        <a:pt x="26" y="16"/>
                      </a:cubicBezTo>
                      <a:cubicBezTo>
                        <a:pt x="26" y="0"/>
                        <a:pt x="26" y="0"/>
                        <a:pt x="2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22" name="Freeform 81">
                  <a:extLst>
                    <a:ext uri="{FF2B5EF4-FFF2-40B4-BE49-F238E27FC236}">
                      <a16:creationId xmlns:a16="http://schemas.microsoft.com/office/drawing/2014/main" id="{97095C24-136B-4EB8-B98F-216BB2FBA547}"/>
                    </a:ext>
                  </a:extLst>
                </p:cNvPr>
                <p:cNvSpPr>
                  <a:spLocks/>
                </p:cNvSpPr>
                <p:nvPr/>
              </p:nvSpPr>
              <p:spPr bwMode="auto">
                <a:xfrm>
                  <a:off x="-1368425" y="3359151"/>
                  <a:ext cx="80963" cy="88900"/>
                </a:xfrm>
                <a:custGeom>
                  <a:avLst/>
                  <a:gdLst>
                    <a:gd name="T0" fmla="*/ 0 w 26"/>
                    <a:gd name="T1" fmla="*/ 0 h 29"/>
                    <a:gd name="T2" fmla="*/ 0 w 26"/>
                    <a:gd name="T3" fmla="*/ 16 h 29"/>
                    <a:gd name="T4" fmla="*/ 13 w 26"/>
                    <a:gd name="T5" fmla="*/ 29 h 29"/>
                    <a:gd name="T6" fmla="*/ 26 w 26"/>
                    <a:gd name="T7" fmla="*/ 16 h 29"/>
                    <a:gd name="T8" fmla="*/ 26 w 26"/>
                    <a:gd name="T9" fmla="*/ 0 h 29"/>
                    <a:gd name="T10" fmla="*/ 0 w 26"/>
                    <a:gd name="T11" fmla="*/ 0 h 29"/>
                  </a:gdLst>
                  <a:ahLst/>
                  <a:cxnLst>
                    <a:cxn ang="0">
                      <a:pos x="T0" y="T1"/>
                    </a:cxn>
                    <a:cxn ang="0">
                      <a:pos x="T2" y="T3"/>
                    </a:cxn>
                    <a:cxn ang="0">
                      <a:pos x="T4" y="T5"/>
                    </a:cxn>
                    <a:cxn ang="0">
                      <a:pos x="T6" y="T7"/>
                    </a:cxn>
                    <a:cxn ang="0">
                      <a:pos x="T8" y="T9"/>
                    </a:cxn>
                    <a:cxn ang="0">
                      <a:pos x="T10" y="T11"/>
                    </a:cxn>
                  </a:cxnLst>
                  <a:rect l="0" t="0" r="r" b="b"/>
                  <a:pathLst>
                    <a:path w="26" h="29">
                      <a:moveTo>
                        <a:pt x="0" y="0"/>
                      </a:moveTo>
                      <a:cubicBezTo>
                        <a:pt x="0" y="16"/>
                        <a:pt x="0" y="16"/>
                        <a:pt x="0" y="16"/>
                      </a:cubicBezTo>
                      <a:cubicBezTo>
                        <a:pt x="0" y="23"/>
                        <a:pt x="6" y="29"/>
                        <a:pt x="13" y="29"/>
                      </a:cubicBezTo>
                      <a:cubicBezTo>
                        <a:pt x="20" y="29"/>
                        <a:pt x="26" y="23"/>
                        <a:pt x="26" y="16"/>
                      </a:cubicBezTo>
                      <a:cubicBezTo>
                        <a:pt x="26" y="0"/>
                        <a:pt x="26" y="0"/>
                        <a:pt x="2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23" name="Freeform 82">
                  <a:extLst>
                    <a:ext uri="{FF2B5EF4-FFF2-40B4-BE49-F238E27FC236}">
                      <a16:creationId xmlns:a16="http://schemas.microsoft.com/office/drawing/2014/main" id="{64354FC8-616F-4656-BF0E-583D742715ED}"/>
                    </a:ext>
                  </a:extLst>
                </p:cNvPr>
                <p:cNvSpPr>
                  <a:spLocks/>
                </p:cNvSpPr>
                <p:nvPr/>
              </p:nvSpPr>
              <p:spPr bwMode="auto">
                <a:xfrm>
                  <a:off x="-1974850" y="2651126"/>
                  <a:ext cx="509588" cy="871538"/>
                </a:xfrm>
                <a:custGeom>
                  <a:avLst/>
                  <a:gdLst>
                    <a:gd name="T0" fmla="*/ 199 w 321"/>
                    <a:gd name="T1" fmla="*/ 0 h 549"/>
                    <a:gd name="T2" fmla="*/ 160 w 321"/>
                    <a:gd name="T3" fmla="*/ 313 h 549"/>
                    <a:gd name="T4" fmla="*/ 121 w 321"/>
                    <a:gd name="T5" fmla="*/ 0 h 549"/>
                    <a:gd name="T6" fmla="*/ 0 w 321"/>
                    <a:gd name="T7" fmla="*/ 10 h 549"/>
                    <a:gd name="T8" fmla="*/ 0 w 321"/>
                    <a:gd name="T9" fmla="*/ 549 h 549"/>
                    <a:gd name="T10" fmla="*/ 321 w 321"/>
                    <a:gd name="T11" fmla="*/ 549 h 549"/>
                    <a:gd name="T12" fmla="*/ 321 w 321"/>
                    <a:gd name="T13" fmla="*/ 10 h 549"/>
                    <a:gd name="T14" fmla="*/ 199 w 321"/>
                    <a:gd name="T15" fmla="*/ 0 h 5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1" h="549">
                      <a:moveTo>
                        <a:pt x="199" y="0"/>
                      </a:moveTo>
                      <a:lnTo>
                        <a:pt x="160" y="313"/>
                      </a:lnTo>
                      <a:lnTo>
                        <a:pt x="121" y="0"/>
                      </a:lnTo>
                      <a:lnTo>
                        <a:pt x="0" y="10"/>
                      </a:lnTo>
                      <a:lnTo>
                        <a:pt x="0" y="549"/>
                      </a:lnTo>
                      <a:lnTo>
                        <a:pt x="321" y="549"/>
                      </a:lnTo>
                      <a:lnTo>
                        <a:pt x="321" y="10"/>
                      </a:lnTo>
                      <a:lnTo>
                        <a:pt x="19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24" name="Freeform 83">
                  <a:extLst>
                    <a:ext uri="{FF2B5EF4-FFF2-40B4-BE49-F238E27FC236}">
                      <a16:creationId xmlns:a16="http://schemas.microsoft.com/office/drawing/2014/main" id="{66ADADEB-D824-4B63-91A6-D98CDB492A35}"/>
                    </a:ext>
                  </a:extLst>
                </p:cNvPr>
                <p:cNvSpPr>
                  <a:spLocks/>
                </p:cNvSpPr>
                <p:nvPr/>
              </p:nvSpPr>
              <p:spPr bwMode="auto">
                <a:xfrm>
                  <a:off x="-1619250" y="242411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25" name="Freeform 84">
                  <a:extLst>
                    <a:ext uri="{FF2B5EF4-FFF2-40B4-BE49-F238E27FC236}">
                      <a16:creationId xmlns:a16="http://schemas.microsoft.com/office/drawing/2014/main" id="{DF8D8815-8F90-402F-B4D4-40A33D4C7FCF}"/>
                    </a:ext>
                  </a:extLst>
                </p:cNvPr>
                <p:cNvSpPr>
                  <a:spLocks/>
                </p:cNvSpPr>
                <p:nvPr/>
              </p:nvSpPr>
              <p:spPr bwMode="auto">
                <a:xfrm>
                  <a:off x="-1619250" y="24209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26" name="Freeform 85">
                  <a:extLst>
                    <a:ext uri="{FF2B5EF4-FFF2-40B4-BE49-F238E27FC236}">
                      <a16:creationId xmlns:a16="http://schemas.microsoft.com/office/drawing/2014/main" id="{84E7B37D-3F48-41AD-8CAD-177F0173533E}"/>
                    </a:ext>
                  </a:extLst>
                </p:cNvPr>
                <p:cNvSpPr>
                  <a:spLocks/>
                </p:cNvSpPr>
                <p:nvPr/>
              </p:nvSpPr>
              <p:spPr bwMode="auto">
                <a:xfrm>
                  <a:off x="-1625600" y="24114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27" name="Freeform 86">
                  <a:extLst>
                    <a:ext uri="{FF2B5EF4-FFF2-40B4-BE49-F238E27FC236}">
                      <a16:creationId xmlns:a16="http://schemas.microsoft.com/office/drawing/2014/main" id="{8C868EB8-155C-4E45-980A-B4E32080CC4F}"/>
                    </a:ext>
                  </a:extLst>
                </p:cNvPr>
                <p:cNvSpPr>
                  <a:spLocks/>
                </p:cNvSpPr>
                <p:nvPr/>
              </p:nvSpPr>
              <p:spPr bwMode="auto">
                <a:xfrm>
                  <a:off x="-1622425" y="24145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28" name="Freeform 87">
                  <a:extLst>
                    <a:ext uri="{FF2B5EF4-FFF2-40B4-BE49-F238E27FC236}">
                      <a16:creationId xmlns:a16="http://schemas.microsoft.com/office/drawing/2014/main" id="{E9BFF801-1F90-47FC-B682-7939EAFECBF6}"/>
                    </a:ext>
                  </a:extLst>
                </p:cNvPr>
                <p:cNvSpPr>
                  <a:spLocks/>
                </p:cNvSpPr>
                <p:nvPr/>
              </p:nvSpPr>
              <p:spPr bwMode="auto">
                <a:xfrm>
                  <a:off x="-1822450" y="24114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29" name="Freeform 88">
                  <a:extLst>
                    <a:ext uri="{FF2B5EF4-FFF2-40B4-BE49-F238E27FC236}">
                      <a16:creationId xmlns:a16="http://schemas.microsoft.com/office/drawing/2014/main" id="{56B5BC82-C7B8-4B5D-8A54-E634A6D3A307}"/>
                    </a:ext>
                  </a:extLst>
                </p:cNvPr>
                <p:cNvSpPr>
                  <a:spLocks/>
                </p:cNvSpPr>
                <p:nvPr/>
              </p:nvSpPr>
              <p:spPr bwMode="auto">
                <a:xfrm>
                  <a:off x="-1616075" y="2427288"/>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30" name="Freeform 89">
                  <a:extLst>
                    <a:ext uri="{FF2B5EF4-FFF2-40B4-BE49-F238E27FC236}">
                      <a16:creationId xmlns:a16="http://schemas.microsoft.com/office/drawing/2014/main" id="{1E909A96-4015-4125-8AE6-5ACC499168B4}"/>
                    </a:ext>
                  </a:extLst>
                </p:cNvPr>
                <p:cNvSpPr>
                  <a:spLocks/>
                </p:cNvSpPr>
                <p:nvPr/>
              </p:nvSpPr>
              <p:spPr bwMode="auto">
                <a:xfrm>
                  <a:off x="-1616075" y="2433638"/>
                  <a:ext cx="0" cy="6350"/>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31" name="Freeform 90">
                  <a:extLst>
                    <a:ext uri="{FF2B5EF4-FFF2-40B4-BE49-F238E27FC236}">
                      <a16:creationId xmlns:a16="http://schemas.microsoft.com/office/drawing/2014/main" id="{F008028C-ACEC-4A35-AE1D-FA6E27198269}"/>
                    </a:ext>
                  </a:extLst>
                </p:cNvPr>
                <p:cNvSpPr>
                  <a:spLocks/>
                </p:cNvSpPr>
                <p:nvPr/>
              </p:nvSpPr>
              <p:spPr bwMode="auto">
                <a:xfrm>
                  <a:off x="-1625600" y="24082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32" name="Freeform 91">
                  <a:extLst>
                    <a:ext uri="{FF2B5EF4-FFF2-40B4-BE49-F238E27FC236}">
                      <a16:creationId xmlns:a16="http://schemas.microsoft.com/office/drawing/2014/main" id="{5B859072-B118-42A3-A18C-4B42FB31D130}"/>
                    </a:ext>
                  </a:extLst>
                </p:cNvPr>
                <p:cNvSpPr>
                  <a:spLocks/>
                </p:cNvSpPr>
                <p:nvPr/>
              </p:nvSpPr>
              <p:spPr bwMode="auto">
                <a:xfrm>
                  <a:off x="-1827213" y="2430463"/>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33" name="Freeform 92">
                  <a:extLst>
                    <a:ext uri="{FF2B5EF4-FFF2-40B4-BE49-F238E27FC236}">
                      <a16:creationId xmlns:a16="http://schemas.microsoft.com/office/drawing/2014/main" id="{E1E34BA4-CFB0-44C8-AEC3-F937156D7E8E}"/>
                    </a:ext>
                  </a:extLst>
                </p:cNvPr>
                <p:cNvSpPr>
                  <a:spLocks/>
                </p:cNvSpPr>
                <p:nvPr/>
              </p:nvSpPr>
              <p:spPr bwMode="auto">
                <a:xfrm>
                  <a:off x="-1825625" y="24209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34" name="Freeform 93">
                  <a:extLst>
                    <a:ext uri="{FF2B5EF4-FFF2-40B4-BE49-F238E27FC236}">
                      <a16:creationId xmlns:a16="http://schemas.microsoft.com/office/drawing/2014/main" id="{4D471E4C-DFCF-404C-A50D-44208CBA970B}"/>
                    </a:ext>
                  </a:extLst>
                </p:cNvPr>
                <p:cNvSpPr>
                  <a:spLocks/>
                </p:cNvSpPr>
                <p:nvPr/>
              </p:nvSpPr>
              <p:spPr bwMode="auto">
                <a:xfrm>
                  <a:off x="-1825625" y="24177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35" name="Freeform 94">
                  <a:extLst>
                    <a:ext uri="{FF2B5EF4-FFF2-40B4-BE49-F238E27FC236}">
                      <a16:creationId xmlns:a16="http://schemas.microsoft.com/office/drawing/2014/main" id="{29E9CE05-9051-4F4C-9A8A-AEA7FA628CB7}"/>
                    </a:ext>
                  </a:extLst>
                </p:cNvPr>
                <p:cNvSpPr>
                  <a:spLocks/>
                </p:cNvSpPr>
                <p:nvPr/>
              </p:nvSpPr>
              <p:spPr bwMode="auto">
                <a:xfrm>
                  <a:off x="-1827213" y="24272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36" name="Freeform 95">
                  <a:extLst>
                    <a:ext uri="{FF2B5EF4-FFF2-40B4-BE49-F238E27FC236}">
                      <a16:creationId xmlns:a16="http://schemas.microsoft.com/office/drawing/2014/main" id="{B7D6E930-A034-4E6B-9AE1-C7F9DFFFF769}"/>
                    </a:ext>
                  </a:extLst>
                </p:cNvPr>
                <p:cNvSpPr>
                  <a:spLocks/>
                </p:cNvSpPr>
                <p:nvPr/>
              </p:nvSpPr>
              <p:spPr bwMode="auto">
                <a:xfrm>
                  <a:off x="-1846263" y="2398713"/>
                  <a:ext cx="247650" cy="222250"/>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37" name="Freeform 107">
                  <a:extLst>
                    <a:ext uri="{FF2B5EF4-FFF2-40B4-BE49-F238E27FC236}">
                      <a16:creationId xmlns:a16="http://schemas.microsoft.com/office/drawing/2014/main" id="{1902CF5A-8CA3-45C3-8CF0-347E30CC80F1}"/>
                    </a:ext>
                  </a:extLst>
                </p:cNvPr>
                <p:cNvSpPr>
                  <a:spLocks/>
                </p:cNvSpPr>
                <p:nvPr/>
              </p:nvSpPr>
              <p:spPr bwMode="auto">
                <a:xfrm>
                  <a:off x="-793750" y="2562226"/>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38" name="Freeform 108">
                  <a:extLst>
                    <a:ext uri="{FF2B5EF4-FFF2-40B4-BE49-F238E27FC236}">
                      <a16:creationId xmlns:a16="http://schemas.microsoft.com/office/drawing/2014/main" id="{285170D1-8C04-402E-B5E9-E0EEECB04A35}"/>
                    </a:ext>
                  </a:extLst>
                </p:cNvPr>
                <p:cNvSpPr>
                  <a:spLocks/>
                </p:cNvSpPr>
                <p:nvPr/>
              </p:nvSpPr>
              <p:spPr bwMode="auto">
                <a:xfrm>
                  <a:off x="-793750" y="25590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39" name="Freeform 109">
                  <a:extLst>
                    <a:ext uri="{FF2B5EF4-FFF2-40B4-BE49-F238E27FC236}">
                      <a16:creationId xmlns:a16="http://schemas.microsoft.com/office/drawing/2014/main" id="{4FF6352D-84AF-4744-A121-C8D80BD86B75}"/>
                    </a:ext>
                  </a:extLst>
                </p:cNvPr>
                <p:cNvSpPr>
                  <a:spLocks/>
                </p:cNvSpPr>
                <p:nvPr/>
              </p:nvSpPr>
              <p:spPr bwMode="auto">
                <a:xfrm>
                  <a:off x="-800100" y="25495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40" name="Freeform 110">
                  <a:extLst>
                    <a:ext uri="{FF2B5EF4-FFF2-40B4-BE49-F238E27FC236}">
                      <a16:creationId xmlns:a16="http://schemas.microsoft.com/office/drawing/2014/main" id="{23C94A9E-BE4D-4910-8D3E-E1CD226E37B3}"/>
                    </a:ext>
                  </a:extLst>
                </p:cNvPr>
                <p:cNvSpPr>
                  <a:spLocks/>
                </p:cNvSpPr>
                <p:nvPr/>
              </p:nvSpPr>
              <p:spPr bwMode="auto">
                <a:xfrm>
                  <a:off x="-796925" y="25527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41" name="Freeform 111">
                  <a:extLst>
                    <a:ext uri="{FF2B5EF4-FFF2-40B4-BE49-F238E27FC236}">
                      <a16:creationId xmlns:a16="http://schemas.microsoft.com/office/drawing/2014/main" id="{FBF9416F-A8FB-4DA1-ACCC-BB23F93E0272}"/>
                    </a:ext>
                  </a:extLst>
                </p:cNvPr>
                <p:cNvSpPr>
                  <a:spLocks/>
                </p:cNvSpPr>
                <p:nvPr/>
              </p:nvSpPr>
              <p:spPr bwMode="auto">
                <a:xfrm>
                  <a:off x="-981075" y="25495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42" name="Freeform 112">
                  <a:extLst>
                    <a:ext uri="{FF2B5EF4-FFF2-40B4-BE49-F238E27FC236}">
                      <a16:creationId xmlns:a16="http://schemas.microsoft.com/office/drawing/2014/main" id="{13AAAB62-1D51-44E5-A4A8-CED3929FC806}"/>
                    </a:ext>
                  </a:extLst>
                </p:cNvPr>
                <p:cNvSpPr>
                  <a:spLocks/>
                </p:cNvSpPr>
                <p:nvPr/>
              </p:nvSpPr>
              <p:spPr bwMode="auto">
                <a:xfrm>
                  <a:off x="-793750" y="2565401"/>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43" name="Freeform 113">
                  <a:extLst>
                    <a:ext uri="{FF2B5EF4-FFF2-40B4-BE49-F238E27FC236}">
                      <a16:creationId xmlns:a16="http://schemas.microsoft.com/office/drawing/2014/main" id="{F00E7D9E-5541-4B6E-BC3E-1779CFF68E9D}"/>
                    </a:ext>
                  </a:extLst>
                </p:cNvPr>
                <p:cNvSpPr>
                  <a:spLocks/>
                </p:cNvSpPr>
                <p:nvPr/>
              </p:nvSpPr>
              <p:spPr bwMode="auto">
                <a:xfrm>
                  <a:off x="-793750" y="2571751"/>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44" name="Freeform 114">
                  <a:extLst>
                    <a:ext uri="{FF2B5EF4-FFF2-40B4-BE49-F238E27FC236}">
                      <a16:creationId xmlns:a16="http://schemas.microsoft.com/office/drawing/2014/main" id="{9D96C0C7-19D0-42BD-8FFB-0348A7162009}"/>
                    </a:ext>
                  </a:extLst>
                </p:cNvPr>
                <p:cNvSpPr>
                  <a:spLocks/>
                </p:cNvSpPr>
                <p:nvPr/>
              </p:nvSpPr>
              <p:spPr bwMode="auto">
                <a:xfrm>
                  <a:off x="-800100" y="25463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45" name="Freeform 115">
                  <a:extLst>
                    <a:ext uri="{FF2B5EF4-FFF2-40B4-BE49-F238E27FC236}">
                      <a16:creationId xmlns:a16="http://schemas.microsoft.com/office/drawing/2014/main" id="{332D1203-88F2-4FC4-81AE-E4DE95547E3A}"/>
                    </a:ext>
                  </a:extLst>
                </p:cNvPr>
                <p:cNvSpPr>
                  <a:spLocks/>
                </p:cNvSpPr>
                <p:nvPr/>
              </p:nvSpPr>
              <p:spPr bwMode="auto">
                <a:xfrm>
                  <a:off x="-987425" y="256857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46" name="Freeform 116">
                  <a:extLst>
                    <a:ext uri="{FF2B5EF4-FFF2-40B4-BE49-F238E27FC236}">
                      <a16:creationId xmlns:a16="http://schemas.microsoft.com/office/drawing/2014/main" id="{C2C5F66D-1D79-45C7-820A-DCBF44B6209B}"/>
                    </a:ext>
                  </a:extLst>
                </p:cNvPr>
                <p:cNvSpPr>
                  <a:spLocks/>
                </p:cNvSpPr>
                <p:nvPr/>
              </p:nvSpPr>
              <p:spPr bwMode="auto">
                <a:xfrm>
                  <a:off x="-984250" y="25590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47" name="Freeform 117">
                  <a:extLst>
                    <a:ext uri="{FF2B5EF4-FFF2-40B4-BE49-F238E27FC236}">
                      <a16:creationId xmlns:a16="http://schemas.microsoft.com/office/drawing/2014/main" id="{515D790D-2784-4CCA-B88B-EA986B0B2618}"/>
                    </a:ext>
                  </a:extLst>
                </p:cNvPr>
                <p:cNvSpPr>
                  <a:spLocks/>
                </p:cNvSpPr>
                <p:nvPr/>
              </p:nvSpPr>
              <p:spPr bwMode="auto">
                <a:xfrm>
                  <a:off x="-984250" y="255587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48" name="Freeform 118">
                  <a:extLst>
                    <a:ext uri="{FF2B5EF4-FFF2-40B4-BE49-F238E27FC236}">
                      <a16:creationId xmlns:a16="http://schemas.microsoft.com/office/drawing/2014/main" id="{1D880BB9-AA93-4D4F-957A-F58D99BE4F26}"/>
                    </a:ext>
                  </a:extLst>
                </p:cNvPr>
                <p:cNvSpPr>
                  <a:spLocks/>
                </p:cNvSpPr>
                <p:nvPr/>
              </p:nvSpPr>
              <p:spPr bwMode="auto">
                <a:xfrm>
                  <a:off x="-987425" y="25654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grpSp>
          <p:sp>
            <p:nvSpPr>
              <p:cNvPr id="153" name="Freeform 5">
                <a:extLst>
                  <a:ext uri="{FF2B5EF4-FFF2-40B4-BE49-F238E27FC236}">
                    <a16:creationId xmlns:a16="http://schemas.microsoft.com/office/drawing/2014/main" id="{6005E58E-1FCC-4893-8297-ACD7DB4F1398}"/>
                  </a:ext>
                </a:extLst>
              </p:cNvPr>
              <p:cNvSpPr>
                <a:spLocks/>
              </p:cNvSpPr>
              <p:nvPr/>
            </p:nvSpPr>
            <p:spPr bwMode="auto">
              <a:xfrm>
                <a:off x="2144816" y="3401213"/>
                <a:ext cx="469676" cy="204316"/>
              </a:xfrm>
              <a:custGeom>
                <a:avLst/>
                <a:gdLst>
                  <a:gd name="T0" fmla="*/ 89 w 115"/>
                  <a:gd name="T1" fmla="*/ 0 h 50"/>
                  <a:gd name="T2" fmla="*/ 115 w 115"/>
                  <a:gd name="T3" fmla="*/ 25 h 50"/>
                  <a:gd name="T4" fmla="*/ 115 w 115"/>
                  <a:gd name="T5" fmla="*/ 25 h 50"/>
                  <a:gd name="T6" fmla="*/ 89 w 115"/>
                  <a:gd name="T7" fmla="*/ 50 h 50"/>
                  <a:gd name="T8" fmla="*/ 25 w 115"/>
                  <a:gd name="T9" fmla="*/ 50 h 50"/>
                  <a:gd name="T10" fmla="*/ 0 w 115"/>
                  <a:gd name="T11" fmla="*/ 25 h 50"/>
                  <a:gd name="T12" fmla="*/ 0 w 115"/>
                  <a:gd name="T13" fmla="*/ 25 h 50"/>
                  <a:gd name="T14" fmla="*/ 25 w 115"/>
                  <a:gd name="T15" fmla="*/ 0 h 50"/>
                  <a:gd name="T16" fmla="*/ 89 w 115"/>
                  <a:gd name="T17"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50">
                    <a:moveTo>
                      <a:pt x="89" y="0"/>
                    </a:moveTo>
                    <a:cubicBezTo>
                      <a:pt x="104" y="0"/>
                      <a:pt x="115" y="11"/>
                      <a:pt x="115" y="25"/>
                    </a:cubicBezTo>
                    <a:cubicBezTo>
                      <a:pt x="115" y="25"/>
                      <a:pt x="115" y="25"/>
                      <a:pt x="115" y="25"/>
                    </a:cubicBezTo>
                    <a:cubicBezTo>
                      <a:pt x="115" y="39"/>
                      <a:pt x="104" y="50"/>
                      <a:pt x="89" y="50"/>
                    </a:cubicBezTo>
                    <a:cubicBezTo>
                      <a:pt x="25" y="50"/>
                      <a:pt x="25" y="50"/>
                      <a:pt x="25" y="50"/>
                    </a:cubicBezTo>
                    <a:cubicBezTo>
                      <a:pt x="11" y="50"/>
                      <a:pt x="0" y="39"/>
                      <a:pt x="0" y="25"/>
                    </a:cubicBezTo>
                    <a:cubicBezTo>
                      <a:pt x="0" y="25"/>
                      <a:pt x="0" y="25"/>
                      <a:pt x="0" y="25"/>
                    </a:cubicBezTo>
                    <a:cubicBezTo>
                      <a:pt x="0" y="11"/>
                      <a:pt x="11" y="0"/>
                      <a:pt x="25" y="0"/>
                    </a:cubicBezTo>
                    <a:lnTo>
                      <a:pt x="89" y="0"/>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54" name="Freeform 6">
                <a:extLst>
                  <a:ext uri="{FF2B5EF4-FFF2-40B4-BE49-F238E27FC236}">
                    <a16:creationId xmlns:a16="http://schemas.microsoft.com/office/drawing/2014/main" id="{8DEF9E88-E362-400D-9268-A210166E6C34}"/>
                  </a:ext>
                </a:extLst>
              </p:cNvPr>
              <p:cNvSpPr>
                <a:spLocks/>
              </p:cNvSpPr>
              <p:nvPr/>
            </p:nvSpPr>
            <p:spPr bwMode="auto">
              <a:xfrm>
                <a:off x="2144816" y="3715156"/>
                <a:ext cx="469676" cy="208053"/>
              </a:xfrm>
              <a:custGeom>
                <a:avLst/>
                <a:gdLst>
                  <a:gd name="T0" fmla="*/ 89 w 115"/>
                  <a:gd name="T1" fmla="*/ 0 h 51"/>
                  <a:gd name="T2" fmla="*/ 115 w 115"/>
                  <a:gd name="T3" fmla="*/ 26 h 51"/>
                  <a:gd name="T4" fmla="*/ 115 w 115"/>
                  <a:gd name="T5" fmla="*/ 26 h 51"/>
                  <a:gd name="T6" fmla="*/ 89 w 115"/>
                  <a:gd name="T7" fmla="*/ 51 h 51"/>
                  <a:gd name="T8" fmla="*/ 25 w 115"/>
                  <a:gd name="T9" fmla="*/ 51 h 51"/>
                  <a:gd name="T10" fmla="*/ 0 w 115"/>
                  <a:gd name="T11" fmla="*/ 26 h 51"/>
                  <a:gd name="T12" fmla="*/ 0 w 115"/>
                  <a:gd name="T13" fmla="*/ 26 h 51"/>
                  <a:gd name="T14" fmla="*/ 25 w 115"/>
                  <a:gd name="T15" fmla="*/ 0 h 51"/>
                  <a:gd name="T16" fmla="*/ 89 w 115"/>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51">
                    <a:moveTo>
                      <a:pt x="89" y="0"/>
                    </a:moveTo>
                    <a:cubicBezTo>
                      <a:pt x="104" y="0"/>
                      <a:pt x="115" y="12"/>
                      <a:pt x="115" y="26"/>
                    </a:cubicBezTo>
                    <a:cubicBezTo>
                      <a:pt x="115" y="26"/>
                      <a:pt x="115" y="26"/>
                      <a:pt x="115" y="26"/>
                    </a:cubicBezTo>
                    <a:cubicBezTo>
                      <a:pt x="115" y="40"/>
                      <a:pt x="104" y="51"/>
                      <a:pt x="89" y="51"/>
                    </a:cubicBezTo>
                    <a:cubicBezTo>
                      <a:pt x="25" y="51"/>
                      <a:pt x="25" y="51"/>
                      <a:pt x="25" y="51"/>
                    </a:cubicBezTo>
                    <a:cubicBezTo>
                      <a:pt x="11" y="51"/>
                      <a:pt x="0" y="40"/>
                      <a:pt x="0" y="26"/>
                    </a:cubicBezTo>
                    <a:cubicBezTo>
                      <a:pt x="0" y="26"/>
                      <a:pt x="0" y="26"/>
                      <a:pt x="0" y="26"/>
                    </a:cubicBezTo>
                    <a:cubicBezTo>
                      <a:pt x="0" y="12"/>
                      <a:pt x="11" y="0"/>
                      <a:pt x="25" y="0"/>
                    </a:cubicBezTo>
                    <a:lnTo>
                      <a:pt x="89" y="0"/>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55" name="Freeform 289">
                <a:extLst>
                  <a:ext uri="{FF2B5EF4-FFF2-40B4-BE49-F238E27FC236}">
                    <a16:creationId xmlns:a16="http://schemas.microsoft.com/office/drawing/2014/main" id="{DD67362E-E9AD-4000-9EB3-F7767125D9E1}"/>
                  </a:ext>
                </a:extLst>
              </p:cNvPr>
              <p:cNvSpPr>
                <a:spLocks/>
              </p:cNvSpPr>
              <p:nvPr/>
            </p:nvSpPr>
            <p:spPr bwMode="auto">
              <a:xfrm>
                <a:off x="2540987" y="3332691"/>
                <a:ext cx="1023746" cy="1641942"/>
              </a:xfrm>
              <a:custGeom>
                <a:avLst/>
                <a:gdLst>
                  <a:gd name="connsiteX0" fmla="*/ 534972 w 1023744"/>
                  <a:gd name="connsiteY0" fmla="*/ 0 h 1641941"/>
                  <a:gd name="connsiteX1" fmla="*/ 1000519 w 1023744"/>
                  <a:gd name="connsiteY1" fmla="*/ 533077 h 1641941"/>
                  <a:gd name="connsiteX2" fmla="*/ 1000519 w 1023744"/>
                  <a:gd name="connsiteY2" fmla="*/ 817927 h 1641941"/>
                  <a:gd name="connsiteX3" fmla="*/ 959682 w 1023744"/>
                  <a:gd name="connsiteY3" fmla="*/ 1053945 h 1641941"/>
                  <a:gd name="connsiteX4" fmla="*/ 1016374 w 1023744"/>
                  <a:gd name="connsiteY4" fmla="*/ 1165479 h 1641941"/>
                  <a:gd name="connsiteX5" fmla="*/ 1023744 w 1023744"/>
                  <a:gd name="connsiteY5" fmla="*/ 1179979 h 1641941"/>
                  <a:gd name="connsiteX6" fmla="*/ 934988 w 1023744"/>
                  <a:gd name="connsiteY6" fmla="*/ 1277635 h 1641941"/>
                  <a:gd name="connsiteX7" fmla="*/ 531161 w 1023744"/>
                  <a:gd name="connsiteY7" fmla="*/ 1579389 h 1641941"/>
                  <a:gd name="connsiteX8" fmla="*/ 401311 w 1023744"/>
                  <a:gd name="connsiteY8" fmla="*/ 1641941 h 1641941"/>
                  <a:gd name="connsiteX9" fmla="*/ 398676 w 1023744"/>
                  <a:gd name="connsiteY9" fmla="*/ 1632801 h 1641941"/>
                  <a:gd name="connsiteX10" fmla="*/ 302198 w 1023744"/>
                  <a:gd name="connsiteY10" fmla="*/ 1298102 h 1641941"/>
                  <a:gd name="connsiteX11" fmla="*/ 0 w 1023744"/>
                  <a:gd name="connsiteY11" fmla="*/ 817927 h 1641941"/>
                  <a:gd name="connsiteX12" fmla="*/ 0 w 1023744"/>
                  <a:gd name="connsiteY12" fmla="*/ 533077 h 1641941"/>
                  <a:gd name="connsiteX13" fmla="*/ 534972 w 1023744"/>
                  <a:gd name="connsiteY13" fmla="*/ 0 h 164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23744" h="1641941">
                    <a:moveTo>
                      <a:pt x="534972" y="0"/>
                    </a:moveTo>
                    <a:cubicBezTo>
                      <a:pt x="833085" y="0"/>
                      <a:pt x="1000519" y="240088"/>
                      <a:pt x="1000519" y="533077"/>
                    </a:cubicBezTo>
                    <a:cubicBezTo>
                      <a:pt x="1000519" y="533077"/>
                      <a:pt x="1000519" y="533077"/>
                      <a:pt x="1000519" y="817927"/>
                    </a:cubicBezTo>
                    <a:cubicBezTo>
                      <a:pt x="1000519" y="903382"/>
                      <a:pt x="988268" y="984767"/>
                      <a:pt x="959682" y="1053945"/>
                    </a:cubicBezTo>
                    <a:cubicBezTo>
                      <a:pt x="959682" y="1053945"/>
                      <a:pt x="959682" y="1053945"/>
                      <a:pt x="1016374" y="1165479"/>
                    </a:cubicBezTo>
                    <a:lnTo>
                      <a:pt x="1023744" y="1179979"/>
                    </a:lnTo>
                    <a:lnTo>
                      <a:pt x="934988" y="1277635"/>
                    </a:lnTo>
                    <a:cubicBezTo>
                      <a:pt x="816070" y="1396553"/>
                      <a:pt x="680140" y="1498459"/>
                      <a:pt x="531161" y="1579389"/>
                    </a:cubicBezTo>
                    <a:lnTo>
                      <a:pt x="401311" y="1641941"/>
                    </a:lnTo>
                    <a:lnTo>
                      <a:pt x="398676" y="1632801"/>
                    </a:lnTo>
                    <a:cubicBezTo>
                      <a:pt x="384894" y="1584987"/>
                      <a:pt x="357328" y="1489359"/>
                      <a:pt x="302198" y="1298102"/>
                    </a:cubicBezTo>
                    <a:cubicBezTo>
                      <a:pt x="122513" y="1212647"/>
                      <a:pt x="0" y="1029530"/>
                      <a:pt x="0" y="817927"/>
                    </a:cubicBezTo>
                    <a:cubicBezTo>
                      <a:pt x="0" y="817927"/>
                      <a:pt x="0" y="817927"/>
                      <a:pt x="0" y="533077"/>
                    </a:cubicBezTo>
                    <a:cubicBezTo>
                      <a:pt x="0" y="240088"/>
                      <a:pt x="240941" y="0"/>
                      <a:pt x="534972" y="0"/>
                    </a:cubicBez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noAutofit/>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56" name="Rectangle 11">
                <a:extLst>
                  <a:ext uri="{FF2B5EF4-FFF2-40B4-BE49-F238E27FC236}">
                    <a16:creationId xmlns:a16="http://schemas.microsoft.com/office/drawing/2014/main" id="{A56BD6E8-3AB8-45EF-BD86-2907AAEE2A41}"/>
                  </a:ext>
                </a:extLst>
              </p:cNvPr>
              <p:cNvSpPr>
                <a:spLocks noChangeArrowheads="1"/>
              </p:cNvSpPr>
              <p:nvPr/>
            </p:nvSpPr>
            <p:spPr bwMode="auto">
              <a:xfrm>
                <a:off x="2332934" y="2392093"/>
                <a:ext cx="1016592" cy="189240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57" name="Freeform 12">
                <a:extLst>
                  <a:ext uri="{FF2B5EF4-FFF2-40B4-BE49-F238E27FC236}">
                    <a16:creationId xmlns:a16="http://schemas.microsoft.com/office/drawing/2014/main" id="{DEFCD3A5-9CE5-4F48-B24A-F8B6E6CC3B2F}"/>
                  </a:ext>
                </a:extLst>
              </p:cNvPr>
              <p:cNvSpPr>
                <a:spLocks/>
              </p:cNvSpPr>
              <p:nvPr/>
            </p:nvSpPr>
            <p:spPr bwMode="auto">
              <a:xfrm>
                <a:off x="2385257" y="2417010"/>
                <a:ext cx="910699" cy="1831360"/>
              </a:xfrm>
              <a:custGeom>
                <a:avLst/>
                <a:gdLst>
                  <a:gd name="T0" fmla="*/ 223 w 223"/>
                  <a:gd name="T1" fmla="*/ 441 h 450"/>
                  <a:gd name="T2" fmla="*/ 214 w 223"/>
                  <a:gd name="T3" fmla="*/ 450 h 450"/>
                  <a:gd name="T4" fmla="*/ 9 w 223"/>
                  <a:gd name="T5" fmla="*/ 450 h 450"/>
                  <a:gd name="T6" fmla="*/ 0 w 223"/>
                  <a:gd name="T7" fmla="*/ 441 h 450"/>
                  <a:gd name="T8" fmla="*/ 0 w 223"/>
                  <a:gd name="T9" fmla="*/ 10 h 450"/>
                  <a:gd name="T10" fmla="*/ 9 w 223"/>
                  <a:gd name="T11" fmla="*/ 0 h 450"/>
                  <a:gd name="T12" fmla="*/ 214 w 223"/>
                  <a:gd name="T13" fmla="*/ 0 h 450"/>
                  <a:gd name="T14" fmla="*/ 223 w 223"/>
                  <a:gd name="T15" fmla="*/ 10 h 450"/>
                  <a:gd name="T16" fmla="*/ 223 w 223"/>
                  <a:gd name="T17" fmla="*/ 441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50">
                    <a:moveTo>
                      <a:pt x="223" y="441"/>
                    </a:moveTo>
                    <a:cubicBezTo>
                      <a:pt x="223" y="446"/>
                      <a:pt x="219" y="450"/>
                      <a:pt x="214" y="450"/>
                    </a:cubicBezTo>
                    <a:cubicBezTo>
                      <a:pt x="9" y="450"/>
                      <a:pt x="9" y="450"/>
                      <a:pt x="9" y="450"/>
                    </a:cubicBezTo>
                    <a:cubicBezTo>
                      <a:pt x="4" y="450"/>
                      <a:pt x="0" y="446"/>
                      <a:pt x="0" y="441"/>
                    </a:cubicBezTo>
                    <a:cubicBezTo>
                      <a:pt x="0" y="10"/>
                      <a:pt x="0" y="10"/>
                      <a:pt x="0" y="10"/>
                    </a:cubicBezTo>
                    <a:cubicBezTo>
                      <a:pt x="0" y="4"/>
                      <a:pt x="4" y="0"/>
                      <a:pt x="9" y="0"/>
                    </a:cubicBezTo>
                    <a:cubicBezTo>
                      <a:pt x="214" y="0"/>
                      <a:pt x="214" y="0"/>
                      <a:pt x="214" y="0"/>
                    </a:cubicBezTo>
                    <a:cubicBezTo>
                      <a:pt x="219" y="0"/>
                      <a:pt x="223" y="4"/>
                      <a:pt x="223" y="10"/>
                    </a:cubicBezTo>
                    <a:lnTo>
                      <a:pt x="223" y="4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58" name="Rectangle 13">
                <a:extLst>
                  <a:ext uri="{FF2B5EF4-FFF2-40B4-BE49-F238E27FC236}">
                    <a16:creationId xmlns:a16="http://schemas.microsoft.com/office/drawing/2014/main" id="{5594D3FA-1048-49E8-A522-CC942E1D9124}"/>
                  </a:ext>
                </a:extLst>
              </p:cNvPr>
              <p:cNvSpPr>
                <a:spLocks noChangeArrowheads="1"/>
              </p:cNvSpPr>
              <p:nvPr/>
            </p:nvSpPr>
            <p:spPr bwMode="auto">
              <a:xfrm>
                <a:off x="2463747" y="2701057"/>
                <a:ext cx="754969" cy="1265757"/>
              </a:xfrm>
              <a:prstGeom prst="rect">
                <a:avLst/>
              </a:prstGeom>
              <a:solidFill>
                <a:srgbClr val="FFFFFF">
                  <a:lumMod val="50000"/>
                </a:srgbClr>
              </a:solidFill>
              <a:ln>
                <a:noFill/>
              </a:ln>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59" name="Freeform 14">
                <a:extLst>
                  <a:ext uri="{FF2B5EF4-FFF2-40B4-BE49-F238E27FC236}">
                    <a16:creationId xmlns:a16="http://schemas.microsoft.com/office/drawing/2014/main" id="{2BF20BC8-F365-4D87-BDDA-417AD92F881E}"/>
                  </a:ext>
                </a:extLst>
              </p:cNvPr>
              <p:cNvSpPr>
                <a:spLocks/>
              </p:cNvSpPr>
              <p:nvPr/>
            </p:nvSpPr>
            <p:spPr bwMode="auto">
              <a:xfrm>
                <a:off x="2463747" y="4049038"/>
                <a:ext cx="48587" cy="44850"/>
              </a:xfrm>
              <a:custGeom>
                <a:avLst/>
                <a:gdLst>
                  <a:gd name="T0" fmla="*/ 11 w 12"/>
                  <a:gd name="T1" fmla="*/ 4 h 11"/>
                  <a:gd name="T2" fmla="*/ 5 w 12"/>
                  <a:gd name="T3" fmla="*/ 4 h 11"/>
                  <a:gd name="T4" fmla="*/ 8 w 12"/>
                  <a:gd name="T5" fmla="*/ 2 h 11"/>
                  <a:gd name="T6" fmla="*/ 8 w 12"/>
                  <a:gd name="T7" fmla="*/ 0 h 11"/>
                  <a:gd name="T8" fmla="*/ 7 w 12"/>
                  <a:gd name="T9" fmla="*/ 0 h 11"/>
                  <a:gd name="T10" fmla="*/ 0 w 12"/>
                  <a:gd name="T11" fmla="*/ 5 h 11"/>
                  <a:gd name="T12" fmla="*/ 7 w 12"/>
                  <a:gd name="T13" fmla="*/ 11 h 11"/>
                  <a:gd name="T14" fmla="*/ 7 w 12"/>
                  <a:gd name="T15" fmla="*/ 11 h 11"/>
                  <a:gd name="T16" fmla="*/ 8 w 12"/>
                  <a:gd name="T17" fmla="*/ 10 h 11"/>
                  <a:gd name="T18" fmla="*/ 8 w 12"/>
                  <a:gd name="T19" fmla="*/ 9 h 11"/>
                  <a:gd name="T20" fmla="*/ 5 w 12"/>
                  <a:gd name="T21" fmla="*/ 6 h 11"/>
                  <a:gd name="T22" fmla="*/ 11 w 12"/>
                  <a:gd name="T23" fmla="*/ 6 h 11"/>
                  <a:gd name="T24" fmla="*/ 12 w 12"/>
                  <a:gd name="T25" fmla="*/ 5 h 11"/>
                  <a:gd name="T26" fmla="*/ 11 w 12"/>
                  <a:gd name="T27"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11" y="4"/>
                    </a:moveTo>
                    <a:cubicBezTo>
                      <a:pt x="5" y="4"/>
                      <a:pt x="5" y="4"/>
                      <a:pt x="5" y="4"/>
                    </a:cubicBezTo>
                    <a:cubicBezTo>
                      <a:pt x="8" y="2"/>
                      <a:pt x="8" y="2"/>
                      <a:pt x="8" y="2"/>
                    </a:cubicBezTo>
                    <a:cubicBezTo>
                      <a:pt x="8" y="1"/>
                      <a:pt x="9" y="1"/>
                      <a:pt x="8" y="0"/>
                    </a:cubicBezTo>
                    <a:cubicBezTo>
                      <a:pt x="8" y="0"/>
                      <a:pt x="7" y="0"/>
                      <a:pt x="7" y="0"/>
                    </a:cubicBezTo>
                    <a:cubicBezTo>
                      <a:pt x="0" y="5"/>
                      <a:pt x="0" y="5"/>
                      <a:pt x="0" y="5"/>
                    </a:cubicBezTo>
                    <a:cubicBezTo>
                      <a:pt x="7" y="11"/>
                      <a:pt x="7" y="11"/>
                      <a:pt x="7" y="11"/>
                    </a:cubicBezTo>
                    <a:cubicBezTo>
                      <a:pt x="7" y="11"/>
                      <a:pt x="7" y="11"/>
                      <a:pt x="7" y="11"/>
                    </a:cubicBezTo>
                    <a:cubicBezTo>
                      <a:pt x="8" y="11"/>
                      <a:pt x="8" y="11"/>
                      <a:pt x="8" y="10"/>
                    </a:cubicBezTo>
                    <a:cubicBezTo>
                      <a:pt x="9" y="10"/>
                      <a:pt x="8" y="9"/>
                      <a:pt x="8" y="9"/>
                    </a:cubicBezTo>
                    <a:cubicBezTo>
                      <a:pt x="5" y="6"/>
                      <a:pt x="5" y="6"/>
                      <a:pt x="5" y="6"/>
                    </a:cubicBezTo>
                    <a:cubicBezTo>
                      <a:pt x="11" y="6"/>
                      <a:pt x="11" y="6"/>
                      <a:pt x="11" y="6"/>
                    </a:cubicBezTo>
                    <a:cubicBezTo>
                      <a:pt x="12" y="6"/>
                      <a:pt x="12" y="6"/>
                      <a:pt x="12" y="5"/>
                    </a:cubicBezTo>
                    <a:cubicBezTo>
                      <a:pt x="12" y="5"/>
                      <a:pt x="12" y="4"/>
                      <a:pt x="11" y="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60" name="Freeform 16">
                <a:extLst>
                  <a:ext uri="{FF2B5EF4-FFF2-40B4-BE49-F238E27FC236}">
                    <a16:creationId xmlns:a16="http://schemas.microsoft.com/office/drawing/2014/main" id="{92A08160-577D-44E7-BE64-0ECC2EDC53D4}"/>
                  </a:ext>
                </a:extLst>
              </p:cNvPr>
              <p:cNvSpPr>
                <a:spLocks/>
              </p:cNvSpPr>
              <p:nvPr/>
            </p:nvSpPr>
            <p:spPr bwMode="auto">
              <a:xfrm>
                <a:off x="2838737" y="4040315"/>
                <a:ext cx="28654" cy="24914"/>
              </a:xfrm>
              <a:custGeom>
                <a:avLst/>
                <a:gdLst>
                  <a:gd name="T0" fmla="*/ 0 w 23"/>
                  <a:gd name="T1" fmla="*/ 20 h 20"/>
                  <a:gd name="T2" fmla="*/ 23 w 23"/>
                  <a:gd name="T3" fmla="*/ 20 h 20"/>
                  <a:gd name="T4" fmla="*/ 23 w 23"/>
                  <a:gd name="T5" fmla="*/ 0 h 20"/>
                  <a:gd name="T6" fmla="*/ 0 w 23"/>
                  <a:gd name="T7" fmla="*/ 4 h 20"/>
                  <a:gd name="T8" fmla="*/ 0 w 23"/>
                  <a:gd name="T9" fmla="*/ 20 h 20"/>
                </a:gdLst>
                <a:ahLst/>
                <a:cxnLst>
                  <a:cxn ang="0">
                    <a:pos x="T0" y="T1"/>
                  </a:cxn>
                  <a:cxn ang="0">
                    <a:pos x="T2" y="T3"/>
                  </a:cxn>
                  <a:cxn ang="0">
                    <a:pos x="T4" y="T5"/>
                  </a:cxn>
                  <a:cxn ang="0">
                    <a:pos x="T6" y="T7"/>
                  </a:cxn>
                  <a:cxn ang="0">
                    <a:pos x="T8" y="T9"/>
                  </a:cxn>
                </a:cxnLst>
                <a:rect l="0" t="0" r="r" b="b"/>
                <a:pathLst>
                  <a:path w="23" h="20">
                    <a:moveTo>
                      <a:pt x="0" y="20"/>
                    </a:moveTo>
                    <a:lnTo>
                      <a:pt x="23" y="20"/>
                    </a:lnTo>
                    <a:lnTo>
                      <a:pt x="23" y="0"/>
                    </a:lnTo>
                    <a:lnTo>
                      <a:pt x="0" y="4"/>
                    </a:lnTo>
                    <a:lnTo>
                      <a:pt x="0" y="2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61" name="Freeform 17">
                <a:extLst>
                  <a:ext uri="{FF2B5EF4-FFF2-40B4-BE49-F238E27FC236}">
                    <a16:creationId xmlns:a16="http://schemas.microsoft.com/office/drawing/2014/main" id="{97454DE6-34E5-4333-80DC-9F44EDFFBB39}"/>
                  </a:ext>
                </a:extLst>
              </p:cNvPr>
              <p:cNvSpPr>
                <a:spLocks/>
              </p:cNvSpPr>
              <p:nvPr/>
            </p:nvSpPr>
            <p:spPr bwMode="auto">
              <a:xfrm>
                <a:off x="2810086" y="4045299"/>
                <a:ext cx="24915" cy="19933"/>
              </a:xfrm>
              <a:custGeom>
                <a:avLst/>
                <a:gdLst>
                  <a:gd name="T0" fmla="*/ 20 w 20"/>
                  <a:gd name="T1" fmla="*/ 16 h 16"/>
                  <a:gd name="T2" fmla="*/ 20 w 20"/>
                  <a:gd name="T3" fmla="*/ 0 h 16"/>
                  <a:gd name="T4" fmla="*/ 0 w 20"/>
                  <a:gd name="T5" fmla="*/ 3 h 16"/>
                  <a:gd name="T6" fmla="*/ 0 w 20"/>
                  <a:gd name="T7" fmla="*/ 16 h 16"/>
                  <a:gd name="T8" fmla="*/ 20 w 20"/>
                  <a:gd name="T9" fmla="*/ 16 h 16"/>
                </a:gdLst>
                <a:ahLst/>
                <a:cxnLst>
                  <a:cxn ang="0">
                    <a:pos x="T0" y="T1"/>
                  </a:cxn>
                  <a:cxn ang="0">
                    <a:pos x="T2" y="T3"/>
                  </a:cxn>
                  <a:cxn ang="0">
                    <a:pos x="T4" y="T5"/>
                  </a:cxn>
                  <a:cxn ang="0">
                    <a:pos x="T6" y="T7"/>
                  </a:cxn>
                  <a:cxn ang="0">
                    <a:pos x="T8" y="T9"/>
                  </a:cxn>
                </a:cxnLst>
                <a:rect l="0" t="0" r="r" b="b"/>
                <a:pathLst>
                  <a:path w="20" h="16">
                    <a:moveTo>
                      <a:pt x="20" y="16"/>
                    </a:moveTo>
                    <a:lnTo>
                      <a:pt x="20" y="0"/>
                    </a:lnTo>
                    <a:lnTo>
                      <a:pt x="0" y="3"/>
                    </a:lnTo>
                    <a:lnTo>
                      <a:pt x="0" y="16"/>
                    </a:lnTo>
                    <a:lnTo>
                      <a:pt x="20" y="1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62" name="Freeform 18">
                <a:extLst>
                  <a:ext uri="{FF2B5EF4-FFF2-40B4-BE49-F238E27FC236}">
                    <a16:creationId xmlns:a16="http://schemas.microsoft.com/office/drawing/2014/main" id="{71E00400-2A10-4959-B995-73EAF921D188}"/>
                  </a:ext>
                </a:extLst>
              </p:cNvPr>
              <p:cNvSpPr>
                <a:spLocks/>
              </p:cNvSpPr>
              <p:nvPr/>
            </p:nvSpPr>
            <p:spPr bwMode="auto">
              <a:xfrm>
                <a:off x="2838737" y="4072710"/>
                <a:ext cx="28654" cy="24914"/>
              </a:xfrm>
              <a:custGeom>
                <a:avLst/>
                <a:gdLst>
                  <a:gd name="T0" fmla="*/ 0 w 23"/>
                  <a:gd name="T1" fmla="*/ 0 h 20"/>
                  <a:gd name="T2" fmla="*/ 0 w 23"/>
                  <a:gd name="T3" fmla="*/ 17 h 20"/>
                  <a:gd name="T4" fmla="*/ 23 w 23"/>
                  <a:gd name="T5" fmla="*/ 20 h 20"/>
                  <a:gd name="T6" fmla="*/ 23 w 23"/>
                  <a:gd name="T7" fmla="*/ 0 h 20"/>
                  <a:gd name="T8" fmla="*/ 0 w 23"/>
                  <a:gd name="T9" fmla="*/ 0 h 20"/>
                </a:gdLst>
                <a:ahLst/>
                <a:cxnLst>
                  <a:cxn ang="0">
                    <a:pos x="T0" y="T1"/>
                  </a:cxn>
                  <a:cxn ang="0">
                    <a:pos x="T2" y="T3"/>
                  </a:cxn>
                  <a:cxn ang="0">
                    <a:pos x="T4" y="T5"/>
                  </a:cxn>
                  <a:cxn ang="0">
                    <a:pos x="T6" y="T7"/>
                  </a:cxn>
                  <a:cxn ang="0">
                    <a:pos x="T8" y="T9"/>
                  </a:cxn>
                </a:cxnLst>
                <a:rect l="0" t="0" r="r" b="b"/>
                <a:pathLst>
                  <a:path w="23" h="20">
                    <a:moveTo>
                      <a:pt x="0" y="0"/>
                    </a:moveTo>
                    <a:lnTo>
                      <a:pt x="0" y="17"/>
                    </a:lnTo>
                    <a:lnTo>
                      <a:pt x="23" y="20"/>
                    </a:lnTo>
                    <a:lnTo>
                      <a:pt x="23" y="0"/>
                    </a:ln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63" name="Freeform 19">
                <a:extLst>
                  <a:ext uri="{FF2B5EF4-FFF2-40B4-BE49-F238E27FC236}">
                    <a16:creationId xmlns:a16="http://schemas.microsoft.com/office/drawing/2014/main" id="{065C5D02-F180-4417-BF2A-EF04308E954A}"/>
                  </a:ext>
                </a:extLst>
              </p:cNvPr>
              <p:cNvSpPr>
                <a:spLocks/>
              </p:cNvSpPr>
              <p:nvPr/>
            </p:nvSpPr>
            <p:spPr bwMode="auto">
              <a:xfrm>
                <a:off x="2810086" y="4072710"/>
                <a:ext cx="24915" cy="21180"/>
              </a:xfrm>
              <a:custGeom>
                <a:avLst/>
                <a:gdLst>
                  <a:gd name="T0" fmla="*/ 20 w 20"/>
                  <a:gd name="T1" fmla="*/ 0 h 17"/>
                  <a:gd name="T2" fmla="*/ 0 w 20"/>
                  <a:gd name="T3" fmla="*/ 0 h 17"/>
                  <a:gd name="T4" fmla="*/ 0 w 20"/>
                  <a:gd name="T5" fmla="*/ 13 h 17"/>
                  <a:gd name="T6" fmla="*/ 20 w 20"/>
                  <a:gd name="T7" fmla="*/ 17 h 17"/>
                  <a:gd name="T8" fmla="*/ 20 w 20"/>
                  <a:gd name="T9" fmla="*/ 0 h 17"/>
                </a:gdLst>
                <a:ahLst/>
                <a:cxnLst>
                  <a:cxn ang="0">
                    <a:pos x="T0" y="T1"/>
                  </a:cxn>
                  <a:cxn ang="0">
                    <a:pos x="T2" y="T3"/>
                  </a:cxn>
                  <a:cxn ang="0">
                    <a:pos x="T4" y="T5"/>
                  </a:cxn>
                  <a:cxn ang="0">
                    <a:pos x="T6" y="T7"/>
                  </a:cxn>
                  <a:cxn ang="0">
                    <a:pos x="T8" y="T9"/>
                  </a:cxn>
                </a:cxnLst>
                <a:rect l="0" t="0" r="r" b="b"/>
                <a:pathLst>
                  <a:path w="20" h="17">
                    <a:moveTo>
                      <a:pt x="20" y="0"/>
                    </a:moveTo>
                    <a:lnTo>
                      <a:pt x="0" y="0"/>
                    </a:lnTo>
                    <a:lnTo>
                      <a:pt x="0" y="13"/>
                    </a:lnTo>
                    <a:lnTo>
                      <a:pt x="20" y="17"/>
                    </a:lnTo>
                    <a:lnTo>
                      <a:pt x="2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64" name="Oval 20">
                <a:extLst>
                  <a:ext uri="{FF2B5EF4-FFF2-40B4-BE49-F238E27FC236}">
                    <a16:creationId xmlns:a16="http://schemas.microsoft.com/office/drawing/2014/main" id="{448D8488-8D00-4EBE-9CA2-62AA6E36B7E3}"/>
                  </a:ext>
                </a:extLst>
              </p:cNvPr>
              <p:cNvSpPr>
                <a:spLocks noChangeArrowheads="1"/>
              </p:cNvSpPr>
              <p:nvPr/>
            </p:nvSpPr>
            <p:spPr bwMode="auto">
              <a:xfrm>
                <a:off x="2471223" y="2465596"/>
                <a:ext cx="82224" cy="7724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65" name="Freeform 23">
                <a:extLst>
                  <a:ext uri="{FF2B5EF4-FFF2-40B4-BE49-F238E27FC236}">
                    <a16:creationId xmlns:a16="http://schemas.microsoft.com/office/drawing/2014/main" id="{BF97901F-A72E-42A1-B0FC-C08ADED7771D}"/>
                  </a:ext>
                </a:extLst>
              </p:cNvPr>
              <p:cNvSpPr>
                <a:spLocks/>
              </p:cNvSpPr>
              <p:nvPr/>
            </p:nvSpPr>
            <p:spPr bwMode="auto">
              <a:xfrm>
                <a:off x="2193403" y="3995468"/>
                <a:ext cx="232970" cy="208053"/>
              </a:xfrm>
              <a:custGeom>
                <a:avLst/>
                <a:gdLst>
                  <a:gd name="T0" fmla="*/ 32 w 57"/>
                  <a:gd name="T1" fmla="*/ 0 h 51"/>
                  <a:gd name="T2" fmla="*/ 57 w 57"/>
                  <a:gd name="T3" fmla="*/ 26 h 51"/>
                  <a:gd name="T4" fmla="*/ 57 w 57"/>
                  <a:gd name="T5" fmla="*/ 26 h 51"/>
                  <a:gd name="T6" fmla="*/ 32 w 57"/>
                  <a:gd name="T7" fmla="*/ 51 h 51"/>
                  <a:gd name="T8" fmla="*/ 25 w 57"/>
                  <a:gd name="T9" fmla="*/ 51 h 51"/>
                  <a:gd name="T10" fmla="*/ 0 w 57"/>
                  <a:gd name="T11" fmla="*/ 26 h 51"/>
                  <a:gd name="T12" fmla="*/ 0 w 57"/>
                  <a:gd name="T13" fmla="*/ 26 h 51"/>
                  <a:gd name="T14" fmla="*/ 25 w 57"/>
                  <a:gd name="T15" fmla="*/ 0 h 51"/>
                  <a:gd name="T16" fmla="*/ 32 w 57"/>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1">
                    <a:moveTo>
                      <a:pt x="32" y="0"/>
                    </a:moveTo>
                    <a:cubicBezTo>
                      <a:pt x="46" y="0"/>
                      <a:pt x="57" y="12"/>
                      <a:pt x="57" y="26"/>
                    </a:cubicBezTo>
                    <a:cubicBezTo>
                      <a:pt x="57" y="26"/>
                      <a:pt x="57" y="26"/>
                      <a:pt x="57" y="26"/>
                    </a:cubicBezTo>
                    <a:cubicBezTo>
                      <a:pt x="57" y="40"/>
                      <a:pt x="46" y="51"/>
                      <a:pt x="32" y="51"/>
                    </a:cubicBezTo>
                    <a:cubicBezTo>
                      <a:pt x="25" y="51"/>
                      <a:pt x="25" y="51"/>
                      <a:pt x="25" y="51"/>
                    </a:cubicBezTo>
                    <a:cubicBezTo>
                      <a:pt x="11" y="51"/>
                      <a:pt x="0" y="40"/>
                      <a:pt x="0" y="26"/>
                    </a:cubicBezTo>
                    <a:cubicBezTo>
                      <a:pt x="0" y="26"/>
                      <a:pt x="0" y="26"/>
                      <a:pt x="0" y="26"/>
                    </a:cubicBezTo>
                    <a:cubicBezTo>
                      <a:pt x="0" y="12"/>
                      <a:pt x="11" y="0"/>
                      <a:pt x="25" y="0"/>
                    </a:cubicBezTo>
                    <a:lnTo>
                      <a:pt x="32" y="0"/>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66" name="Freeform 26">
                <a:extLst>
                  <a:ext uri="{FF2B5EF4-FFF2-40B4-BE49-F238E27FC236}">
                    <a16:creationId xmlns:a16="http://schemas.microsoft.com/office/drawing/2014/main" id="{AF210F4A-D623-4168-9282-AC930BB06DAC}"/>
                  </a:ext>
                </a:extLst>
              </p:cNvPr>
              <p:cNvSpPr>
                <a:spLocks/>
              </p:cNvSpPr>
              <p:nvPr/>
            </p:nvSpPr>
            <p:spPr bwMode="auto">
              <a:xfrm>
                <a:off x="2557183" y="4284497"/>
                <a:ext cx="371256" cy="236706"/>
              </a:xfrm>
              <a:custGeom>
                <a:avLst/>
                <a:gdLst>
                  <a:gd name="T0" fmla="*/ 33 w 91"/>
                  <a:gd name="T1" fmla="*/ 58 h 58"/>
                  <a:gd name="T2" fmla="*/ 91 w 91"/>
                  <a:gd name="T3" fmla="*/ 0 h 58"/>
                  <a:gd name="T4" fmla="*/ 0 w 91"/>
                  <a:gd name="T5" fmla="*/ 0 h 58"/>
                  <a:gd name="T6" fmla="*/ 33 w 91"/>
                  <a:gd name="T7" fmla="*/ 58 h 58"/>
                </a:gdLst>
                <a:ahLst/>
                <a:cxnLst>
                  <a:cxn ang="0">
                    <a:pos x="T0" y="T1"/>
                  </a:cxn>
                  <a:cxn ang="0">
                    <a:pos x="T2" y="T3"/>
                  </a:cxn>
                  <a:cxn ang="0">
                    <a:pos x="T4" y="T5"/>
                  </a:cxn>
                  <a:cxn ang="0">
                    <a:pos x="T6" y="T7"/>
                  </a:cxn>
                </a:cxnLst>
                <a:rect l="0" t="0" r="r" b="b"/>
                <a:pathLst>
                  <a:path w="91" h="58">
                    <a:moveTo>
                      <a:pt x="33" y="58"/>
                    </a:moveTo>
                    <a:cubicBezTo>
                      <a:pt x="91" y="0"/>
                      <a:pt x="91" y="0"/>
                      <a:pt x="91" y="0"/>
                    </a:cubicBezTo>
                    <a:cubicBezTo>
                      <a:pt x="0" y="0"/>
                      <a:pt x="0" y="0"/>
                      <a:pt x="0" y="0"/>
                    </a:cubicBezTo>
                    <a:cubicBezTo>
                      <a:pt x="6" y="22"/>
                      <a:pt x="18" y="42"/>
                      <a:pt x="33" y="58"/>
                    </a:cubicBezTo>
                    <a:close/>
                  </a:path>
                </a:pathLst>
              </a:custGeom>
              <a:solidFill>
                <a:srgbClr val="A06B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67" name="Rectangle 30">
                <a:extLst>
                  <a:ext uri="{FF2B5EF4-FFF2-40B4-BE49-F238E27FC236}">
                    <a16:creationId xmlns:a16="http://schemas.microsoft.com/office/drawing/2014/main" id="{1C1C30DF-02FE-4D62-8771-5E036CB14A41}"/>
                  </a:ext>
                </a:extLst>
              </p:cNvPr>
              <p:cNvSpPr>
                <a:spLocks noChangeArrowheads="1"/>
              </p:cNvSpPr>
              <p:nvPr/>
            </p:nvSpPr>
            <p:spPr bwMode="auto">
              <a:xfrm>
                <a:off x="2472469" y="2966417"/>
                <a:ext cx="497085" cy="498329"/>
              </a:xfrm>
              <a:prstGeom prst="rect">
                <a:avLst/>
              </a:prstGeom>
              <a:solidFill>
                <a:srgbClr val="F8F8F8"/>
              </a:solidFill>
              <a:ln>
                <a:noFill/>
              </a:ln>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68" name="Rectangle 31">
                <a:extLst>
                  <a:ext uri="{FF2B5EF4-FFF2-40B4-BE49-F238E27FC236}">
                    <a16:creationId xmlns:a16="http://schemas.microsoft.com/office/drawing/2014/main" id="{FEFD83FA-6F16-4075-B0FA-C441A2FE7C91}"/>
                  </a:ext>
                </a:extLst>
              </p:cNvPr>
              <p:cNvSpPr>
                <a:spLocks noChangeArrowheads="1"/>
              </p:cNvSpPr>
              <p:nvPr/>
            </p:nvSpPr>
            <p:spPr bwMode="auto">
              <a:xfrm>
                <a:off x="2472469" y="2701058"/>
                <a:ext cx="754969" cy="250410"/>
              </a:xfrm>
              <a:prstGeom prst="rect">
                <a:avLst/>
              </a:prstGeom>
              <a:solidFill>
                <a:srgbClr val="0078D7">
                  <a:lumMod val="75000"/>
                </a:srgbClr>
              </a:solidFill>
              <a:ln>
                <a:noFill/>
              </a:ln>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69" name="Freeform 32">
                <a:extLst>
                  <a:ext uri="{FF2B5EF4-FFF2-40B4-BE49-F238E27FC236}">
                    <a16:creationId xmlns:a16="http://schemas.microsoft.com/office/drawing/2014/main" id="{E206CF5B-D0EB-4CA3-B0FB-3FB916E2A859}"/>
                  </a:ext>
                </a:extLst>
              </p:cNvPr>
              <p:cNvSpPr>
                <a:spLocks noEditPoints="1"/>
              </p:cNvSpPr>
              <p:nvPr/>
            </p:nvSpPr>
            <p:spPr bwMode="auto">
              <a:xfrm>
                <a:off x="2512335" y="3241744"/>
                <a:ext cx="107141" cy="183136"/>
              </a:xfrm>
              <a:custGeom>
                <a:avLst/>
                <a:gdLst>
                  <a:gd name="T0" fmla="*/ 69 w 86"/>
                  <a:gd name="T1" fmla="*/ 12 h 147"/>
                  <a:gd name="T2" fmla="*/ 69 w 86"/>
                  <a:gd name="T3" fmla="*/ 0 h 147"/>
                  <a:gd name="T4" fmla="*/ 60 w 86"/>
                  <a:gd name="T5" fmla="*/ 0 h 147"/>
                  <a:gd name="T6" fmla="*/ 60 w 86"/>
                  <a:gd name="T7" fmla="*/ 12 h 147"/>
                  <a:gd name="T8" fmla="*/ 56 w 86"/>
                  <a:gd name="T9" fmla="*/ 12 h 147"/>
                  <a:gd name="T10" fmla="*/ 56 w 86"/>
                  <a:gd name="T11" fmla="*/ 0 h 147"/>
                  <a:gd name="T12" fmla="*/ 47 w 86"/>
                  <a:gd name="T13" fmla="*/ 0 h 147"/>
                  <a:gd name="T14" fmla="*/ 47 w 86"/>
                  <a:gd name="T15" fmla="*/ 12 h 147"/>
                  <a:gd name="T16" fmla="*/ 0 w 86"/>
                  <a:gd name="T17" fmla="*/ 12 h 147"/>
                  <a:gd name="T18" fmla="*/ 0 w 86"/>
                  <a:gd name="T19" fmla="*/ 15 h 147"/>
                  <a:gd name="T20" fmla="*/ 4 w 86"/>
                  <a:gd name="T21" fmla="*/ 15 h 147"/>
                  <a:gd name="T22" fmla="*/ 4 w 86"/>
                  <a:gd name="T23" fmla="*/ 147 h 147"/>
                  <a:gd name="T24" fmla="*/ 29 w 86"/>
                  <a:gd name="T25" fmla="*/ 147 h 147"/>
                  <a:gd name="T26" fmla="*/ 29 w 86"/>
                  <a:gd name="T27" fmla="*/ 128 h 147"/>
                  <a:gd name="T28" fmla="*/ 39 w 86"/>
                  <a:gd name="T29" fmla="*/ 128 h 147"/>
                  <a:gd name="T30" fmla="*/ 39 w 86"/>
                  <a:gd name="T31" fmla="*/ 147 h 147"/>
                  <a:gd name="T32" fmla="*/ 47 w 86"/>
                  <a:gd name="T33" fmla="*/ 147 h 147"/>
                  <a:gd name="T34" fmla="*/ 47 w 86"/>
                  <a:gd name="T35" fmla="*/ 128 h 147"/>
                  <a:gd name="T36" fmla="*/ 57 w 86"/>
                  <a:gd name="T37" fmla="*/ 128 h 147"/>
                  <a:gd name="T38" fmla="*/ 57 w 86"/>
                  <a:gd name="T39" fmla="*/ 147 h 147"/>
                  <a:gd name="T40" fmla="*/ 82 w 86"/>
                  <a:gd name="T41" fmla="*/ 147 h 147"/>
                  <a:gd name="T42" fmla="*/ 82 w 86"/>
                  <a:gd name="T43" fmla="*/ 15 h 147"/>
                  <a:gd name="T44" fmla="*/ 86 w 86"/>
                  <a:gd name="T45" fmla="*/ 15 h 147"/>
                  <a:gd name="T46" fmla="*/ 86 w 86"/>
                  <a:gd name="T47" fmla="*/ 12 h 147"/>
                  <a:gd name="T48" fmla="*/ 69 w 86"/>
                  <a:gd name="T49" fmla="*/ 12 h 147"/>
                  <a:gd name="T50" fmla="*/ 75 w 86"/>
                  <a:gd name="T51" fmla="*/ 121 h 147"/>
                  <a:gd name="T52" fmla="*/ 11 w 86"/>
                  <a:gd name="T53" fmla="*/ 121 h 147"/>
                  <a:gd name="T54" fmla="*/ 11 w 86"/>
                  <a:gd name="T55" fmla="*/ 111 h 147"/>
                  <a:gd name="T56" fmla="*/ 75 w 86"/>
                  <a:gd name="T57" fmla="*/ 111 h 147"/>
                  <a:gd name="T58" fmla="*/ 75 w 86"/>
                  <a:gd name="T59" fmla="*/ 121 h 147"/>
                  <a:gd name="T60" fmla="*/ 75 w 86"/>
                  <a:gd name="T61" fmla="*/ 104 h 147"/>
                  <a:gd name="T62" fmla="*/ 11 w 86"/>
                  <a:gd name="T63" fmla="*/ 104 h 147"/>
                  <a:gd name="T64" fmla="*/ 11 w 86"/>
                  <a:gd name="T65" fmla="*/ 94 h 147"/>
                  <a:gd name="T66" fmla="*/ 75 w 86"/>
                  <a:gd name="T67" fmla="*/ 94 h 147"/>
                  <a:gd name="T68" fmla="*/ 75 w 86"/>
                  <a:gd name="T69" fmla="*/ 104 h 147"/>
                  <a:gd name="T70" fmla="*/ 75 w 86"/>
                  <a:gd name="T71" fmla="*/ 87 h 147"/>
                  <a:gd name="T72" fmla="*/ 11 w 86"/>
                  <a:gd name="T73" fmla="*/ 87 h 147"/>
                  <a:gd name="T74" fmla="*/ 11 w 86"/>
                  <a:gd name="T75" fmla="*/ 76 h 147"/>
                  <a:gd name="T76" fmla="*/ 75 w 86"/>
                  <a:gd name="T77" fmla="*/ 76 h 147"/>
                  <a:gd name="T78" fmla="*/ 75 w 86"/>
                  <a:gd name="T79" fmla="*/ 87 h 147"/>
                  <a:gd name="T80" fmla="*/ 75 w 86"/>
                  <a:gd name="T81" fmla="*/ 69 h 147"/>
                  <a:gd name="T82" fmla="*/ 11 w 86"/>
                  <a:gd name="T83" fmla="*/ 69 h 147"/>
                  <a:gd name="T84" fmla="*/ 11 w 86"/>
                  <a:gd name="T85" fmla="*/ 58 h 147"/>
                  <a:gd name="T86" fmla="*/ 75 w 86"/>
                  <a:gd name="T87" fmla="*/ 58 h 147"/>
                  <a:gd name="T88" fmla="*/ 75 w 86"/>
                  <a:gd name="T89" fmla="*/ 69 h 147"/>
                  <a:gd name="T90" fmla="*/ 75 w 86"/>
                  <a:gd name="T91" fmla="*/ 51 h 147"/>
                  <a:gd name="T92" fmla="*/ 11 w 86"/>
                  <a:gd name="T93" fmla="*/ 51 h 147"/>
                  <a:gd name="T94" fmla="*/ 11 w 86"/>
                  <a:gd name="T95" fmla="*/ 41 h 147"/>
                  <a:gd name="T96" fmla="*/ 75 w 86"/>
                  <a:gd name="T97" fmla="*/ 41 h 147"/>
                  <a:gd name="T98" fmla="*/ 75 w 86"/>
                  <a:gd name="T99" fmla="*/ 51 h 147"/>
                  <a:gd name="T100" fmla="*/ 75 w 86"/>
                  <a:gd name="T101" fmla="*/ 33 h 147"/>
                  <a:gd name="T102" fmla="*/ 11 w 86"/>
                  <a:gd name="T103" fmla="*/ 33 h 147"/>
                  <a:gd name="T104" fmla="*/ 11 w 86"/>
                  <a:gd name="T105" fmla="*/ 24 h 147"/>
                  <a:gd name="T106" fmla="*/ 75 w 86"/>
                  <a:gd name="T107" fmla="*/ 24 h 147"/>
                  <a:gd name="T108" fmla="*/ 75 w 86"/>
                  <a:gd name="T109" fmla="*/ 3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 h="147">
                    <a:moveTo>
                      <a:pt x="69" y="12"/>
                    </a:moveTo>
                    <a:lnTo>
                      <a:pt x="69" y="0"/>
                    </a:lnTo>
                    <a:lnTo>
                      <a:pt x="60" y="0"/>
                    </a:lnTo>
                    <a:lnTo>
                      <a:pt x="60" y="12"/>
                    </a:lnTo>
                    <a:lnTo>
                      <a:pt x="56" y="12"/>
                    </a:lnTo>
                    <a:lnTo>
                      <a:pt x="56" y="0"/>
                    </a:lnTo>
                    <a:lnTo>
                      <a:pt x="47" y="0"/>
                    </a:lnTo>
                    <a:lnTo>
                      <a:pt x="47" y="12"/>
                    </a:lnTo>
                    <a:lnTo>
                      <a:pt x="0" y="12"/>
                    </a:lnTo>
                    <a:lnTo>
                      <a:pt x="0" y="15"/>
                    </a:lnTo>
                    <a:lnTo>
                      <a:pt x="4" y="15"/>
                    </a:lnTo>
                    <a:lnTo>
                      <a:pt x="4" y="147"/>
                    </a:lnTo>
                    <a:lnTo>
                      <a:pt x="29" y="147"/>
                    </a:lnTo>
                    <a:lnTo>
                      <a:pt x="29" y="128"/>
                    </a:lnTo>
                    <a:lnTo>
                      <a:pt x="39" y="128"/>
                    </a:lnTo>
                    <a:lnTo>
                      <a:pt x="39" y="147"/>
                    </a:lnTo>
                    <a:lnTo>
                      <a:pt x="47" y="147"/>
                    </a:lnTo>
                    <a:lnTo>
                      <a:pt x="47" y="128"/>
                    </a:lnTo>
                    <a:lnTo>
                      <a:pt x="57" y="128"/>
                    </a:lnTo>
                    <a:lnTo>
                      <a:pt x="57" y="147"/>
                    </a:lnTo>
                    <a:lnTo>
                      <a:pt x="82" y="147"/>
                    </a:lnTo>
                    <a:lnTo>
                      <a:pt x="82" y="15"/>
                    </a:lnTo>
                    <a:lnTo>
                      <a:pt x="86" y="15"/>
                    </a:lnTo>
                    <a:lnTo>
                      <a:pt x="86" y="12"/>
                    </a:lnTo>
                    <a:lnTo>
                      <a:pt x="69" y="12"/>
                    </a:lnTo>
                    <a:close/>
                    <a:moveTo>
                      <a:pt x="75" y="121"/>
                    </a:moveTo>
                    <a:lnTo>
                      <a:pt x="11" y="121"/>
                    </a:lnTo>
                    <a:lnTo>
                      <a:pt x="11" y="111"/>
                    </a:lnTo>
                    <a:lnTo>
                      <a:pt x="75" y="111"/>
                    </a:lnTo>
                    <a:lnTo>
                      <a:pt x="75" y="121"/>
                    </a:lnTo>
                    <a:close/>
                    <a:moveTo>
                      <a:pt x="75" y="104"/>
                    </a:moveTo>
                    <a:lnTo>
                      <a:pt x="11" y="104"/>
                    </a:lnTo>
                    <a:lnTo>
                      <a:pt x="11" y="94"/>
                    </a:lnTo>
                    <a:lnTo>
                      <a:pt x="75" y="94"/>
                    </a:lnTo>
                    <a:lnTo>
                      <a:pt x="75" y="104"/>
                    </a:lnTo>
                    <a:close/>
                    <a:moveTo>
                      <a:pt x="75" y="87"/>
                    </a:moveTo>
                    <a:lnTo>
                      <a:pt x="11" y="87"/>
                    </a:lnTo>
                    <a:lnTo>
                      <a:pt x="11" y="76"/>
                    </a:lnTo>
                    <a:lnTo>
                      <a:pt x="75" y="76"/>
                    </a:lnTo>
                    <a:lnTo>
                      <a:pt x="75" y="87"/>
                    </a:lnTo>
                    <a:close/>
                    <a:moveTo>
                      <a:pt x="75" y="69"/>
                    </a:moveTo>
                    <a:lnTo>
                      <a:pt x="11" y="69"/>
                    </a:lnTo>
                    <a:lnTo>
                      <a:pt x="11" y="58"/>
                    </a:lnTo>
                    <a:lnTo>
                      <a:pt x="75" y="58"/>
                    </a:lnTo>
                    <a:lnTo>
                      <a:pt x="75" y="69"/>
                    </a:lnTo>
                    <a:close/>
                    <a:moveTo>
                      <a:pt x="75" y="51"/>
                    </a:moveTo>
                    <a:lnTo>
                      <a:pt x="11" y="51"/>
                    </a:lnTo>
                    <a:lnTo>
                      <a:pt x="11" y="41"/>
                    </a:lnTo>
                    <a:lnTo>
                      <a:pt x="75" y="41"/>
                    </a:lnTo>
                    <a:lnTo>
                      <a:pt x="75" y="51"/>
                    </a:lnTo>
                    <a:close/>
                    <a:moveTo>
                      <a:pt x="75" y="33"/>
                    </a:moveTo>
                    <a:lnTo>
                      <a:pt x="11" y="33"/>
                    </a:lnTo>
                    <a:lnTo>
                      <a:pt x="11" y="24"/>
                    </a:lnTo>
                    <a:lnTo>
                      <a:pt x="75" y="24"/>
                    </a:lnTo>
                    <a:lnTo>
                      <a:pt x="75" y="3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70" name="Freeform 33">
                <a:extLst>
                  <a:ext uri="{FF2B5EF4-FFF2-40B4-BE49-F238E27FC236}">
                    <a16:creationId xmlns:a16="http://schemas.microsoft.com/office/drawing/2014/main" id="{CB290A89-E83E-498E-A124-11670F535D26}"/>
                  </a:ext>
                </a:extLst>
              </p:cNvPr>
              <p:cNvSpPr>
                <a:spLocks noEditPoints="1"/>
              </p:cNvSpPr>
              <p:nvPr/>
            </p:nvSpPr>
            <p:spPr bwMode="auto">
              <a:xfrm>
                <a:off x="2517319" y="3008775"/>
                <a:ext cx="31148" cy="42358"/>
              </a:xfrm>
              <a:custGeom>
                <a:avLst/>
                <a:gdLst>
                  <a:gd name="T0" fmla="*/ 0 w 21"/>
                  <a:gd name="T1" fmla="*/ 28 h 28"/>
                  <a:gd name="T2" fmla="*/ 0 w 21"/>
                  <a:gd name="T3" fmla="*/ 0 h 28"/>
                  <a:gd name="T4" fmla="*/ 10 w 21"/>
                  <a:gd name="T5" fmla="*/ 0 h 28"/>
                  <a:gd name="T6" fmla="*/ 17 w 21"/>
                  <a:gd name="T7" fmla="*/ 2 h 28"/>
                  <a:gd name="T8" fmla="*/ 20 w 21"/>
                  <a:gd name="T9" fmla="*/ 7 h 28"/>
                  <a:gd name="T10" fmla="*/ 18 w 21"/>
                  <a:gd name="T11" fmla="*/ 11 h 28"/>
                  <a:gd name="T12" fmla="*/ 14 w 21"/>
                  <a:gd name="T13" fmla="*/ 13 h 28"/>
                  <a:gd name="T14" fmla="*/ 14 w 21"/>
                  <a:gd name="T15" fmla="*/ 13 h 28"/>
                  <a:gd name="T16" fmla="*/ 19 w 21"/>
                  <a:gd name="T17" fmla="*/ 15 h 28"/>
                  <a:gd name="T18" fmla="*/ 21 w 21"/>
                  <a:gd name="T19" fmla="*/ 20 h 28"/>
                  <a:gd name="T20" fmla="*/ 18 w 21"/>
                  <a:gd name="T21" fmla="*/ 26 h 28"/>
                  <a:gd name="T22" fmla="*/ 11 w 21"/>
                  <a:gd name="T23" fmla="*/ 28 h 28"/>
                  <a:gd name="T24" fmla="*/ 0 w 21"/>
                  <a:gd name="T25" fmla="*/ 28 h 28"/>
                  <a:gd name="T26" fmla="*/ 6 w 21"/>
                  <a:gd name="T27" fmla="*/ 5 h 28"/>
                  <a:gd name="T28" fmla="*/ 6 w 21"/>
                  <a:gd name="T29" fmla="*/ 12 h 28"/>
                  <a:gd name="T30" fmla="*/ 9 w 21"/>
                  <a:gd name="T31" fmla="*/ 12 h 28"/>
                  <a:gd name="T32" fmla="*/ 12 w 21"/>
                  <a:gd name="T33" fmla="*/ 11 h 28"/>
                  <a:gd name="T34" fmla="*/ 13 w 21"/>
                  <a:gd name="T35" fmla="*/ 8 h 28"/>
                  <a:gd name="T36" fmla="*/ 9 w 21"/>
                  <a:gd name="T37" fmla="*/ 5 h 28"/>
                  <a:gd name="T38" fmla="*/ 6 w 21"/>
                  <a:gd name="T39" fmla="*/ 5 h 28"/>
                  <a:gd name="T40" fmla="*/ 6 w 21"/>
                  <a:gd name="T41" fmla="*/ 16 h 28"/>
                  <a:gd name="T42" fmla="*/ 6 w 21"/>
                  <a:gd name="T43" fmla="*/ 24 h 28"/>
                  <a:gd name="T44" fmla="*/ 10 w 21"/>
                  <a:gd name="T45" fmla="*/ 24 h 28"/>
                  <a:gd name="T46" fmla="*/ 13 w 21"/>
                  <a:gd name="T47" fmla="*/ 23 h 28"/>
                  <a:gd name="T48" fmla="*/ 14 w 21"/>
                  <a:gd name="T49" fmla="*/ 20 h 28"/>
                  <a:gd name="T50" fmla="*/ 13 w 21"/>
                  <a:gd name="T51" fmla="*/ 17 h 28"/>
                  <a:gd name="T52" fmla="*/ 10 w 21"/>
                  <a:gd name="T53" fmla="*/ 16 h 28"/>
                  <a:gd name="T54" fmla="*/ 6 w 21"/>
                  <a:gd name="T55"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 h="28">
                    <a:moveTo>
                      <a:pt x="0" y="28"/>
                    </a:moveTo>
                    <a:cubicBezTo>
                      <a:pt x="0" y="0"/>
                      <a:pt x="0" y="0"/>
                      <a:pt x="0" y="0"/>
                    </a:cubicBezTo>
                    <a:cubicBezTo>
                      <a:pt x="10" y="0"/>
                      <a:pt x="10" y="0"/>
                      <a:pt x="10" y="0"/>
                    </a:cubicBezTo>
                    <a:cubicBezTo>
                      <a:pt x="13" y="0"/>
                      <a:pt x="16" y="1"/>
                      <a:pt x="17" y="2"/>
                    </a:cubicBezTo>
                    <a:cubicBezTo>
                      <a:pt x="19" y="3"/>
                      <a:pt x="20" y="5"/>
                      <a:pt x="20" y="7"/>
                    </a:cubicBezTo>
                    <a:cubicBezTo>
                      <a:pt x="20" y="8"/>
                      <a:pt x="19" y="10"/>
                      <a:pt x="18" y="11"/>
                    </a:cubicBezTo>
                    <a:cubicBezTo>
                      <a:pt x="17" y="12"/>
                      <a:pt x="16" y="13"/>
                      <a:pt x="14" y="13"/>
                    </a:cubicBezTo>
                    <a:cubicBezTo>
                      <a:pt x="14" y="13"/>
                      <a:pt x="14" y="13"/>
                      <a:pt x="14" y="13"/>
                    </a:cubicBezTo>
                    <a:cubicBezTo>
                      <a:pt x="16" y="13"/>
                      <a:pt x="18" y="14"/>
                      <a:pt x="19" y="15"/>
                    </a:cubicBezTo>
                    <a:cubicBezTo>
                      <a:pt x="20" y="17"/>
                      <a:pt x="21" y="18"/>
                      <a:pt x="21" y="20"/>
                    </a:cubicBezTo>
                    <a:cubicBezTo>
                      <a:pt x="21" y="23"/>
                      <a:pt x="20" y="25"/>
                      <a:pt x="18" y="26"/>
                    </a:cubicBezTo>
                    <a:cubicBezTo>
                      <a:pt x="16" y="28"/>
                      <a:pt x="14" y="28"/>
                      <a:pt x="11" y="28"/>
                    </a:cubicBezTo>
                    <a:lnTo>
                      <a:pt x="0" y="28"/>
                    </a:lnTo>
                    <a:close/>
                    <a:moveTo>
                      <a:pt x="6" y="5"/>
                    </a:moveTo>
                    <a:cubicBezTo>
                      <a:pt x="6" y="12"/>
                      <a:pt x="6" y="12"/>
                      <a:pt x="6" y="12"/>
                    </a:cubicBezTo>
                    <a:cubicBezTo>
                      <a:pt x="9" y="12"/>
                      <a:pt x="9" y="12"/>
                      <a:pt x="9" y="12"/>
                    </a:cubicBezTo>
                    <a:cubicBezTo>
                      <a:pt x="10" y="12"/>
                      <a:pt x="11" y="11"/>
                      <a:pt x="12" y="11"/>
                    </a:cubicBezTo>
                    <a:cubicBezTo>
                      <a:pt x="13" y="10"/>
                      <a:pt x="13" y="9"/>
                      <a:pt x="13" y="8"/>
                    </a:cubicBezTo>
                    <a:cubicBezTo>
                      <a:pt x="13" y="6"/>
                      <a:pt x="12" y="5"/>
                      <a:pt x="9" y="5"/>
                    </a:cubicBezTo>
                    <a:lnTo>
                      <a:pt x="6" y="5"/>
                    </a:lnTo>
                    <a:close/>
                    <a:moveTo>
                      <a:pt x="6" y="16"/>
                    </a:moveTo>
                    <a:cubicBezTo>
                      <a:pt x="6" y="24"/>
                      <a:pt x="6" y="24"/>
                      <a:pt x="6" y="24"/>
                    </a:cubicBezTo>
                    <a:cubicBezTo>
                      <a:pt x="10" y="24"/>
                      <a:pt x="10" y="24"/>
                      <a:pt x="10" y="24"/>
                    </a:cubicBezTo>
                    <a:cubicBezTo>
                      <a:pt x="11" y="24"/>
                      <a:pt x="12" y="23"/>
                      <a:pt x="13" y="23"/>
                    </a:cubicBezTo>
                    <a:cubicBezTo>
                      <a:pt x="14" y="22"/>
                      <a:pt x="14" y="21"/>
                      <a:pt x="14" y="20"/>
                    </a:cubicBezTo>
                    <a:cubicBezTo>
                      <a:pt x="14" y="19"/>
                      <a:pt x="14" y="18"/>
                      <a:pt x="13" y="17"/>
                    </a:cubicBezTo>
                    <a:cubicBezTo>
                      <a:pt x="12" y="17"/>
                      <a:pt x="11" y="16"/>
                      <a:pt x="10" y="16"/>
                    </a:cubicBezTo>
                    <a:lnTo>
                      <a:pt x="6" y="16"/>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71" name="Freeform 34">
                <a:extLst>
                  <a:ext uri="{FF2B5EF4-FFF2-40B4-BE49-F238E27FC236}">
                    <a16:creationId xmlns:a16="http://schemas.microsoft.com/office/drawing/2014/main" id="{1E863DA2-5147-484A-A3A6-810BA452B21C}"/>
                  </a:ext>
                </a:extLst>
              </p:cNvPr>
              <p:cNvSpPr>
                <a:spLocks/>
              </p:cNvSpPr>
              <p:nvPr/>
            </p:nvSpPr>
            <p:spPr bwMode="auto">
              <a:xfrm>
                <a:off x="2554693" y="3008775"/>
                <a:ext cx="33637" cy="43605"/>
              </a:xfrm>
              <a:custGeom>
                <a:avLst/>
                <a:gdLst>
                  <a:gd name="T0" fmla="*/ 23 w 23"/>
                  <a:gd name="T1" fmla="*/ 16 h 29"/>
                  <a:gd name="T2" fmla="*/ 12 w 23"/>
                  <a:gd name="T3" fmla="*/ 29 h 29"/>
                  <a:gd name="T4" fmla="*/ 0 w 23"/>
                  <a:gd name="T5" fmla="*/ 16 h 29"/>
                  <a:gd name="T6" fmla="*/ 0 w 23"/>
                  <a:gd name="T7" fmla="*/ 0 h 29"/>
                  <a:gd name="T8" fmla="*/ 7 w 23"/>
                  <a:gd name="T9" fmla="*/ 0 h 29"/>
                  <a:gd name="T10" fmla="*/ 7 w 23"/>
                  <a:gd name="T11" fmla="*/ 17 h 29"/>
                  <a:gd name="T12" fmla="*/ 12 w 23"/>
                  <a:gd name="T13" fmla="*/ 23 h 29"/>
                  <a:gd name="T14" fmla="*/ 17 w 23"/>
                  <a:gd name="T15" fmla="*/ 17 h 29"/>
                  <a:gd name="T16" fmla="*/ 17 w 23"/>
                  <a:gd name="T17" fmla="*/ 0 h 29"/>
                  <a:gd name="T18" fmla="*/ 23 w 23"/>
                  <a:gd name="T19" fmla="*/ 0 h 29"/>
                  <a:gd name="T20" fmla="*/ 23 w 23"/>
                  <a:gd name="T21" fmla="*/ 1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9">
                    <a:moveTo>
                      <a:pt x="23" y="16"/>
                    </a:moveTo>
                    <a:cubicBezTo>
                      <a:pt x="23" y="25"/>
                      <a:pt x="19" y="29"/>
                      <a:pt x="12" y="29"/>
                    </a:cubicBezTo>
                    <a:cubicBezTo>
                      <a:pt x="4" y="29"/>
                      <a:pt x="0" y="25"/>
                      <a:pt x="0" y="16"/>
                    </a:cubicBezTo>
                    <a:cubicBezTo>
                      <a:pt x="0" y="0"/>
                      <a:pt x="0" y="0"/>
                      <a:pt x="0" y="0"/>
                    </a:cubicBezTo>
                    <a:cubicBezTo>
                      <a:pt x="7" y="0"/>
                      <a:pt x="7" y="0"/>
                      <a:pt x="7" y="0"/>
                    </a:cubicBezTo>
                    <a:cubicBezTo>
                      <a:pt x="7" y="17"/>
                      <a:pt x="7" y="17"/>
                      <a:pt x="7" y="17"/>
                    </a:cubicBezTo>
                    <a:cubicBezTo>
                      <a:pt x="7" y="21"/>
                      <a:pt x="8" y="23"/>
                      <a:pt x="12" y="23"/>
                    </a:cubicBezTo>
                    <a:cubicBezTo>
                      <a:pt x="15" y="23"/>
                      <a:pt x="17" y="21"/>
                      <a:pt x="17" y="17"/>
                    </a:cubicBezTo>
                    <a:cubicBezTo>
                      <a:pt x="17" y="0"/>
                      <a:pt x="17" y="0"/>
                      <a:pt x="17" y="0"/>
                    </a:cubicBezTo>
                    <a:cubicBezTo>
                      <a:pt x="23" y="0"/>
                      <a:pt x="23" y="0"/>
                      <a:pt x="23" y="0"/>
                    </a:cubicBezTo>
                    <a:lnTo>
                      <a:pt x="23" y="16"/>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72" name="Freeform 35">
                <a:extLst>
                  <a:ext uri="{FF2B5EF4-FFF2-40B4-BE49-F238E27FC236}">
                    <a16:creationId xmlns:a16="http://schemas.microsoft.com/office/drawing/2014/main" id="{488145DD-8A09-4F37-ACEA-233F4E7CE685}"/>
                  </a:ext>
                </a:extLst>
              </p:cNvPr>
              <p:cNvSpPr>
                <a:spLocks/>
              </p:cNvSpPr>
              <p:nvPr/>
            </p:nvSpPr>
            <p:spPr bwMode="auto">
              <a:xfrm>
                <a:off x="2595804" y="3008775"/>
                <a:ext cx="27409" cy="43605"/>
              </a:xfrm>
              <a:custGeom>
                <a:avLst/>
                <a:gdLst>
                  <a:gd name="T0" fmla="*/ 0 w 19"/>
                  <a:gd name="T1" fmla="*/ 27 h 29"/>
                  <a:gd name="T2" fmla="*/ 0 w 19"/>
                  <a:gd name="T3" fmla="*/ 21 h 29"/>
                  <a:gd name="T4" fmla="*/ 4 w 19"/>
                  <a:gd name="T5" fmla="*/ 23 h 29"/>
                  <a:gd name="T6" fmla="*/ 8 w 19"/>
                  <a:gd name="T7" fmla="*/ 24 h 29"/>
                  <a:gd name="T8" fmla="*/ 10 w 19"/>
                  <a:gd name="T9" fmla="*/ 24 h 29"/>
                  <a:gd name="T10" fmla="*/ 12 w 19"/>
                  <a:gd name="T11" fmla="*/ 23 h 29"/>
                  <a:gd name="T12" fmla="*/ 12 w 19"/>
                  <a:gd name="T13" fmla="*/ 22 h 29"/>
                  <a:gd name="T14" fmla="*/ 13 w 19"/>
                  <a:gd name="T15" fmla="*/ 21 h 29"/>
                  <a:gd name="T16" fmla="*/ 12 w 19"/>
                  <a:gd name="T17" fmla="*/ 20 h 29"/>
                  <a:gd name="T18" fmla="*/ 11 w 19"/>
                  <a:gd name="T19" fmla="*/ 18 h 29"/>
                  <a:gd name="T20" fmla="*/ 9 w 19"/>
                  <a:gd name="T21" fmla="*/ 17 h 29"/>
                  <a:gd name="T22" fmla="*/ 7 w 19"/>
                  <a:gd name="T23" fmla="*/ 16 h 29"/>
                  <a:gd name="T24" fmla="*/ 2 w 19"/>
                  <a:gd name="T25" fmla="*/ 13 h 29"/>
                  <a:gd name="T26" fmla="*/ 0 w 19"/>
                  <a:gd name="T27" fmla="*/ 8 h 29"/>
                  <a:gd name="T28" fmla="*/ 1 w 19"/>
                  <a:gd name="T29" fmla="*/ 4 h 29"/>
                  <a:gd name="T30" fmla="*/ 3 w 19"/>
                  <a:gd name="T31" fmla="*/ 2 h 29"/>
                  <a:gd name="T32" fmla="*/ 7 w 19"/>
                  <a:gd name="T33" fmla="*/ 0 h 29"/>
                  <a:gd name="T34" fmla="*/ 11 w 19"/>
                  <a:gd name="T35" fmla="*/ 0 h 29"/>
                  <a:gd name="T36" fmla="*/ 15 w 19"/>
                  <a:gd name="T37" fmla="*/ 0 h 29"/>
                  <a:gd name="T38" fmla="*/ 18 w 19"/>
                  <a:gd name="T39" fmla="*/ 1 h 29"/>
                  <a:gd name="T40" fmla="*/ 18 w 19"/>
                  <a:gd name="T41" fmla="*/ 7 h 29"/>
                  <a:gd name="T42" fmla="*/ 17 w 19"/>
                  <a:gd name="T43" fmla="*/ 6 h 29"/>
                  <a:gd name="T44" fmla="*/ 15 w 19"/>
                  <a:gd name="T45" fmla="*/ 5 h 29"/>
                  <a:gd name="T46" fmla="*/ 13 w 19"/>
                  <a:gd name="T47" fmla="*/ 5 h 29"/>
                  <a:gd name="T48" fmla="*/ 11 w 19"/>
                  <a:gd name="T49" fmla="*/ 5 h 29"/>
                  <a:gd name="T50" fmla="*/ 10 w 19"/>
                  <a:gd name="T51" fmla="*/ 5 h 29"/>
                  <a:gd name="T52" fmla="*/ 8 w 19"/>
                  <a:gd name="T53" fmla="*/ 6 h 29"/>
                  <a:gd name="T54" fmla="*/ 7 w 19"/>
                  <a:gd name="T55" fmla="*/ 6 h 29"/>
                  <a:gd name="T56" fmla="*/ 7 w 19"/>
                  <a:gd name="T57" fmla="*/ 8 h 29"/>
                  <a:gd name="T58" fmla="*/ 7 w 19"/>
                  <a:gd name="T59" fmla="*/ 9 h 29"/>
                  <a:gd name="T60" fmla="*/ 8 w 19"/>
                  <a:gd name="T61" fmla="*/ 10 h 29"/>
                  <a:gd name="T62" fmla="*/ 10 w 19"/>
                  <a:gd name="T63" fmla="*/ 11 h 29"/>
                  <a:gd name="T64" fmla="*/ 12 w 19"/>
                  <a:gd name="T65" fmla="*/ 12 h 29"/>
                  <a:gd name="T66" fmla="*/ 15 w 19"/>
                  <a:gd name="T67" fmla="*/ 13 h 29"/>
                  <a:gd name="T68" fmla="*/ 17 w 19"/>
                  <a:gd name="T69" fmla="*/ 15 h 29"/>
                  <a:gd name="T70" fmla="*/ 19 w 19"/>
                  <a:gd name="T71" fmla="*/ 17 h 29"/>
                  <a:gd name="T72" fmla="*/ 19 w 19"/>
                  <a:gd name="T73" fmla="*/ 20 h 29"/>
                  <a:gd name="T74" fmla="*/ 18 w 19"/>
                  <a:gd name="T75" fmla="*/ 24 h 29"/>
                  <a:gd name="T76" fmla="*/ 16 w 19"/>
                  <a:gd name="T77" fmla="*/ 27 h 29"/>
                  <a:gd name="T78" fmla="*/ 13 w 19"/>
                  <a:gd name="T79" fmla="*/ 28 h 29"/>
                  <a:gd name="T80" fmla="*/ 8 w 19"/>
                  <a:gd name="T81" fmla="*/ 29 h 29"/>
                  <a:gd name="T82" fmla="*/ 4 w 19"/>
                  <a:gd name="T83" fmla="*/ 28 h 29"/>
                  <a:gd name="T84" fmla="*/ 0 w 19"/>
                  <a:gd name="T85"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 h="29">
                    <a:moveTo>
                      <a:pt x="0" y="27"/>
                    </a:moveTo>
                    <a:cubicBezTo>
                      <a:pt x="0" y="21"/>
                      <a:pt x="0" y="21"/>
                      <a:pt x="0" y="21"/>
                    </a:cubicBezTo>
                    <a:cubicBezTo>
                      <a:pt x="1" y="22"/>
                      <a:pt x="3" y="23"/>
                      <a:pt x="4" y="23"/>
                    </a:cubicBezTo>
                    <a:cubicBezTo>
                      <a:pt x="5" y="24"/>
                      <a:pt x="7" y="24"/>
                      <a:pt x="8" y="24"/>
                    </a:cubicBezTo>
                    <a:cubicBezTo>
                      <a:pt x="9" y="24"/>
                      <a:pt x="9" y="24"/>
                      <a:pt x="10" y="24"/>
                    </a:cubicBezTo>
                    <a:cubicBezTo>
                      <a:pt x="11" y="23"/>
                      <a:pt x="11" y="23"/>
                      <a:pt x="12" y="23"/>
                    </a:cubicBezTo>
                    <a:cubicBezTo>
                      <a:pt x="12" y="23"/>
                      <a:pt x="12" y="22"/>
                      <a:pt x="12" y="22"/>
                    </a:cubicBezTo>
                    <a:cubicBezTo>
                      <a:pt x="13" y="22"/>
                      <a:pt x="13" y="21"/>
                      <a:pt x="13" y="21"/>
                    </a:cubicBezTo>
                    <a:cubicBezTo>
                      <a:pt x="13" y="20"/>
                      <a:pt x="13" y="20"/>
                      <a:pt x="12" y="20"/>
                    </a:cubicBezTo>
                    <a:cubicBezTo>
                      <a:pt x="12" y="19"/>
                      <a:pt x="11" y="19"/>
                      <a:pt x="11" y="18"/>
                    </a:cubicBezTo>
                    <a:cubicBezTo>
                      <a:pt x="10" y="18"/>
                      <a:pt x="10" y="18"/>
                      <a:pt x="9" y="17"/>
                    </a:cubicBezTo>
                    <a:cubicBezTo>
                      <a:pt x="8" y="17"/>
                      <a:pt x="7" y="17"/>
                      <a:pt x="7" y="16"/>
                    </a:cubicBezTo>
                    <a:cubicBezTo>
                      <a:pt x="4" y="15"/>
                      <a:pt x="3" y="14"/>
                      <a:pt x="2" y="13"/>
                    </a:cubicBezTo>
                    <a:cubicBezTo>
                      <a:pt x="1" y="12"/>
                      <a:pt x="0" y="10"/>
                      <a:pt x="0" y="8"/>
                    </a:cubicBezTo>
                    <a:cubicBezTo>
                      <a:pt x="0" y="7"/>
                      <a:pt x="0" y="5"/>
                      <a:pt x="1" y="4"/>
                    </a:cubicBezTo>
                    <a:cubicBezTo>
                      <a:pt x="2" y="3"/>
                      <a:pt x="2" y="2"/>
                      <a:pt x="3" y="2"/>
                    </a:cubicBezTo>
                    <a:cubicBezTo>
                      <a:pt x="4" y="1"/>
                      <a:pt x="6" y="1"/>
                      <a:pt x="7" y="0"/>
                    </a:cubicBezTo>
                    <a:cubicBezTo>
                      <a:pt x="8" y="0"/>
                      <a:pt x="10" y="0"/>
                      <a:pt x="11" y="0"/>
                    </a:cubicBezTo>
                    <a:cubicBezTo>
                      <a:pt x="13" y="0"/>
                      <a:pt x="14" y="0"/>
                      <a:pt x="15" y="0"/>
                    </a:cubicBezTo>
                    <a:cubicBezTo>
                      <a:pt x="16" y="0"/>
                      <a:pt x="17" y="0"/>
                      <a:pt x="18" y="1"/>
                    </a:cubicBezTo>
                    <a:cubicBezTo>
                      <a:pt x="18" y="7"/>
                      <a:pt x="18" y="7"/>
                      <a:pt x="18" y="7"/>
                    </a:cubicBezTo>
                    <a:cubicBezTo>
                      <a:pt x="18" y="6"/>
                      <a:pt x="17" y="6"/>
                      <a:pt x="17" y="6"/>
                    </a:cubicBezTo>
                    <a:cubicBezTo>
                      <a:pt x="16" y="6"/>
                      <a:pt x="15" y="5"/>
                      <a:pt x="15" y="5"/>
                    </a:cubicBezTo>
                    <a:cubicBezTo>
                      <a:pt x="14" y="5"/>
                      <a:pt x="14" y="5"/>
                      <a:pt x="13" y="5"/>
                    </a:cubicBezTo>
                    <a:cubicBezTo>
                      <a:pt x="13" y="5"/>
                      <a:pt x="12" y="5"/>
                      <a:pt x="11" y="5"/>
                    </a:cubicBezTo>
                    <a:cubicBezTo>
                      <a:pt x="11" y="5"/>
                      <a:pt x="10" y="5"/>
                      <a:pt x="10" y="5"/>
                    </a:cubicBezTo>
                    <a:cubicBezTo>
                      <a:pt x="9" y="5"/>
                      <a:pt x="8" y="5"/>
                      <a:pt x="8" y="6"/>
                    </a:cubicBezTo>
                    <a:cubicBezTo>
                      <a:pt x="8" y="6"/>
                      <a:pt x="7" y="6"/>
                      <a:pt x="7" y="6"/>
                    </a:cubicBezTo>
                    <a:cubicBezTo>
                      <a:pt x="7" y="7"/>
                      <a:pt x="7" y="7"/>
                      <a:pt x="7" y="8"/>
                    </a:cubicBezTo>
                    <a:cubicBezTo>
                      <a:pt x="7" y="8"/>
                      <a:pt x="7" y="8"/>
                      <a:pt x="7" y="9"/>
                    </a:cubicBezTo>
                    <a:cubicBezTo>
                      <a:pt x="7" y="9"/>
                      <a:pt x="8" y="10"/>
                      <a:pt x="8" y="10"/>
                    </a:cubicBezTo>
                    <a:cubicBezTo>
                      <a:pt x="9" y="10"/>
                      <a:pt x="9" y="11"/>
                      <a:pt x="10" y="11"/>
                    </a:cubicBezTo>
                    <a:cubicBezTo>
                      <a:pt x="11" y="11"/>
                      <a:pt x="11" y="12"/>
                      <a:pt x="12" y="12"/>
                    </a:cubicBezTo>
                    <a:cubicBezTo>
                      <a:pt x="13" y="12"/>
                      <a:pt x="14" y="13"/>
                      <a:pt x="15" y="13"/>
                    </a:cubicBezTo>
                    <a:cubicBezTo>
                      <a:pt x="16" y="14"/>
                      <a:pt x="17" y="14"/>
                      <a:pt x="17" y="15"/>
                    </a:cubicBezTo>
                    <a:cubicBezTo>
                      <a:pt x="18" y="16"/>
                      <a:pt x="19" y="17"/>
                      <a:pt x="19" y="17"/>
                    </a:cubicBezTo>
                    <a:cubicBezTo>
                      <a:pt x="19" y="18"/>
                      <a:pt x="19" y="19"/>
                      <a:pt x="19" y="20"/>
                    </a:cubicBezTo>
                    <a:cubicBezTo>
                      <a:pt x="19" y="22"/>
                      <a:pt x="19" y="23"/>
                      <a:pt x="18" y="24"/>
                    </a:cubicBezTo>
                    <a:cubicBezTo>
                      <a:pt x="18" y="25"/>
                      <a:pt x="17" y="26"/>
                      <a:pt x="16" y="27"/>
                    </a:cubicBezTo>
                    <a:cubicBezTo>
                      <a:pt x="15" y="28"/>
                      <a:pt x="14" y="28"/>
                      <a:pt x="13" y="28"/>
                    </a:cubicBezTo>
                    <a:cubicBezTo>
                      <a:pt x="11" y="29"/>
                      <a:pt x="10" y="29"/>
                      <a:pt x="8" y="29"/>
                    </a:cubicBezTo>
                    <a:cubicBezTo>
                      <a:pt x="7" y="29"/>
                      <a:pt x="5" y="29"/>
                      <a:pt x="4" y="28"/>
                    </a:cubicBezTo>
                    <a:cubicBezTo>
                      <a:pt x="2" y="28"/>
                      <a:pt x="1" y="28"/>
                      <a:pt x="0" y="27"/>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73" name="Rectangle 36">
                <a:extLst>
                  <a:ext uri="{FF2B5EF4-FFF2-40B4-BE49-F238E27FC236}">
                    <a16:creationId xmlns:a16="http://schemas.microsoft.com/office/drawing/2014/main" id="{2B5F012A-25F6-4BC9-8BF8-CE46D724AA93}"/>
                  </a:ext>
                </a:extLst>
              </p:cNvPr>
              <p:cNvSpPr>
                <a:spLocks noChangeArrowheads="1"/>
              </p:cNvSpPr>
              <p:nvPr/>
            </p:nvSpPr>
            <p:spPr bwMode="auto">
              <a:xfrm>
                <a:off x="2630689" y="3008775"/>
                <a:ext cx="8721" cy="4235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74" name="Freeform 37">
                <a:extLst>
                  <a:ext uri="{FF2B5EF4-FFF2-40B4-BE49-F238E27FC236}">
                    <a16:creationId xmlns:a16="http://schemas.microsoft.com/office/drawing/2014/main" id="{4A612C4D-FEA0-4381-AC3E-0B1D0896E72B}"/>
                  </a:ext>
                </a:extLst>
              </p:cNvPr>
              <p:cNvSpPr>
                <a:spLocks/>
              </p:cNvSpPr>
              <p:nvPr/>
            </p:nvSpPr>
            <p:spPr bwMode="auto">
              <a:xfrm>
                <a:off x="2650622" y="3008775"/>
                <a:ext cx="36129" cy="42358"/>
              </a:xfrm>
              <a:custGeom>
                <a:avLst/>
                <a:gdLst>
                  <a:gd name="T0" fmla="*/ 25 w 25"/>
                  <a:gd name="T1" fmla="*/ 28 h 28"/>
                  <a:gd name="T2" fmla="*/ 19 w 25"/>
                  <a:gd name="T3" fmla="*/ 28 h 28"/>
                  <a:gd name="T4" fmla="*/ 7 w 25"/>
                  <a:gd name="T5" fmla="*/ 11 h 28"/>
                  <a:gd name="T6" fmla="*/ 6 w 25"/>
                  <a:gd name="T7" fmla="*/ 8 h 28"/>
                  <a:gd name="T8" fmla="*/ 6 w 25"/>
                  <a:gd name="T9" fmla="*/ 8 h 28"/>
                  <a:gd name="T10" fmla="*/ 6 w 25"/>
                  <a:gd name="T11" fmla="*/ 13 h 28"/>
                  <a:gd name="T12" fmla="*/ 6 w 25"/>
                  <a:gd name="T13" fmla="*/ 28 h 28"/>
                  <a:gd name="T14" fmla="*/ 0 w 25"/>
                  <a:gd name="T15" fmla="*/ 28 h 28"/>
                  <a:gd name="T16" fmla="*/ 0 w 25"/>
                  <a:gd name="T17" fmla="*/ 0 h 28"/>
                  <a:gd name="T18" fmla="*/ 7 w 25"/>
                  <a:gd name="T19" fmla="*/ 0 h 28"/>
                  <a:gd name="T20" fmla="*/ 18 w 25"/>
                  <a:gd name="T21" fmla="*/ 17 h 28"/>
                  <a:gd name="T22" fmla="*/ 19 w 25"/>
                  <a:gd name="T23" fmla="*/ 20 h 28"/>
                  <a:gd name="T24" fmla="*/ 19 w 25"/>
                  <a:gd name="T25" fmla="*/ 20 h 28"/>
                  <a:gd name="T26" fmla="*/ 19 w 25"/>
                  <a:gd name="T27" fmla="*/ 16 h 28"/>
                  <a:gd name="T28" fmla="*/ 19 w 25"/>
                  <a:gd name="T29" fmla="*/ 0 h 28"/>
                  <a:gd name="T30" fmla="*/ 25 w 25"/>
                  <a:gd name="T31" fmla="*/ 0 h 28"/>
                  <a:gd name="T32" fmla="*/ 25 w 25"/>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8">
                    <a:moveTo>
                      <a:pt x="25" y="28"/>
                    </a:moveTo>
                    <a:cubicBezTo>
                      <a:pt x="19" y="28"/>
                      <a:pt x="19" y="28"/>
                      <a:pt x="19" y="28"/>
                    </a:cubicBezTo>
                    <a:cubicBezTo>
                      <a:pt x="7" y="11"/>
                      <a:pt x="7" y="11"/>
                      <a:pt x="7" y="11"/>
                    </a:cubicBezTo>
                    <a:cubicBezTo>
                      <a:pt x="6" y="10"/>
                      <a:pt x="6" y="9"/>
                      <a:pt x="6" y="8"/>
                    </a:cubicBezTo>
                    <a:cubicBezTo>
                      <a:pt x="6" y="8"/>
                      <a:pt x="6" y="8"/>
                      <a:pt x="6" y="8"/>
                    </a:cubicBezTo>
                    <a:cubicBezTo>
                      <a:pt x="6" y="9"/>
                      <a:pt x="6" y="11"/>
                      <a:pt x="6" y="13"/>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18" y="18"/>
                      <a:pt x="19" y="19"/>
                      <a:pt x="19" y="20"/>
                    </a:cubicBezTo>
                    <a:cubicBezTo>
                      <a:pt x="19" y="20"/>
                      <a:pt x="19" y="20"/>
                      <a:pt x="19" y="20"/>
                    </a:cubicBezTo>
                    <a:cubicBezTo>
                      <a:pt x="19" y="19"/>
                      <a:pt x="19" y="18"/>
                      <a:pt x="19" y="16"/>
                    </a:cubicBezTo>
                    <a:cubicBezTo>
                      <a:pt x="19" y="0"/>
                      <a:pt x="19" y="0"/>
                      <a:pt x="19" y="0"/>
                    </a:cubicBezTo>
                    <a:cubicBezTo>
                      <a:pt x="25" y="0"/>
                      <a:pt x="25" y="0"/>
                      <a:pt x="25" y="0"/>
                    </a:cubicBezTo>
                    <a:lnTo>
                      <a:pt x="25" y="28"/>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75" name="Freeform 38">
                <a:extLst>
                  <a:ext uri="{FF2B5EF4-FFF2-40B4-BE49-F238E27FC236}">
                    <a16:creationId xmlns:a16="http://schemas.microsoft.com/office/drawing/2014/main" id="{74770DDE-A70B-40B7-A95F-B2BE9315F16B}"/>
                  </a:ext>
                </a:extLst>
              </p:cNvPr>
              <p:cNvSpPr>
                <a:spLocks/>
              </p:cNvSpPr>
              <p:nvPr/>
            </p:nvSpPr>
            <p:spPr bwMode="auto">
              <a:xfrm>
                <a:off x="2696716" y="3008775"/>
                <a:ext cx="24915" cy="42358"/>
              </a:xfrm>
              <a:custGeom>
                <a:avLst/>
                <a:gdLst>
                  <a:gd name="T0" fmla="*/ 20 w 20"/>
                  <a:gd name="T1" fmla="*/ 34 h 34"/>
                  <a:gd name="T2" fmla="*/ 0 w 20"/>
                  <a:gd name="T3" fmla="*/ 34 h 34"/>
                  <a:gd name="T4" fmla="*/ 0 w 20"/>
                  <a:gd name="T5" fmla="*/ 0 h 34"/>
                  <a:gd name="T6" fmla="*/ 20 w 20"/>
                  <a:gd name="T7" fmla="*/ 0 h 34"/>
                  <a:gd name="T8" fmla="*/ 20 w 20"/>
                  <a:gd name="T9" fmla="*/ 6 h 34"/>
                  <a:gd name="T10" fmla="*/ 8 w 20"/>
                  <a:gd name="T11" fmla="*/ 6 h 34"/>
                  <a:gd name="T12" fmla="*/ 8 w 20"/>
                  <a:gd name="T13" fmla="*/ 15 h 34"/>
                  <a:gd name="T14" fmla="*/ 19 w 20"/>
                  <a:gd name="T15" fmla="*/ 15 h 34"/>
                  <a:gd name="T16" fmla="*/ 19 w 20"/>
                  <a:gd name="T17" fmla="*/ 21 h 34"/>
                  <a:gd name="T18" fmla="*/ 8 w 20"/>
                  <a:gd name="T19" fmla="*/ 21 h 34"/>
                  <a:gd name="T20" fmla="*/ 8 w 20"/>
                  <a:gd name="T21" fmla="*/ 28 h 34"/>
                  <a:gd name="T22" fmla="*/ 20 w 20"/>
                  <a:gd name="T23" fmla="*/ 28 h 34"/>
                  <a:gd name="T24" fmla="*/ 20 w 20"/>
                  <a:gd name="T2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34">
                    <a:moveTo>
                      <a:pt x="20" y="34"/>
                    </a:moveTo>
                    <a:lnTo>
                      <a:pt x="0" y="34"/>
                    </a:lnTo>
                    <a:lnTo>
                      <a:pt x="0" y="0"/>
                    </a:lnTo>
                    <a:lnTo>
                      <a:pt x="20" y="0"/>
                    </a:lnTo>
                    <a:lnTo>
                      <a:pt x="20" y="6"/>
                    </a:lnTo>
                    <a:lnTo>
                      <a:pt x="8" y="6"/>
                    </a:lnTo>
                    <a:lnTo>
                      <a:pt x="8" y="15"/>
                    </a:lnTo>
                    <a:lnTo>
                      <a:pt x="19" y="15"/>
                    </a:lnTo>
                    <a:lnTo>
                      <a:pt x="19" y="21"/>
                    </a:lnTo>
                    <a:lnTo>
                      <a:pt x="8" y="21"/>
                    </a:lnTo>
                    <a:lnTo>
                      <a:pt x="8" y="28"/>
                    </a:lnTo>
                    <a:lnTo>
                      <a:pt x="20" y="28"/>
                    </a:lnTo>
                    <a:lnTo>
                      <a:pt x="20" y="34"/>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76" name="Freeform 39">
                <a:extLst>
                  <a:ext uri="{FF2B5EF4-FFF2-40B4-BE49-F238E27FC236}">
                    <a16:creationId xmlns:a16="http://schemas.microsoft.com/office/drawing/2014/main" id="{6A21E037-81BE-4543-9C65-C105DB2C194E}"/>
                  </a:ext>
                </a:extLst>
              </p:cNvPr>
              <p:cNvSpPr>
                <a:spLocks/>
              </p:cNvSpPr>
              <p:nvPr/>
            </p:nvSpPr>
            <p:spPr bwMode="auto">
              <a:xfrm>
                <a:off x="2725372" y="3008775"/>
                <a:ext cx="29901" cy="43605"/>
              </a:xfrm>
              <a:custGeom>
                <a:avLst/>
                <a:gdLst>
                  <a:gd name="T0" fmla="*/ 0 w 20"/>
                  <a:gd name="T1" fmla="*/ 27 h 29"/>
                  <a:gd name="T2" fmla="*/ 0 w 20"/>
                  <a:gd name="T3" fmla="*/ 21 h 29"/>
                  <a:gd name="T4" fmla="*/ 4 w 20"/>
                  <a:gd name="T5" fmla="*/ 23 h 29"/>
                  <a:gd name="T6" fmla="*/ 8 w 20"/>
                  <a:gd name="T7" fmla="*/ 24 h 29"/>
                  <a:gd name="T8" fmla="*/ 10 w 20"/>
                  <a:gd name="T9" fmla="*/ 24 h 29"/>
                  <a:gd name="T10" fmla="*/ 12 w 20"/>
                  <a:gd name="T11" fmla="*/ 23 h 29"/>
                  <a:gd name="T12" fmla="*/ 13 w 20"/>
                  <a:gd name="T13" fmla="*/ 22 h 29"/>
                  <a:gd name="T14" fmla="*/ 13 w 20"/>
                  <a:gd name="T15" fmla="*/ 21 h 29"/>
                  <a:gd name="T16" fmla="*/ 12 w 20"/>
                  <a:gd name="T17" fmla="*/ 20 h 29"/>
                  <a:gd name="T18" fmla="*/ 11 w 20"/>
                  <a:gd name="T19" fmla="*/ 18 h 29"/>
                  <a:gd name="T20" fmla="*/ 9 w 20"/>
                  <a:gd name="T21" fmla="*/ 17 h 29"/>
                  <a:gd name="T22" fmla="*/ 7 w 20"/>
                  <a:gd name="T23" fmla="*/ 16 h 29"/>
                  <a:gd name="T24" fmla="*/ 2 w 20"/>
                  <a:gd name="T25" fmla="*/ 13 h 29"/>
                  <a:gd name="T26" fmla="*/ 0 w 20"/>
                  <a:gd name="T27" fmla="*/ 8 h 29"/>
                  <a:gd name="T28" fmla="*/ 1 w 20"/>
                  <a:gd name="T29" fmla="*/ 4 h 29"/>
                  <a:gd name="T30" fmla="*/ 4 w 20"/>
                  <a:gd name="T31" fmla="*/ 2 h 29"/>
                  <a:gd name="T32" fmla="*/ 7 w 20"/>
                  <a:gd name="T33" fmla="*/ 0 h 29"/>
                  <a:gd name="T34" fmla="*/ 11 w 20"/>
                  <a:gd name="T35" fmla="*/ 0 h 29"/>
                  <a:gd name="T36" fmla="*/ 15 w 20"/>
                  <a:gd name="T37" fmla="*/ 0 h 29"/>
                  <a:gd name="T38" fmla="*/ 18 w 20"/>
                  <a:gd name="T39" fmla="*/ 1 h 29"/>
                  <a:gd name="T40" fmla="*/ 18 w 20"/>
                  <a:gd name="T41" fmla="*/ 7 h 29"/>
                  <a:gd name="T42" fmla="*/ 17 w 20"/>
                  <a:gd name="T43" fmla="*/ 6 h 29"/>
                  <a:gd name="T44" fmla="*/ 15 w 20"/>
                  <a:gd name="T45" fmla="*/ 5 h 29"/>
                  <a:gd name="T46" fmla="*/ 13 w 20"/>
                  <a:gd name="T47" fmla="*/ 5 h 29"/>
                  <a:gd name="T48" fmla="*/ 12 w 20"/>
                  <a:gd name="T49" fmla="*/ 5 h 29"/>
                  <a:gd name="T50" fmla="*/ 10 w 20"/>
                  <a:gd name="T51" fmla="*/ 5 h 29"/>
                  <a:gd name="T52" fmla="*/ 8 w 20"/>
                  <a:gd name="T53" fmla="*/ 6 h 29"/>
                  <a:gd name="T54" fmla="*/ 7 w 20"/>
                  <a:gd name="T55" fmla="*/ 6 h 29"/>
                  <a:gd name="T56" fmla="*/ 7 w 20"/>
                  <a:gd name="T57" fmla="*/ 8 h 29"/>
                  <a:gd name="T58" fmla="*/ 7 w 20"/>
                  <a:gd name="T59" fmla="*/ 9 h 29"/>
                  <a:gd name="T60" fmla="*/ 8 w 20"/>
                  <a:gd name="T61" fmla="*/ 10 h 29"/>
                  <a:gd name="T62" fmla="*/ 10 w 20"/>
                  <a:gd name="T63" fmla="*/ 11 h 29"/>
                  <a:gd name="T64" fmla="*/ 12 w 20"/>
                  <a:gd name="T65" fmla="*/ 12 h 29"/>
                  <a:gd name="T66" fmla="*/ 15 w 20"/>
                  <a:gd name="T67" fmla="*/ 13 h 29"/>
                  <a:gd name="T68" fmla="*/ 18 w 20"/>
                  <a:gd name="T69" fmla="*/ 15 h 29"/>
                  <a:gd name="T70" fmla="*/ 19 w 20"/>
                  <a:gd name="T71" fmla="*/ 17 h 29"/>
                  <a:gd name="T72" fmla="*/ 20 w 20"/>
                  <a:gd name="T73" fmla="*/ 20 h 29"/>
                  <a:gd name="T74" fmla="*/ 19 w 20"/>
                  <a:gd name="T75" fmla="*/ 24 h 29"/>
                  <a:gd name="T76" fmla="*/ 16 w 20"/>
                  <a:gd name="T77" fmla="*/ 27 h 29"/>
                  <a:gd name="T78" fmla="*/ 13 w 20"/>
                  <a:gd name="T79" fmla="*/ 28 h 29"/>
                  <a:gd name="T80" fmla="*/ 8 w 20"/>
                  <a:gd name="T81" fmla="*/ 29 h 29"/>
                  <a:gd name="T82" fmla="*/ 4 w 20"/>
                  <a:gd name="T83" fmla="*/ 28 h 29"/>
                  <a:gd name="T84" fmla="*/ 0 w 20"/>
                  <a:gd name="T85"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 h="29">
                    <a:moveTo>
                      <a:pt x="0" y="27"/>
                    </a:moveTo>
                    <a:cubicBezTo>
                      <a:pt x="0" y="21"/>
                      <a:pt x="0" y="21"/>
                      <a:pt x="0" y="21"/>
                    </a:cubicBezTo>
                    <a:cubicBezTo>
                      <a:pt x="2" y="22"/>
                      <a:pt x="3" y="23"/>
                      <a:pt x="4" y="23"/>
                    </a:cubicBezTo>
                    <a:cubicBezTo>
                      <a:pt x="5" y="24"/>
                      <a:pt x="7" y="24"/>
                      <a:pt x="8" y="24"/>
                    </a:cubicBezTo>
                    <a:cubicBezTo>
                      <a:pt x="9" y="24"/>
                      <a:pt x="10" y="24"/>
                      <a:pt x="10" y="24"/>
                    </a:cubicBezTo>
                    <a:cubicBezTo>
                      <a:pt x="11" y="23"/>
                      <a:pt x="11" y="23"/>
                      <a:pt x="12" y="23"/>
                    </a:cubicBezTo>
                    <a:cubicBezTo>
                      <a:pt x="12" y="23"/>
                      <a:pt x="12" y="22"/>
                      <a:pt x="13" y="22"/>
                    </a:cubicBezTo>
                    <a:cubicBezTo>
                      <a:pt x="13" y="22"/>
                      <a:pt x="13" y="21"/>
                      <a:pt x="13" y="21"/>
                    </a:cubicBezTo>
                    <a:cubicBezTo>
                      <a:pt x="13" y="20"/>
                      <a:pt x="13" y="20"/>
                      <a:pt x="12" y="20"/>
                    </a:cubicBezTo>
                    <a:cubicBezTo>
                      <a:pt x="12" y="19"/>
                      <a:pt x="12" y="19"/>
                      <a:pt x="11" y="18"/>
                    </a:cubicBezTo>
                    <a:cubicBezTo>
                      <a:pt x="11" y="18"/>
                      <a:pt x="10" y="18"/>
                      <a:pt x="9" y="17"/>
                    </a:cubicBezTo>
                    <a:cubicBezTo>
                      <a:pt x="8" y="17"/>
                      <a:pt x="8" y="17"/>
                      <a:pt x="7" y="16"/>
                    </a:cubicBezTo>
                    <a:cubicBezTo>
                      <a:pt x="5" y="15"/>
                      <a:pt x="3" y="14"/>
                      <a:pt x="2" y="13"/>
                    </a:cubicBezTo>
                    <a:cubicBezTo>
                      <a:pt x="1" y="12"/>
                      <a:pt x="0" y="10"/>
                      <a:pt x="0" y="8"/>
                    </a:cubicBezTo>
                    <a:cubicBezTo>
                      <a:pt x="0" y="7"/>
                      <a:pt x="1" y="5"/>
                      <a:pt x="1" y="4"/>
                    </a:cubicBezTo>
                    <a:cubicBezTo>
                      <a:pt x="2" y="3"/>
                      <a:pt x="3" y="2"/>
                      <a:pt x="4" y="2"/>
                    </a:cubicBezTo>
                    <a:cubicBezTo>
                      <a:pt x="5" y="1"/>
                      <a:pt x="6" y="1"/>
                      <a:pt x="7" y="0"/>
                    </a:cubicBezTo>
                    <a:cubicBezTo>
                      <a:pt x="8" y="0"/>
                      <a:pt x="10" y="0"/>
                      <a:pt x="11" y="0"/>
                    </a:cubicBezTo>
                    <a:cubicBezTo>
                      <a:pt x="13" y="0"/>
                      <a:pt x="14" y="0"/>
                      <a:pt x="15" y="0"/>
                    </a:cubicBezTo>
                    <a:cubicBezTo>
                      <a:pt x="16" y="0"/>
                      <a:pt x="17" y="0"/>
                      <a:pt x="18" y="1"/>
                    </a:cubicBezTo>
                    <a:cubicBezTo>
                      <a:pt x="18" y="7"/>
                      <a:pt x="18" y="7"/>
                      <a:pt x="18" y="7"/>
                    </a:cubicBezTo>
                    <a:cubicBezTo>
                      <a:pt x="18" y="6"/>
                      <a:pt x="17" y="6"/>
                      <a:pt x="17" y="6"/>
                    </a:cubicBezTo>
                    <a:cubicBezTo>
                      <a:pt x="16" y="6"/>
                      <a:pt x="16" y="5"/>
                      <a:pt x="15" y="5"/>
                    </a:cubicBezTo>
                    <a:cubicBezTo>
                      <a:pt x="14" y="5"/>
                      <a:pt x="14" y="5"/>
                      <a:pt x="13" y="5"/>
                    </a:cubicBezTo>
                    <a:cubicBezTo>
                      <a:pt x="13" y="5"/>
                      <a:pt x="12" y="5"/>
                      <a:pt x="12" y="5"/>
                    </a:cubicBezTo>
                    <a:cubicBezTo>
                      <a:pt x="11" y="5"/>
                      <a:pt x="10" y="5"/>
                      <a:pt x="10" y="5"/>
                    </a:cubicBezTo>
                    <a:cubicBezTo>
                      <a:pt x="9" y="5"/>
                      <a:pt x="9" y="5"/>
                      <a:pt x="8" y="6"/>
                    </a:cubicBezTo>
                    <a:cubicBezTo>
                      <a:pt x="8" y="6"/>
                      <a:pt x="8" y="6"/>
                      <a:pt x="7" y="6"/>
                    </a:cubicBezTo>
                    <a:cubicBezTo>
                      <a:pt x="7" y="7"/>
                      <a:pt x="7" y="7"/>
                      <a:pt x="7" y="8"/>
                    </a:cubicBezTo>
                    <a:cubicBezTo>
                      <a:pt x="7" y="8"/>
                      <a:pt x="7" y="8"/>
                      <a:pt x="7" y="9"/>
                    </a:cubicBezTo>
                    <a:cubicBezTo>
                      <a:pt x="8" y="9"/>
                      <a:pt x="8" y="10"/>
                      <a:pt x="8" y="10"/>
                    </a:cubicBezTo>
                    <a:cubicBezTo>
                      <a:pt x="9" y="10"/>
                      <a:pt x="9" y="11"/>
                      <a:pt x="10" y="11"/>
                    </a:cubicBezTo>
                    <a:cubicBezTo>
                      <a:pt x="11" y="11"/>
                      <a:pt x="11" y="12"/>
                      <a:pt x="12" y="12"/>
                    </a:cubicBezTo>
                    <a:cubicBezTo>
                      <a:pt x="13" y="12"/>
                      <a:pt x="14" y="13"/>
                      <a:pt x="15" y="13"/>
                    </a:cubicBezTo>
                    <a:cubicBezTo>
                      <a:pt x="16" y="14"/>
                      <a:pt x="17" y="14"/>
                      <a:pt x="18" y="15"/>
                    </a:cubicBezTo>
                    <a:cubicBezTo>
                      <a:pt x="18" y="16"/>
                      <a:pt x="19" y="17"/>
                      <a:pt x="19" y="17"/>
                    </a:cubicBezTo>
                    <a:cubicBezTo>
                      <a:pt x="19" y="18"/>
                      <a:pt x="20" y="19"/>
                      <a:pt x="20" y="20"/>
                    </a:cubicBezTo>
                    <a:cubicBezTo>
                      <a:pt x="20" y="22"/>
                      <a:pt x="19" y="23"/>
                      <a:pt x="19" y="24"/>
                    </a:cubicBezTo>
                    <a:cubicBezTo>
                      <a:pt x="18" y="25"/>
                      <a:pt x="17" y="26"/>
                      <a:pt x="16" y="27"/>
                    </a:cubicBezTo>
                    <a:cubicBezTo>
                      <a:pt x="15" y="28"/>
                      <a:pt x="14" y="28"/>
                      <a:pt x="13" y="28"/>
                    </a:cubicBezTo>
                    <a:cubicBezTo>
                      <a:pt x="11" y="29"/>
                      <a:pt x="10" y="29"/>
                      <a:pt x="8" y="29"/>
                    </a:cubicBezTo>
                    <a:cubicBezTo>
                      <a:pt x="7" y="29"/>
                      <a:pt x="5" y="29"/>
                      <a:pt x="4" y="28"/>
                    </a:cubicBezTo>
                    <a:cubicBezTo>
                      <a:pt x="3" y="28"/>
                      <a:pt x="1" y="28"/>
                      <a:pt x="0" y="27"/>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77" name="Freeform 40">
                <a:extLst>
                  <a:ext uri="{FF2B5EF4-FFF2-40B4-BE49-F238E27FC236}">
                    <a16:creationId xmlns:a16="http://schemas.microsoft.com/office/drawing/2014/main" id="{81B04537-5C02-42EA-A299-0AF1232D33D6}"/>
                  </a:ext>
                </a:extLst>
              </p:cNvPr>
              <p:cNvSpPr>
                <a:spLocks/>
              </p:cNvSpPr>
              <p:nvPr/>
            </p:nvSpPr>
            <p:spPr bwMode="auto">
              <a:xfrm>
                <a:off x="2760254" y="3008775"/>
                <a:ext cx="27409" cy="43605"/>
              </a:xfrm>
              <a:custGeom>
                <a:avLst/>
                <a:gdLst>
                  <a:gd name="T0" fmla="*/ 0 w 19"/>
                  <a:gd name="T1" fmla="*/ 27 h 29"/>
                  <a:gd name="T2" fmla="*/ 0 w 19"/>
                  <a:gd name="T3" fmla="*/ 21 h 29"/>
                  <a:gd name="T4" fmla="*/ 4 w 19"/>
                  <a:gd name="T5" fmla="*/ 23 h 29"/>
                  <a:gd name="T6" fmla="*/ 8 w 19"/>
                  <a:gd name="T7" fmla="*/ 24 h 29"/>
                  <a:gd name="T8" fmla="*/ 10 w 19"/>
                  <a:gd name="T9" fmla="*/ 24 h 29"/>
                  <a:gd name="T10" fmla="*/ 11 w 19"/>
                  <a:gd name="T11" fmla="*/ 23 h 29"/>
                  <a:gd name="T12" fmla="*/ 12 w 19"/>
                  <a:gd name="T13" fmla="*/ 22 h 29"/>
                  <a:gd name="T14" fmla="*/ 12 w 19"/>
                  <a:gd name="T15" fmla="*/ 21 h 29"/>
                  <a:gd name="T16" fmla="*/ 12 w 19"/>
                  <a:gd name="T17" fmla="*/ 20 h 29"/>
                  <a:gd name="T18" fmla="*/ 11 w 19"/>
                  <a:gd name="T19" fmla="*/ 18 h 29"/>
                  <a:gd name="T20" fmla="*/ 9 w 19"/>
                  <a:gd name="T21" fmla="*/ 17 h 29"/>
                  <a:gd name="T22" fmla="*/ 6 w 19"/>
                  <a:gd name="T23" fmla="*/ 16 h 29"/>
                  <a:gd name="T24" fmla="*/ 1 w 19"/>
                  <a:gd name="T25" fmla="*/ 13 h 29"/>
                  <a:gd name="T26" fmla="*/ 0 w 19"/>
                  <a:gd name="T27" fmla="*/ 8 h 29"/>
                  <a:gd name="T28" fmla="*/ 1 w 19"/>
                  <a:gd name="T29" fmla="*/ 4 h 29"/>
                  <a:gd name="T30" fmla="*/ 3 w 19"/>
                  <a:gd name="T31" fmla="*/ 2 h 29"/>
                  <a:gd name="T32" fmla="*/ 7 w 19"/>
                  <a:gd name="T33" fmla="*/ 0 h 29"/>
                  <a:gd name="T34" fmla="*/ 11 w 19"/>
                  <a:gd name="T35" fmla="*/ 0 h 29"/>
                  <a:gd name="T36" fmla="*/ 15 w 19"/>
                  <a:gd name="T37" fmla="*/ 0 h 29"/>
                  <a:gd name="T38" fmla="*/ 18 w 19"/>
                  <a:gd name="T39" fmla="*/ 1 h 29"/>
                  <a:gd name="T40" fmla="*/ 18 w 19"/>
                  <a:gd name="T41" fmla="*/ 7 h 29"/>
                  <a:gd name="T42" fmla="*/ 16 w 19"/>
                  <a:gd name="T43" fmla="*/ 6 h 29"/>
                  <a:gd name="T44" fmla="*/ 15 w 19"/>
                  <a:gd name="T45" fmla="*/ 5 h 29"/>
                  <a:gd name="T46" fmla="*/ 13 w 19"/>
                  <a:gd name="T47" fmla="*/ 5 h 29"/>
                  <a:gd name="T48" fmla="*/ 11 w 19"/>
                  <a:gd name="T49" fmla="*/ 5 h 29"/>
                  <a:gd name="T50" fmla="*/ 9 w 19"/>
                  <a:gd name="T51" fmla="*/ 5 h 29"/>
                  <a:gd name="T52" fmla="*/ 8 w 19"/>
                  <a:gd name="T53" fmla="*/ 6 h 29"/>
                  <a:gd name="T54" fmla="*/ 7 w 19"/>
                  <a:gd name="T55" fmla="*/ 6 h 29"/>
                  <a:gd name="T56" fmla="*/ 6 w 19"/>
                  <a:gd name="T57" fmla="*/ 8 h 29"/>
                  <a:gd name="T58" fmla="*/ 7 w 19"/>
                  <a:gd name="T59" fmla="*/ 9 h 29"/>
                  <a:gd name="T60" fmla="*/ 8 w 19"/>
                  <a:gd name="T61" fmla="*/ 10 h 29"/>
                  <a:gd name="T62" fmla="*/ 10 w 19"/>
                  <a:gd name="T63" fmla="*/ 11 h 29"/>
                  <a:gd name="T64" fmla="*/ 12 w 19"/>
                  <a:gd name="T65" fmla="*/ 12 h 29"/>
                  <a:gd name="T66" fmla="*/ 15 w 19"/>
                  <a:gd name="T67" fmla="*/ 13 h 29"/>
                  <a:gd name="T68" fmla="*/ 17 w 19"/>
                  <a:gd name="T69" fmla="*/ 15 h 29"/>
                  <a:gd name="T70" fmla="*/ 19 w 19"/>
                  <a:gd name="T71" fmla="*/ 17 h 29"/>
                  <a:gd name="T72" fmla="*/ 19 w 19"/>
                  <a:gd name="T73" fmla="*/ 20 h 29"/>
                  <a:gd name="T74" fmla="*/ 18 w 19"/>
                  <a:gd name="T75" fmla="*/ 24 h 29"/>
                  <a:gd name="T76" fmla="*/ 16 w 19"/>
                  <a:gd name="T77" fmla="*/ 27 h 29"/>
                  <a:gd name="T78" fmla="*/ 12 w 19"/>
                  <a:gd name="T79" fmla="*/ 28 h 29"/>
                  <a:gd name="T80" fmla="*/ 8 w 19"/>
                  <a:gd name="T81" fmla="*/ 29 h 29"/>
                  <a:gd name="T82" fmla="*/ 4 w 19"/>
                  <a:gd name="T83" fmla="*/ 28 h 29"/>
                  <a:gd name="T84" fmla="*/ 0 w 19"/>
                  <a:gd name="T85"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 h="29">
                    <a:moveTo>
                      <a:pt x="0" y="27"/>
                    </a:moveTo>
                    <a:cubicBezTo>
                      <a:pt x="0" y="21"/>
                      <a:pt x="0" y="21"/>
                      <a:pt x="0" y="21"/>
                    </a:cubicBezTo>
                    <a:cubicBezTo>
                      <a:pt x="1" y="22"/>
                      <a:pt x="2" y="23"/>
                      <a:pt x="4" y="23"/>
                    </a:cubicBezTo>
                    <a:cubicBezTo>
                      <a:pt x="5" y="24"/>
                      <a:pt x="6" y="24"/>
                      <a:pt x="8" y="24"/>
                    </a:cubicBezTo>
                    <a:cubicBezTo>
                      <a:pt x="8" y="24"/>
                      <a:pt x="9" y="24"/>
                      <a:pt x="10" y="24"/>
                    </a:cubicBezTo>
                    <a:cubicBezTo>
                      <a:pt x="10" y="23"/>
                      <a:pt x="11" y="23"/>
                      <a:pt x="11" y="23"/>
                    </a:cubicBezTo>
                    <a:cubicBezTo>
                      <a:pt x="12" y="23"/>
                      <a:pt x="12" y="22"/>
                      <a:pt x="12" y="22"/>
                    </a:cubicBezTo>
                    <a:cubicBezTo>
                      <a:pt x="12" y="22"/>
                      <a:pt x="12" y="21"/>
                      <a:pt x="12" y="21"/>
                    </a:cubicBezTo>
                    <a:cubicBezTo>
                      <a:pt x="12" y="20"/>
                      <a:pt x="12" y="20"/>
                      <a:pt x="12" y="20"/>
                    </a:cubicBezTo>
                    <a:cubicBezTo>
                      <a:pt x="12" y="19"/>
                      <a:pt x="11" y="19"/>
                      <a:pt x="11" y="18"/>
                    </a:cubicBezTo>
                    <a:cubicBezTo>
                      <a:pt x="10" y="18"/>
                      <a:pt x="9" y="18"/>
                      <a:pt x="9" y="17"/>
                    </a:cubicBezTo>
                    <a:cubicBezTo>
                      <a:pt x="8" y="17"/>
                      <a:pt x="7" y="17"/>
                      <a:pt x="6" y="16"/>
                    </a:cubicBezTo>
                    <a:cubicBezTo>
                      <a:pt x="4" y="15"/>
                      <a:pt x="2" y="14"/>
                      <a:pt x="1" y="13"/>
                    </a:cubicBezTo>
                    <a:cubicBezTo>
                      <a:pt x="0" y="12"/>
                      <a:pt x="0" y="10"/>
                      <a:pt x="0" y="8"/>
                    </a:cubicBezTo>
                    <a:cubicBezTo>
                      <a:pt x="0" y="7"/>
                      <a:pt x="0" y="5"/>
                      <a:pt x="1" y="4"/>
                    </a:cubicBezTo>
                    <a:cubicBezTo>
                      <a:pt x="1" y="3"/>
                      <a:pt x="2" y="2"/>
                      <a:pt x="3" y="2"/>
                    </a:cubicBezTo>
                    <a:cubicBezTo>
                      <a:pt x="4" y="1"/>
                      <a:pt x="5" y="1"/>
                      <a:pt x="7" y="0"/>
                    </a:cubicBezTo>
                    <a:cubicBezTo>
                      <a:pt x="8" y="0"/>
                      <a:pt x="9" y="0"/>
                      <a:pt x="11" y="0"/>
                    </a:cubicBezTo>
                    <a:cubicBezTo>
                      <a:pt x="12" y="0"/>
                      <a:pt x="14" y="0"/>
                      <a:pt x="15" y="0"/>
                    </a:cubicBezTo>
                    <a:cubicBezTo>
                      <a:pt x="16" y="0"/>
                      <a:pt x="17" y="0"/>
                      <a:pt x="18" y="1"/>
                    </a:cubicBezTo>
                    <a:cubicBezTo>
                      <a:pt x="18" y="7"/>
                      <a:pt x="18" y="7"/>
                      <a:pt x="18" y="7"/>
                    </a:cubicBezTo>
                    <a:cubicBezTo>
                      <a:pt x="17" y="6"/>
                      <a:pt x="17" y="6"/>
                      <a:pt x="16" y="6"/>
                    </a:cubicBezTo>
                    <a:cubicBezTo>
                      <a:pt x="16" y="6"/>
                      <a:pt x="15" y="5"/>
                      <a:pt x="15" y="5"/>
                    </a:cubicBezTo>
                    <a:cubicBezTo>
                      <a:pt x="14" y="5"/>
                      <a:pt x="13" y="5"/>
                      <a:pt x="13" y="5"/>
                    </a:cubicBezTo>
                    <a:cubicBezTo>
                      <a:pt x="12" y="5"/>
                      <a:pt x="12" y="5"/>
                      <a:pt x="11" y="5"/>
                    </a:cubicBezTo>
                    <a:cubicBezTo>
                      <a:pt x="10" y="5"/>
                      <a:pt x="10" y="5"/>
                      <a:pt x="9" y="5"/>
                    </a:cubicBezTo>
                    <a:cubicBezTo>
                      <a:pt x="9" y="5"/>
                      <a:pt x="8" y="5"/>
                      <a:pt x="8" y="6"/>
                    </a:cubicBezTo>
                    <a:cubicBezTo>
                      <a:pt x="7" y="6"/>
                      <a:pt x="7" y="6"/>
                      <a:pt x="7" y="6"/>
                    </a:cubicBezTo>
                    <a:cubicBezTo>
                      <a:pt x="7" y="7"/>
                      <a:pt x="6" y="7"/>
                      <a:pt x="6" y="8"/>
                    </a:cubicBezTo>
                    <a:cubicBezTo>
                      <a:pt x="6" y="8"/>
                      <a:pt x="7" y="8"/>
                      <a:pt x="7" y="9"/>
                    </a:cubicBezTo>
                    <a:cubicBezTo>
                      <a:pt x="7" y="9"/>
                      <a:pt x="7" y="10"/>
                      <a:pt x="8" y="10"/>
                    </a:cubicBezTo>
                    <a:cubicBezTo>
                      <a:pt x="8" y="10"/>
                      <a:pt x="9" y="11"/>
                      <a:pt x="10" y="11"/>
                    </a:cubicBezTo>
                    <a:cubicBezTo>
                      <a:pt x="10" y="11"/>
                      <a:pt x="11" y="12"/>
                      <a:pt x="12" y="12"/>
                    </a:cubicBezTo>
                    <a:cubicBezTo>
                      <a:pt x="13" y="12"/>
                      <a:pt x="14" y="13"/>
                      <a:pt x="15" y="13"/>
                    </a:cubicBezTo>
                    <a:cubicBezTo>
                      <a:pt x="16" y="14"/>
                      <a:pt x="16" y="14"/>
                      <a:pt x="17" y="15"/>
                    </a:cubicBezTo>
                    <a:cubicBezTo>
                      <a:pt x="18" y="16"/>
                      <a:pt x="18" y="17"/>
                      <a:pt x="19" y="17"/>
                    </a:cubicBezTo>
                    <a:cubicBezTo>
                      <a:pt x="19" y="18"/>
                      <a:pt x="19" y="19"/>
                      <a:pt x="19" y="20"/>
                    </a:cubicBezTo>
                    <a:cubicBezTo>
                      <a:pt x="19" y="22"/>
                      <a:pt x="19" y="23"/>
                      <a:pt x="18" y="24"/>
                    </a:cubicBezTo>
                    <a:cubicBezTo>
                      <a:pt x="18" y="25"/>
                      <a:pt x="17" y="26"/>
                      <a:pt x="16" y="27"/>
                    </a:cubicBezTo>
                    <a:cubicBezTo>
                      <a:pt x="15" y="28"/>
                      <a:pt x="14" y="28"/>
                      <a:pt x="12" y="28"/>
                    </a:cubicBezTo>
                    <a:cubicBezTo>
                      <a:pt x="11" y="29"/>
                      <a:pt x="9" y="29"/>
                      <a:pt x="8" y="29"/>
                    </a:cubicBezTo>
                    <a:cubicBezTo>
                      <a:pt x="6" y="29"/>
                      <a:pt x="5" y="29"/>
                      <a:pt x="4" y="28"/>
                    </a:cubicBezTo>
                    <a:cubicBezTo>
                      <a:pt x="2" y="28"/>
                      <a:pt x="1" y="28"/>
                      <a:pt x="0" y="27"/>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78" name="Freeform 41">
                <a:extLst>
                  <a:ext uri="{FF2B5EF4-FFF2-40B4-BE49-F238E27FC236}">
                    <a16:creationId xmlns:a16="http://schemas.microsoft.com/office/drawing/2014/main" id="{B65A6F0F-EF4C-453A-B1E1-E5E7B609589D}"/>
                  </a:ext>
                </a:extLst>
              </p:cNvPr>
              <p:cNvSpPr>
                <a:spLocks noEditPoints="1"/>
              </p:cNvSpPr>
              <p:nvPr/>
            </p:nvSpPr>
            <p:spPr bwMode="auto">
              <a:xfrm>
                <a:off x="2512335" y="3079789"/>
                <a:ext cx="39866" cy="42358"/>
              </a:xfrm>
              <a:custGeom>
                <a:avLst/>
                <a:gdLst>
                  <a:gd name="T0" fmla="*/ 27 w 27"/>
                  <a:gd name="T1" fmla="*/ 28 h 28"/>
                  <a:gd name="T2" fmla="*/ 21 w 27"/>
                  <a:gd name="T3" fmla="*/ 28 h 28"/>
                  <a:gd name="T4" fmla="*/ 19 w 27"/>
                  <a:gd name="T5" fmla="*/ 22 h 28"/>
                  <a:gd name="T6" fmla="*/ 9 w 27"/>
                  <a:gd name="T7" fmla="*/ 22 h 28"/>
                  <a:gd name="T8" fmla="*/ 7 w 27"/>
                  <a:gd name="T9" fmla="*/ 28 h 28"/>
                  <a:gd name="T10" fmla="*/ 0 w 27"/>
                  <a:gd name="T11" fmla="*/ 28 h 28"/>
                  <a:gd name="T12" fmla="*/ 10 w 27"/>
                  <a:gd name="T13" fmla="*/ 0 h 28"/>
                  <a:gd name="T14" fmla="*/ 18 w 27"/>
                  <a:gd name="T15" fmla="*/ 0 h 28"/>
                  <a:gd name="T16" fmla="*/ 27 w 27"/>
                  <a:gd name="T17" fmla="*/ 28 h 28"/>
                  <a:gd name="T18" fmla="*/ 17 w 27"/>
                  <a:gd name="T19" fmla="*/ 17 h 28"/>
                  <a:gd name="T20" fmla="*/ 14 w 27"/>
                  <a:gd name="T21" fmla="*/ 8 h 28"/>
                  <a:gd name="T22" fmla="*/ 14 w 27"/>
                  <a:gd name="T23" fmla="*/ 5 h 28"/>
                  <a:gd name="T24" fmla="*/ 14 w 27"/>
                  <a:gd name="T25" fmla="*/ 5 h 28"/>
                  <a:gd name="T26" fmla="*/ 13 w 27"/>
                  <a:gd name="T27" fmla="*/ 8 h 28"/>
                  <a:gd name="T28" fmla="*/ 10 w 27"/>
                  <a:gd name="T29" fmla="*/ 17 h 28"/>
                  <a:gd name="T30" fmla="*/ 17 w 27"/>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8">
                    <a:moveTo>
                      <a:pt x="27" y="28"/>
                    </a:moveTo>
                    <a:cubicBezTo>
                      <a:pt x="21" y="28"/>
                      <a:pt x="21" y="28"/>
                      <a:pt x="21" y="28"/>
                    </a:cubicBezTo>
                    <a:cubicBezTo>
                      <a:pt x="19" y="22"/>
                      <a:pt x="19" y="22"/>
                      <a:pt x="19" y="22"/>
                    </a:cubicBezTo>
                    <a:cubicBezTo>
                      <a:pt x="9" y="22"/>
                      <a:pt x="9" y="22"/>
                      <a:pt x="9" y="22"/>
                    </a:cubicBezTo>
                    <a:cubicBezTo>
                      <a:pt x="7" y="28"/>
                      <a:pt x="7" y="28"/>
                      <a:pt x="7" y="28"/>
                    </a:cubicBezTo>
                    <a:cubicBezTo>
                      <a:pt x="0" y="28"/>
                      <a:pt x="0" y="28"/>
                      <a:pt x="0" y="28"/>
                    </a:cubicBezTo>
                    <a:cubicBezTo>
                      <a:pt x="10" y="0"/>
                      <a:pt x="10" y="0"/>
                      <a:pt x="10" y="0"/>
                    </a:cubicBezTo>
                    <a:cubicBezTo>
                      <a:pt x="18" y="0"/>
                      <a:pt x="18" y="0"/>
                      <a:pt x="18" y="0"/>
                    </a:cubicBezTo>
                    <a:lnTo>
                      <a:pt x="27" y="28"/>
                    </a:lnTo>
                    <a:close/>
                    <a:moveTo>
                      <a:pt x="17" y="17"/>
                    </a:moveTo>
                    <a:cubicBezTo>
                      <a:pt x="14" y="8"/>
                      <a:pt x="14" y="8"/>
                      <a:pt x="14" y="8"/>
                    </a:cubicBezTo>
                    <a:cubicBezTo>
                      <a:pt x="14" y="7"/>
                      <a:pt x="14" y="6"/>
                      <a:pt x="14" y="5"/>
                    </a:cubicBezTo>
                    <a:cubicBezTo>
                      <a:pt x="14" y="5"/>
                      <a:pt x="14" y="5"/>
                      <a:pt x="14" y="5"/>
                    </a:cubicBezTo>
                    <a:cubicBezTo>
                      <a:pt x="13" y="6"/>
                      <a:pt x="13" y="7"/>
                      <a:pt x="13" y="8"/>
                    </a:cubicBezTo>
                    <a:cubicBezTo>
                      <a:pt x="10" y="17"/>
                      <a:pt x="10" y="17"/>
                      <a:pt x="10" y="17"/>
                    </a:cubicBezTo>
                    <a:lnTo>
                      <a:pt x="17" y="17"/>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79" name="Freeform 42">
                <a:extLst>
                  <a:ext uri="{FF2B5EF4-FFF2-40B4-BE49-F238E27FC236}">
                    <a16:creationId xmlns:a16="http://schemas.microsoft.com/office/drawing/2014/main" id="{28359AD2-36E9-464E-89B5-9F142CA768B7}"/>
                  </a:ext>
                </a:extLst>
              </p:cNvPr>
              <p:cNvSpPr>
                <a:spLocks noEditPoints="1"/>
              </p:cNvSpPr>
              <p:nvPr/>
            </p:nvSpPr>
            <p:spPr bwMode="auto">
              <a:xfrm>
                <a:off x="2558430" y="3079789"/>
                <a:ext cx="31148" cy="42358"/>
              </a:xfrm>
              <a:custGeom>
                <a:avLst/>
                <a:gdLst>
                  <a:gd name="T0" fmla="*/ 6 w 21"/>
                  <a:gd name="T1" fmla="*/ 19 h 28"/>
                  <a:gd name="T2" fmla="*/ 6 w 21"/>
                  <a:gd name="T3" fmla="*/ 28 h 28"/>
                  <a:gd name="T4" fmla="*/ 0 w 21"/>
                  <a:gd name="T5" fmla="*/ 28 h 28"/>
                  <a:gd name="T6" fmla="*/ 0 w 21"/>
                  <a:gd name="T7" fmla="*/ 0 h 28"/>
                  <a:gd name="T8" fmla="*/ 10 w 21"/>
                  <a:gd name="T9" fmla="*/ 0 h 28"/>
                  <a:gd name="T10" fmla="*/ 21 w 21"/>
                  <a:gd name="T11" fmla="*/ 9 h 28"/>
                  <a:gd name="T12" fmla="*/ 17 w 21"/>
                  <a:gd name="T13" fmla="*/ 16 h 28"/>
                  <a:gd name="T14" fmla="*/ 9 w 21"/>
                  <a:gd name="T15" fmla="*/ 19 h 28"/>
                  <a:gd name="T16" fmla="*/ 6 w 21"/>
                  <a:gd name="T17" fmla="*/ 19 h 28"/>
                  <a:gd name="T18" fmla="*/ 6 w 21"/>
                  <a:gd name="T19" fmla="*/ 5 h 28"/>
                  <a:gd name="T20" fmla="*/ 6 w 21"/>
                  <a:gd name="T21" fmla="*/ 14 h 28"/>
                  <a:gd name="T22" fmla="*/ 9 w 21"/>
                  <a:gd name="T23" fmla="*/ 14 h 28"/>
                  <a:gd name="T24" fmla="*/ 14 w 21"/>
                  <a:gd name="T25" fmla="*/ 10 h 28"/>
                  <a:gd name="T26" fmla="*/ 9 w 21"/>
                  <a:gd name="T27" fmla="*/ 5 h 28"/>
                  <a:gd name="T28" fmla="*/ 6 w 21"/>
                  <a:gd name="T2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8">
                    <a:moveTo>
                      <a:pt x="6" y="19"/>
                    </a:moveTo>
                    <a:cubicBezTo>
                      <a:pt x="6" y="28"/>
                      <a:pt x="6" y="28"/>
                      <a:pt x="6" y="28"/>
                    </a:cubicBezTo>
                    <a:cubicBezTo>
                      <a:pt x="0" y="28"/>
                      <a:pt x="0" y="28"/>
                      <a:pt x="0" y="28"/>
                    </a:cubicBezTo>
                    <a:cubicBezTo>
                      <a:pt x="0" y="0"/>
                      <a:pt x="0" y="0"/>
                      <a:pt x="0" y="0"/>
                    </a:cubicBezTo>
                    <a:cubicBezTo>
                      <a:pt x="10" y="0"/>
                      <a:pt x="10" y="0"/>
                      <a:pt x="10" y="0"/>
                    </a:cubicBezTo>
                    <a:cubicBezTo>
                      <a:pt x="17" y="0"/>
                      <a:pt x="21" y="3"/>
                      <a:pt x="21" y="9"/>
                    </a:cubicBezTo>
                    <a:cubicBezTo>
                      <a:pt x="21" y="12"/>
                      <a:pt x="20" y="14"/>
                      <a:pt x="17" y="16"/>
                    </a:cubicBezTo>
                    <a:cubicBezTo>
                      <a:pt x="15" y="18"/>
                      <a:pt x="13" y="19"/>
                      <a:pt x="9" y="19"/>
                    </a:cubicBezTo>
                    <a:lnTo>
                      <a:pt x="6" y="19"/>
                    </a:lnTo>
                    <a:close/>
                    <a:moveTo>
                      <a:pt x="6" y="5"/>
                    </a:moveTo>
                    <a:cubicBezTo>
                      <a:pt x="6" y="14"/>
                      <a:pt x="6" y="14"/>
                      <a:pt x="6" y="14"/>
                    </a:cubicBezTo>
                    <a:cubicBezTo>
                      <a:pt x="9" y="14"/>
                      <a:pt x="9" y="14"/>
                      <a:pt x="9" y="14"/>
                    </a:cubicBezTo>
                    <a:cubicBezTo>
                      <a:pt x="12" y="14"/>
                      <a:pt x="14" y="12"/>
                      <a:pt x="14" y="10"/>
                    </a:cubicBezTo>
                    <a:cubicBezTo>
                      <a:pt x="14" y="7"/>
                      <a:pt x="12" y="5"/>
                      <a:pt x="9" y="5"/>
                    </a:cubicBezTo>
                    <a:lnTo>
                      <a:pt x="6" y="5"/>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80" name="Freeform 43">
                <a:extLst>
                  <a:ext uri="{FF2B5EF4-FFF2-40B4-BE49-F238E27FC236}">
                    <a16:creationId xmlns:a16="http://schemas.microsoft.com/office/drawing/2014/main" id="{E947BC9A-C89F-475C-BC17-0B7C827CC6B9}"/>
                  </a:ext>
                </a:extLst>
              </p:cNvPr>
              <p:cNvSpPr>
                <a:spLocks noEditPoints="1"/>
              </p:cNvSpPr>
              <p:nvPr/>
            </p:nvSpPr>
            <p:spPr bwMode="auto">
              <a:xfrm>
                <a:off x="2595804" y="3079789"/>
                <a:ext cx="29901" cy="42358"/>
              </a:xfrm>
              <a:custGeom>
                <a:avLst/>
                <a:gdLst>
                  <a:gd name="T0" fmla="*/ 6 w 20"/>
                  <a:gd name="T1" fmla="*/ 19 h 28"/>
                  <a:gd name="T2" fmla="*/ 6 w 20"/>
                  <a:gd name="T3" fmla="*/ 28 h 28"/>
                  <a:gd name="T4" fmla="*/ 0 w 20"/>
                  <a:gd name="T5" fmla="*/ 28 h 28"/>
                  <a:gd name="T6" fmla="*/ 0 w 20"/>
                  <a:gd name="T7" fmla="*/ 0 h 28"/>
                  <a:gd name="T8" fmla="*/ 10 w 20"/>
                  <a:gd name="T9" fmla="*/ 0 h 28"/>
                  <a:gd name="T10" fmla="*/ 20 w 20"/>
                  <a:gd name="T11" fmla="*/ 9 h 28"/>
                  <a:gd name="T12" fmla="*/ 17 w 20"/>
                  <a:gd name="T13" fmla="*/ 16 h 28"/>
                  <a:gd name="T14" fmla="*/ 9 w 20"/>
                  <a:gd name="T15" fmla="*/ 19 h 28"/>
                  <a:gd name="T16" fmla="*/ 6 w 20"/>
                  <a:gd name="T17" fmla="*/ 19 h 28"/>
                  <a:gd name="T18" fmla="*/ 6 w 20"/>
                  <a:gd name="T19" fmla="*/ 5 h 28"/>
                  <a:gd name="T20" fmla="*/ 6 w 20"/>
                  <a:gd name="T21" fmla="*/ 14 h 28"/>
                  <a:gd name="T22" fmla="*/ 8 w 20"/>
                  <a:gd name="T23" fmla="*/ 14 h 28"/>
                  <a:gd name="T24" fmla="*/ 13 w 20"/>
                  <a:gd name="T25" fmla="*/ 10 h 28"/>
                  <a:gd name="T26" fmla="*/ 8 w 20"/>
                  <a:gd name="T27" fmla="*/ 5 h 28"/>
                  <a:gd name="T28" fmla="*/ 6 w 20"/>
                  <a:gd name="T2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8">
                    <a:moveTo>
                      <a:pt x="6" y="19"/>
                    </a:moveTo>
                    <a:cubicBezTo>
                      <a:pt x="6" y="28"/>
                      <a:pt x="6" y="28"/>
                      <a:pt x="6" y="28"/>
                    </a:cubicBezTo>
                    <a:cubicBezTo>
                      <a:pt x="0" y="28"/>
                      <a:pt x="0" y="28"/>
                      <a:pt x="0" y="28"/>
                    </a:cubicBezTo>
                    <a:cubicBezTo>
                      <a:pt x="0" y="0"/>
                      <a:pt x="0" y="0"/>
                      <a:pt x="0" y="0"/>
                    </a:cubicBezTo>
                    <a:cubicBezTo>
                      <a:pt x="10" y="0"/>
                      <a:pt x="10" y="0"/>
                      <a:pt x="10" y="0"/>
                    </a:cubicBezTo>
                    <a:cubicBezTo>
                      <a:pt x="17" y="0"/>
                      <a:pt x="20" y="3"/>
                      <a:pt x="20" y="9"/>
                    </a:cubicBezTo>
                    <a:cubicBezTo>
                      <a:pt x="20" y="12"/>
                      <a:pt x="19" y="14"/>
                      <a:pt x="17" y="16"/>
                    </a:cubicBezTo>
                    <a:cubicBezTo>
                      <a:pt x="15" y="18"/>
                      <a:pt x="12" y="19"/>
                      <a:pt x="9" y="19"/>
                    </a:cubicBezTo>
                    <a:lnTo>
                      <a:pt x="6" y="19"/>
                    </a:lnTo>
                    <a:close/>
                    <a:moveTo>
                      <a:pt x="6" y="5"/>
                    </a:moveTo>
                    <a:cubicBezTo>
                      <a:pt x="6" y="14"/>
                      <a:pt x="6" y="14"/>
                      <a:pt x="6" y="14"/>
                    </a:cubicBezTo>
                    <a:cubicBezTo>
                      <a:pt x="8" y="14"/>
                      <a:pt x="8" y="14"/>
                      <a:pt x="8" y="14"/>
                    </a:cubicBezTo>
                    <a:cubicBezTo>
                      <a:pt x="12" y="14"/>
                      <a:pt x="13" y="12"/>
                      <a:pt x="13" y="10"/>
                    </a:cubicBezTo>
                    <a:cubicBezTo>
                      <a:pt x="13" y="7"/>
                      <a:pt x="12" y="5"/>
                      <a:pt x="8" y="5"/>
                    </a:cubicBezTo>
                    <a:lnTo>
                      <a:pt x="6" y="5"/>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81" name="Rectangle 44">
                <a:extLst>
                  <a:ext uri="{FF2B5EF4-FFF2-40B4-BE49-F238E27FC236}">
                    <a16:creationId xmlns:a16="http://schemas.microsoft.com/office/drawing/2014/main" id="{E3C04707-5659-4474-AE2E-18345FD1CD02}"/>
                  </a:ext>
                </a:extLst>
              </p:cNvPr>
              <p:cNvSpPr>
                <a:spLocks noChangeArrowheads="1"/>
              </p:cNvSpPr>
              <p:nvPr/>
            </p:nvSpPr>
            <p:spPr bwMode="auto">
              <a:xfrm>
                <a:off x="2472467" y="3482189"/>
                <a:ext cx="497085" cy="497082"/>
              </a:xfrm>
              <a:prstGeom prst="rect">
                <a:avLst/>
              </a:prstGeom>
              <a:solidFill>
                <a:srgbClr val="F8F8F8">
                  <a:lumMod val="50000"/>
                </a:srgbClr>
              </a:solidFill>
              <a:ln>
                <a:noFill/>
              </a:ln>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82" name="Freeform 45">
                <a:extLst>
                  <a:ext uri="{FF2B5EF4-FFF2-40B4-BE49-F238E27FC236}">
                    <a16:creationId xmlns:a16="http://schemas.microsoft.com/office/drawing/2014/main" id="{826DC1BD-F91E-4648-ADB2-9E6BB7A84439}"/>
                  </a:ext>
                </a:extLst>
              </p:cNvPr>
              <p:cNvSpPr>
                <a:spLocks noEditPoints="1"/>
              </p:cNvSpPr>
              <p:nvPr/>
            </p:nvSpPr>
            <p:spPr bwMode="auto">
              <a:xfrm>
                <a:off x="2512333" y="3756270"/>
                <a:ext cx="107141" cy="185628"/>
              </a:xfrm>
              <a:custGeom>
                <a:avLst/>
                <a:gdLst>
                  <a:gd name="T0" fmla="*/ 69 w 86"/>
                  <a:gd name="T1" fmla="*/ 13 h 149"/>
                  <a:gd name="T2" fmla="*/ 69 w 86"/>
                  <a:gd name="T3" fmla="*/ 0 h 149"/>
                  <a:gd name="T4" fmla="*/ 60 w 86"/>
                  <a:gd name="T5" fmla="*/ 0 h 149"/>
                  <a:gd name="T6" fmla="*/ 60 w 86"/>
                  <a:gd name="T7" fmla="*/ 13 h 149"/>
                  <a:gd name="T8" fmla="*/ 56 w 86"/>
                  <a:gd name="T9" fmla="*/ 13 h 149"/>
                  <a:gd name="T10" fmla="*/ 56 w 86"/>
                  <a:gd name="T11" fmla="*/ 0 h 149"/>
                  <a:gd name="T12" fmla="*/ 47 w 86"/>
                  <a:gd name="T13" fmla="*/ 0 h 149"/>
                  <a:gd name="T14" fmla="*/ 47 w 86"/>
                  <a:gd name="T15" fmla="*/ 13 h 149"/>
                  <a:gd name="T16" fmla="*/ 0 w 86"/>
                  <a:gd name="T17" fmla="*/ 13 h 149"/>
                  <a:gd name="T18" fmla="*/ 0 w 86"/>
                  <a:gd name="T19" fmla="*/ 16 h 149"/>
                  <a:gd name="T20" fmla="*/ 4 w 86"/>
                  <a:gd name="T21" fmla="*/ 16 h 149"/>
                  <a:gd name="T22" fmla="*/ 4 w 86"/>
                  <a:gd name="T23" fmla="*/ 149 h 149"/>
                  <a:gd name="T24" fmla="*/ 29 w 86"/>
                  <a:gd name="T25" fmla="*/ 149 h 149"/>
                  <a:gd name="T26" fmla="*/ 29 w 86"/>
                  <a:gd name="T27" fmla="*/ 128 h 149"/>
                  <a:gd name="T28" fmla="*/ 39 w 86"/>
                  <a:gd name="T29" fmla="*/ 128 h 149"/>
                  <a:gd name="T30" fmla="*/ 39 w 86"/>
                  <a:gd name="T31" fmla="*/ 149 h 149"/>
                  <a:gd name="T32" fmla="*/ 47 w 86"/>
                  <a:gd name="T33" fmla="*/ 149 h 149"/>
                  <a:gd name="T34" fmla="*/ 47 w 86"/>
                  <a:gd name="T35" fmla="*/ 128 h 149"/>
                  <a:gd name="T36" fmla="*/ 57 w 86"/>
                  <a:gd name="T37" fmla="*/ 128 h 149"/>
                  <a:gd name="T38" fmla="*/ 57 w 86"/>
                  <a:gd name="T39" fmla="*/ 149 h 149"/>
                  <a:gd name="T40" fmla="*/ 82 w 86"/>
                  <a:gd name="T41" fmla="*/ 149 h 149"/>
                  <a:gd name="T42" fmla="*/ 82 w 86"/>
                  <a:gd name="T43" fmla="*/ 16 h 149"/>
                  <a:gd name="T44" fmla="*/ 86 w 86"/>
                  <a:gd name="T45" fmla="*/ 16 h 149"/>
                  <a:gd name="T46" fmla="*/ 86 w 86"/>
                  <a:gd name="T47" fmla="*/ 13 h 149"/>
                  <a:gd name="T48" fmla="*/ 69 w 86"/>
                  <a:gd name="T49" fmla="*/ 13 h 149"/>
                  <a:gd name="T50" fmla="*/ 75 w 86"/>
                  <a:gd name="T51" fmla="*/ 122 h 149"/>
                  <a:gd name="T52" fmla="*/ 11 w 86"/>
                  <a:gd name="T53" fmla="*/ 122 h 149"/>
                  <a:gd name="T54" fmla="*/ 11 w 86"/>
                  <a:gd name="T55" fmla="*/ 112 h 149"/>
                  <a:gd name="T56" fmla="*/ 75 w 86"/>
                  <a:gd name="T57" fmla="*/ 112 h 149"/>
                  <a:gd name="T58" fmla="*/ 75 w 86"/>
                  <a:gd name="T59" fmla="*/ 122 h 149"/>
                  <a:gd name="T60" fmla="*/ 75 w 86"/>
                  <a:gd name="T61" fmla="*/ 105 h 149"/>
                  <a:gd name="T62" fmla="*/ 11 w 86"/>
                  <a:gd name="T63" fmla="*/ 105 h 149"/>
                  <a:gd name="T64" fmla="*/ 11 w 86"/>
                  <a:gd name="T65" fmla="*/ 94 h 149"/>
                  <a:gd name="T66" fmla="*/ 75 w 86"/>
                  <a:gd name="T67" fmla="*/ 94 h 149"/>
                  <a:gd name="T68" fmla="*/ 75 w 86"/>
                  <a:gd name="T69" fmla="*/ 105 h 149"/>
                  <a:gd name="T70" fmla="*/ 75 w 86"/>
                  <a:gd name="T71" fmla="*/ 87 h 149"/>
                  <a:gd name="T72" fmla="*/ 11 w 86"/>
                  <a:gd name="T73" fmla="*/ 87 h 149"/>
                  <a:gd name="T74" fmla="*/ 11 w 86"/>
                  <a:gd name="T75" fmla="*/ 77 h 149"/>
                  <a:gd name="T76" fmla="*/ 75 w 86"/>
                  <a:gd name="T77" fmla="*/ 77 h 149"/>
                  <a:gd name="T78" fmla="*/ 75 w 86"/>
                  <a:gd name="T79" fmla="*/ 87 h 149"/>
                  <a:gd name="T80" fmla="*/ 75 w 86"/>
                  <a:gd name="T81" fmla="*/ 69 h 149"/>
                  <a:gd name="T82" fmla="*/ 11 w 86"/>
                  <a:gd name="T83" fmla="*/ 69 h 149"/>
                  <a:gd name="T84" fmla="*/ 11 w 86"/>
                  <a:gd name="T85" fmla="*/ 59 h 149"/>
                  <a:gd name="T86" fmla="*/ 75 w 86"/>
                  <a:gd name="T87" fmla="*/ 59 h 149"/>
                  <a:gd name="T88" fmla="*/ 75 w 86"/>
                  <a:gd name="T89" fmla="*/ 69 h 149"/>
                  <a:gd name="T90" fmla="*/ 75 w 86"/>
                  <a:gd name="T91" fmla="*/ 52 h 149"/>
                  <a:gd name="T92" fmla="*/ 11 w 86"/>
                  <a:gd name="T93" fmla="*/ 52 h 149"/>
                  <a:gd name="T94" fmla="*/ 11 w 86"/>
                  <a:gd name="T95" fmla="*/ 42 h 149"/>
                  <a:gd name="T96" fmla="*/ 75 w 86"/>
                  <a:gd name="T97" fmla="*/ 42 h 149"/>
                  <a:gd name="T98" fmla="*/ 75 w 86"/>
                  <a:gd name="T99" fmla="*/ 52 h 149"/>
                  <a:gd name="T100" fmla="*/ 75 w 86"/>
                  <a:gd name="T101" fmla="*/ 35 h 149"/>
                  <a:gd name="T102" fmla="*/ 11 w 86"/>
                  <a:gd name="T103" fmla="*/ 35 h 149"/>
                  <a:gd name="T104" fmla="*/ 11 w 86"/>
                  <a:gd name="T105" fmla="*/ 24 h 149"/>
                  <a:gd name="T106" fmla="*/ 75 w 86"/>
                  <a:gd name="T107" fmla="*/ 24 h 149"/>
                  <a:gd name="T108" fmla="*/ 75 w 86"/>
                  <a:gd name="T109" fmla="*/ 3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 h="149">
                    <a:moveTo>
                      <a:pt x="69" y="13"/>
                    </a:moveTo>
                    <a:lnTo>
                      <a:pt x="69" y="0"/>
                    </a:lnTo>
                    <a:lnTo>
                      <a:pt x="60" y="0"/>
                    </a:lnTo>
                    <a:lnTo>
                      <a:pt x="60" y="13"/>
                    </a:lnTo>
                    <a:lnTo>
                      <a:pt x="56" y="13"/>
                    </a:lnTo>
                    <a:lnTo>
                      <a:pt x="56" y="0"/>
                    </a:lnTo>
                    <a:lnTo>
                      <a:pt x="47" y="0"/>
                    </a:lnTo>
                    <a:lnTo>
                      <a:pt x="47" y="13"/>
                    </a:lnTo>
                    <a:lnTo>
                      <a:pt x="0" y="13"/>
                    </a:lnTo>
                    <a:lnTo>
                      <a:pt x="0" y="16"/>
                    </a:lnTo>
                    <a:lnTo>
                      <a:pt x="4" y="16"/>
                    </a:lnTo>
                    <a:lnTo>
                      <a:pt x="4" y="149"/>
                    </a:lnTo>
                    <a:lnTo>
                      <a:pt x="29" y="149"/>
                    </a:lnTo>
                    <a:lnTo>
                      <a:pt x="29" y="128"/>
                    </a:lnTo>
                    <a:lnTo>
                      <a:pt x="39" y="128"/>
                    </a:lnTo>
                    <a:lnTo>
                      <a:pt x="39" y="149"/>
                    </a:lnTo>
                    <a:lnTo>
                      <a:pt x="47" y="149"/>
                    </a:lnTo>
                    <a:lnTo>
                      <a:pt x="47" y="128"/>
                    </a:lnTo>
                    <a:lnTo>
                      <a:pt x="57" y="128"/>
                    </a:lnTo>
                    <a:lnTo>
                      <a:pt x="57" y="149"/>
                    </a:lnTo>
                    <a:lnTo>
                      <a:pt x="82" y="149"/>
                    </a:lnTo>
                    <a:lnTo>
                      <a:pt x="82" y="16"/>
                    </a:lnTo>
                    <a:lnTo>
                      <a:pt x="86" y="16"/>
                    </a:lnTo>
                    <a:lnTo>
                      <a:pt x="86" y="13"/>
                    </a:lnTo>
                    <a:lnTo>
                      <a:pt x="69" y="13"/>
                    </a:lnTo>
                    <a:close/>
                    <a:moveTo>
                      <a:pt x="75" y="122"/>
                    </a:moveTo>
                    <a:lnTo>
                      <a:pt x="11" y="122"/>
                    </a:lnTo>
                    <a:lnTo>
                      <a:pt x="11" y="112"/>
                    </a:lnTo>
                    <a:lnTo>
                      <a:pt x="75" y="112"/>
                    </a:lnTo>
                    <a:lnTo>
                      <a:pt x="75" y="122"/>
                    </a:lnTo>
                    <a:close/>
                    <a:moveTo>
                      <a:pt x="75" y="105"/>
                    </a:moveTo>
                    <a:lnTo>
                      <a:pt x="11" y="105"/>
                    </a:lnTo>
                    <a:lnTo>
                      <a:pt x="11" y="94"/>
                    </a:lnTo>
                    <a:lnTo>
                      <a:pt x="75" y="94"/>
                    </a:lnTo>
                    <a:lnTo>
                      <a:pt x="75" y="105"/>
                    </a:lnTo>
                    <a:close/>
                    <a:moveTo>
                      <a:pt x="75" y="87"/>
                    </a:moveTo>
                    <a:lnTo>
                      <a:pt x="11" y="87"/>
                    </a:lnTo>
                    <a:lnTo>
                      <a:pt x="11" y="77"/>
                    </a:lnTo>
                    <a:lnTo>
                      <a:pt x="75" y="77"/>
                    </a:lnTo>
                    <a:lnTo>
                      <a:pt x="75" y="87"/>
                    </a:lnTo>
                    <a:close/>
                    <a:moveTo>
                      <a:pt x="75" y="69"/>
                    </a:moveTo>
                    <a:lnTo>
                      <a:pt x="11" y="69"/>
                    </a:lnTo>
                    <a:lnTo>
                      <a:pt x="11" y="59"/>
                    </a:lnTo>
                    <a:lnTo>
                      <a:pt x="75" y="59"/>
                    </a:lnTo>
                    <a:lnTo>
                      <a:pt x="75" y="69"/>
                    </a:lnTo>
                    <a:close/>
                    <a:moveTo>
                      <a:pt x="75" y="52"/>
                    </a:moveTo>
                    <a:lnTo>
                      <a:pt x="11" y="52"/>
                    </a:lnTo>
                    <a:lnTo>
                      <a:pt x="11" y="42"/>
                    </a:lnTo>
                    <a:lnTo>
                      <a:pt x="75" y="42"/>
                    </a:lnTo>
                    <a:lnTo>
                      <a:pt x="75" y="52"/>
                    </a:lnTo>
                    <a:close/>
                    <a:moveTo>
                      <a:pt x="75" y="35"/>
                    </a:moveTo>
                    <a:lnTo>
                      <a:pt x="11" y="35"/>
                    </a:lnTo>
                    <a:lnTo>
                      <a:pt x="11" y="24"/>
                    </a:lnTo>
                    <a:lnTo>
                      <a:pt x="75" y="24"/>
                    </a:lnTo>
                    <a:lnTo>
                      <a:pt x="75" y="35"/>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83" name="Freeform 46">
                <a:extLst>
                  <a:ext uri="{FF2B5EF4-FFF2-40B4-BE49-F238E27FC236}">
                    <a16:creationId xmlns:a16="http://schemas.microsoft.com/office/drawing/2014/main" id="{A520B55A-FC04-4442-BDBE-DD9ECEAD1D72}"/>
                  </a:ext>
                </a:extLst>
              </p:cNvPr>
              <p:cNvSpPr>
                <a:spLocks noEditPoints="1"/>
              </p:cNvSpPr>
              <p:nvPr/>
            </p:nvSpPr>
            <p:spPr bwMode="auto">
              <a:xfrm>
                <a:off x="2517317" y="3527039"/>
                <a:ext cx="31148" cy="41113"/>
              </a:xfrm>
              <a:custGeom>
                <a:avLst/>
                <a:gdLst>
                  <a:gd name="T0" fmla="*/ 0 w 21"/>
                  <a:gd name="T1" fmla="*/ 28 h 28"/>
                  <a:gd name="T2" fmla="*/ 0 w 21"/>
                  <a:gd name="T3" fmla="*/ 0 h 28"/>
                  <a:gd name="T4" fmla="*/ 10 w 21"/>
                  <a:gd name="T5" fmla="*/ 0 h 28"/>
                  <a:gd name="T6" fmla="*/ 17 w 21"/>
                  <a:gd name="T7" fmla="*/ 1 h 28"/>
                  <a:gd name="T8" fmla="*/ 20 w 21"/>
                  <a:gd name="T9" fmla="*/ 6 h 28"/>
                  <a:gd name="T10" fmla="*/ 18 w 21"/>
                  <a:gd name="T11" fmla="*/ 10 h 28"/>
                  <a:gd name="T12" fmla="*/ 14 w 21"/>
                  <a:gd name="T13" fmla="*/ 13 h 28"/>
                  <a:gd name="T14" fmla="*/ 14 w 21"/>
                  <a:gd name="T15" fmla="*/ 13 h 28"/>
                  <a:gd name="T16" fmla="*/ 19 w 21"/>
                  <a:gd name="T17" fmla="*/ 15 h 28"/>
                  <a:gd name="T18" fmla="*/ 21 w 21"/>
                  <a:gd name="T19" fmla="*/ 19 h 28"/>
                  <a:gd name="T20" fmla="*/ 18 w 21"/>
                  <a:gd name="T21" fmla="*/ 26 h 28"/>
                  <a:gd name="T22" fmla="*/ 11 w 21"/>
                  <a:gd name="T23" fmla="*/ 28 h 28"/>
                  <a:gd name="T24" fmla="*/ 0 w 21"/>
                  <a:gd name="T25" fmla="*/ 28 h 28"/>
                  <a:gd name="T26" fmla="*/ 6 w 21"/>
                  <a:gd name="T27" fmla="*/ 4 h 28"/>
                  <a:gd name="T28" fmla="*/ 6 w 21"/>
                  <a:gd name="T29" fmla="*/ 11 h 28"/>
                  <a:gd name="T30" fmla="*/ 9 w 21"/>
                  <a:gd name="T31" fmla="*/ 11 h 28"/>
                  <a:gd name="T32" fmla="*/ 12 w 21"/>
                  <a:gd name="T33" fmla="*/ 10 h 28"/>
                  <a:gd name="T34" fmla="*/ 13 w 21"/>
                  <a:gd name="T35" fmla="*/ 7 h 28"/>
                  <a:gd name="T36" fmla="*/ 9 w 21"/>
                  <a:gd name="T37" fmla="*/ 4 h 28"/>
                  <a:gd name="T38" fmla="*/ 6 w 21"/>
                  <a:gd name="T39" fmla="*/ 4 h 28"/>
                  <a:gd name="T40" fmla="*/ 6 w 21"/>
                  <a:gd name="T41" fmla="*/ 16 h 28"/>
                  <a:gd name="T42" fmla="*/ 6 w 21"/>
                  <a:gd name="T43" fmla="*/ 23 h 28"/>
                  <a:gd name="T44" fmla="*/ 10 w 21"/>
                  <a:gd name="T45" fmla="*/ 23 h 28"/>
                  <a:gd name="T46" fmla="*/ 13 w 21"/>
                  <a:gd name="T47" fmla="*/ 22 h 28"/>
                  <a:gd name="T48" fmla="*/ 14 w 21"/>
                  <a:gd name="T49" fmla="*/ 19 h 28"/>
                  <a:gd name="T50" fmla="*/ 13 w 21"/>
                  <a:gd name="T51" fmla="*/ 17 h 28"/>
                  <a:gd name="T52" fmla="*/ 10 w 21"/>
                  <a:gd name="T53" fmla="*/ 16 h 28"/>
                  <a:gd name="T54" fmla="*/ 6 w 21"/>
                  <a:gd name="T55"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 h="28">
                    <a:moveTo>
                      <a:pt x="0" y="28"/>
                    </a:moveTo>
                    <a:cubicBezTo>
                      <a:pt x="0" y="0"/>
                      <a:pt x="0" y="0"/>
                      <a:pt x="0" y="0"/>
                    </a:cubicBezTo>
                    <a:cubicBezTo>
                      <a:pt x="10" y="0"/>
                      <a:pt x="10" y="0"/>
                      <a:pt x="10" y="0"/>
                    </a:cubicBezTo>
                    <a:cubicBezTo>
                      <a:pt x="13" y="0"/>
                      <a:pt x="16" y="0"/>
                      <a:pt x="17" y="1"/>
                    </a:cubicBezTo>
                    <a:cubicBezTo>
                      <a:pt x="19" y="3"/>
                      <a:pt x="20" y="4"/>
                      <a:pt x="20" y="6"/>
                    </a:cubicBezTo>
                    <a:cubicBezTo>
                      <a:pt x="20" y="8"/>
                      <a:pt x="19" y="9"/>
                      <a:pt x="18" y="10"/>
                    </a:cubicBezTo>
                    <a:cubicBezTo>
                      <a:pt x="17" y="11"/>
                      <a:pt x="16" y="12"/>
                      <a:pt x="14" y="13"/>
                    </a:cubicBezTo>
                    <a:cubicBezTo>
                      <a:pt x="14" y="13"/>
                      <a:pt x="14" y="13"/>
                      <a:pt x="14" y="13"/>
                    </a:cubicBezTo>
                    <a:cubicBezTo>
                      <a:pt x="16" y="13"/>
                      <a:pt x="18" y="14"/>
                      <a:pt x="19" y="15"/>
                    </a:cubicBezTo>
                    <a:cubicBezTo>
                      <a:pt x="20" y="16"/>
                      <a:pt x="21" y="18"/>
                      <a:pt x="21" y="19"/>
                    </a:cubicBezTo>
                    <a:cubicBezTo>
                      <a:pt x="21" y="22"/>
                      <a:pt x="20" y="24"/>
                      <a:pt x="18" y="26"/>
                    </a:cubicBezTo>
                    <a:cubicBezTo>
                      <a:pt x="16" y="27"/>
                      <a:pt x="14" y="28"/>
                      <a:pt x="11" y="28"/>
                    </a:cubicBezTo>
                    <a:lnTo>
                      <a:pt x="0" y="28"/>
                    </a:lnTo>
                    <a:close/>
                    <a:moveTo>
                      <a:pt x="6" y="4"/>
                    </a:moveTo>
                    <a:cubicBezTo>
                      <a:pt x="6" y="11"/>
                      <a:pt x="6" y="11"/>
                      <a:pt x="6" y="11"/>
                    </a:cubicBezTo>
                    <a:cubicBezTo>
                      <a:pt x="9" y="11"/>
                      <a:pt x="9" y="11"/>
                      <a:pt x="9" y="11"/>
                    </a:cubicBezTo>
                    <a:cubicBezTo>
                      <a:pt x="10" y="11"/>
                      <a:pt x="11" y="11"/>
                      <a:pt x="12" y="10"/>
                    </a:cubicBezTo>
                    <a:cubicBezTo>
                      <a:pt x="13" y="9"/>
                      <a:pt x="13" y="9"/>
                      <a:pt x="13" y="7"/>
                    </a:cubicBezTo>
                    <a:cubicBezTo>
                      <a:pt x="13" y="5"/>
                      <a:pt x="12" y="4"/>
                      <a:pt x="9" y="4"/>
                    </a:cubicBezTo>
                    <a:lnTo>
                      <a:pt x="6" y="4"/>
                    </a:lnTo>
                    <a:close/>
                    <a:moveTo>
                      <a:pt x="6" y="16"/>
                    </a:moveTo>
                    <a:cubicBezTo>
                      <a:pt x="6" y="23"/>
                      <a:pt x="6" y="23"/>
                      <a:pt x="6" y="23"/>
                    </a:cubicBezTo>
                    <a:cubicBezTo>
                      <a:pt x="10" y="23"/>
                      <a:pt x="10" y="23"/>
                      <a:pt x="10" y="23"/>
                    </a:cubicBezTo>
                    <a:cubicBezTo>
                      <a:pt x="11" y="23"/>
                      <a:pt x="12" y="23"/>
                      <a:pt x="13" y="22"/>
                    </a:cubicBezTo>
                    <a:cubicBezTo>
                      <a:pt x="14" y="21"/>
                      <a:pt x="14" y="21"/>
                      <a:pt x="14" y="19"/>
                    </a:cubicBezTo>
                    <a:cubicBezTo>
                      <a:pt x="14" y="18"/>
                      <a:pt x="14" y="17"/>
                      <a:pt x="13" y="17"/>
                    </a:cubicBezTo>
                    <a:cubicBezTo>
                      <a:pt x="12" y="16"/>
                      <a:pt x="11" y="16"/>
                      <a:pt x="10" y="16"/>
                    </a:cubicBezTo>
                    <a:lnTo>
                      <a:pt x="6" y="16"/>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84" name="Freeform 47">
                <a:extLst>
                  <a:ext uri="{FF2B5EF4-FFF2-40B4-BE49-F238E27FC236}">
                    <a16:creationId xmlns:a16="http://schemas.microsoft.com/office/drawing/2014/main" id="{B3145746-CC94-4109-A32B-0994E3D2C5F9}"/>
                  </a:ext>
                </a:extLst>
              </p:cNvPr>
              <p:cNvSpPr>
                <a:spLocks/>
              </p:cNvSpPr>
              <p:nvPr/>
            </p:nvSpPr>
            <p:spPr bwMode="auto">
              <a:xfrm>
                <a:off x="2554691" y="3527039"/>
                <a:ext cx="33637" cy="41113"/>
              </a:xfrm>
              <a:custGeom>
                <a:avLst/>
                <a:gdLst>
                  <a:gd name="T0" fmla="*/ 23 w 23"/>
                  <a:gd name="T1" fmla="*/ 16 h 28"/>
                  <a:gd name="T2" fmla="*/ 12 w 23"/>
                  <a:gd name="T3" fmla="*/ 28 h 28"/>
                  <a:gd name="T4" fmla="*/ 0 w 23"/>
                  <a:gd name="T5" fmla="*/ 16 h 28"/>
                  <a:gd name="T6" fmla="*/ 0 w 23"/>
                  <a:gd name="T7" fmla="*/ 0 h 28"/>
                  <a:gd name="T8" fmla="*/ 7 w 23"/>
                  <a:gd name="T9" fmla="*/ 0 h 28"/>
                  <a:gd name="T10" fmla="*/ 7 w 23"/>
                  <a:gd name="T11" fmla="*/ 16 h 28"/>
                  <a:gd name="T12" fmla="*/ 12 w 23"/>
                  <a:gd name="T13" fmla="*/ 23 h 28"/>
                  <a:gd name="T14" fmla="*/ 17 w 23"/>
                  <a:gd name="T15" fmla="*/ 16 h 28"/>
                  <a:gd name="T16" fmla="*/ 17 w 23"/>
                  <a:gd name="T17" fmla="*/ 0 h 28"/>
                  <a:gd name="T18" fmla="*/ 23 w 23"/>
                  <a:gd name="T19" fmla="*/ 0 h 28"/>
                  <a:gd name="T20" fmla="*/ 23 w 23"/>
                  <a:gd name="T21"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8">
                    <a:moveTo>
                      <a:pt x="23" y="16"/>
                    </a:moveTo>
                    <a:cubicBezTo>
                      <a:pt x="23" y="24"/>
                      <a:pt x="19" y="28"/>
                      <a:pt x="12" y="28"/>
                    </a:cubicBezTo>
                    <a:cubicBezTo>
                      <a:pt x="4" y="28"/>
                      <a:pt x="0" y="24"/>
                      <a:pt x="0" y="16"/>
                    </a:cubicBezTo>
                    <a:cubicBezTo>
                      <a:pt x="0" y="0"/>
                      <a:pt x="0" y="0"/>
                      <a:pt x="0" y="0"/>
                    </a:cubicBezTo>
                    <a:cubicBezTo>
                      <a:pt x="7" y="0"/>
                      <a:pt x="7" y="0"/>
                      <a:pt x="7" y="0"/>
                    </a:cubicBezTo>
                    <a:cubicBezTo>
                      <a:pt x="7" y="16"/>
                      <a:pt x="7" y="16"/>
                      <a:pt x="7" y="16"/>
                    </a:cubicBezTo>
                    <a:cubicBezTo>
                      <a:pt x="7" y="21"/>
                      <a:pt x="8" y="23"/>
                      <a:pt x="12" y="23"/>
                    </a:cubicBezTo>
                    <a:cubicBezTo>
                      <a:pt x="15" y="23"/>
                      <a:pt x="17" y="21"/>
                      <a:pt x="17" y="16"/>
                    </a:cubicBezTo>
                    <a:cubicBezTo>
                      <a:pt x="17" y="0"/>
                      <a:pt x="17" y="0"/>
                      <a:pt x="17" y="0"/>
                    </a:cubicBezTo>
                    <a:cubicBezTo>
                      <a:pt x="23" y="0"/>
                      <a:pt x="23" y="0"/>
                      <a:pt x="23" y="0"/>
                    </a:cubicBezTo>
                    <a:lnTo>
                      <a:pt x="23" y="16"/>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85" name="Freeform 48">
                <a:extLst>
                  <a:ext uri="{FF2B5EF4-FFF2-40B4-BE49-F238E27FC236}">
                    <a16:creationId xmlns:a16="http://schemas.microsoft.com/office/drawing/2014/main" id="{D1A26818-057B-49F4-A72A-19E33BD1E1EA}"/>
                  </a:ext>
                </a:extLst>
              </p:cNvPr>
              <p:cNvSpPr>
                <a:spLocks/>
              </p:cNvSpPr>
              <p:nvPr/>
            </p:nvSpPr>
            <p:spPr bwMode="auto">
              <a:xfrm>
                <a:off x="2595804" y="3525790"/>
                <a:ext cx="27409" cy="42358"/>
              </a:xfrm>
              <a:custGeom>
                <a:avLst/>
                <a:gdLst>
                  <a:gd name="T0" fmla="*/ 0 w 19"/>
                  <a:gd name="T1" fmla="*/ 28 h 29"/>
                  <a:gd name="T2" fmla="*/ 0 w 19"/>
                  <a:gd name="T3" fmla="*/ 21 h 29"/>
                  <a:gd name="T4" fmla="*/ 4 w 19"/>
                  <a:gd name="T5" fmla="*/ 24 h 29"/>
                  <a:gd name="T6" fmla="*/ 8 w 19"/>
                  <a:gd name="T7" fmla="*/ 24 h 29"/>
                  <a:gd name="T8" fmla="*/ 10 w 19"/>
                  <a:gd name="T9" fmla="*/ 24 h 29"/>
                  <a:gd name="T10" fmla="*/ 12 w 19"/>
                  <a:gd name="T11" fmla="*/ 24 h 29"/>
                  <a:gd name="T12" fmla="*/ 12 w 19"/>
                  <a:gd name="T13" fmla="*/ 23 h 29"/>
                  <a:gd name="T14" fmla="*/ 13 w 19"/>
                  <a:gd name="T15" fmla="*/ 21 h 29"/>
                  <a:gd name="T16" fmla="*/ 12 w 19"/>
                  <a:gd name="T17" fmla="*/ 20 h 29"/>
                  <a:gd name="T18" fmla="*/ 11 w 19"/>
                  <a:gd name="T19" fmla="*/ 19 h 29"/>
                  <a:gd name="T20" fmla="*/ 9 w 19"/>
                  <a:gd name="T21" fmla="*/ 18 h 29"/>
                  <a:gd name="T22" fmla="*/ 7 w 19"/>
                  <a:gd name="T23" fmla="*/ 17 h 29"/>
                  <a:gd name="T24" fmla="*/ 2 w 19"/>
                  <a:gd name="T25" fmla="*/ 13 h 29"/>
                  <a:gd name="T26" fmla="*/ 0 w 19"/>
                  <a:gd name="T27" fmla="*/ 9 h 29"/>
                  <a:gd name="T28" fmla="*/ 1 w 19"/>
                  <a:gd name="T29" fmla="*/ 5 h 29"/>
                  <a:gd name="T30" fmla="*/ 3 w 19"/>
                  <a:gd name="T31" fmla="*/ 2 h 29"/>
                  <a:gd name="T32" fmla="*/ 7 w 19"/>
                  <a:gd name="T33" fmla="*/ 1 h 29"/>
                  <a:gd name="T34" fmla="*/ 11 w 19"/>
                  <a:gd name="T35" fmla="*/ 0 h 29"/>
                  <a:gd name="T36" fmla="*/ 15 w 19"/>
                  <a:gd name="T37" fmla="*/ 1 h 29"/>
                  <a:gd name="T38" fmla="*/ 18 w 19"/>
                  <a:gd name="T39" fmla="*/ 1 h 29"/>
                  <a:gd name="T40" fmla="*/ 18 w 19"/>
                  <a:gd name="T41" fmla="*/ 7 h 29"/>
                  <a:gd name="T42" fmla="*/ 17 w 19"/>
                  <a:gd name="T43" fmla="*/ 6 h 29"/>
                  <a:gd name="T44" fmla="*/ 15 w 19"/>
                  <a:gd name="T45" fmla="*/ 6 h 29"/>
                  <a:gd name="T46" fmla="*/ 13 w 19"/>
                  <a:gd name="T47" fmla="*/ 5 h 29"/>
                  <a:gd name="T48" fmla="*/ 11 w 19"/>
                  <a:gd name="T49" fmla="*/ 5 h 29"/>
                  <a:gd name="T50" fmla="*/ 10 w 19"/>
                  <a:gd name="T51" fmla="*/ 5 h 29"/>
                  <a:gd name="T52" fmla="*/ 8 w 19"/>
                  <a:gd name="T53" fmla="*/ 6 h 29"/>
                  <a:gd name="T54" fmla="*/ 7 w 19"/>
                  <a:gd name="T55" fmla="*/ 7 h 29"/>
                  <a:gd name="T56" fmla="*/ 7 w 19"/>
                  <a:gd name="T57" fmla="*/ 8 h 29"/>
                  <a:gd name="T58" fmla="*/ 7 w 19"/>
                  <a:gd name="T59" fmla="*/ 9 h 29"/>
                  <a:gd name="T60" fmla="*/ 8 w 19"/>
                  <a:gd name="T61" fmla="*/ 10 h 29"/>
                  <a:gd name="T62" fmla="*/ 10 w 19"/>
                  <a:gd name="T63" fmla="*/ 11 h 29"/>
                  <a:gd name="T64" fmla="*/ 12 w 19"/>
                  <a:gd name="T65" fmla="*/ 12 h 29"/>
                  <a:gd name="T66" fmla="*/ 15 w 19"/>
                  <a:gd name="T67" fmla="*/ 14 h 29"/>
                  <a:gd name="T68" fmla="*/ 17 w 19"/>
                  <a:gd name="T69" fmla="*/ 16 h 29"/>
                  <a:gd name="T70" fmla="*/ 19 w 19"/>
                  <a:gd name="T71" fmla="*/ 18 h 29"/>
                  <a:gd name="T72" fmla="*/ 19 w 19"/>
                  <a:gd name="T73" fmla="*/ 21 h 29"/>
                  <a:gd name="T74" fmla="*/ 18 w 19"/>
                  <a:gd name="T75" fmla="*/ 25 h 29"/>
                  <a:gd name="T76" fmla="*/ 16 w 19"/>
                  <a:gd name="T77" fmla="*/ 27 h 29"/>
                  <a:gd name="T78" fmla="*/ 13 w 19"/>
                  <a:gd name="T79" fmla="*/ 29 h 29"/>
                  <a:gd name="T80" fmla="*/ 8 w 19"/>
                  <a:gd name="T81" fmla="*/ 29 h 29"/>
                  <a:gd name="T82" fmla="*/ 4 w 19"/>
                  <a:gd name="T83" fmla="*/ 29 h 29"/>
                  <a:gd name="T84" fmla="*/ 0 w 19"/>
                  <a:gd name="T85"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 h="29">
                    <a:moveTo>
                      <a:pt x="0" y="28"/>
                    </a:moveTo>
                    <a:cubicBezTo>
                      <a:pt x="0" y="21"/>
                      <a:pt x="0" y="21"/>
                      <a:pt x="0" y="21"/>
                    </a:cubicBezTo>
                    <a:cubicBezTo>
                      <a:pt x="1" y="22"/>
                      <a:pt x="3" y="23"/>
                      <a:pt x="4" y="24"/>
                    </a:cubicBezTo>
                    <a:cubicBezTo>
                      <a:pt x="5" y="24"/>
                      <a:pt x="7" y="24"/>
                      <a:pt x="8" y="24"/>
                    </a:cubicBezTo>
                    <a:cubicBezTo>
                      <a:pt x="9" y="24"/>
                      <a:pt x="9" y="24"/>
                      <a:pt x="10" y="24"/>
                    </a:cubicBezTo>
                    <a:cubicBezTo>
                      <a:pt x="11" y="24"/>
                      <a:pt x="11" y="24"/>
                      <a:pt x="12" y="24"/>
                    </a:cubicBezTo>
                    <a:cubicBezTo>
                      <a:pt x="12" y="23"/>
                      <a:pt x="12" y="23"/>
                      <a:pt x="12" y="23"/>
                    </a:cubicBezTo>
                    <a:cubicBezTo>
                      <a:pt x="13" y="22"/>
                      <a:pt x="13" y="22"/>
                      <a:pt x="13" y="21"/>
                    </a:cubicBezTo>
                    <a:cubicBezTo>
                      <a:pt x="13" y="21"/>
                      <a:pt x="13" y="20"/>
                      <a:pt x="12" y="20"/>
                    </a:cubicBezTo>
                    <a:cubicBezTo>
                      <a:pt x="12" y="20"/>
                      <a:pt x="11" y="19"/>
                      <a:pt x="11" y="19"/>
                    </a:cubicBezTo>
                    <a:cubicBezTo>
                      <a:pt x="10" y="18"/>
                      <a:pt x="10" y="18"/>
                      <a:pt x="9" y="18"/>
                    </a:cubicBezTo>
                    <a:cubicBezTo>
                      <a:pt x="8" y="17"/>
                      <a:pt x="7" y="17"/>
                      <a:pt x="7" y="17"/>
                    </a:cubicBezTo>
                    <a:cubicBezTo>
                      <a:pt x="4" y="16"/>
                      <a:pt x="3" y="15"/>
                      <a:pt x="2" y="13"/>
                    </a:cubicBezTo>
                    <a:cubicBezTo>
                      <a:pt x="1" y="12"/>
                      <a:pt x="0" y="10"/>
                      <a:pt x="0" y="9"/>
                    </a:cubicBezTo>
                    <a:cubicBezTo>
                      <a:pt x="0" y="7"/>
                      <a:pt x="0" y="6"/>
                      <a:pt x="1" y="5"/>
                    </a:cubicBezTo>
                    <a:cubicBezTo>
                      <a:pt x="2" y="4"/>
                      <a:pt x="2" y="3"/>
                      <a:pt x="3" y="2"/>
                    </a:cubicBezTo>
                    <a:cubicBezTo>
                      <a:pt x="4" y="2"/>
                      <a:pt x="6" y="1"/>
                      <a:pt x="7" y="1"/>
                    </a:cubicBezTo>
                    <a:cubicBezTo>
                      <a:pt x="8" y="0"/>
                      <a:pt x="10" y="0"/>
                      <a:pt x="11" y="0"/>
                    </a:cubicBezTo>
                    <a:cubicBezTo>
                      <a:pt x="13" y="0"/>
                      <a:pt x="14" y="0"/>
                      <a:pt x="15" y="1"/>
                    </a:cubicBezTo>
                    <a:cubicBezTo>
                      <a:pt x="16" y="1"/>
                      <a:pt x="17" y="1"/>
                      <a:pt x="18" y="1"/>
                    </a:cubicBezTo>
                    <a:cubicBezTo>
                      <a:pt x="18" y="7"/>
                      <a:pt x="18" y="7"/>
                      <a:pt x="18" y="7"/>
                    </a:cubicBezTo>
                    <a:cubicBezTo>
                      <a:pt x="18" y="7"/>
                      <a:pt x="17" y="7"/>
                      <a:pt x="17" y="6"/>
                    </a:cubicBezTo>
                    <a:cubicBezTo>
                      <a:pt x="16" y="6"/>
                      <a:pt x="15" y="6"/>
                      <a:pt x="15" y="6"/>
                    </a:cubicBezTo>
                    <a:cubicBezTo>
                      <a:pt x="14" y="6"/>
                      <a:pt x="14" y="5"/>
                      <a:pt x="13" y="5"/>
                    </a:cubicBezTo>
                    <a:cubicBezTo>
                      <a:pt x="13" y="5"/>
                      <a:pt x="12" y="5"/>
                      <a:pt x="11" y="5"/>
                    </a:cubicBezTo>
                    <a:cubicBezTo>
                      <a:pt x="11" y="5"/>
                      <a:pt x="10" y="5"/>
                      <a:pt x="10" y="5"/>
                    </a:cubicBezTo>
                    <a:cubicBezTo>
                      <a:pt x="9" y="6"/>
                      <a:pt x="8" y="6"/>
                      <a:pt x="8" y="6"/>
                    </a:cubicBezTo>
                    <a:cubicBezTo>
                      <a:pt x="8" y="6"/>
                      <a:pt x="7" y="7"/>
                      <a:pt x="7" y="7"/>
                    </a:cubicBezTo>
                    <a:cubicBezTo>
                      <a:pt x="7" y="7"/>
                      <a:pt x="7" y="8"/>
                      <a:pt x="7" y="8"/>
                    </a:cubicBezTo>
                    <a:cubicBezTo>
                      <a:pt x="7" y="9"/>
                      <a:pt x="7" y="9"/>
                      <a:pt x="7" y="9"/>
                    </a:cubicBezTo>
                    <a:cubicBezTo>
                      <a:pt x="7" y="10"/>
                      <a:pt x="8" y="10"/>
                      <a:pt x="8" y="10"/>
                    </a:cubicBezTo>
                    <a:cubicBezTo>
                      <a:pt x="9" y="11"/>
                      <a:pt x="9" y="11"/>
                      <a:pt x="10" y="11"/>
                    </a:cubicBezTo>
                    <a:cubicBezTo>
                      <a:pt x="11" y="12"/>
                      <a:pt x="11" y="12"/>
                      <a:pt x="12" y="12"/>
                    </a:cubicBezTo>
                    <a:cubicBezTo>
                      <a:pt x="13" y="13"/>
                      <a:pt x="14" y="13"/>
                      <a:pt x="15" y="14"/>
                    </a:cubicBezTo>
                    <a:cubicBezTo>
                      <a:pt x="16" y="14"/>
                      <a:pt x="17" y="15"/>
                      <a:pt x="17" y="16"/>
                    </a:cubicBezTo>
                    <a:cubicBezTo>
                      <a:pt x="18" y="16"/>
                      <a:pt x="19" y="17"/>
                      <a:pt x="19" y="18"/>
                    </a:cubicBezTo>
                    <a:cubicBezTo>
                      <a:pt x="19" y="19"/>
                      <a:pt x="19" y="20"/>
                      <a:pt x="19" y="21"/>
                    </a:cubicBezTo>
                    <a:cubicBezTo>
                      <a:pt x="19" y="22"/>
                      <a:pt x="19" y="24"/>
                      <a:pt x="18" y="25"/>
                    </a:cubicBezTo>
                    <a:cubicBezTo>
                      <a:pt x="18" y="26"/>
                      <a:pt x="17" y="27"/>
                      <a:pt x="16" y="27"/>
                    </a:cubicBezTo>
                    <a:cubicBezTo>
                      <a:pt x="15" y="28"/>
                      <a:pt x="14" y="29"/>
                      <a:pt x="13" y="29"/>
                    </a:cubicBezTo>
                    <a:cubicBezTo>
                      <a:pt x="11" y="29"/>
                      <a:pt x="10" y="29"/>
                      <a:pt x="8" y="29"/>
                    </a:cubicBezTo>
                    <a:cubicBezTo>
                      <a:pt x="7" y="29"/>
                      <a:pt x="5" y="29"/>
                      <a:pt x="4" y="29"/>
                    </a:cubicBezTo>
                    <a:cubicBezTo>
                      <a:pt x="2" y="29"/>
                      <a:pt x="1" y="28"/>
                      <a:pt x="0" y="2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86" name="Rectangle 49">
                <a:extLst>
                  <a:ext uri="{FF2B5EF4-FFF2-40B4-BE49-F238E27FC236}">
                    <a16:creationId xmlns:a16="http://schemas.microsoft.com/office/drawing/2014/main" id="{1317A546-EDA4-4610-A2C5-33F30B609A53}"/>
                  </a:ext>
                </a:extLst>
              </p:cNvPr>
              <p:cNvSpPr>
                <a:spLocks noChangeArrowheads="1"/>
              </p:cNvSpPr>
              <p:nvPr/>
            </p:nvSpPr>
            <p:spPr bwMode="auto">
              <a:xfrm>
                <a:off x="2630686" y="3527039"/>
                <a:ext cx="8721" cy="4111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87" name="Freeform 50">
                <a:extLst>
                  <a:ext uri="{FF2B5EF4-FFF2-40B4-BE49-F238E27FC236}">
                    <a16:creationId xmlns:a16="http://schemas.microsoft.com/office/drawing/2014/main" id="{D4648418-DAE5-40C1-A9BE-2FBEC74781E3}"/>
                  </a:ext>
                </a:extLst>
              </p:cNvPr>
              <p:cNvSpPr>
                <a:spLocks/>
              </p:cNvSpPr>
              <p:nvPr/>
            </p:nvSpPr>
            <p:spPr bwMode="auto">
              <a:xfrm>
                <a:off x="2650622" y="3527039"/>
                <a:ext cx="36129" cy="41113"/>
              </a:xfrm>
              <a:custGeom>
                <a:avLst/>
                <a:gdLst>
                  <a:gd name="T0" fmla="*/ 25 w 25"/>
                  <a:gd name="T1" fmla="*/ 28 h 28"/>
                  <a:gd name="T2" fmla="*/ 19 w 25"/>
                  <a:gd name="T3" fmla="*/ 28 h 28"/>
                  <a:gd name="T4" fmla="*/ 7 w 25"/>
                  <a:gd name="T5" fmla="*/ 10 h 28"/>
                  <a:gd name="T6" fmla="*/ 6 w 25"/>
                  <a:gd name="T7" fmla="*/ 8 h 28"/>
                  <a:gd name="T8" fmla="*/ 6 w 25"/>
                  <a:gd name="T9" fmla="*/ 8 h 28"/>
                  <a:gd name="T10" fmla="*/ 6 w 25"/>
                  <a:gd name="T11" fmla="*/ 12 h 28"/>
                  <a:gd name="T12" fmla="*/ 6 w 25"/>
                  <a:gd name="T13" fmla="*/ 28 h 28"/>
                  <a:gd name="T14" fmla="*/ 0 w 25"/>
                  <a:gd name="T15" fmla="*/ 28 h 28"/>
                  <a:gd name="T16" fmla="*/ 0 w 25"/>
                  <a:gd name="T17" fmla="*/ 0 h 28"/>
                  <a:gd name="T18" fmla="*/ 7 w 25"/>
                  <a:gd name="T19" fmla="*/ 0 h 28"/>
                  <a:gd name="T20" fmla="*/ 18 w 25"/>
                  <a:gd name="T21" fmla="*/ 17 h 28"/>
                  <a:gd name="T22" fmla="*/ 19 w 25"/>
                  <a:gd name="T23" fmla="*/ 19 h 28"/>
                  <a:gd name="T24" fmla="*/ 19 w 25"/>
                  <a:gd name="T25" fmla="*/ 19 h 28"/>
                  <a:gd name="T26" fmla="*/ 19 w 25"/>
                  <a:gd name="T27" fmla="*/ 15 h 28"/>
                  <a:gd name="T28" fmla="*/ 19 w 25"/>
                  <a:gd name="T29" fmla="*/ 0 h 28"/>
                  <a:gd name="T30" fmla="*/ 25 w 25"/>
                  <a:gd name="T31" fmla="*/ 0 h 28"/>
                  <a:gd name="T32" fmla="*/ 25 w 25"/>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8">
                    <a:moveTo>
                      <a:pt x="25" y="28"/>
                    </a:moveTo>
                    <a:cubicBezTo>
                      <a:pt x="19" y="28"/>
                      <a:pt x="19" y="28"/>
                      <a:pt x="19" y="28"/>
                    </a:cubicBezTo>
                    <a:cubicBezTo>
                      <a:pt x="7" y="10"/>
                      <a:pt x="7" y="10"/>
                      <a:pt x="7" y="10"/>
                    </a:cubicBezTo>
                    <a:cubicBezTo>
                      <a:pt x="6" y="9"/>
                      <a:pt x="6"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18" y="18"/>
                      <a:pt x="19" y="18"/>
                      <a:pt x="19" y="19"/>
                    </a:cubicBezTo>
                    <a:cubicBezTo>
                      <a:pt x="19" y="19"/>
                      <a:pt x="19" y="19"/>
                      <a:pt x="19" y="19"/>
                    </a:cubicBezTo>
                    <a:cubicBezTo>
                      <a:pt x="19" y="18"/>
                      <a:pt x="19" y="17"/>
                      <a:pt x="19" y="15"/>
                    </a:cubicBezTo>
                    <a:cubicBezTo>
                      <a:pt x="19" y="0"/>
                      <a:pt x="19" y="0"/>
                      <a:pt x="19" y="0"/>
                    </a:cubicBezTo>
                    <a:cubicBezTo>
                      <a:pt x="25" y="0"/>
                      <a:pt x="25" y="0"/>
                      <a:pt x="25" y="0"/>
                    </a:cubicBezTo>
                    <a:lnTo>
                      <a:pt x="25" y="28"/>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88" name="Freeform 51">
                <a:extLst>
                  <a:ext uri="{FF2B5EF4-FFF2-40B4-BE49-F238E27FC236}">
                    <a16:creationId xmlns:a16="http://schemas.microsoft.com/office/drawing/2014/main" id="{01D21A95-564E-454A-B240-8FB8353F6771}"/>
                  </a:ext>
                </a:extLst>
              </p:cNvPr>
              <p:cNvSpPr>
                <a:spLocks/>
              </p:cNvSpPr>
              <p:nvPr/>
            </p:nvSpPr>
            <p:spPr bwMode="auto">
              <a:xfrm>
                <a:off x="2696716" y="3527039"/>
                <a:ext cx="24915" cy="41113"/>
              </a:xfrm>
              <a:custGeom>
                <a:avLst/>
                <a:gdLst>
                  <a:gd name="T0" fmla="*/ 20 w 20"/>
                  <a:gd name="T1" fmla="*/ 33 h 33"/>
                  <a:gd name="T2" fmla="*/ 0 w 20"/>
                  <a:gd name="T3" fmla="*/ 33 h 33"/>
                  <a:gd name="T4" fmla="*/ 0 w 20"/>
                  <a:gd name="T5" fmla="*/ 0 h 33"/>
                  <a:gd name="T6" fmla="*/ 20 w 20"/>
                  <a:gd name="T7" fmla="*/ 0 h 33"/>
                  <a:gd name="T8" fmla="*/ 20 w 20"/>
                  <a:gd name="T9" fmla="*/ 6 h 33"/>
                  <a:gd name="T10" fmla="*/ 8 w 20"/>
                  <a:gd name="T11" fmla="*/ 6 h 33"/>
                  <a:gd name="T12" fmla="*/ 8 w 20"/>
                  <a:gd name="T13" fmla="*/ 13 h 33"/>
                  <a:gd name="T14" fmla="*/ 19 w 20"/>
                  <a:gd name="T15" fmla="*/ 13 h 33"/>
                  <a:gd name="T16" fmla="*/ 19 w 20"/>
                  <a:gd name="T17" fmla="*/ 19 h 33"/>
                  <a:gd name="T18" fmla="*/ 8 w 20"/>
                  <a:gd name="T19" fmla="*/ 19 h 33"/>
                  <a:gd name="T20" fmla="*/ 8 w 20"/>
                  <a:gd name="T21" fmla="*/ 27 h 33"/>
                  <a:gd name="T22" fmla="*/ 20 w 20"/>
                  <a:gd name="T23" fmla="*/ 27 h 33"/>
                  <a:gd name="T24" fmla="*/ 20 w 20"/>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33">
                    <a:moveTo>
                      <a:pt x="20" y="33"/>
                    </a:moveTo>
                    <a:lnTo>
                      <a:pt x="0" y="33"/>
                    </a:lnTo>
                    <a:lnTo>
                      <a:pt x="0" y="0"/>
                    </a:lnTo>
                    <a:lnTo>
                      <a:pt x="20" y="0"/>
                    </a:lnTo>
                    <a:lnTo>
                      <a:pt x="20" y="6"/>
                    </a:lnTo>
                    <a:lnTo>
                      <a:pt x="8" y="6"/>
                    </a:lnTo>
                    <a:lnTo>
                      <a:pt x="8" y="13"/>
                    </a:lnTo>
                    <a:lnTo>
                      <a:pt x="19" y="13"/>
                    </a:lnTo>
                    <a:lnTo>
                      <a:pt x="19" y="19"/>
                    </a:lnTo>
                    <a:lnTo>
                      <a:pt x="8" y="19"/>
                    </a:lnTo>
                    <a:lnTo>
                      <a:pt x="8" y="27"/>
                    </a:lnTo>
                    <a:lnTo>
                      <a:pt x="20" y="27"/>
                    </a:lnTo>
                    <a:lnTo>
                      <a:pt x="20" y="3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89" name="Freeform 52">
                <a:extLst>
                  <a:ext uri="{FF2B5EF4-FFF2-40B4-BE49-F238E27FC236}">
                    <a16:creationId xmlns:a16="http://schemas.microsoft.com/office/drawing/2014/main" id="{4C96EEA2-73EF-40B6-93FB-2A21F09FDAD6}"/>
                  </a:ext>
                </a:extLst>
              </p:cNvPr>
              <p:cNvSpPr>
                <a:spLocks/>
              </p:cNvSpPr>
              <p:nvPr/>
            </p:nvSpPr>
            <p:spPr bwMode="auto">
              <a:xfrm>
                <a:off x="2725370" y="3525790"/>
                <a:ext cx="29901" cy="42358"/>
              </a:xfrm>
              <a:custGeom>
                <a:avLst/>
                <a:gdLst>
                  <a:gd name="T0" fmla="*/ 0 w 20"/>
                  <a:gd name="T1" fmla="*/ 28 h 29"/>
                  <a:gd name="T2" fmla="*/ 0 w 20"/>
                  <a:gd name="T3" fmla="*/ 21 h 29"/>
                  <a:gd name="T4" fmla="*/ 4 w 20"/>
                  <a:gd name="T5" fmla="*/ 24 h 29"/>
                  <a:gd name="T6" fmla="*/ 8 w 20"/>
                  <a:gd name="T7" fmla="*/ 24 h 29"/>
                  <a:gd name="T8" fmla="*/ 10 w 20"/>
                  <a:gd name="T9" fmla="*/ 24 h 29"/>
                  <a:gd name="T10" fmla="*/ 12 w 20"/>
                  <a:gd name="T11" fmla="*/ 24 h 29"/>
                  <a:gd name="T12" fmla="*/ 13 w 20"/>
                  <a:gd name="T13" fmla="*/ 23 h 29"/>
                  <a:gd name="T14" fmla="*/ 13 w 20"/>
                  <a:gd name="T15" fmla="*/ 21 h 29"/>
                  <a:gd name="T16" fmla="*/ 12 w 20"/>
                  <a:gd name="T17" fmla="*/ 20 h 29"/>
                  <a:gd name="T18" fmla="*/ 11 w 20"/>
                  <a:gd name="T19" fmla="*/ 19 h 29"/>
                  <a:gd name="T20" fmla="*/ 9 w 20"/>
                  <a:gd name="T21" fmla="*/ 18 h 29"/>
                  <a:gd name="T22" fmla="*/ 7 w 20"/>
                  <a:gd name="T23" fmla="*/ 17 h 29"/>
                  <a:gd name="T24" fmla="*/ 2 w 20"/>
                  <a:gd name="T25" fmla="*/ 13 h 29"/>
                  <a:gd name="T26" fmla="*/ 0 w 20"/>
                  <a:gd name="T27" fmla="*/ 9 h 29"/>
                  <a:gd name="T28" fmla="*/ 1 w 20"/>
                  <a:gd name="T29" fmla="*/ 5 h 29"/>
                  <a:gd name="T30" fmla="*/ 4 w 20"/>
                  <a:gd name="T31" fmla="*/ 2 h 29"/>
                  <a:gd name="T32" fmla="*/ 7 w 20"/>
                  <a:gd name="T33" fmla="*/ 1 h 29"/>
                  <a:gd name="T34" fmla="*/ 11 w 20"/>
                  <a:gd name="T35" fmla="*/ 0 h 29"/>
                  <a:gd name="T36" fmla="*/ 15 w 20"/>
                  <a:gd name="T37" fmla="*/ 1 h 29"/>
                  <a:gd name="T38" fmla="*/ 18 w 20"/>
                  <a:gd name="T39" fmla="*/ 1 h 29"/>
                  <a:gd name="T40" fmla="*/ 18 w 20"/>
                  <a:gd name="T41" fmla="*/ 7 h 29"/>
                  <a:gd name="T42" fmla="*/ 17 w 20"/>
                  <a:gd name="T43" fmla="*/ 6 h 29"/>
                  <a:gd name="T44" fmla="*/ 15 w 20"/>
                  <a:gd name="T45" fmla="*/ 6 h 29"/>
                  <a:gd name="T46" fmla="*/ 13 w 20"/>
                  <a:gd name="T47" fmla="*/ 5 h 29"/>
                  <a:gd name="T48" fmla="*/ 12 w 20"/>
                  <a:gd name="T49" fmla="*/ 5 h 29"/>
                  <a:gd name="T50" fmla="*/ 10 w 20"/>
                  <a:gd name="T51" fmla="*/ 5 h 29"/>
                  <a:gd name="T52" fmla="*/ 8 w 20"/>
                  <a:gd name="T53" fmla="*/ 6 h 29"/>
                  <a:gd name="T54" fmla="*/ 7 w 20"/>
                  <a:gd name="T55" fmla="*/ 7 h 29"/>
                  <a:gd name="T56" fmla="*/ 7 w 20"/>
                  <a:gd name="T57" fmla="*/ 8 h 29"/>
                  <a:gd name="T58" fmla="*/ 7 w 20"/>
                  <a:gd name="T59" fmla="*/ 9 h 29"/>
                  <a:gd name="T60" fmla="*/ 8 w 20"/>
                  <a:gd name="T61" fmla="*/ 10 h 29"/>
                  <a:gd name="T62" fmla="*/ 10 w 20"/>
                  <a:gd name="T63" fmla="*/ 11 h 29"/>
                  <a:gd name="T64" fmla="*/ 12 w 20"/>
                  <a:gd name="T65" fmla="*/ 12 h 29"/>
                  <a:gd name="T66" fmla="*/ 15 w 20"/>
                  <a:gd name="T67" fmla="*/ 14 h 29"/>
                  <a:gd name="T68" fmla="*/ 18 w 20"/>
                  <a:gd name="T69" fmla="*/ 16 h 29"/>
                  <a:gd name="T70" fmla="*/ 19 w 20"/>
                  <a:gd name="T71" fmla="*/ 18 h 29"/>
                  <a:gd name="T72" fmla="*/ 20 w 20"/>
                  <a:gd name="T73" fmla="*/ 21 h 29"/>
                  <a:gd name="T74" fmla="*/ 19 w 20"/>
                  <a:gd name="T75" fmla="*/ 25 h 29"/>
                  <a:gd name="T76" fmla="*/ 16 w 20"/>
                  <a:gd name="T77" fmla="*/ 27 h 29"/>
                  <a:gd name="T78" fmla="*/ 13 w 20"/>
                  <a:gd name="T79" fmla="*/ 29 h 29"/>
                  <a:gd name="T80" fmla="*/ 8 w 20"/>
                  <a:gd name="T81" fmla="*/ 29 h 29"/>
                  <a:gd name="T82" fmla="*/ 4 w 20"/>
                  <a:gd name="T83" fmla="*/ 29 h 29"/>
                  <a:gd name="T84" fmla="*/ 0 w 20"/>
                  <a:gd name="T85"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 h="29">
                    <a:moveTo>
                      <a:pt x="0" y="28"/>
                    </a:moveTo>
                    <a:cubicBezTo>
                      <a:pt x="0" y="21"/>
                      <a:pt x="0" y="21"/>
                      <a:pt x="0" y="21"/>
                    </a:cubicBezTo>
                    <a:cubicBezTo>
                      <a:pt x="2" y="22"/>
                      <a:pt x="3" y="23"/>
                      <a:pt x="4" y="24"/>
                    </a:cubicBezTo>
                    <a:cubicBezTo>
                      <a:pt x="5" y="24"/>
                      <a:pt x="7" y="24"/>
                      <a:pt x="8" y="24"/>
                    </a:cubicBezTo>
                    <a:cubicBezTo>
                      <a:pt x="9" y="24"/>
                      <a:pt x="10" y="24"/>
                      <a:pt x="10" y="24"/>
                    </a:cubicBezTo>
                    <a:cubicBezTo>
                      <a:pt x="11" y="24"/>
                      <a:pt x="11" y="24"/>
                      <a:pt x="12" y="24"/>
                    </a:cubicBezTo>
                    <a:cubicBezTo>
                      <a:pt x="12" y="23"/>
                      <a:pt x="12" y="23"/>
                      <a:pt x="13" y="23"/>
                    </a:cubicBezTo>
                    <a:cubicBezTo>
                      <a:pt x="13" y="22"/>
                      <a:pt x="13" y="22"/>
                      <a:pt x="13" y="21"/>
                    </a:cubicBezTo>
                    <a:cubicBezTo>
                      <a:pt x="13" y="21"/>
                      <a:pt x="13" y="20"/>
                      <a:pt x="12" y="20"/>
                    </a:cubicBezTo>
                    <a:cubicBezTo>
                      <a:pt x="12" y="20"/>
                      <a:pt x="12" y="19"/>
                      <a:pt x="11" y="19"/>
                    </a:cubicBezTo>
                    <a:cubicBezTo>
                      <a:pt x="11" y="18"/>
                      <a:pt x="10" y="18"/>
                      <a:pt x="9" y="18"/>
                    </a:cubicBezTo>
                    <a:cubicBezTo>
                      <a:pt x="8" y="17"/>
                      <a:pt x="8" y="17"/>
                      <a:pt x="7" y="17"/>
                    </a:cubicBezTo>
                    <a:cubicBezTo>
                      <a:pt x="5" y="16"/>
                      <a:pt x="3" y="15"/>
                      <a:pt x="2" y="13"/>
                    </a:cubicBezTo>
                    <a:cubicBezTo>
                      <a:pt x="1" y="12"/>
                      <a:pt x="0" y="10"/>
                      <a:pt x="0" y="9"/>
                    </a:cubicBezTo>
                    <a:cubicBezTo>
                      <a:pt x="0" y="7"/>
                      <a:pt x="1" y="6"/>
                      <a:pt x="1" y="5"/>
                    </a:cubicBezTo>
                    <a:cubicBezTo>
                      <a:pt x="2" y="4"/>
                      <a:pt x="3" y="3"/>
                      <a:pt x="4" y="2"/>
                    </a:cubicBezTo>
                    <a:cubicBezTo>
                      <a:pt x="5" y="2"/>
                      <a:pt x="6" y="1"/>
                      <a:pt x="7" y="1"/>
                    </a:cubicBezTo>
                    <a:cubicBezTo>
                      <a:pt x="8" y="0"/>
                      <a:pt x="10" y="0"/>
                      <a:pt x="11" y="0"/>
                    </a:cubicBezTo>
                    <a:cubicBezTo>
                      <a:pt x="13" y="0"/>
                      <a:pt x="14" y="0"/>
                      <a:pt x="15" y="1"/>
                    </a:cubicBezTo>
                    <a:cubicBezTo>
                      <a:pt x="16" y="1"/>
                      <a:pt x="17" y="1"/>
                      <a:pt x="18" y="1"/>
                    </a:cubicBezTo>
                    <a:cubicBezTo>
                      <a:pt x="18" y="7"/>
                      <a:pt x="18" y="7"/>
                      <a:pt x="18" y="7"/>
                    </a:cubicBezTo>
                    <a:cubicBezTo>
                      <a:pt x="18" y="7"/>
                      <a:pt x="17" y="7"/>
                      <a:pt x="17" y="6"/>
                    </a:cubicBezTo>
                    <a:cubicBezTo>
                      <a:pt x="16" y="6"/>
                      <a:pt x="16" y="6"/>
                      <a:pt x="15" y="6"/>
                    </a:cubicBezTo>
                    <a:cubicBezTo>
                      <a:pt x="14" y="6"/>
                      <a:pt x="14" y="5"/>
                      <a:pt x="13" y="5"/>
                    </a:cubicBezTo>
                    <a:cubicBezTo>
                      <a:pt x="13" y="5"/>
                      <a:pt x="12" y="5"/>
                      <a:pt x="12" y="5"/>
                    </a:cubicBezTo>
                    <a:cubicBezTo>
                      <a:pt x="11" y="5"/>
                      <a:pt x="10" y="5"/>
                      <a:pt x="10" y="5"/>
                    </a:cubicBezTo>
                    <a:cubicBezTo>
                      <a:pt x="9" y="6"/>
                      <a:pt x="9" y="6"/>
                      <a:pt x="8" y="6"/>
                    </a:cubicBezTo>
                    <a:cubicBezTo>
                      <a:pt x="8" y="6"/>
                      <a:pt x="8" y="7"/>
                      <a:pt x="7" y="7"/>
                    </a:cubicBezTo>
                    <a:cubicBezTo>
                      <a:pt x="7" y="7"/>
                      <a:pt x="7" y="8"/>
                      <a:pt x="7" y="8"/>
                    </a:cubicBezTo>
                    <a:cubicBezTo>
                      <a:pt x="7" y="9"/>
                      <a:pt x="7" y="9"/>
                      <a:pt x="7" y="9"/>
                    </a:cubicBezTo>
                    <a:cubicBezTo>
                      <a:pt x="8" y="10"/>
                      <a:pt x="8" y="10"/>
                      <a:pt x="8" y="10"/>
                    </a:cubicBezTo>
                    <a:cubicBezTo>
                      <a:pt x="9" y="11"/>
                      <a:pt x="9" y="11"/>
                      <a:pt x="10" y="11"/>
                    </a:cubicBezTo>
                    <a:cubicBezTo>
                      <a:pt x="11" y="12"/>
                      <a:pt x="11" y="12"/>
                      <a:pt x="12" y="12"/>
                    </a:cubicBezTo>
                    <a:cubicBezTo>
                      <a:pt x="13" y="13"/>
                      <a:pt x="14" y="13"/>
                      <a:pt x="15" y="14"/>
                    </a:cubicBezTo>
                    <a:cubicBezTo>
                      <a:pt x="16" y="14"/>
                      <a:pt x="17" y="15"/>
                      <a:pt x="18" y="16"/>
                    </a:cubicBezTo>
                    <a:cubicBezTo>
                      <a:pt x="18" y="16"/>
                      <a:pt x="19" y="17"/>
                      <a:pt x="19" y="18"/>
                    </a:cubicBezTo>
                    <a:cubicBezTo>
                      <a:pt x="19" y="19"/>
                      <a:pt x="20" y="20"/>
                      <a:pt x="20" y="21"/>
                    </a:cubicBezTo>
                    <a:cubicBezTo>
                      <a:pt x="20" y="22"/>
                      <a:pt x="19" y="24"/>
                      <a:pt x="19" y="25"/>
                    </a:cubicBezTo>
                    <a:cubicBezTo>
                      <a:pt x="18" y="26"/>
                      <a:pt x="17" y="27"/>
                      <a:pt x="16" y="27"/>
                    </a:cubicBezTo>
                    <a:cubicBezTo>
                      <a:pt x="15" y="28"/>
                      <a:pt x="14" y="29"/>
                      <a:pt x="13" y="29"/>
                    </a:cubicBezTo>
                    <a:cubicBezTo>
                      <a:pt x="11" y="29"/>
                      <a:pt x="10" y="29"/>
                      <a:pt x="8" y="29"/>
                    </a:cubicBezTo>
                    <a:cubicBezTo>
                      <a:pt x="7" y="29"/>
                      <a:pt x="5" y="29"/>
                      <a:pt x="4" y="29"/>
                    </a:cubicBezTo>
                    <a:cubicBezTo>
                      <a:pt x="3" y="29"/>
                      <a:pt x="1" y="28"/>
                      <a:pt x="0" y="2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90" name="Freeform 53">
                <a:extLst>
                  <a:ext uri="{FF2B5EF4-FFF2-40B4-BE49-F238E27FC236}">
                    <a16:creationId xmlns:a16="http://schemas.microsoft.com/office/drawing/2014/main" id="{B736A6EA-13FF-41D1-BC53-E2EA6749014A}"/>
                  </a:ext>
                </a:extLst>
              </p:cNvPr>
              <p:cNvSpPr>
                <a:spLocks/>
              </p:cNvSpPr>
              <p:nvPr/>
            </p:nvSpPr>
            <p:spPr bwMode="auto">
              <a:xfrm>
                <a:off x="2760252" y="3525790"/>
                <a:ext cx="27409" cy="42358"/>
              </a:xfrm>
              <a:custGeom>
                <a:avLst/>
                <a:gdLst>
                  <a:gd name="T0" fmla="*/ 0 w 19"/>
                  <a:gd name="T1" fmla="*/ 28 h 29"/>
                  <a:gd name="T2" fmla="*/ 0 w 19"/>
                  <a:gd name="T3" fmla="*/ 21 h 29"/>
                  <a:gd name="T4" fmla="*/ 4 w 19"/>
                  <a:gd name="T5" fmla="*/ 24 h 29"/>
                  <a:gd name="T6" fmla="*/ 8 w 19"/>
                  <a:gd name="T7" fmla="*/ 24 h 29"/>
                  <a:gd name="T8" fmla="*/ 10 w 19"/>
                  <a:gd name="T9" fmla="*/ 24 h 29"/>
                  <a:gd name="T10" fmla="*/ 11 w 19"/>
                  <a:gd name="T11" fmla="*/ 24 h 29"/>
                  <a:gd name="T12" fmla="*/ 12 w 19"/>
                  <a:gd name="T13" fmla="*/ 23 h 29"/>
                  <a:gd name="T14" fmla="*/ 12 w 19"/>
                  <a:gd name="T15" fmla="*/ 21 h 29"/>
                  <a:gd name="T16" fmla="*/ 12 w 19"/>
                  <a:gd name="T17" fmla="*/ 20 h 29"/>
                  <a:gd name="T18" fmla="*/ 11 w 19"/>
                  <a:gd name="T19" fmla="*/ 19 h 29"/>
                  <a:gd name="T20" fmla="*/ 9 w 19"/>
                  <a:gd name="T21" fmla="*/ 18 h 29"/>
                  <a:gd name="T22" fmla="*/ 6 w 19"/>
                  <a:gd name="T23" fmla="*/ 17 h 29"/>
                  <a:gd name="T24" fmla="*/ 1 w 19"/>
                  <a:gd name="T25" fmla="*/ 13 h 29"/>
                  <a:gd name="T26" fmla="*/ 0 w 19"/>
                  <a:gd name="T27" fmla="*/ 9 h 29"/>
                  <a:gd name="T28" fmla="*/ 1 w 19"/>
                  <a:gd name="T29" fmla="*/ 5 h 29"/>
                  <a:gd name="T30" fmla="*/ 3 w 19"/>
                  <a:gd name="T31" fmla="*/ 2 h 29"/>
                  <a:gd name="T32" fmla="*/ 7 w 19"/>
                  <a:gd name="T33" fmla="*/ 1 h 29"/>
                  <a:gd name="T34" fmla="*/ 11 w 19"/>
                  <a:gd name="T35" fmla="*/ 0 h 29"/>
                  <a:gd name="T36" fmla="*/ 15 w 19"/>
                  <a:gd name="T37" fmla="*/ 1 h 29"/>
                  <a:gd name="T38" fmla="*/ 18 w 19"/>
                  <a:gd name="T39" fmla="*/ 1 h 29"/>
                  <a:gd name="T40" fmla="*/ 18 w 19"/>
                  <a:gd name="T41" fmla="*/ 7 h 29"/>
                  <a:gd name="T42" fmla="*/ 16 w 19"/>
                  <a:gd name="T43" fmla="*/ 6 h 29"/>
                  <a:gd name="T44" fmla="*/ 15 w 19"/>
                  <a:gd name="T45" fmla="*/ 6 h 29"/>
                  <a:gd name="T46" fmla="*/ 13 w 19"/>
                  <a:gd name="T47" fmla="*/ 5 h 29"/>
                  <a:gd name="T48" fmla="*/ 11 w 19"/>
                  <a:gd name="T49" fmla="*/ 5 h 29"/>
                  <a:gd name="T50" fmla="*/ 9 w 19"/>
                  <a:gd name="T51" fmla="*/ 5 h 29"/>
                  <a:gd name="T52" fmla="*/ 8 w 19"/>
                  <a:gd name="T53" fmla="*/ 6 h 29"/>
                  <a:gd name="T54" fmla="*/ 7 w 19"/>
                  <a:gd name="T55" fmla="*/ 7 h 29"/>
                  <a:gd name="T56" fmla="*/ 6 w 19"/>
                  <a:gd name="T57" fmla="*/ 8 h 29"/>
                  <a:gd name="T58" fmla="*/ 7 w 19"/>
                  <a:gd name="T59" fmla="*/ 9 h 29"/>
                  <a:gd name="T60" fmla="*/ 8 w 19"/>
                  <a:gd name="T61" fmla="*/ 10 h 29"/>
                  <a:gd name="T62" fmla="*/ 10 w 19"/>
                  <a:gd name="T63" fmla="*/ 11 h 29"/>
                  <a:gd name="T64" fmla="*/ 12 w 19"/>
                  <a:gd name="T65" fmla="*/ 12 h 29"/>
                  <a:gd name="T66" fmla="*/ 15 w 19"/>
                  <a:gd name="T67" fmla="*/ 14 h 29"/>
                  <a:gd name="T68" fmla="*/ 17 w 19"/>
                  <a:gd name="T69" fmla="*/ 16 h 29"/>
                  <a:gd name="T70" fmla="*/ 19 w 19"/>
                  <a:gd name="T71" fmla="*/ 18 h 29"/>
                  <a:gd name="T72" fmla="*/ 19 w 19"/>
                  <a:gd name="T73" fmla="*/ 21 h 29"/>
                  <a:gd name="T74" fmla="*/ 18 w 19"/>
                  <a:gd name="T75" fmla="*/ 25 h 29"/>
                  <a:gd name="T76" fmla="*/ 16 w 19"/>
                  <a:gd name="T77" fmla="*/ 27 h 29"/>
                  <a:gd name="T78" fmla="*/ 12 w 19"/>
                  <a:gd name="T79" fmla="*/ 29 h 29"/>
                  <a:gd name="T80" fmla="*/ 8 w 19"/>
                  <a:gd name="T81" fmla="*/ 29 h 29"/>
                  <a:gd name="T82" fmla="*/ 4 w 19"/>
                  <a:gd name="T83" fmla="*/ 29 h 29"/>
                  <a:gd name="T84" fmla="*/ 0 w 19"/>
                  <a:gd name="T85"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 h="29">
                    <a:moveTo>
                      <a:pt x="0" y="28"/>
                    </a:moveTo>
                    <a:cubicBezTo>
                      <a:pt x="0" y="21"/>
                      <a:pt x="0" y="21"/>
                      <a:pt x="0" y="21"/>
                    </a:cubicBezTo>
                    <a:cubicBezTo>
                      <a:pt x="1" y="22"/>
                      <a:pt x="2" y="23"/>
                      <a:pt x="4" y="24"/>
                    </a:cubicBezTo>
                    <a:cubicBezTo>
                      <a:pt x="5" y="24"/>
                      <a:pt x="6" y="24"/>
                      <a:pt x="8" y="24"/>
                    </a:cubicBezTo>
                    <a:cubicBezTo>
                      <a:pt x="8" y="24"/>
                      <a:pt x="9" y="24"/>
                      <a:pt x="10" y="24"/>
                    </a:cubicBezTo>
                    <a:cubicBezTo>
                      <a:pt x="10" y="24"/>
                      <a:pt x="11" y="24"/>
                      <a:pt x="11" y="24"/>
                    </a:cubicBezTo>
                    <a:cubicBezTo>
                      <a:pt x="12" y="23"/>
                      <a:pt x="12" y="23"/>
                      <a:pt x="12" y="23"/>
                    </a:cubicBezTo>
                    <a:cubicBezTo>
                      <a:pt x="12" y="22"/>
                      <a:pt x="12" y="22"/>
                      <a:pt x="12" y="21"/>
                    </a:cubicBezTo>
                    <a:cubicBezTo>
                      <a:pt x="12" y="21"/>
                      <a:pt x="12" y="20"/>
                      <a:pt x="12" y="20"/>
                    </a:cubicBezTo>
                    <a:cubicBezTo>
                      <a:pt x="12" y="20"/>
                      <a:pt x="11" y="19"/>
                      <a:pt x="11" y="19"/>
                    </a:cubicBezTo>
                    <a:cubicBezTo>
                      <a:pt x="10" y="18"/>
                      <a:pt x="9" y="18"/>
                      <a:pt x="9" y="18"/>
                    </a:cubicBezTo>
                    <a:cubicBezTo>
                      <a:pt x="8" y="17"/>
                      <a:pt x="7" y="17"/>
                      <a:pt x="6" y="17"/>
                    </a:cubicBezTo>
                    <a:cubicBezTo>
                      <a:pt x="4" y="16"/>
                      <a:pt x="2" y="15"/>
                      <a:pt x="1" y="13"/>
                    </a:cubicBezTo>
                    <a:cubicBezTo>
                      <a:pt x="0" y="12"/>
                      <a:pt x="0" y="10"/>
                      <a:pt x="0" y="9"/>
                    </a:cubicBezTo>
                    <a:cubicBezTo>
                      <a:pt x="0" y="7"/>
                      <a:pt x="0" y="6"/>
                      <a:pt x="1" y="5"/>
                    </a:cubicBezTo>
                    <a:cubicBezTo>
                      <a:pt x="1" y="4"/>
                      <a:pt x="2" y="3"/>
                      <a:pt x="3" y="2"/>
                    </a:cubicBezTo>
                    <a:cubicBezTo>
                      <a:pt x="4" y="2"/>
                      <a:pt x="5" y="1"/>
                      <a:pt x="7" y="1"/>
                    </a:cubicBezTo>
                    <a:cubicBezTo>
                      <a:pt x="8" y="0"/>
                      <a:pt x="9" y="0"/>
                      <a:pt x="11" y="0"/>
                    </a:cubicBezTo>
                    <a:cubicBezTo>
                      <a:pt x="12" y="0"/>
                      <a:pt x="14" y="0"/>
                      <a:pt x="15" y="1"/>
                    </a:cubicBezTo>
                    <a:cubicBezTo>
                      <a:pt x="16" y="1"/>
                      <a:pt x="17" y="1"/>
                      <a:pt x="18" y="1"/>
                    </a:cubicBezTo>
                    <a:cubicBezTo>
                      <a:pt x="18" y="7"/>
                      <a:pt x="18" y="7"/>
                      <a:pt x="18" y="7"/>
                    </a:cubicBezTo>
                    <a:cubicBezTo>
                      <a:pt x="17" y="7"/>
                      <a:pt x="17" y="7"/>
                      <a:pt x="16" y="6"/>
                    </a:cubicBezTo>
                    <a:cubicBezTo>
                      <a:pt x="16" y="6"/>
                      <a:pt x="15" y="6"/>
                      <a:pt x="15" y="6"/>
                    </a:cubicBezTo>
                    <a:cubicBezTo>
                      <a:pt x="14" y="6"/>
                      <a:pt x="13" y="5"/>
                      <a:pt x="13" y="5"/>
                    </a:cubicBezTo>
                    <a:cubicBezTo>
                      <a:pt x="12" y="5"/>
                      <a:pt x="12" y="5"/>
                      <a:pt x="11" y="5"/>
                    </a:cubicBezTo>
                    <a:cubicBezTo>
                      <a:pt x="10" y="5"/>
                      <a:pt x="10" y="5"/>
                      <a:pt x="9" y="5"/>
                    </a:cubicBezTo>
                    <a:cubicBezTo>
                      <a:pt x="9" y="6"/>
                      <a:pt x="8" y="6"/>
                      <a:pt x="8" y="6"/>
                    </a:cubicBezTo>
                    <a:cubicBezTo>
                      <a:pt x="7" y="6"/>
                      <a:pt x="7" y="7"/>
                      <a:pt x="7" y="7"/>
                    </a:cubicBezTo>
                    <a:cubicBezTo>
                      <a:pt x="7" y="7"/>
                      <a:pt x="6" y="8"/>
                      <a:pt x="6" y="8"/>
                    </a:cubicBezTo>
                    <a:cubicBezTo>
                      <a:pt x="6" y="9"/>
                      <a:pt x="7" y="9"/>
                      <a:pt x="7" y="9"/>
                    </a:cubicBezTo>
                    <a:cubicBezTo>
                      <a:pt x="7" y="10"/>
                      <a:pt x="7" y="10"/>
                      <a:pt x="8" y="10"/>
                    </a:cubicBezTo>
                    <a:cubicBezTo>
                      <a:pt x="8" y="11"/>
                      <a:pt x="9" y="11"/>
                      <a:pt x="10" y="11"/>
                    </a:cubicBezTo>
                    <a:cubicBezTo>
                      <a:pt x="10" y="12"/>
                      <a:pt x="11" y="12"/>
                      <a:pt x="12" y="12"/>
                    </a:cubicBezTo>
                    <a:cubicBezTo>
                      <a:pt x="13" y="13"/>
                      <a:pt x="14" y="13"/>
                      <a:pt x="15" y="14"/>
                    </a:cubicBezTo>
                    <a:cubicBezTo>
                      <a:pt x="16" y="14"/>
                      <a:pt x="16" y="15"/>
                      <a:pt x="17" y="16"/>
                    </a:cubicBezTo>
                    <a:cubicBezTo>
                      <a:pt x="18" y="16"/>
                      <a:pt x="18" y="17"/>
                      <a:pt x="19" y="18"/>
                    </a:cubicBezTo>
                    <a:cubicBezTo>
                      <a:pt x="19" y="19"/>
                      <a:pt x="19" y="20"/>
                      <a:pt x="19" y="21"/>
                    </a:cubicBezTo>
                    <a:cubicBezTo>
                      <a:pt x="19" y="22"/>
                      <a:pt x="19" y="24"/>
                      <a:pt x="18" y="25"/>
                    </a:cubicBezTo>
                    <a:cubicBezTo>
                      <a:pt x="18" y="26"/>
                      <a:pt x="17" y="27"/>
                      <a:pt x="16" y="27"/>
                    </a:cubicBezTo>
                    <a:cubicBezTo>
                      <a:pt x="15" y="28"/>
                      <a:pt x="14" y="29"/>
                      <a:pt x="12" y="29"/>
                    </a:cubicBezTo>
                    <a:cubicBezTo>
                      <a:pt x="11" y="29"/>
                      <a:pt x="9" y="29"/>
                      <a:pt x="8" y="29"/>
                    </a:cubicBezTo>
                    <a:cubicBezTo>
                      <a:pt x="6" y="29"/>
                      <a:pt x="5" y="29"/>
                      <a:pt x="4" y="29"/>
                    </a:cubicBezTo>
                    <a:cubicBezTo>
                      <a:pt x="2" y="29"/>
                      <a:pt x="1" y="28"/>
                      <a:pt x="0" y="2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91" name="Freeform 54">
                <a:extLst>
                  <a:ext uri="{FF2B5EF4-FFF2-40B4-BE49-F238E27FC236}">
                    <a16:creationId xmlns:a16="http://schemas.microsoft.com/office/drawing/2014/main" id="{06835364-37CB-4FE9-9A3A-275E0F2078C2}"/>
                  </a:ext>
                </a:extLst>
              </p:cNvPr>
              <p:cNvSpPr>
                <a:spLocks noEditPoints="1"/>
              </p:cNvSpPr>
              <p:nvPr/>
            </p:nvSpPr>
            <p:spPr bwMode="auto">
              <a:xfrm>
                <a:off x="2512333" y="3598051"/>
                <a:ext cx="39866" cy="41113"/>
              </a:xfrm>
              <a:custGeom>
                <a:avLst/>
                <a:gdLst>
                  <a:gd name="T0" fmla="*/ 27 w 27"/>
                  <a:gd name="T1" fmla="*/ 28 h 28"/>
                  <a:gd name="T2" fmla="*/ 21 w 27"/>
                  <a:gd name="T3" fmla="*/ 28 h 28"/>
                  <a:gd name="T4" fmla="*/ 19 w 27"/>
                  <a:gd name="T5" fmla="*/ 22 h 28"/>
                  <a:gd name="T6" fmla="*/ 9 w 27"/>
                  <a:gd name="T7" fmla="*/ 22 h 28"/>
                  <a:gd name="T8" fmla="*/ 7 w 27"/>
                  <a:gd name="T9" fmla="*/ 28 h 28"/>
                  <a:gd name="T10" fmla="*/ 0 w 27"/>
                  <a:gd name="T11" fmla="*/ 28 h 28"/>
                  <a:gd name="T12" fmla="*/ 10 w 27"/>
                  <a:gd name="T13" fmla="*/ 0 h 28"/>
                  <a:gd name="T14" fmla="*/ 18 w 27"/>
                  <a:gd name="T15" fmla="*/ 0 h 28"/>
                  <a:gd name="T16" fmla="*/ 27 w 27"/>
                  <a:gd name="T17" fmla="*/ 28 h 28"/>
                  <a:gd name="T18" fmla="*/ 17 w 27"/>
                  <a:gd name="T19" fmla="*/ 17 h 28"/>
                  <a:gd name="T20" fmla="*/ 14 w 27"/>
                  <a:gd name="T21" fmla="*/ 7 h 28"/>
                  <a:gd name="T22" fmla="*/ 14 w 27"/>
                  <a:gd name="T23" fmla="*/ 5 h 28"/>
                  <a:gd name="T24" fmla="*/ 14 w 27"/>
                  <a:gd name="T25" fmla="*/ 5 h 28"/>
                  <a:gd name="T26" fmla="*/ 13 w 27"/>
                  <a:gd name="T27" fmla="*/ 7 h 28"/>
                  <a:gd name="T28" fmla="*/ 10 w 27"/>
                  <a:gd name="T29" fmla="*/ 17 h 28"/>
                  <a:gd name="T30" fmla="*/ 17 w 27"/>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8">
                    <a:moveTo>
                      <a:pt x="27" y="28"/>
                    </a:moveTo>
                    <a:cubicBezTo>
                      <a:pt x="21" y="28"/>
                      <a:pt x="21" y="28"/>
                      <a:pt x="21" y="28"/>
                    </a:cubicBezTo>
                    <a:cubicBezTo>
                      <a:pt x="19" y="22"/>
                      <a:pt x="19" y="22"/>
                      <a:pt x="19" y="22"/>
                    </a:cubicBezTo>
                    <a:cubicBezTo>
                      <a:pt x="9" y="22"/>
                      <a:pt x="9" y="22"/>
                      <a:pt x="9" y="22"/>
                    </a:cubicBezTo>
                    <a:cubicBezTo>
                      <a:pt x="7" y="28"/>
                      <a:pt x="7" y="28"/>
                      <a:pt x="7" y="28"/>
                    </a:cubicBezTo>
                    <a:cubicBezTo>
                      <a:pt x="0" y="28"/>
                      <a:pt x="0" y="28"/>
                      <a:pt x="0" y="28"/>
                    </a:cubicBezTo>
                    <a:cubicBezTo>
                      <a:pt x="10" y="0"/>
                      <a:pt x="10" y="0"/>
                      <a:pt x="10" y="0"/>
                    </a:cubicBezTo>
                    <a:cubicBezTo>
                      <a:pt x="18" y="0"/>
                      <a:pt x="18" y="0"/>
                      <a:pt x="18" y="0"/>
                    </a:cubicBezTo>
                    <a:lnTo>
                      <a:pt x="27" y="28"/>
                    </a:lnTo>
                    <a:close/>
                    <a:moveTo>
                      <a:pt x="17" y="17"/>
                    </a:moveTo>
                    <a:cubicBezTo>
                      <a:pt x="14" y="7"/>
                      <a:pt x="14" y="7"/>
                      <a:pt x="14" y="7"/>
                    </a:cubicBezTo>
                    <a:cubicBezTo>
                      <a:pt x="14" y="7"/>
                      <a:pt x="14" y="6"/>
                      <a:pt x="14" y="5"/>
                    </a:cubicBezTo>
                    <a:cubicBezTo>
                      <a:pt x="14" y="5"/>
                      <a:pt x="14" y="5"/>
                      <a:pt x="14" y="5"/>
                    </a:cubicBezTo>
                    <a:cubicBezTo>
                      <a:pt x="13" y="6"/>
                      <a:pt x="13" y="7"/>
                      <a:pt x="13" y="7"/>
                    </a:cubicBezTo>
                    <a:cubicBezTo>
                      <a:pt x="10" y="17"/>
                      <a:pt x="10" y="17"/>
                      <a:pt x="10" y="17"/>
                    </a:cubicBezTo>
                    <a:lnTo>
                      <a:pt x="17" y="17"/>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92" name="Freeform 55">
                <a:extLst>
                  <a:ext uri="{FF2B5EF4-FFF2-40B4-BE49-F238E27FC236}">
                    <a16:creationId xmlns:a16="http://schemas.microsoft.com/office/drawing/2014/main" id="{666192D5-80A2-4372-9F25-B691E85EAF38}"/>
                  </a:ext>
                </a:extLst>
              </p:cNvPr>
              <p:cNvSpPr>
                <a:spLocks noEditPoints="1"/>
              </p:cNvSpPr>
              <p:nvPr/>
            </p:nvSpPr>
            <p:spPr bwMode="auto">
              <a:xfrm>
                <a:off x="2558432" y="3598051"/>
                <a:ext cx="31148" cy="41113"/>
              </a:xfrm>
              <a:custGeom>
                <a:avLst/>
                <a:gdLst>
                  <a:gd name="T0" fmla="*/ 6 w 21"/>
                  <a:gd name="T1" fmla="*/ 18 h 28"/>
                  <a:gd name="T2" fmla="*/ 6 w 21"/>
                  <a:gd name="T3" fmla="*/ 28 h 28"/>
                  <a:gd name="T4" fmla="*/ 0 w 21"/>
                  <a:gd name="T5" fmla="*/ 28 h 28"/>
                  <a:gd name="T6" fmla="*/ 0 w 21"/>
                  <a:gd name="T7" fmla="*/ 0 h 28"/>
                  <a:gd name="T8" fmla="*/ 10 w 21"/>
                  <a:gd name="T9" fmla="*/ 0 h 28"/>
                  <a:gd name="T10" fmla="*/ 21 w 21"/>
                  <a:gd name="T11" fmla="*/ 9 h 28"/>
                  <a:gd name="T12" fmla="*/ 17 w 21"/>
                  <a:gd name="T13" fmla="*/ 16 h 28"/>
                  <a:gd name="T14" fmla="*/ 9 w 21"/>
                  <a:gd name="T15" fmla="*/ 18 h 28"/>
                  <a:gd name="T16" fmla="*/ 6 w 21"/>
                  <a:gd name="T17" fmla="*/ 18 h 28"/>
                  <a:gd name="T18" fmla="*/ 6 w 21"/>
                  <a:gd name="T19" fmla="*/ 5 h 28"/>
                  <a:gd name="T20" fmla="*/ 6 w 21"/>
                  <a:gd name="T21" fmla="*/ 13 h 28"/>
                  <a:gd name="T22" fmla="*/ 9 w 21"/>
                  <a:gd name="T23" fmla="*/ 13 h 28"/>
                  <a:gd name="T24" fmla="*/ 14 w 21"/>
                  <a:gd name="T25" fmla="*/ 9 h 28"/>
                  <a:gd name="T26" fmla="*/ 9 w 21"/>
                  <a:gd name="T27" fmla="*/ 5 h 28"/>
                  <a:gd name="T28" fmla="*/ 6 w 21"/>
                  <a:gd name="T2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8">
                    <a:moveTo>
                      <a:pt x="6" y="18"/>
                    </a:moveTo>
                    <a:cubicBezTo>
                      <a:pt x="6" y="28"/>
                      <a:pt x="6" y="28"/>
                      <a:pt x="6" y="28"/>
                    </a:cubicBezTo>
                    <a:cubicBezTo>
                      <a:pt x="0" y="28"/>
                      <a:pt x="0" y="28"/>
                      <a:pt x="0" y="28"/>
                    </a:cubicBezTo>
                    <a:cubicBezTo>
                      <a:pt x="0" y="0"/>
                      <a:pt x="0" y="0"/>
                      <a:pt x="0" y="0"/>
                    </a:cubicBezTo>
                    <a:cubicBezTo>
                      <a:pt x="10" y="0"/>
                      <a:pt x="10" y="0"/>
                      <a:pt x="10" y="0"/>
                    </a:cubicBezTo>
                    <a:cubicBezTo>
                      <a:pt x="17" y="0"/>
                      <a:pt x="21" y="3"/>
                      <a:pt x="21" y="9"/>
                    </a:cubicBezTo>
                    <a:cubicBezTo>
                      <a:pt x="21" y="12"/>
                      <a:pt x="20" y="14"/>
                      <a:pt x="17" y="16"/>
                    </a:cubicBezTo>
                    <a:cubicBezTo>
                      <a:pt x="15" y="17"/>
                      <a:pt x="13" y="18"/>
                      <a:pt x="9" y="18"/>
                    </a:cubicBezTo>
                    <a:lnTo>
                      <a:pt x="6" y="18"/>
                    </a:lnTo>
                    <a:close/>
                    <a:moveTo>
                      <a:pt x="6" y="5"/>
                    </a:moveTo>
                    <a:cubicBezTo>
                      <a:pt x="6" y="13"/>
                      <a:pt x="6" y="13"/>
                      <a:pt x="6" y="13"/>
                    </a:cubicBezTo>
                    <a:cubicBezTo>
                      <a:pt x="9" y="13"/>
                      <a:pt x="9" y="13"/>
                      <a:pt x="9" y="13"/>
                    </a:cubicBezTo>
                    <a:cubicBezTo>
                      <a:pt x="12" y="13"/>
                      <a:pt x="14" y="12"/>
                      <a:pt x="14" y="9"/>
                    </a:cubicBezTo>
                    <a:cubicBezTo>
                      <a:pt x="14" y="6"/>
                      <a:pt x="12" y="5"/>
                      <a:pt x="9" y="5"/>
                    </a:cubicBezTo>
                    <a:lnTo>
                      <a:pt x="6" y="5"/>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93" name="Freeform 56">
                <a:extLst>
                  <a:ext uri="{FF2B5EF4-FFF2-40B4-BE49-F238E27FC236}">
                    <a16:creationId xmlns:a16="http://schemas.microsoft.com/office/drawing/2014/main" id="{7FA04B84-2870-46DF-AE7D-A75539AED369}"/>
                  </a:ext>
                </a:extLst>
              </p:cNvPr>
              <p:cNvSpPr>
                <a:spLocks noEditPoints="1"/>
              </p:cNvSpPr>
              <p:nvPr/>
            </p:nvSpPr>
            <p:spPr bwMode="auto">
              <a:xfrm>
                <a:off x="2595806" y="3598051"/>
                <a:ext cx="29901" cy="41113"/>
              </a:xfrm>
              <a:custGeom>
                <a:avLst/>
                <a:gdLst>
                  <a:gd name="T0" fmla="*/ 6 w 20"/>
                  <a:gd name="T1" fmla="*/ 18 h 28"/>
                  <a:gd name="T2" fmla="*/ 6 w 20"/>
                  <a:gd name="T3" fmla="*/ 28 h 28"/>
                  <a:gd name="T4" fmla="*/ 0 w 20"/>
                  <a:gd name="T5" fmla="*/ 28 h 28"/>
                  <a:gd name="T6" fmla="*/ 0 w 20"/>
                  <a:gd name="T7" fmla="*/ 0 h 28"/>
                  <a:gd name="T8" fmla="*/ 10 w 20"/>
                  <a:gd name="T9" fmla="*/ 0 h 28"/>
                  <a:gd name="T10" fmla="*/ 20 w 20"/>
                  <a:gd name="T11" fmla="*/ 9 h 28"/>
                  <a:gd name="T12" fmla="*/ 17 w 20"/>
                  <a:gd name="T13" fmla="*/ 16 h 28"/>
                  <a:gd name="T14" fmla="*/ 9 w 20"/>
                  <a:gd name="T15" fmla="*/ 18 h 28"/>
                  <a:gd name="T16" fmla="*/ 6 w 20"/>
                  <a:gd name="T17" fmla="*/ 18 h 28"/>
                  <a:gd name="T18" fmla="*/ 6 w 20"/>
                  <a:gd name="T19" fmla="*/ 5 h 28"/>
                  <a:gd name="T20" fmla="*/ 6 w 20"/>
                  <a:gd name="T21" fmla="*/ 13 h 28"/>
                  <a:gd name="T22" fmla="*/ 8 w 20"/>
                  <a:gd name="T23" fmla="*/ 13 h 28"/>
                  <a:gd name="T24" fmla="*/ 13 w 20"/>
                  <a:gd name="T25" fmla="*/ 9 h 28"/>
                  <a:gd name="T26" fmla="*/ 8 w 20"/>
                  <a:gd name="T27" fmla="*/ 5 h 28"/>
                  <a:gd name="T28" fmla="*/ 6 w 20"/>
                  <a:gd name="T2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8">
                    <a:moveTo>
                      <a:pt x="6" y="18"/>
                    </a:moveTo>
                    <a:cubicBezTo>
                      <a:pt x="6" y="28"/>
                      <a:pt x="6" y="28"/>
                      <a:pt x="6" y="28"/>
                    </a:cubicBezTo>
                    <a:cubicBezTo>
                      <a:pt x="0" y="28"/>
                      <a:pt x="0" y="28"/>
                      <a:pt x="0" y="28"/>
                    </a:cubicBezTo>
                    <a:cubicBezTo>
                      <a:pt x="0" y="0"/>
                      <a:pt x="0" y="0"/>
                      <a:pt x="0" y="0"/>
                    </a:cubicBezTo>
                    <a:cubicBezTo>
                      <a:pt x="10" y="0"/>
                      <a:pt x="10" y="0"/>
                      <a:pt x="10" y="0"/>
                    </a:cubicBezTo>
                    <a:cubicBezTo>
                      <a:pt x="17" y="0"/>
                      <a:pt x="20" y="3"/>
                      <a:pt x="20" y="9"/>
                    </a:cubicBezTo>
                    <a:cubicBezTo>
                      <a:pt x="20" y="12"/>
                      <a:pt x="19" y="14"/>
                      <a:pt x="17" y="16"/>
                    </a:cubicBezTo>
                    <a:cubicBezTo>
                      <a:pt x="15" y="17"/>
                      <a:pt x="12" y="18"/>
                      <a:pt x="9" y="18"/>
                    </a:cubicBezTo>
                    <a:lnTo>
                      <a:pt x="6" y="18"/>
                    </a:lnTo>
                    <a:close/>
                    <a:moveTo>
                      <a:pt x="6" y="5"/>
                    </a:moveTo>
                    <a:cubicBezTo>
                      <a:pt x="6" y="13"/>
                      <a:pt x="6" y="13"/>
                      <a:pt x="6" y="13"/>
                    </a:cubicBezTo>
                    <a:cubicBezTo>
                      <a:pt x="8" y="13"/>
                      <a:pt x="8" y="13"/>
                      <a:pt x="8" y="13"/>
                    </a:cubicBezTo>
                    <a:cubicBezTo>
                      <a:pt x="12" y="13"/>
                      <a:pt x="13" y="12"/>
                      <a:pt x="13" y="9"/>
                    </a:cubicBezTo>
                    <a:cubicBezTo>
                      <a:pt x="13" y="6"/>
                      <a:pt x="12" y="5"/>
                      <a:pt x="8" y="5"/>
                    </a:cubicBezTo>
                    <a:lnTo>
                      <a:pt x="6" y="5"/>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94" name="Rectangle 57">
                <a:extLst>
                  <a:ext uri="{FF2B5EF4-FFF2-40B4-BE49-F238E27FC236}">
                    <a16:creationId xmlns:a16="http://schemas.microsoft.com/office/drawing/2014/main" id="{517E0833-286C-4F29-A5F0-D53DC4057539}"/>
                  </a:ext>
                </a:extLst>
              </p:cNvPr>
              <p:cNvSpPr>
                <a:spLocks noChangeArrowheads="1"/>
              </p:cNvSpPr>
              <p:nvPr/>
            </p:nvSpPr>
            <p:spPr bwMode="auto">
              <a:xfrm>
                <a:off x="2985748" y="2966417"/>
                <a:ext cx="241690" cy="241690"/>
              </a:xfrm>
              <a:prstGeom prst="rect">
                <a:avLst/>
              </a:prstGeom>
              <a:solidFill>
                <a:srgbClr val="F8F8F8">
                  <a:lumMod val="60000"/>
                  <a:lumOff val="40000"/>
                </a:srgbClr>
              </a:solidFill>
              <a:ln>
                <a:noFill/>
              </a:ln>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95" name="Freeform 58">
                <a:extLst>
                  <a:ext uri="{FF2B5EF4-FFF2-40B4-BE49-F238E27FC236}">
                    <a16:creationId xmlns:a16="http://schemas.microsoft.com/office/drawing/2014/main" id="{79A9780E-71DB-42DA-8280-F85DB33548B8}"/>
                  </a:ext>
                </a:extLst>
              </p:cNvPr>
              <p:cNvSpPr>
                <a:spLocks noEditPoints="1"/>
              </p:cNvSpPr>
              <p:nvPr/>
            </p:nvSpPr>
            <p:spPr bwMode="auto">
              <a:xfrm>
                <a:off x="3070464" y="3024971"/>
                <a:ext cx="72259" cy="123337"/>
              </a:xfrm>
              <a:custGeom>
                <a:avLst/>
                <a:gdLst>
                  <a:gd name="T0" fmla="*/ 46 w 58"/>
                  <a:gd name="T1" fmla="*/ 9 h 99"/>
                  <a:gd name="T2" fmla="*/ 46 w 58"/>
                  <a:gd name="T3" fmla="*/ 0 h 99"/>
                  <a:gd name="T4" fmla="*/ 40 w 58"/>
                  <a:gd name="T5" fmla="*/ 0 h 99"/>
                  <a:gd name="T6" fmla="*/ 40 w 58"/>
                  <a:gd name="T7" fmla="*/ 9 h 99"/>
                  <a:gd name="T8" fmla="*/ 38 w 58"/>
                  <a:gd name="T9" fmla="*/ 9 h 99"/>
                  <a:gd name="T10" fmla="*/ 38 w 58"/>
                  <a:gd name="T11" fmla="*/ 0 h 99"/>
                  <a:gd name="T12" fmla="*/ 32 w 58"/>
                  <a:gd name="T13" fmla="*/ 0 h 99"/>
                  <a:gd name="T14" fmla="*/ 32 w 58"/>
                  <a:gd name="T15" fmla="*/ 9 h 99"/>
                  <a:gd name="T16" fmla="*/ 0 w 58"/>
                  <a:gd name="T17" fmla="*/ 9 h 99"/>
                  <a:gd name="T18" fmla="*/ 0 w 58"/>
                  <a:gd name="T19" fmla="*/ 11 h 99"/>
                  <a:gd name="T20" fmla="*/ 2 w 58"/>
                  <a:gd name="T21" fmla="*/ 11 h 99"/>
                  <a:gd name="T22" fmla="*/ 2 w 58"/>
                  <a:gd name="T23" fmla="*/ 99 h 99"/>
                  <a:gd name="T24" fmla="*/ 20 w 58"/>
                  <a:gd name="T25" fmla="*/ 99 h 99"/>
                  <a:gd name="T26" fmla="*/ 20 w 58"/>
                  <a:gd name="T27" fmla="*/ 86 h 99"/>
                  <a:gd name="T28" fmla="*/ 26 w 58"/>
                  <a:gd name="T29" fmla="*/ 86 h 99"/>
                  <a:gd name="T30" fmla="*/ 26 w 58"/>
                  <a:gd name="T31" fmla="*/ 99 h 99"/>
                  <a:gd name="T32" fmla="*/ 32 w 58"/>
                  <a:gd name="T33" fmla="*/ 99 h 99"/>
                  <a:gd name="T34" fmla="*/ 32 w 58"/>
                  <a:gd name="T35" fmla="*/ 86 h 99"/>
                  <a:gd name="T36" fmla="*/ 38 w 58"/>
                  <a:gd name="T37" fmla="*/ 86 h 99"/>
                  <a:gd name="T38" fmla="*/ 38 w 58"/>
                  <a:gd name="T39" fmla="*/ 99 h 99"/>
                  <a:gd name="T40" fmla="*/ 55 w 58"/>
                  <a:gd name="T41" fmla="*/ 99 h 99"/>
                  <a:gd name="T42" fmla="*/ 55 w 58"/>
                  <a:gd name="T43" fmla="*/ 11 h 99"/>
                  <a:gd name="T44" fmla="*/ 58 w 58"/>
                  <a:gd name="T45" fmla="*/ 11 h 99"/>
                  <a:gd name="T46" fmla="*/ 58 w 58"/>
                  <a:gd name="T47" fmla="*/ 9 h 99"/>
                  <a:gd name="T48" fmla="*/ 46 w 58"/>
                  <a:gd name="T49" fmla="*/ 9 h 99"/>
                  <a:gd name="T50" fmla="*/ 50 w 58"/>
                  <a:gd name="T51" fmla="*/ 82 h 99"/>
                  <a:gd name="T52" fmla="*/ 8 w 58"/>
                  <a:gd name="T53" fmla="*/ 82 h 99"/>
                  <a:gd name="T54" fmla="*/ 8 w 58"/>
                  <a:gd name="T55" fmla="*/ 75 h 99"/>
                  <a:gd name="T56" fmla="*/ 50 w 58"/>
                  <a:gd name="T57" fmla="*/ 75 h 99"/>
                  <a:gd name="T58" fmla="*/ 50 w 58"/>
                  <a:gd name="T59" fmla="*/ 82 h 99"/>
                  <a:gd name="T60" fmla="*/ 50 w 58"/>
                  <a:gd name="T61" fmla="*/ 71 h 99"/>
                  <a:gd name="T62" fmla="*/ 8 w 58"/>
                  <a:gd name="T63" fmla="*/ 71 h 99"/>
                  <a:gd name="T64" fmla="*/ 8 w 58"/>
                  <a:gd name="T65" fmla="*/ 63 h 99"/>
                  <a:gd name="T66" fmla="*/ 50 w 58"/>
                  <a:gd name="T67" fmla="*/ 63 h 99"/>
                  <a:gd name="T68" fmla="*/ 50 w 58"/>
                  <a:gd name="T69" fmla="*/ 71 h 99"/>
                  <a:gd name="T70" fmla="*/ 50 w 58"/>
                  <a:gd name="T71" fmla="*/ 59 h 99"/>
                  <a:gd name="T72" fmla="*/ 8 w 58"/>
                  <a:gd name="T73" fmla="*/ 59 h 99"/>
                  <a:gd name="T74" fmla="*/ 8 w 58"/>
                  <a:gd name="T75" fmla="*/ 52 h 99"/>
                  <a:gd name="T76" fmla="*/ 50 w 58"/>
                  <a:gd name="T77" fmla="*/ 52 h 99"/>
                  <a:gd name="T78" fmla="*/ 50 w 58"/>
                  <a:gd name="T79" fmla="*/ 59 h 99"/>
                  <a:gd name="T80" fmla="*/ 50 w 58"/>
                  <a:gd name="T81" fmla="*/ 47 h 99"/>
                  <a:gd name="T82" fmla="*/ 8 w 58"/>
                  <a:gd name="T83" fmla="*/ 47 h 99"/>
                  <a:gd name="T84" fmla="*/ 8 w 58"/>
                  <a:gd name="T85" fmla="*/ 40 h 99"/>
                  <a:gd name="T86" fmla="*/ 50 w 58"/>
                  <a:gd name="T87" fmla="*/ 40 h 99"/>
                  <a:gd name="T88" fmla="*/ 50 w 58"/>
                  <a:gd name="T89" fmla="*/ 47 h 99"/>
                  <a:gd name="T90" fmla="*/ 50 w 58"/>
                  <a:gd name="T91" fmla="*/ 35 h 99"/>
                  <a:gd name="T92" fmla="*/ 8 w 58"/>
                  <a:gd name="T93" fmla="*/ 35 h 99"/>
                  <a:gd name="T94" fmla="*/ 8 w 58"/>
                  <a:gd name="T95" fmla="*/ 28 h 99"/>
                  <a:gd name="T96" fmla="*/ 50 w 58"/>
                  <a:gd name="T97" fmla="*/ 28 h 99"/>
                  <a:gd name="T98" fmla="*/ 50 w 58"/>
                  <a:gd name="T99" fmla="*/ 35 h 99"/>
                  <a:gd name="T100" fmla="*/ 50 w 58"/>
                  <a:gd name="T101" fmla="*/ 23 h 99"/>
                  <a:gd name="T102" fmla="*/ 8 w 58"/>
                  <a:gd name="T103" fmla="*/ 23 h 99"/>
                  <a:gd name="T104" fmla="*/ 8 w 58"/>
                  <a:gd name="T105" fmla="*/ 16 h 99"/>
                  <a:gd name="T106" fmla="*/ 50 w 58"/>
                  <a:gd name="T107" fmla="*/ 16 h 99"/>
                  <a:gd name="T108" fmla="*/ 50 w 58"/>
                  <a:gd name="T109" fmla="*/ 2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8" h="99">
                    <a:moveTo>
                      <a:pt x="46" y="9"/>
                    </a:moveTo>
                    <a:lnTo>
                      <a:pt x="46" y="0"/>
                    </a:lnTo>
                    <a:lnTo>
                      <a:pt x="40" y="0"/>
                    </a:lnTo>
                    <a:lnTo>
                      <a:pt x="40" y="9"/>
                    </a:lnTo>
                    <a:lnTo>
                      <a:pt x="38" y="9"/>
                    </a:lnTo>
                    <a:lnTo>
                      <a:pt x="38" y="0"/>
                    </a:lnTo>
                    <a:lnTo>
                      <a:pt x="32" y="0"/>
                    </a:lnTo>
                    <a:lnTo>
                      <a:pt x="32" y="9"/>
                    </a:lnTo>
                    <a:lnTo>
                      <a:pt x="0" y="9"/>
                    </a:lnTo>
                    <a:lnTo>
                      <a:pt x="0" y="11"/>
                    </a:lnTo>
                    <a:lnTo>
                      <a:pt x="2" y="11"/>
                    </a:lnTo>
                    <a:lnTo>
                      <a:pt x="2" y="99"/>
                    </a:lnTo>
                    <a:lnTo>
                      <a:pt x="20" y="99"/>
                    </a:lnTo>
                    <a:lnTo>
                      <a:pt x="20" y="86"/>
                    </a:lnTo>
                    <a:lnTo>
                      <a:pt x="26" y="86"/>
                    </a:lnTo>
                    <a:lnTo>
                      <a:pt x="26" y="99"/>
                    </a:lnTo>
                    <a:lnTo>
                      <a:pt x="32" y="99"/>
                    </a:lnTo>
                    <a:lnTo>
                      <a:pt x="32" y="86"/>
                    </a:lnTo>
                    <a:lnTo>
                      <a:pt x="38" y="86"/>
                    </a:lnTo>
                    <a:lnTo>
                      <a:pt x="38" y="99"/>
                    </a:lnTo>
                    <a:lnTo>
                      <a:pt x="55" y="99"/>
                    </a:lnTo>
                    <a:lnTo>
                      <a:pt x="55" y="11"/>
                    </a:lnTo>
                    <a:lnTo>
                      <a:pt x="58" y="11"/>
                    </a:lnTo>
                    <a:lnTo>
                      <a:pt x="58" y="9"/>
                    </a:lnTo>
                    <a:lnTo>
                      <a:pt x="46" y="9"/>
                    </a:lnTo>
                    <a:close/>
                    <a:moveTo>
                      <a:pt x="50" y="82"/>
                    </a:moveTo>
                    <a:lnTo>
                      <a:pt x="8" y="82"/>
                    </a:lnTo>
                    <a:lnTo>
                      <a:pt x="8" y="75"/>
                    </a:lnTo>
                    <a:lnTo>
                      <a:pt x="50" y="75"/>
                    </a:lnTo>
                    <a:lnTo>
                      <a:pt x="50" y="82"/>
                    </a:lnTo>
                    <a:close/>
                    <a:moveTo>
                      <a:pt x="50" y="71"/>
                    </a:moveTo>
                    <a:lnTo>
                      <a:pt x="8" y="71"/>
                    </a:lnTo>
                    <a:lnTo>
                      <a:pt x="8" y="63"/>
                    </a:lnTo>
                    <a:lnTo>
                      <a:pt x="50" y="63"/>
                    </a:lnTo>
                    <a:lnTo>
                      <a:pt x="50" y="71"/>
                    </a:lnTo>
                    <a:close/>
                    <a:moveTo>
                      <a:pt x="50" y="59"/>
                    </a:moveTo>
                    <a:lnTo>
                      <a:pt x="8" y="59"/>
                    </a:lnTo>
                    <a:lnTo>
                      <a:pt x="8" y="52"/>
                    </a:lnTo>
                    <a:lnTo>
                      <a:pt x="50" y="52"/>
                    </a:lnTo>
                    <a:lnTo>
                      <a:pt x="50" y="59"/>
                    </a:lnTo>
                    <a:close/>
                    <a:moveTo>
                      <a:pt x="50" y="47"/>
                    </a:moveTo>
                    <a:lnTo>
                      <a:pt x="8" y="47"/>
                    </a:lnTo>
                    <a:lnTo>
                      <a:pt x="8" y="40"/>
                    </a:lnTo>
                    <a:lnTo>
                      <a:pt x="50" y="40"/>
                    </a:lnTo>
                    <a:lnTo>
                      <a:pt x="50" y="47"/>
                    </a:lnTo>
                    <a:close/>
                    <a:moveTo>
                      <a:pt x="50" y="35"/>
                    </a:moveTo>
                    <a:lnTo>
                      <a:pt x="8" y="35"/>
                    </a:lnTo>
                    <a:lnTo>
                      <a:pt x="8" y="28"/>
                    </a:lnTo>
                    <a:lnTo>
                      <a:pt x="50" y="28"/>
                    </a:lnTo>
                    <a:lnTo>
                      <a:pt x="50" y="35"/>
                    </a:lnTo>
                    <a:close/>
                    <a:moveTo>
                      <a:pt x="50" y="23"/>
                    </a:moveTo>
                    <a:lnTo>
                      <a:pt x="8" y="23"/>
                    </a:lnTo>
                    <a:lnTo>
                      <a:pt x="8" y="16"/>
                    </a:lnTo>
                    <a:lnTo>
                      <a:pt x="50" y="16"/>
                    </a:lnTo>
                    <a:lnTo>
                      <a:pt x="50" y="23"/>
                    </a:lnTo>
                    <a:close/>
                  </a:path>
                </a:pathLst>
              </a:custGeom>
              <a:solidFill>
                <a:srgbClr val="F8F8F8">
                  <a:lumMod val="75000"/>
                </a:srgbClr>
              </a:solidFill>
              <a:ln>
                <a:noFill/>
              </a:ln>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96" name="Rectangle 59">
                <a:extLst>
                  <a:ext uri="{FF2B5EF4-FFF2-40B4-BE49-F238E27FC236}">
                    <a16:creationId xmlns:a16="http://schemas.microsoft.com/office/drawing/2014/main" id="{AD12F076-594D-471E-9097-753AC09BF8DC}"/>
                  </a:ext>
                </a:extLst>
              </p:cNvPr>
              <p:cNvSpPr>
                <a:spLocks noChangeArrowheads="1"/>
              </p:cNvSpPr>
              <p:nvPr/>
            </p:nvSpPr>
            <p:spPr bwMode="auto">
              <a:xfrm>
                <a:off x="2985748" y="3225548"/>
                <a:ext cx="241690" cy="239198"/>
              </a:xfrm>
              <a:prstGeom prst="rect">
                <a:avLst/>
              </a:prstGeom>
              <a:solidFill>
                <a:srgbClr val="F8F8F8">
                  <a:lumMod val="60000"/>
                  <a:lumOff val="40000"/>
                </a:srgbClr>
              </a:solidFill>
              <a:ln>
                <a:noFill/>
              </a:ln>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97" name="Freeform 60">
                <a:extLst>
                  <a:ext uri="{FF2B5EF4-FFF2-40B4-BE49-F238E27FC236}">
                    <a16:creationId xmlns:a16="http://schemas.microsoft.com/office/drawing/2014/main" id="{538B3807-633F-493F-925A-170CBE394307}"/>
                  </a:ext>
                </a:extLst>
              </p:cNvPr>
              <p:cNvSpPr>
                <a:spLocks noEditPoints="1"/>
              </p:cNvSpPr>
              <p:nvPr/>
            </p:nvSpPr>
            <p:spPr bwMode="auto">
              <a:xfrm>
                <a:off x="3070464" y="3282857"/>
                <a:ext cx="72259" cy="123337"/>
              </a:xfrm>
              <a:custGeom>
                <a:avLst/>
                <a:gdLst>
                  <a:gd name="T0" fmla="*/ 46 w 58"/>
                  <a:gd name="T1" fmla="*/ 8 h 99"/>
                  <a:gd name="T2" fmla="*/ 46 w 58"/>
                  <a:gd name="T3" fmla="*/ 0 h 99"/>
                  <a:gd name="T4" fmla="*/ 40 w 58"/>
                  <a:gd name="T5" fmla="*/ 0 h 99"/>
                  <a:gd name="T6" fmla="*/ 40 w 58"/>
                  <a:gd name="T7" fmla="*/ 8 h 99"/>
                  <a:gd name="T8" fmla="*/ 38 w 58"/>
                  <a:gd name="T9" fmla="*/ 8 h 99"/>
                  <a:gd name="T10" fmla="*/ 38 w 58"/>
                  <a:gd name="T11" fmla="*/ 0 h 99"/>
                  <a:gd name="T12" fmla="*/ 32 w 58"/>
                  <a:gd name="T13" fmla="*/ 0 h 99"/>
                  <a:gd name="T14" fmla="*/ 32 w 58"/>
                  <a:gd name="T15" fmla="*/ 8 h 99"/>
                  <a:gd name="T16" fmla="*/ 0 w 58"/>
                  <a:gd name="T17" fmla="*/ 8 h 99"/>
                  <a:gd name="T18" fmla="*/ 0 w 58"/>
                  <a:gd name="T19" fmla="*/ 11 h 99"/>
                  <a:gd name="T20" fmla="*/ 2 w 58"/>
                  <a:gd name="T21" fmla="*/ 11 h 99"/>
                  <a:gd name="T22" fmla="*/ 2 w 58"/>
                  <a:gd name="T23" fmla="*/ 99 h 99"/>
                  <a:gd name="T24" fmla="*/ 20 w 58"/>
                  <a:gd name="T25" fmla="*/ 99 h 99"/>
                  <a:gd name="T26" fmla="*/ 20 w 58"/>
                  <a:gd name="T27" fmla="*/ 86 h 99"/>
                  <a:gd name="T28" fmla="*/ 26 w 58"/>
                  <a:gd name="T29" fmla="*/ 86 h 99"/>
                  <a:gd name="T30" fmla="*/ 26 w 58"/>
                  <a:gd name="T31" fmla="*/ 99 h 99"/>
                  <a:gd name="T32" fmla="*/ 32 w 58"/>
                  <a:gd name="T33" fmla="*/ 99 h 99"/>
                  <a:gd name="T34" fmla="*/ 32 w 58"/>
                  <a:gd name="T35" fmla="*/ 86 h 99"/>
                  <a:gd name="T36" fmla="*/ 38 w 58"/>
                  <a:gd name="T37" fmla="*/ 86 h 99"/>
                  <a:gd name="T38" fmla="*/ 38 w 58"/>
                  <a:gd name="T39" fmla="*/ 99 h 99"/>
                  <a:gd name="T40" fmla="*/ 55 w 58"/>
                  <a:gd name="T41" fmla="*/ 99 h 99"/>
                  <a:gd name="T42" fmla="*/ 55 w 58"/>
                  <a:gd name="T43" fmla="*/ 11 h 99"/>
                  <a:gd name="T44" fmla="*/ 58 w 58"/>
                  <a:gd name="T45" fmla="*/ 11 h 99"/>
                  <a:gd name="T46" fmla="*/ 58 w 58"/>
                  <a:gd name="T47" fmla="*/ 8 h 99"/>
                  <a:gd name="T48" fmla="*/ 46 w 58"/>
                  <a:gd name="T49" fmla="*/ 8 h 99"/>
                  <a:gd name="T50" fmla="*/ 50 w 58"/>
                  <a:gd name="T51" fmla="*/ 82 h 99"/>
                  <a:gd name="T52" fmla="*/ 8 w 58"/>
                  <a:gd name="T53" fmla="*/ 82 h 99"/>
                  <a:gd name="T54" fmla="*/ 8 w 58"/>
                  <a:gd name="T55" fmla="*/ 75 h 99"/>
                  <a:gd name="T56" fmla="*/ 50 w 58"/>
                  <a:gd name="T57" fmla="*/ 75 h 99"/>
                  <a:gd name="T58" fmla="*/ 50 w 58"/>
                  <a:gd name="T59" fmla="*/ 82 h 99"/>
                  <a:gd name="T60" fmla="*/ 50 w 58"/>
                  <a:gd name="T61" fmla="*/ 70 h 99"/>
                  <a:gd name="T62" fmla="*/ 8 w 58"/>
                  <a:gd name="T63" fmla="*/ 70 h 99"/>
                  <a:gd name="T64" fmla="*/ 8 w 58"/>
                  <a:gd name="T65" fmla="*/ 63 h 99"/>
                  <a:gd name="T66" fmla="*/ 50 w 58"/>
                  <a:gd name="T67" fmla="*/ 63 h 99"/>
                  <a:gd name="T68" fmla="*/ 50 w 58"/>
                  <a:gd name="T69" fmla="*/ 70 h 99"/>
                  <a:gd name="T70" fmla="*/ 50 w 58"/>
                  <a:gd name="T71" fmla="*/ 58 h 99"/>
                  <a:gd name="T72" fmla="*/ 8 w 58"/>
                  <a:gd name="T73" fmla="*/ 58 h 99"/>
                  <a:gd name="T74" fmla="*/ 8 w 58"/>
                  <a:gd name="T75" fmla="*/ 51 h 99"/>
                  <a:gd name="T76" fmla="*/ 50 w 58"/>
                  <a:gd name="T77" fmla="*/ 51 h 99"/>
                  <a:gd name="T78" fmla="*/ 50 w 58"/>
                  <a:gd name="T79" fmla="*/ 58 h 99"/>
                  <a:gd name="T80" fmla="*/ 50 w 58"/>
                  <a:gd name="T81" fmla="*/ 46 h 99"/>
                  <a:gd name="T82" fmla="*/ 8 w 58"/>
                  <a:gd name="T83" fmla="*/ 46 h 99"/>
                  <a:gd name="T84" fmla="*/ 8 w 58"/>
                  <a:gd name="T85" fmla="*/ 39 h 99"/>
                  <a:gd name="T86" fmla="*/ 50 w 58"/>
                  <a:gd name="T87" fmla="*/ 39 h 99"/>
                  <a:gd name="T88" fmla="*/ 50 w 58"/>
                  <a:gd name="T89" fmla="*/ 46 h 99"/>
                  <a:gd name="T90" fmla="*/ 50 w 58"/>
                  <a:gd name="T91" fmla="*/ 35 h 99"/>
                  <a:gd name="T92" fmla="*/ 8 w 58"/>
                  <a:gd name="T93" fmla="*/ 35 h 99"/>
                  <a:gd name="T94" fmla="*/ 8 w 58"/>
                  <a:gd name="T95" fmla="*/ 29 h 99"/>
                  <a:gd name="T96" fmla="*/ 50 w 58"/>
                  <a:gd name="T97" fmla="*/ 29 h 99"/>
                  <a:gd name="T98" fmla="*/ 50 w 58"/>
                  <a:gd name="T99" fmla="*/ 35 h 99"/>
                  <a:gd name="T100" fmla="*/ 50 w 58"/>
                  <a:gd name="T101" fmla="*/ 23 h 99"/>
                  <a:gd name="T102" fmla="*/ 8 w 58"/>
                  <a:gd name="T103" fmla="*/ 23 h 99"/>
                  <a:gd name="T104" fmla="*/ 8 w 58"/>
                  <a:gd name="T105" fmla="*/ 17 h 99"/>
                  <a:gd name="T106" fmla="*/ 50 w 58"/>
                  <a:gd name="T107" fmla="*/ 17 h 99"/>
                  <a:gd name="T108" fmla="*/ 50 w 58"/>
                  <a:gd name="T109" fmla="*/ 2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8" h="99">
                    <a:moveTo>
                      <a:pt x="46" y="8"/>
                    </a:moveTo>
                    <a:lnTo>
                      <a:pt x="46" y="0"/>
                    </a:lnTo>
                    <a:lnTo>
                      <a:pt x="40" y="0"/>
                    </a:lnTo>
                    <a:lnTo>
                      <a:pt x="40" y="8"/>
                    </a:lnTo>
                    <a:lnTo>
                      <a:pt x="38" y="8"/>
                    </a:lnTo>
                    <a:lnTo>
                      <a:pt x="38" y="0"/>
                    </a:lnTo>
                    <a:lnTo>
                      <a:pt x="32" y="0"/>
                    </a:lnTo>
                    <a:lnTo>
                      <a:pt x="32" y="8"/>
                    </a:lnTo>
                    <a:lnTo>
                      <a:pt x="0" y="8"/>
                    </a:lnTo>
                    <a:lnTo>
                      <a:pt x="0" y="11"/>
                    </a:lnTo>
                    <a:lnTo>
                      <a:pt x="2" y="11"/>
                    </a:lnTo>
                    <a:lnTo>
                      <a:pt x="2" y="99"/>
                    </a:lnTo>
                    <a:lnTo>
                      <a:pt x="20" y="99"/>
                    </a:lnTo>
                    <a:lnTo>
                      <a:pt x="20" y="86"/>
                    </a:lnTo>
                    <a:lnTo>
                      <a:pt x="26" y="86"/>
                    </a:lnTo>
                    <a:lnTo>
                      <a:pt x="26" y="99"/>
                    </a:lnTo>
                    <a:lnTo>
                      <a:pt x="32" y="99"/>
                    </a:lnTo>
                    <a:lnTo>
                      <a:pt x="32" y="86"/>
                    </a:lnTo>
                    <a:lnTo>
                      <a:pt x="38" y="86"/>
                    </a:lnTo>
                    <a:lnTo>
                      <a:pt x="38" y="99"/>
                    </a:lnTo>
                    <a:lnTo>
                      <a:pt x="55" y="99"/>
                    </a:lnTo>
                    <a:lnTo>
                      <a:pt x="55" y="11"/>
                    </a:lnTo>
                    <a:lnTo>
                      <a:pt x="58" y="11"/>
                    </a:lnTo>
                    <a:lnTo>
                      <a:pt x="58" y="8"/>
                    </a:lnTo>
                    <a:lnTo>
                      <a:pt x="46" y="8"/>
                    </a:lnTo>
                    <a:close/>
                    <a:moveTo>
                      <a:pt x="50" y="82"/>
                    </a:moveTo>
                    <a:lnTo>
                      <a:pt x="8" y="82"/>
                    </a:lnTo>
                    <a:lnTo>
                      <a:pt x="8" y="75"/>
                    </a:lnTo>
                    <a:lnTo>
                      <a:pt x="50" y="75"/>
                    </a:lnTo>
                    <a:lnTo>
                      <a:pt x="50" y="82"/>
                    </a:lnTo>
                    <a:close/>
                    <a:moveTo>
                      <a:pt x="50" y="70"/>
                    </a:moveTo>
                    <a:lnTo>
                      <a:pt x="8" y="70"/>
                    </a:lnTo>
                    <a:lnTo>
                      <a:pt x="8" y="63"/>
                    </a:lnTo>
                    <a:lnTo>
                      <a:pt x="50" y="63"/>
                    </a:lnTo>
                    <a:lnTo>
                      <a:pt x="50" y="70"/>
                    </a:lnTo>
                    <a:close/>
                    <a:moveTo>
                      <a:pt x="50" y="58"/>
                    </a:moveTo>
                    <a:lnTo>
                      <a:pt x="8" y="58"/>
                    </a:lnTo>
                    <a:lnTo>
                      <a:pt x="8" y="51"/>
                    </a:lnTo>
                    <a:lnTo>
                      <a:pt x="50" y="51"/>
                    </a:lnTo>
                    <a:lnTo>
                      <a:pt x="50" y="58"/>
                    </a:lnTo>
                    <a:close/>
                    <a:moveTo>
                      <a:pt x="50" y="46"/>
                    </a:moveTo>
                    <a:lnTo>
                      <a:pt x="8" y="46"/>
                    </a:lnTo>
                    <a:lnTo>
                      <a:pt x="8" y="39"/>
                    </a:lnTo>
                    <a:lnTo>
                      <a:pt x="50" y="39"/>
                    </a:lnTo>
                    <a:lnTo>
                      <a:pt x="50" y="46"/>
                    </a:lnTo>
                    <a:close/>
                    <a:moveTo>
                      <a:pt x="50" y="35"/>
                    </a:moveTo>
                    <a:lnTo>
                      <a:pt x="8" y="35"/>
                    </a:lnTo>
                    <a:lnTo>
                      <a:pt x="8" y="29"/>
                    </a:lnTo>
                    <a:lnTo>
                      <a:pt x="50" y="29"/>
                    </a:lnTo>
                    <a:lnTo>
                      <a:pt x="50" y="35"/>
                    </a:lnTo>
                    <a:close/>
                    <a:moveTo>
                      <a:pt x="50" y="23"/>
                    </a:moveTo>
                    <a:lnTo>
                      <a:pt x="8" y="23"/>
                    </a:lnTo>
                    <a:lnTo>
                      <a:pt x="8" y="17"/>
                    </a:lnTo>
                    <a:lnTo>
                      <a:pt x="50" y="17"/>
                    </a:lnTo>
                    <a:lnTo>
                      <a:pt x="50" y="23"/>
                    </a:lnTo>
                    <a:close/>
                  </a:path>
                </a:pathLst>
              </a:custGeom>
              <a:solidFill>
                <a:srgbClr val="F8F8F8">
                  <a:lumMod val="75000"/>
                </a:srgbClr>
              </a:solidFill>
              <a:ln>
                <a:noFill/>
              </a:ln>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98" name="Rectangle 61">
                <a:extLst>
                  <a:ext uri="{FF2B5EF4-FFF2-40B4-BE49-F238E27FC236}">
                    <a16:creationId xmlns:a16="http://schemas.microsoft.com/office/drawing/2014/main" id="{9F96F6BD-82BD-49D4-952F-3706939D3CE4}"/>
                  </a:ext>
                </a:extLst>
              </p:cNvPr>
              <p:cNvSpPr>
                <a:spLocks noChangeArrowheads="1"/>
              </p:cNvSpPr>
              <p:nvPr/>
            </p:nvSpPr>
            <p:spPr bwMode="auto">
              <a:xfrm>
                <a:off x="2985748" y="3482189"/>
                <a:ext cx="241690" cy="240445"/>
              </a:xfrm>
              <a:prstGeom prst="rect">
                <a:avLst/>
              </a:prstGeom>
              <a:solidFill>
                <a:srgbClr val="F8F8F8">
                  <a:lumMod val="60000"/>
                  <a:lumOff val="40000"/>
                </a:srgbClr>
              </a:solidFill>
              <a:ln>
                <a:noFill/>
              </a:ln>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99" name="Freeform 62">
                <a:extLst>
                  <a:ext uri="{FF2B5EF4-FFF2-40B4-BE49-F238E27FC236}">
                    <a16:creationId xmlns:a16="http://schemas.microsoft.com/office/drawing/2014/main" id="{EDC244B2-3DA5-427B-8A16-6893F9C6716E}"/>
                  </a:ext>
                </a:extLst>
              </p:cNvPr>
              <p:cNvSpPr>
                <a:spLocks noEditPoints="1"/>
              </p:cNvSpPr>
              <p:nvPr/>
            </p:nvSpPr>
            <p:spPr bwMode="auto">
              <a:xfrm>
                <a:off x="3070464" y="3540744"/>
                <a:ext cx="72259" cy="123337"/>
              </a:xfrm>
              <a:custGeom>
                <a:avLst/>
                <a:gdLst>
                  <a:gd name="T0" fmla="*/ 46 w 58"/>
                  <a:gd name="T1" fmla="*/ 8 h 99"/>
                  <a:gd name="T2" fmla="*/ 46 w 58"/>
                  <a:gd name="T3" fmla="*/ 0 h 99"/>
                  <a:gd name="T4" fmla="*/ 40 w 58"/>
                  <a:gd name="T5" fmla="*/ 0 h 99"/>
                  <a:gd name="T6" fmla="*/ 40 w 58"/>
                  <a:gd name="T7" fmla="*/ 8 h 99"/>
                  <a:gd name="T8" fmla="*/ 38 w 58"/>
                  <a:gd name="T9" fmla="*/ 8 h 99"/>
                  <a:gd name="T10" fmla="*/ 38 w 58"/>
                  <a:gd name="T11" fmla="*/ 0 h 99"/>
                  <a:gd name="T12" fmla="*/ 32 w 58"/>
                  <a:gd name="T13" fmla="*/ 0 h 99"/>
                  <a:gd name="T14" fmla="*/ 32 w 58"/>
                  <a:gd name="T15" fmla="*/ 8 h 99"/>
                  <a:gd name="T16" fmla="*/ 0 w 58"/>
                  <a:gd name="T17" fmla="*/ 8 h 99"/>
                  <a:gd name="T18" fmla="*/ 0 w 58"/>
                  <a:gd name="T19" fmla="*/ 10 h 99"/>
                  <a:gd name="T20" fmla="*/ 2 w 58"/>
                  <a:gd name="T21" fmla="*/ 10 h 99"/>
                  <a:gd name="T22" fmla="*/ 2 w 58"/>
                  <a:gd name="T23" fmla="*/ 99 h 99"/>
                  <a:gd name="T24" fmla="*/ 20 w 58"/>
                  <a:gd name="T25" fmla="*/ 99 h 99"/>
                  <a:gd name="T26" fmla="*/ 20 w 58"/>
                  <a:gd name="T27" fmla="*/ 86 h 99"/>
                  <a:gd name="T28" fmla="*/ 26 w 58"/>
                  <a:gd name="T29" fmla="*/ 86 h 99"/>
                  <a:gd name="T30" fmla="*/ 26 w 58"/>
                  <a:gd name="T31" fmla="*/ 99 h 99"/>
                  <a:gd name="T32" fmla="*/ 32 w 58"/>
                  <a:gd name="T33" fmla="*/ 99 h 99"/>
                  <a:gd name="T34" fmla="*/ 32 w 58"/>
                  <a:gd name="T35" fmla="*/ 86 h 99"/>
                  <a:gd name="T36" fmla="*/ 38 w 58"/>
                  <a:gd name="T37" fmla="*/ 86 h 99"/>
                  <a:gd name="T38" fmla="*/ 38 w 58"/>
                  <a:gd name="T39" fmla="*/ 99 h 99"/>
                  <a:gd name="T40" fmla="*/ 55 w 58"/>
                  <a:gd name="T41" fmla="*/ 99 h 99"/>
                  <a:gd name="T42" fmla="*/ 55 w 58"/>
                  <a:gd name="T43" fmla="*/ 10 h 99"/>
                  <a:gd name="T44" fmla="*/ 58 w 58"/>
                  <a:gd name="T45" fmla="*/ 10 h 99"/>
                  <a:gd name="T46" fmla="*/ 58 w 58"/>
                  <a:gd name="T47" fmla="*/ 8 h 99"/>
                  <a:gd name="T48" fmla="*/ 46 w 58"/>
                  <a:gd name="T49" fmla="*/ 8 h 99"/>
                  <a:gd name="T50" fmla="*/ 50 w 58"/>
                  <a:gd name="T51" fmla="*/ 82 h 99"/>
                  <a:gd name="T52" fmla="*/ 8 w 58"/>
                  <a:gd name="T53" fmla="*/ 82 h 99"/>
                  <a:gd name="T54" fmla="*/ 8 w 58"/>
                  <a:gd name="T55" fmla="*/ 75 h 99"/>
                  <a:gd name="T56" fmla="*/ 50 w 58"/>
                  <a:gd name="T57" fmla="*/ 75 h 99"/>
                  <a:gd name="T58" fmla="*/ 50 w 58"/>
                  <a:gd name="T59" fmla="*/ 82 h 99"/>
                  <a:gd name="T60" fmla="*/ 50 w 58"/>
                  <a:gd name="T61" fmla="*/ 70 h 99"/>
                  <a:gd name="T62" fmla="*/ 8 w 58"/>
                  <a:gd name="T63" fmla="*/ 70 h 99"/>
                  <a:gd name="T64" fmla="*/ 8 w 58"/>
                  <a:gd name="T65" fmla="*/ 63 h 99"/>
                  <a:gd name="T66" fmla="*/ 50 w 58"/>
                  <a:gd name="T67" fmla="*/ 63 h 99"/>
                  <a:gd name="T68" fmla="*/ 50 w 58"/>
                  <a:gd name="T69" fmla="*/ 70 h 99"/>
                  <a:gd name="T70" fmla="*/ 50 w 58"/>
                  <a:gd name="T71" fmla="*/ 58 h 99"/>
                  <a:gd name="T72" fmla="*/ 8 w 58"/>
                  <a:gd name="T73" fmla="*/ 58 h 99"/>
                  <a:gd name="T74" fmla="*/ 8 w 58"/>
                  <a:gd name="T75" fmla="*/ 52 h 99"/>
                  <a:gd name="T76" fmla="*/ 50 w 58"/>
                  <a:gd name="T77" fmla="*/ 52 h 99"/>
                  <a:gd name="T78" fmla="*/ 50 w 58"/>
                  <a:gd name="T79" fmla="*/ 58 h 99"/>
                  <a:gd name="T80" fmla="*/ 50 w 58"/>
                  <a:gd name="T81" fmla="*/ 46 h 99"/>
                  <a:gd name="T82" fmla="*/ 8 w 58"/>
                  <a:gd name="T83" fmla="*/ 46 h 99"/>
                  <a:gd name="T84" fmla="*/ 8 w 58"/>
                  <a:gd name="T85" fmla="*/ 40 h 99"/>
                  <a:gd name="T86" fmla="*/ 50 w 58"/>
                  <a:gd name="T87" fmla="*/ 40 h 99"/>
                  <a:gd name="T88" fmla="*/ 50 w 58"/>
                  <a:gd name="T89" fmla="*/ 46 h 99"/>
                  <a:gd name="T90" fmla="*/ 50 w 58"/>
                  <a:gd name="T91" fmla="*/ 34 h 99"/>
                  <a:gd name="T92" fmla="*/ 8 w 58"/>
                  <a:gd name="T93" fmla="*/ 34 h 99"/>
                  <a:gd name="T94" fmla="*/ 8 w 58"/>
                  <a:gd name="T95" fmla="*/ 28 h 99"/>
                  <a:gd name="T96" fmla="*/ 50 w 58"/>
                  <a:gd name="T97" fmla="*/ 28 h 99"/>
                  <a:gd name="T98" fmla="*/ 50 w 58"/>
                  <a:gd name="T99" fmla="*/ 34 h 99"/>
                  <a:gd name="T100" fmla="*/ 50 w 58"/>
                  <a:gd name="T101" fmla="*/ 23 h 99"/>
                  <a:gd name="T102" fmla="*/ 8 w 58"/>
                  <a:gd name="T103" fmla="*/ 23 h 99"/>
                  <a:gd name="T104" fmla="*/ 8 w 58"/>
                  <a:gd name="T105" fmla="*/ 16 h 99"/>
                  <a:gd name="T106" fmla="*/ 50 w 58"/>
                  <a:gd name="T107" fmla="*/ 16 h 99"/>
                  <a:gd name="T108" fmla="*/ 50 w 58"/>
                  <a:gd name="T109" fmla="*/ 2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8" h="99">
                    <a:moveTo>
                      <a:pt x="46" y="8"/>
                    </a:moveTo>
                    <a:lnTo>
                      <a:pt x="46" y="0"/>
                    </a:lnTo>
                    <a:lnTo>
                      <a:pt x="40" y="0"/>
                    </a:lnTo>
                    <a:lnTo>
                      <a:pt x="40" y="8"/>
                    </a:lnTo>
                    <a:lnTo>
                      <a:pt x="38" y="8"/>
                    </a:lnTo>
                    <a:lnTo>
                      <a:pt x="38" y="0"/>
                    </a:lnTo>
                    <a:lnTo>
                      <a:pt x="32" y="0"/>
                    </a:lnTo>
                    <a:lnTo>
                      <a:pt x="32" y="8"/>
                    </a:lnTo>
                    <a:lnTo>
                      <a:pt x="0" y="8"/>
                    </a:lnTo>
                    <a:lnTo>
                      <a:pt x="0" y="10"/>
                    </a:lnTo>
                    <a:lnTo>
                      <a:pt x="2" y="10"/>
                    </a:lnTo>
                    <a:lnTo>
                      <a:pt x="2" y="99"/>
                    </a:lnTo>
                    <a:lnTo>
                      <a:pt x="20" y="99"/>
                    </a:lnTo>
                    <a:lnTo>
                      <a:pt x="20" y="86"/>
                    </a:lnTo>
                    <a:lnTo>
                      <a:pt x="26" y="86"/>
                    </a:lnTo>
                    <a:lnTo>
                      <a:pt x="26" y="99"/>
                    </a:lnTo>
                    <a:lnTo>
                      <a:pt x="32" y="99"/>
                    </a:lnTo>
                    <a:lnTo>
                      <a:pt x="32" y="86"/>
                    </a:lnTo>
                    <a:lnTo>
                      <a:pt x="38" y="86"/>
                    </a:lnTo>
                    <a:lnTo>
                      <a:pt x="38" y="99"/>
                    </a:lnTo>
                    <a:lnTo>
                      <a:pt x="55" y="99"/>
                    </a:lnTo>
                    <a:lnTo>
                      <a:pt x="55" y="10"/>
                    </a:lnTo>
                    <a:lnTo>
                      <a:pt x="58" y="10"/>
                    </a:lnTo>
                    <a:lnTo>
                      <a:pt x="58" y="8"/>
                    </a:lnTo>
                    <a:lnTo>
                      <a:pt x="46" y="8"/>
                    </a:lnTo>
                    <a:close/>
                    <a:moveTo>
                      <a:pt x="50" y="82"/>
                    </a:moveTo>
                    <a:lnTo>
                      <a:pt x="8" y="82"/>
                    </a:lnTo>
                    <a:lnTo>
                      <a:pt x="8" y="75"/>
                    </a:lnTo>
                    <a:lnTo>
                      <a:pt x="50" y="75"/>
                    </a:lnTo>
                    <a:lnTo>
                      <a:pt x="50" y="82"/>
                    </a:lnTo>
                    <a:close/>
                    <a:moveTo>
                      <a:pt x="50" y="70"/>
                    </a:moveTo>
                    <a:lnTo>
                      <a:pt x="8" y="70"/>
                    </a:lnTo>
                    <a:lnTo>
                      <a:pt x="8" y="63"/>
                    </a:lnTo>
                    <a:lnTo>
                      <a:pt x="50" y="63"/>
                    </a:lnTo>
                    <a:lnTo>
                      <a:pt x="50" y="70"/>
                    </a:lnTo>
                    <a:close/>
                    <a:moveTo>
                      <a:pt x="50" y="58"/>
                    </a:moveTo>
                    <a:lnTo>
                      <a:pt x="8" y="58"/>
                    </a:lnTo>
                    <a:lnTo>
                      <a:pt x="8" y="52"/>
                    </a:lnTo>
                    <a:lnTo>
                      <a:pt x="50" y="52"/>
                    </a:lnTo>
                    <a:lnTo>
                      <a:pt x="50" y="58"/>
                    </a:lnTo>
                    <a:close/>
                    <a:moveTo>
                      <a:pt x="50" y="46"/>
                    </a:moveTo>
                    <a:lnTo>
                      <a:pt x="8" y="46"/>
                    </a:lnTo>
                    <a:lnTo>
                      <a:pt x="8" y="40"/>
                    </a:lnTo>
                    <a:lnTo>
                      <a:pt x="50" y="40"/>
                    </a:lnTo>
                    <a:lnTo>
                      <a:pt x="50" y="46"/>
                    </a:lnTo>
                    <a:close/>
                    <a:moveTo>
                      <a:pt x="50" y="34"/>
                    </a:moveTo>
                    <a:lnTo>
                      <a:pt x="8" y="34"/>
                    </a:lnTo>
                    <a:lnTo>
                      <a:pt x="8" y="28"/>
                    </a:lnTo>
                    <a:lnTo>
                      <a:pt x="50" y="28"/>
                    </a:lnTo>
                    <a:lnTo>
                      <a:pt x="50" y="34"/>
                    </a:lnTo>
                    <a:close/>
                    <a:moveTo>
                      <a:pt x="50" y="23"/>
                    </a:moveTo>
                    <a:lnTo>
                      <a:pt x="8" y="23"/>
                    </a:lnTo>
                    <a:lnTo>
                      <a:pt x="8" y="16"/>
                    </a:lnTo>
                    <a:lnTo>
                      <a:pt x="50" y="16"/>
                    </a:lnTo>
                    <a:lnTo>
                      <a:pt x="50" y="23"/>
                    </a:lnTo>
                    <a:close/>
                  </a:path>
                </a:pathLst>
              </a:custGeom>
              <a:solidFill>
                <a:srgbClr val="F8F8F8">
                  <a:lumMod val="75000"/>
                </a:srgbClr>
              </a:solidFill>
              <a:ln>
                <a:noFill/>
              </a:ln>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00" name="Rectangle 63">
                <a:extLst>
                  <a:ext uri="{FF2B5EF4-FFF2-40B4-BE49-F238E27FC236}">
                    <a16:creationId xmlns:a16="http://schemas.microsoft.com/office/drawing/2014/main" id="{0A66F08D-F25F-4BE5-BB89-A0EFCBF132CF}"/>
                  </a:ext>
                </a:extLst>
              </p:cNvPr>
              <p:cNvSpPr>
                <a:spLocks noChangeArrowheads="1"/>
              </p:cNvSpPr>
              <p:nvPr/>
            </p:nvSpPr>
            <p:spPr bwMode="auto">
              <a:xfrm>
                <a:off x="2985748" y="3740076"/>
                <a:ext cx="241690" cy="239198"/>
              </a:xfrm>
              <a:prstGeom prst="rect">
                <a:avLst/>
              </a:prstGeom>
              <a:solidFill>
                <a:srgbClr val="F8F8F8">
                  <a:lumMod val="60000"/>
                  <a:lumOff val="40000"/>
                </a:srgbClr>
              </a:solidFill>
              <a:ln>
                <a:noFill/>
              </a:ln>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01" name="Freeform 64">
                <a:extLst>
                  <a:ext uri="{FF2B5EF4-FFF2-40B4-BE49-F238E27FC236}">
                    <a16:creationId xmlns:a16="http://schemas.microsoft.com/office/drawing/2014/main" id="{177DEF20-407E-4DE9-8961-AA8432E610B6}"/>
                  </a:ext>
                </a:extLst>
              </p:cNvPr>
              <p:cNvSpPr>
                <a:spLocks noEditPoints="1"/>
              </p:cNvSpPr>
              <p:nvPr/>
            </p:nvSpPr>
            <p:spPr bwMode="auto">
              <a:xfrm>
                <a:off x="3070464" y="3799872"/>
                <a:ext cx="72259" cy="122092"/>
              </a:xfrm>
              <a:custGeom>
                <a:avLst/>
                <a:gdLst>
                  <a:gd name="T0" fmla="*/ 46 w 58"/>
                  <a:gd name="T1" fmla="*/ 8 h 98"/>
                  <a:gd name="T2" fmla="*/ 46 w 58"/>
                  <a:gd name="T3" fmla="*/ 0 h 98"/>
                  <a:gd name="T4" fmla="*/ 40 w 58"/>
                  <a:gd name="T5" fmla="*/ 0 h 98"/>
                  <a:gd name="T6" fmla="*/ 40 w 58"/>
                  <a:gd name="T7" fmla="*/ 8 h 98"/>
                  <a:gd name="T8" fmla="*/ 38 w 58"/>
                  <a:gd name="T9" fmla="*/ 8 h 98"/>
                  <a:gd name="T10" fmla="*/ 38 w 58"/>
                  <a:gd name="T11" fmla="*/ 0 h 98"/>
                  <a:gd name="T12" fmla="*/ 32 w 58"/>
                  <a:gd name="T13" fmla="*/ 0 h 98"/>
                  <a:gd name="T14" fmla="*/ 32 w 58"/>
                  <a:gd name="T15" fmla="*/ 8 h 98"/>
                  <a:gd name="T16" fmla="*/ 0 w 58"/>
                  <a:gd name="T17" fmla="*/ 8 h 98"/>
                  <a:gd name="T18" fmla="*/ 0 w 58"/>
                  <a:gd name="T19" fmla="*/ 9 h 98"/>
                  <a:gd name="T20" fmla="*/ 2 w 58"/>
                  <a:gd name="T21" fmla="*/ 9 h 98"/>
                  <a:gd name="T22" fmla="*/ 2 w 58"/>
                  <a:gd name="T23" fmla="*/ 98 h 98"/>
                  <a:gd name="T24" fmla="*/ 20 w 58"/>
                  <a:gd name="T25" fmla="*/ 98 h 98"/>
                  <a:gd name="T26" fmla="*/ 20 w 58"/>
                  <a:gd name="T27" fmla="*/ 85 h 98"/>
                  <a:gd name="T28" fmla="*/ 26 w 58"/>
                  <a:gd name="T29" fmla="*/ 85 h 98"/>
                  <a:gd name="T30" fmla="*/ 26 w 58"/>
                  <a:gd name="T31" fmla="*/ 98 h 98"/>
                  <a:gd name="T32" fmla="*/ 32 w 58"/>
                  <a:gd name="T33" fmla="*/ 98 h 98"/>
                  <a:gd name="T34" fmla="*/ 32 w 58"/>
                  <a:gd name="T35" fmla="*/ 85 h 98"/>
                  <a:gd name="T36" fmla="*/ 38 w 58"/>
                  <a:gd name="T37" fmla="*/ 85 h 98"/>
                  <a:gd name="T38" fmla="*/ 38 w 58"/>
                  <a:gd name="T39" fmla="*/ 98 h 98"/>
                  <a:gd name="T40" fmla="*/ 55 w 58"/>
                  <a:gd name="T41" fmla="*/ 98 h 98"/>
                  <a:gd name="T42" fmla="*/ 55 w 58"/>
                  <a:gd name="T43" fmla="*/ 9 h 98"/>
                  <a:gd name="T44" fmla="*/ 58 w 58"/>
                  <a:gd name="T45" fmla="*/ 9 h 98"/>
                  <a:gd name="T46" fmla="*/ 58 w 58"/>
                  <a:gd name="T47" fmla="*/ 8 h 98"/>
                  <a:gd name="T48" fmla="*/ 46 w 58"/>
                  <a:gd name="T49" fmla="*/ 8 h 98"/>
                  <a:gd name="T50" fmla="*/ 50 w 58"/>
                  <a:gd name="T51" fmla="*/ 80 h 98"/>
                  <a:gd name="T52" fmla="*/ 8 w 58"/>
                  <a:gd name="T53" fmla="*/ 80 h 98"/>
                  <a:gd name="T54" fmla="*/ 8 w 58"/>
                  <a:gd name="T55" fmla="*/ 74 h 98"/>
                  <a:gd name="T56" fmla="*/ 50 w 58"/>
                  <a:gd name="T57" fmla="*/ 74 h 98"/>
                  <a:gd name="T58" fmla="*/ 50 w 58"/>
                  <a:gd name="T59" fmla="*/ 80 h 98"/>
                  <a:gd name="T60" fmla="*/ 50 w 58"/>
                  <a:gd name="T61" fmla="*/ 68 h 98"/>
                  <a:gd name="T62" fmla="*/ 8 w 58"/>
                  <a:gd name="T63" fmla="*/ 68 h 98"/>
                  <a:gd name="T64" fmla="*/ 8 w 58"/>
                  <a:gd name="T65" fmla="*/ 62 h 98"/>
                  <a:gd name="T66" fmla="*/ 50 w 58"/>
                  <a:gd name="T67" fmla="*/ 62 h 98"/>
                  <a:gd name="T68" fmla="*/ 50 w 58"/>
                  <a:gd name="T69" fmla="*/ 68 h 98"/>
                  <a:gd name="T70" fmla="*/ 50 w 58"/>
                  <a:gd name="T71" fmla="*/ 57 h 98"/>
                  <a:gd name="T72" fmla="*/ 8 w 58"/>
                  <a:gd name="T73" fmla="*/ 57 h 98"/>
                  <a:gd name="T74" fmla="*/ 8 w 58"/>
                  <a:gd name="T75" fmla="*/ 51 h 98"/>
                  <a:gd name="T76" fmla="*/ 50 w 58"/>
                  <a:gd name="T77" fmla="*/ 51 h 98"/>
                  <a:gd name="T78" fmla="*/ 50 w 58"/>
                  <a:gd name="T79" fmla="*/ 57 h 98"/>
                  <a:gd name="T80" fmla="*/ 50 w 58"/>
                  <a:gd name="T81" fmla="*/ 46 h 98"/>
                  <a:gd name="T82" fmla="*/ 8 w 58"/>
                  <a:gd name="T83" fmla="*/ 46 h 98"/>
                  <a:gd name="T84" fmla="*/ 8 w 58"/>
                  <a:gd name="T85" fmla="*/ 39 h 98"/>
                  <a:gd name="T86" fmla="*/ 50 w 58"/>
                  <a:gd name="T87" fmla="*/ 39 h 98"/>
                  <a:gd name="T88" fmla="*/ 50 w 58"/>
                  <a:gd name="T89" fmla="*/ 46 h 98"/>
                  <a:gd name="T90" fmla="*/ 50 w 58"/>
                  <a:gd name="T91" fmla="*/ 34 h 98"/>
                  <a:gd name="T92" fmla="*/ 8 w 58"/>
                  <a:gd name="T93" fmla="*/ 34 h 98"/>
                  <a:gd name="T94" fmla="*/ 8 w 58"/>
                  <a:gd name="T95" fmla="*/ 27 h 98"/>
                  <a:gd name="T96" fmla="*/ 50 w 58"/>
                  <a:gd name="T97" fmla="*/ 27 h 98"/>
                  <a:gd name="T98" fmla="*/ 50 w 58"/>
                  <a:gd name="T99" fmla="*/ 34 h 98"/>
                  <a:gd name="T100" fmla="*/ 50 w 58"/>
                  <a:gd name="T101" fmla="*/ 22 h 98"/>
                  <a:gd name="T102" fmla="*/ 8 w 58"/>
                  <a:gd name="T103" fmla="*/ 22 h 98"/>
                  <a:gd name="T104" fmla="*/ 8 w 58"/>
                  <a:gd name="T105" fmla="*/ 15 h 98"/>
                  <a:gd name="T106" fmla="*/ 50 w 58"/>
                  <a:gd name="T107" fmla="*/ 15 h 98"/>
                  <a:gd name="T108" fmla="*/ 50 w 58"/>
                  <a:gd name="T109" fmla="*/ 2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8" h="98">
                    <a:moveTo>
                      <a:pt x="46" y="8"/>
                    </a:moveTo>
                    <a:lnTo>
                      <a:pt x="46" y="0"/>
                    </a:lnTo>
                    <a:lnTo>
                      <a:pt x="40" y="0"/>
                    </a:lnTo>
                    <a:lnTo>
                      <a:pt x="40" y="8"/>
                    </a:lnTo>
                    <a:lnTo>
                      <a:pt x="38" y="8"/>
                    </a:lnTo>
                    <a:lnTo>
                      <a:pt x="38" y="0"/>
                    </a:lnTo>
                    <a:lnTo>
                      <a:pt x="32" y="0"/>
                    </a:lnTo>
                    <a:lnTo>
                      <a:pt x="32" y="8"/>
                    </a:lnTo>
                    <a:lnTo>
                      <a:pt x="0" y="8"/>
                    </a:lnTo>
                    <a:lnTo>
                      <a:pt x="0" y="9"/>
                    </a:lnTo>
                    <a:lnTo>
                      <a:pt x="2" y="9"/>
                    </a:lnTo>
                    <a:lnTo>
                      <a:pt x="2" y="98"/>
                    </a:lnTo>
                    <a:lnTo>
                      <a:pt x="20" y="98"/>
                    </a:lnTo>
                    <a:lnTo>
                      <a:pt x="20" y="85"/>
                    </a:lnTo>
                    <a:lnTo>
                      <a:pt x="26" y="85"/>
                    </a:lnTo>
                    <a:lnTo>
                      <a:pt x="26" y="98"/>
                    </a:lnTo>
                    <a:lnTo>
                      <a:pt x="32" y="98"/>
                    </a:lnTo>
                    <a:lnTo>
                      <a:pt x="32" y="85"/>
                    </a:lnTo>
                    <a:lnTo>
                      <a:pt x="38" y="85"/>
                    </a:lnTo>
                    <a:lnTo>
                      <a:pt x="38" y="98"/>
                    </a:lnTo>
                    <a:lnTo>
                      <a:pt x="55" y="98"/>
                    </a:lnTo>
                    <a:lnTo>
                      <a:pt x="55" y="9"/>
                    </a:lnTo>
                    <a:lnTo>
                      <a:pt x="58" y="9"/>
                    </a:lnTo>
                    <a:lnTo>
                      <a:pt x="58" y="8"/>
                    </a:lnTo>
                    <a:lnTo>
                      <a:pt x="46" y="8"/>
                    </a:lnTo>
                    <a:close/>
                    <a:moveTo>
                      <a:pt x="50" y="80"/>
                    </a:moveTo>
                    <a:lnTo>
                      <a:pt x="8" y="80"/>
                    </a:lnTo>
                    <a:lnTo>
                      <a:pt x="8" y="74"/>
                    </a:lnTo>
                    <a:lnTo>
                      <a:pt x="50" y="74"/>
                    </a:lnTo>
                    <a:lnTo>
                      <a:pt x="50" y="80"/>
                    </a:lnTo>
                    <a:close/>
                    <a:moveTo>
                      <a:pt x="50" y="68"/>
                    </a:moveTo>
                    <a:lnTo>
                      <a:pt x="8" y="68"/>
                    </a:lnTo>
                    <a:lnTo>
                      <a:pt x="8" y="62"/>
                    </a:lnTo>
                    <a:lnTo>
                      <a:pt x="50" y="62"/>
                    </a:lnTo>
                    <a:lnTo>
                      <a:pt x="50" y="68"/>
                    </a:lnTo>
                    <a:close/>
                    <a:moveTo>
                      <a:pt x="50" y="57"/>
                    </a:moveTo>
                    <a:lnTo>
                      <a:pt x="8" y="57"/>
                    </a:lnTo>
                    <a:lnTo>
                      <a:pt x="8" y="51"/>
                    </a:lnTo>
                    <a:lnTo>
                      <a:pt x="50" y="51"/>
                    </a:lnTo>
                    <a:lnTo>
                      <a:pt x="50" y="57"/>
                    </a:lnTo>
                    <a:close/>
                    <a:moveTo>
                      <a:pt x="50" y="46"/>
                    </a:moveTo>
                    <a:lnTo>
                      <a:pt x="8" y="46"/>
                    </a:lnTo>
                    <a:lnTo>
                      <a:pt x="8" y="39"/>
                    </a:lnTo>
                    <a:lnTo>
                      <a:pt x="50" y="39"/>
                    </a:lnTo>
                    <a:lnTo>
                      <a:pt x="50" y="46"/>
                    </a:lnTo>
                    <a:close/>
                    <a:moveTo>
                      <a:pt x="50" y="34"/>
                    </a:moveTo>
                    <a:lnTo>
                      <a:pt x="8" y="34"/>
                    </a:lnTo>
                    <a:lnTo>
                      <a:pt x="8" y="27"/>
                    </a:lnTo>
                    <a:lnTo>
                      <a:pt x="50" y="27"/>
                    </a:lnTo>
                    <a:lnTo>
                      <a:pt x="50" y="34"/>
                    </a:lnTo>
                    <a:close/>
                    <a:moveTo>
                      <a:pt x="50" y="22"/>
                    </a:moveTo>
                    <a:lnTo>
                      <a:pt x="8" y="22"/>
                    </a:lnTo>
                    <a:lnTo>
                      <a:pt x="8" y="15"/>
                    </a:lnTo>
                    <a:lnTo>
                      <a:pt x="50" y="15"/>
                    </a:lnTo>
                    <a:lnTo>
                      <a:pt x="50" y="22"/>
                    </a:lnTo>
                    <a:close/>
                  </a:path>
                </a:pathLst>
              </a:custGeom>
              <a:solidFill>
                <a:srgbClr val="F8F8F8">
                  <a:lumMod val="75000"/>
                </a:srgbClr>
              </a:solidFill>
              <a:ln>
                <a:noFill/>
              </a:ln>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02" name="Rectangle 10">
                <a:extLst>
                  <a:ext uri="{FF2B5EF4-FFF2-40B4-BE49-F238E27FC236}">
                    <a16:creationId xmlns:a16="http://schemas.microsoft.com/office/drawing/2014/main" id="{3422FFE2-DB4C-4DC9-B7BD-0183B34525D3}"/>
                  </a:ext>
                </a:extLst>
              </p:cNvPr>
              <p:cNvSpPr>
                <a:spLocks noChangeArrowheads="1"/>
              </p:cNvSpPr>
              <p:nvPr/>
            </p:nvSpPr>
            <p:spPr bwMode="auto">
              <a:xfrm>
                <a:off x="3328351" y="2684859"/>
                <a:ext cx="41113" cy="2728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03" name="Rectangle 8">
                <a:extLst>
                  <a:ext uri="{FF2B5EF4-FFF2-40B4-BE49-F238E27FC236}">
                    <a16:creationId xmlns:a16="http://schemas.microsoft.com/office/drawing/2014/main" id="{7027534C-3E4F-41C3-BCF8-F205C400EC4C}"/>
                  </a:ext>
                </a:extLst>
              </p:cNvPr>
              <p:cNvSpPr>
                <a:spLocks noChangeArrowheads="1"/>
              </p:cNvSpPr>
              <p:nvPr/>
            </p:nvSpPr>
            <p:spPr bwMode="auto">
              <a:xfrm>
                <a:off x="3328351" y="3792397"/>
                <a:ext cx="41113" cy="1420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04" name="Rectangle 9">
                <a:extLst>
                  <a:ext uri="{FF2B5EF4-FFF2-40B4-BE49-F238E27FC236}">
                    <a16:creationId xmlns:a16="http://schemas.microsoft.com/office/drawing/2014/main" id="{CCE4B214-AA00-4CAE-9DDA-AD8AC3717B26}"/>
                  </a:ext>
                </a:extLst>
              </p:cNvPr>
              <p:cNvSpPr>
                <a:spLocks noChangeArrowheads="1"/>
              </p:cNvSpPr>
              <p:nvPr/>
            </p:nvSpPr>
            <p:spPr bwMode="auto">
              <a:xfrm>
                <a:off x="3328351" y="3153290"/>
                <a:ext cx="41113" cy="13828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05" name="Freeform 15">
                <a:extLst>
                  <a:ext uri="{FF2B5EF4-FFF2-40B4-BE49-F238E27FC236}">
                    <a16:creationId xmlns:a16="http://schemas.microsoft.com/office/drawing/2014/main" id="{FAE157CB-0519-4844-8BB7-CD6125E456C6}"/>
                  </a:ext>
                </a:extLst>
              </p:cNvPr>
              <p:cNvSpPr>
                <a:spLocks noEditPoints="1"/>
              </p:cNvSpPr>
              <p:nvPr/>
            </p:nvSpPr>
            <p:spPr bwMode="auto">
              <a:xfrm>
                <a:off x="3165148" y="4045299"/>
                <a:ext cx="53570" cy="52325"/>
              </a:xfrm>
              <a:custGeom>
                <a:avLst/>
                <a:gdLst>
                  <a:gd name="T0" fmla="*/ 8 w 13"/>
                  <a:gd name="T1" fmla="*/ 0 h 13"/>
                  <a:gd name="T2" fmla="*/ 3 w 13"/>
                  <a:gd name="T3" fmla="*/ 5 h 13"/>
                  <a:gd name="T4" fmla="*/ 3 w 13"/>
                  <a:gd name="T5" fmla="*/ 8 h 13"/>
                  <a:gd name="T6" fmla="*/ 1 w 13"/>
                  <a:gd name="T7" fmla="*/ 11 h 13"/>
                  <a:gd name="T8" fmla="*/ 1 w 13"/>
                  <a:gd name="T9" fmla="*/ 12 h 13"/>
                  <a:gd name="T10" fmla="*/ 1 w 13"/>
                  <a:gd name="T11" fmla="*/ 13 h 13"/>
                  <a:gd name="T12" fmla="*/ 2 w 13"/>
                  <a:gd name="T13" fmla="*/ 12 h 13"/>
                  <a:gd name="T14" fmla="*/ 5 w 13"/>
                  <a:gd name="T15" fmla="*/ 9 h 13"/>
                  <a:gd name="T16" fmla="*/ 8 w 13"/>
                  <a:gd name="T17" fmla="*/ 10 h 13"/>
                  <a:gd name="T18" fmla="*/ 13 w 13"/>
                  <a:gd name="T19" fmla="*/ 5 h 13"/>
                  <a:gd name="T20" fmla="*/ 8 w 13"/>
                  <a:gd name="T21" fmla="*/ 0 h 13"/>
                  <a:gd name="T22" fmla="*/ 8 w 13"/>
                  <a:gd name="T23" fmla="*/ 8 h 13"/>
                  <a:gd name="T24" fmla="*/ 6 w 13"/>
                  <a:gd name="T25" fmla="*/ 7 h 13"/>
                  <a:gd name="T26" fmla="*/ 6 w 13"/>
                  <a:gd name="T27" fmla="*/ 7 h 13"/>
                  <a:gd name="T28" fmla="*/ 6 w 13"/>
                  <a:gd name="T29" fmla="*/ 7 h 13"/>
                  <a:gd name="T30" fmla="*/ 5 w 13"/>
                  <a:gd name="T31" fmla="*/ 5 h 13"/>
                  <a:gd name="T32" fmla="*/ 8 w 13"/>
                  <a:gd name="T33" fmla="*/ 2 h 13"/>
                  <a:gd name="T34" fmla="*/ 10 w 13"/>
                  <a:gd name="T35" fmla="*/ 5 h 13"/>
                  <a:gd name="T36" fmla="*/ 8 w 13"/>
                  <a:gd name="T3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 h="13">
                    <a:moveTo>
                      <a:pt x="8" y="0"/>
                    </a:moveTo>
                    <a:cubicBezTo>
                      <a:pt x="5" y="0"/>
                      <a:pt x="3" y="2"/>
                      <a:pt x="3" y="5"/>
                    </a:cubicBezTo>
                    <a:cubicBezTo>
                      <a:pt x="3" y="6"/>
                      <a:pt x="3" y="7"/>
                      <a:pt x="3" y="8"/>
                    </a:cubicBezTo>
                    <a:cubicBezTo>
                      <a:pt x="1" y="11"/>
                      <a:pt x="1" y="11"/>
                      <a:pt x="1" y="11"/>
                    </a:cubicBezTo>
                    <a:cubicBezTo>
                      <a:pt x="0" y="11"/>
                      <a:pt x="0" y="12"/>
                      <a:pt x="1" y="12"/>
                    </a:cubicBezTo>
                    <a:cubicBezTo>
                      <a:pt x="1" y="12"/>
                      <a:pt x="1" y="13"/>
                      <a:pt x="1" y="13"/>
                    </a:cubicBezTo>
                    <a:cubicBezTo>
                      <a:pt x="2" y="13"/>
                      <a:pt x="2" y="12"/>
                      <a:pt x="2" y="12"/>
                    </a:cubicBezTo>
                    <a:cubicBezTo>
                      <a:pt x="5" y="9"/>
                      <a:pt x="5" y="9"/>
                      <a:pt x="5" y="9"/>
                    </a:cubicBezTo>
                    <a:cubicBezTo>
                      <a:pt x="6" y="10"/>
                      <a:pt x="7" y="10"/>
                      <a:pt x="8" y="10"/>
                    </a:cubicBezTo>
                    <a:cubicBezTo>
                      <a:pt x="10" y="10"/>
                      <a:pt x="13" y="8"/>
                      <a:pt x="13" y="5"/>
                    </a:cubicBezTo>
                    <a:cubicBezTo>
                      <a:pt x="13" y="2"/>
                      <a:pt x="10" y="0"/>
                      <a:pt x="8" y="0"/>
                    </a:cubicBezTo>
                    <a:close/>
                    <a:moveTo>
                      <a:pt x="8" y="8"/>
                    </a:moveTo>
                    <a:cubicBezTo>
                      <a:pt x="7" y="8"/>
                      <a:pt x="6" y="7"/>
                      <a:pt x="6" y="7"/>
                    </a:cubicBezTo>
                    <a:cubicBezTo>
                      <a:pt x="6" y="7"/>
                      <a:pt x="6" y="7"/>
                      <a:pt x="6" y="7"/>
                    </a:cubicBezTo>
                    <a:cubicBezTo>
                      <a:pt x="6" y="7"/>
                      <a:pt x="6" y="7"/>
                      <a:pt x="6" y="7"/>
                    </a:cubicBezTo>
                    <a:cubicBezTo>
                      <a:pt x="5" y="6"/>
                      <a:pt x="5" y="6"/>
                      <a:pt x="5" y="5"/>
                    </a:cubicBezTo>
                    <a:cubicBezTo>
                      <a:pt x="5" y="4"/>
                      <a:pt x="6" y="2"/>
                      <a:pt x="8" y="2"/>
                    </a:cubicBezTo>
                    <a:cubicBezTo>
                      <a:pt x="9" y="2"/>
                      <a:pt x="10" y="4"/>
                      <a:pt x="10" y="5"/>
                    </a:cubicBezTo>
                    <a:cubicBezTo>
                      <a:pt x="10" y="7"/>
                      <a:pt x="9" y="8"/>
                      <a:pt x="8" y="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06" name="Freeform 21">
                <a:extLst>
                  <a:ext uri="{FF2B5EF4-FFF2-40B4-BE49-F238E27FC236}">
                    <a16:creationId xmlns:a16="http://schemas.microsoft.com/office/drawing/2014/main" id="{01CAC045-6382-4A92-8531-799C4B0A710D}"/>
                  </a:ext>
                </a:extLst>
              </p:cNvPr>
              <p:cNvSpPr>
                <a:spLocks/>
              </p:cNvSpPr>
              <p:nvPr/>
            </p:nvSpPr>
            <p:spPr bwMode="auto">
              <a:xfrm>
                <a:off x="3104104" y="3092244"/>
                <a:ext cx="437286" cy="468428"/>
              </a:xfrm>
              <a:custGeom>
                <a:avLst/>
                <a:gdLst>
                  <a:gd name="T0" fmla="*/ 10 w 107"/>
                  <a:gd name="T1" fmla="*/ 19 h 115"/>
                  <a:gd name="T2" fmla="*/ 10 w 107"/>
                  <a:gd name="T3" fmla="*/ 57 h 115"/>
                  <a:gd name="T4" fmla="*/ 58 w 107"/>
                  <a:gd name="T5" fmla="*/ 105 h 115"/>
                  <a:gd name="T6" fmla="*/ 96 w 107"/>
                  <a:gd name="T7" fmla="*/ 105 h 115"/>
                  <a:gd name="T8" fmla="*/ 96 w 107"/>
                  <a:gd name="T9" fmla="*/ 67 h 115"/>
                  <a:gd name="T10" fmla="*/ 29 w 107"/>
                  <a:gd name="T11" fmla="*/ 0 h 115"/>
                  <a:gd name="T12" fmla="*/ 10 w 107"/>
                  <a:gd name="T13" fmla="*/ 19 h 115"/>
                </a:gdLst>
                <a:ahLst/>
                <a:cxnLst>
                  <a:cxn ang="0">
                    <a:pos x="T0" y="T1"/>
                  </a:cxn>
                  <a:cxn ang="0">
                    <a:pos x="T2" y="T3"/>
                  </a:cxn>
                  <a:cxn ang="0">
                    <a:pos x="T4" y="T5"/>
                  </a:cxn>
                  <a:cxn ang="0">
                    <a:pos x="T6" y="T7"/>
                  </a:cxn>
                  <a:cxn ang="0">
                    <a:pos x="T8" y="T9"/>
                  </a:cxn>
                  <a:cxn ang="0">
                    <a:pos x="T10" y="T11"/>
                  </a:cxn>
                  <a:cxn ang="0">
                    <a:pos x="T12" y="T13"/>
                  </a:cxn>
                </a:cxnLst>
                <a:rect l="0" t="0" r="r" b="b"/>
                <a:pathLst>
                  <a:path w="107" h="115">
                    <a:moveTo>
                      <a:pt x="10" y="19"/>
                    </a:moveTo>
                    <a:cubicBezTo>
                      <a:pt x="0" y="29"/>
                      <a:pt x="0" y="46"/>
                      <a:pt x="10" y="57"/>
                    </a:cubicBezTo>
                    <a:cubicBezTo>
                      <a:pt x="58" y="105"/>
                      <a:pt x="58" y="105"/>
                      <a:pt x="58" y="105"/>
                    </a:cubicBezTo>
                    <a:cubicBezTo>
                      <a:pt x="69" y="115"/>
                      <a:pt x="86" y="115"/>
                      <a:pt x="96" y="105"/>
                    </a:cubicBezTo>
                    <a:cubicBezTo>
                      <a:pt x="107" y="94"/>
                      <a:pt x="107" y="77"/>
                      <a:pt x="96" y="67"/>
                    </a:cubicBezTo>
                    <a:cubicBezTo>
                      <a:pt x="29" y="0"/>
                      <a:pt x="29" y="0"/>
                      <a:pt x="29" y="0"/>
                    </a:cubicBezTo>
                    <a:lnTo>
                      <a:pt x="10" y="19"/>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07" name="Freeform 22">
                <a:extLst>
                  <a:ext uri="{FF2B5EF4-FFF2-40B4-BE49-F238E27FC236}">
                    <a16:creationId xmlns:a16="http://schemas.microsoft.com/office/drawing/2014/main" id="{28A4F5C2-E6F1-4D39-9AA1-570AE0F63F56}"/>
                  </a:ext>
                </a:extLst>
              </p:cNvPr>
              <p:cNvSpPr>
                <a:spLocks/>
              </p:cNvSpPr>
              <p:nvPr/>
            </p:nvSpPr>
            <p:spPr bwMode="auto">
              <a:xfrm>
                <a:off x="3271041" y="3304036"/>
                <a:ext cx="270344" cy="671499"/>
              </a:xfrm>
              <a:custGeom>
                <a:avLst/>
                <a:gdLst>
                  <a:gd name="T0" fmla="*/ 66 w 66"/>
                  <a:gd name="T1" fmla="*/ 124 h 165"/>
                  <a:gd name="T2" fmla="*/ 33 w 66"/>
                  <a:gd name="T3" fmla="*/ 157 h 165"/>
                  <a:gd name="T4" fmla="*/ 33 w 66"/>
                  <a:gd name="T5" fmla="*/ 157 h 165"/>
                  <a:gd name="T6" fmla="*/ 0 w 66"/>
                  <a:gd name="T7" fmla="*/ 146 h 165"/>
                  <a:gd name="T8" fmla="*/ 0 w 66"/>
                  <a:gd name="T9" fmla="*/ 18 h 165"/>
                  <a:gd name="T10" fmla="*/ 33 w 66"/>
                  <a:gd name="T11" fmla="*/ 7 h 165"/>
                  <a:gd name="T12" fmla="*/ 33 w 66"/>
                  <a:gd name="T13" fmla="*/ 7 h 165"/>
                  <a:gd name="T14" fmla="*/ 66 w 66"/>
                  <a:gd name="T15" fmla="*/ 40 h 165"/>
                  <a:gd name="T16" fmla="*/ 66 w 66"/>
                  <a:gd name="T17" fmla="*/ 124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65">
                    <a:moveTo>
                      <a:pt x="66" y="124"/>
                    </a:moveTo>
                    <a:cubicBezTo>
                      <a:pt x="66" y="142"/>
                      <a:pt x="51" y="157"/>
                      <a:pt x="33" y="157"/>
                    </a:cubicBezTo>
                    <a:cubicBezTo>
                      <a:pt x="33" y="157"/>
                      <a:pt x="33" y="157"/>
                      <a:pt x="33" y="157"/>
                    </a:cubicBezTo>
                    <a:cubicBezTo>
                      <a:pt x="15" y="157"/>
                      <a:pt x="0" y="165"/>
                      <a:pt x="0" y="146"/>
                    </a:cubicBezTo>
                    <a:cubicBezTo>
                      <a:pt x="0" y="18"/>
                      <a:pt x="0" y="18"/>
                      <a:pt x="0" y="18"/>
                    </a:cubicBezTo>
                    <a:cubicBezTo>
                      <a:pt x="0" y="0"/>
                      <a:pt x="15" y="7"/>
                      <a:pt x="33" y="7"/>
                    </a:cubicBezTo>
                    <a:cubicBezTo>
                      <a:pt x="33" y="7"/>
                      <a:pt x="33" y="7"/>
                      <a:pt x="33" y="7"/>
                    </a:cubicBezTo>
                    <a:cubicBezTo>
                      <a:pt x="51" y="7"/>
                      <a:pt x="66" y="22"/>
                      <a:pt x="66" y="40"/>
                    </a:cubicBezTo>
                    <a:lnTo>
                      <a:pt x="66" y="124"/>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08" name="Freeform 24">
                <a:extLst>
                  <a:ext uri="{FF2B5EF4-FFF2-40B4-BE49-F238E27FC236}">
                    <a16:creationId xmlns:a16="http://schemas.microsoft.com/office/drawing/2014/main" id="{99D3C2C4-136D-4C2A-817F-1D89B296F319}"/>
                  </a:ext>
                </a:extLst>
              </p:cNvPr>
              <p:cNvSpPr>
                <a:spLocks/>
              </p:cNvSpPr>
              <p:nvPr/>
            </p:nvSpPr>
            <p:spPr bwMode="auto">
              <a:xfrm>
                <a:off x="3197538" y="3092244"/>
                <a:ext cx="127074" cy="102157"/>
              </a:xfrm>
              <a:custGeom>
                <a:avLst/>
                <a:gdLst>
                  <a:gd name="T0" fmla="*/ 6 w 31"/>
                  <a:gd name="T1" fmla="*/ 0 h 25"/>
                  <a:gd name="T2" fmla="*/ 0 w 31"/>
                  <a:gd name="T3" fmla="*/ 7 h 25"/>
                  <a:gd name="T4" fmla="*/ 10 w 31"/>
                  <a:gd name="T5" fmla="*/ 17 h 25"/>
                  <a:gd name="T6" fmla="*/ 31 w 31"/>
                  <a:gd name="T7" fmla="*/ 24 h 25"/>
                  <a:gd name="T8" fmla="*/ 6 w 31"/>
                  <a:gd name="T9" fmla="*/ 0 h 25"/>
                </a:gdLst>
                <a:ahLst/>
                <a:cxnLst>
                  <a:cxn ang="0">
                    <a:pos x="T0" y="T1"/>
                  </a:cxn>
                  <a:cxn ang="0">
                    <a:pos x="T2" y="T3"/>
                  </a:cxn>
                  <a:cxn ang="0">
                    <a:pos x="T4" y="T5"/>
                  </a:cxn>
                  <a:cxn ang="0">
                    <a:pos x="T6" y="T7"/>
                  </a:cxn>
                  <a:cxn ang="0">
                    <a:pos x="T8" y="T9"/>
                  </a:cxn>
                </a:cxnLst>
                <a:rect l="0" t="0" r="r" b="b"/>
                <a:pathLst>
                  <a:path w="31" h="25">
                    <a:moveTo>
                      <a:pt x="6" y="0"/>
                    </a:moveTo>
                    <a:cubicBezTo>
                      <a:pt x="0" y="7"/>
                      <a:pt x="0" y="7"/>
                      <a:pt x="0" y="7"/>
                    </a:cubicBezTo>
                    <a:cubicBezTo>
                      <a:pt x="10" y="17"/>
                      <a:pt x="10" y="17"/>
                      <a:pt x="10" y="17"/>
                    </a:cubicBezTo>
                    <a:cubicBezTo>
                      <a:pt x="16" y="23"/>
                      <a:pt x="23" y="25"/>
                      <a:pt x="31" y="24"/>
                    </a:cubicBezTo>
                    <a:lnTo>
                      <a:pt x="6" y="0"/>
                    </a:lnTo>
                    <a:close/>
                  </a:path>
                </a:pathLst>
              </a:custGeom>
              <a:solidFill>
                <a:srgbClr val="E5D0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09" name="Freeform 291">
                <a:extLst>
                  <a:ext uri="{FF2B5EF4-FFF2-40B4-BE49-F238E27FC236}">
                    <a16:creationId xmlns:a16="http://schemas.microsoft.com/office/drawing/2014/main" id="{342034F6-3E0C-4423-9E75-9D8D5CDF9E04}"/>
                  </a:ext>
                </a:extLst>
              </p:cNvPr>
              <p:cNvSpPr>
                <a:spLocks/>
              </p:cNvSpPr>
              <p:nvPr/>
            </p:nvSpPr>
            <p:spPr bwMode="auto">
              <a:xfrm>
                <a:off x="2928439" y="3760009"/>
                <a:ext cx="441020" cy="1075935"/>
              </a:xfrm>
              <a:custGeom>
                <a:avLst/>
                <a:gdLst>
                  <a:gd name="connsiteX0" fmla="*/ 441021 w 441021"/>
                  <a:gd name="connsiteY0" fmla="*/ 0 h 1075936"/>
                  <a:gd name="connsiteX1" fmla="*/ 441021 w 441021"/>
                  <a:gd name="connsiteY1" fmla="*/ 947125 h 1075936"/>
                  <a:gd name="connsiteX2" fmla="*/ 423095 w 441021"/>
                  <a:gd name="connsiteY2" fmla="*/ 963417 h 1075936"/>
                  <a:gd name="connsiteX3" fmla="*/ 288193 w 441021"/>
                  <a:gd name="connsiteY3" fmla="*/ 1064295 h 1075936"/>
                  <a:gd name="connsiteX4" fmla="*/ 269032 w 441021"/>
                  <a:gd name="connsiteY4" fmla="*/ 1075936 h 1075936"/>
                  <a:gd name="connsiteX5" fmla="*/ 265302 w 441021"/>
                  <a:gd name="connsiteY5" fmla="*/ 1073816 h 1075936"/>
                  <a:gd name="connsiteX6" fmla="*/ 0 w 441021"/>
                  <a:gd name="connsiteY6" fmla="*/ 578062 h 1075936"/>
                  <a:gd name="connsiteX7" fmla="*/ 441021 w 441021"/>
                  <a:gd name="connsiteY7" fmla="*/ 0 h 107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021" h="1075936">
                    <a:moveTo>
                      <a:pt x="441021" y="0"/>
                    </a:moveTo>
                    <a:lnTo>
                      <a:pt x="441021" y="947125"/>
                    </a:lnTo>
                    <a:lnTo>
                      <a:pt x="423095" y="963417"/>
                    </a:lnTo>
                    <a:cubicBezTo>
                      <a:pt x="379822" y="999129"/>
                      <a:pt x="334806" y="1032804"/>
                      <a:pt x="288193" y="1064295"/>
                    </a:cubicBezTo>
                    <a:lnTo>
                      <a:pt x="269032" y="1075936"/>
                    </a:lnTo>
                    <a:lnTo>
                      <a:pt x="265302" y="1073816"/>
                    </a:lnTo>
                    <a:cubicBezTo>
                      <a:pt x="105661" y="965811"/>
                      <a:pt x="0" y="785675"/>
                      <a:pt x="0" y="578062"/>
                    </a:cubicBezTo>
                    <a:cubicBezTo>
                      <a:pt x="0" y="305314"/>
                      <a:pt x="187842" y="73276"/>
                      <a:pt x="441021" y="0"/>
                    </a:cubicBez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noAutofit/>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grpSp>
      </p:grpSp>
      <p:sp>
        <p:nvSpPr>
          <p:cNvPr id="123" name="Title 1">
            <a:extLst>
              <a:ext uri="{FF2B5EF4-FFF2-40B4-BE49-F238E27FC236}">
                <a16:creationId xmlns:a16="http://schemas.microsoft.com/office/drawing/2014/main" id="{963BD6F8-C90B-400B-9227-CF0BD18BA73C}"/>
              </a:ext>
            </a:extLst>
          </p:cNvPr>
          <p:cNvSpPr>
            <a:spLocks noGrp="1"/>
          </p:cNvSpPr>
          <p:nvPr>
            <p:ph type="title"/>
          </p:nvPr>
        </p:nvSpPr>
        <p:spPr>
          <a:xfrm>
            <a:off x="583558" y="521884"/>
            <a:ext cx="11027418" cy="528644"/>
          </a:xfrm>
        </p:spPr>
        <p:txBody>
          <a:bodyPr/>
          <a:lstStyle/>
          <a:p>
            <a:r>
              <a:rPr lang="en-US" dirty="0"/>
              <a:t>Azure Services</a:t>
            </a:r>
          </a:p>
        </p:txBody>
      </p:sp>
    </p:spTree>
    <p:extLst>
      <p:ext uri="{BB962C8B-B14F-4D97-AF65-F5344CB8AC3E}">
        <p14:creationId xmlns:p14="http://schemas.microsoft.com/office/powerpoint/2010/main" val="254461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30"/>
                                        </p:tgtEl>
                                        <p:attrNameLst>
                                          <p:attrName>style.visibility</p:attrName>
                                        </p:attrNameLst>
                                      </p:cBhvr>
                                      <p:to>
                                        <p:strVal val="visible"/>
                                      </p:to>
                                    </p:set>
                                    <p:anim calcmode="lin" valueType="num">
                                      <p:cBhvr additive="base">
                                        <p:cTn id="7" dur="1000" fill="hold"/>
                                        <p:tgtEl>
                                          <p:spTgt spid="130"/>
                                        </p:tgtEl>
                                        <p:attrNameLst>
                                          <p:attrName>ppt_x</p:attrName>
                                        </p:attrNameLst>
                                      </p:cBhvr>
                                      <p:tavLst>
                                        <p:tav tm="0">
                                          <p:val>
                                            <p:strVal val="#ppt_x"/>
                                          </p:val>
                                        </p:tav>
                                        <p:tav tm="100000">
                                          <p:val>
                                            <p:strVal val="#ppt_x"/>
                                          </p:val>
                                        </p:tav>
                                      </p:tavLst>
                                    </p:anim>
                                    <p:anim calcmode="lin" valueType="num">
                                      <p:cBhvr additive="base">
                                        <p:cTn id="8" dur="1000" fill="hold"/>
                                        <p:tgtEl>
                                          <p:spTgt spid="13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31"/>
                                        </p:tgtEl>
                                        <p:attrNameLst>
                                          <p:attrName>style.visibility</p:attrName>
                                        </p:attrNameLst>
                                      </p:cBhvr>
                                      <p:to>
                                        <p:strVal val="visible"/>
                                      </p:to>
                                    </p:set>
                                    <p:anim calcmode="lin" valueType="num">
                                      <p:cBhvr additive="base">
                                        <p:cTn id="11" dur="1000" fill="hold"/>
                                        <p:tgtEl>
                                          <p:spTgt spid="131"/>
                                        </p:tgtEl>
                                        <p:attrNameLst>
                                          <p:attrName>ppt_x</p:attrName>
                                        </p:attrNameLst>
                                      </p:cBhvr>
                                      <p:tavLst>
                                        <p:tav tm="0">
                                          <p:val>
                                            <p:strVal val="#ppt_x"/>
                                          </p:val>
                                        </p:tav>
                                        <p:tav tm="100000">
                                          <p:val>
                                            <p:strVal val="#ppt_x"/>
                                          </p:val>
                                        </p:tav>
                                      </p:tavLst>
                                    </p:anim>
                                    <p:anim calcmode="lin" valueType="num">
                                      <p:cBhvr additive="base">
                                        <p:cTn id="12" dur="1000" fill="hold"/>
                                        <p:tgtEl>
                                          <p:spTgt spid="131"/>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32"/>
                                        </p:tgtEl>
                                        <p:attrNameLst>
                                          <p:attrName>style.visibility</p:attrName>
                                        </p:attrNameLst>
                                      </p:cBhvr>
                                      <p:to>
                                        <p:strVal val="visible"/>
                                      </p:to>
                                    </p:set>
                                    <p:anim calcmode="lin" valueType="num">
                                      <p:cBhvr additive="base">
                                        <p:cTn id="15" dur="1000" fill="hold"/>
                                        <p:tgtEl>
                                          <p:spTgt spid="132"/>
                                        </p:tgtEl>
                                        <p:attrNameLst>
                                          <p:attrName>ppt_x</p:attrName>
                                        </p:attrNameLst>
                                      </p:cBhvr>
                                      <p:tavLst>
                                        <p:tav tm="0">
                                          <p:val>
                                            <p:strVal val="#ppt_x"/>
                                          </p:val>
                                        </p:tav>
                                        <p:tav tm="100000">
                                          <p:val>
                                            <p:strVal val="#ppt_x"/>
                                          </p:val>
                                        </p:tav>
                                      </p:tavLst>
                                    </p:anim>
                                    <p:anim calcmode="lin" valueType="num">
                                      <p:cBhvr additive="base">
                                        <p:cTn id="16" dur="1000" fill="hold"/>
                                        <p:tgtEl>
                                          <p:spTgt spid="132"/>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48"/>
                                        </p:tgtEl>
                                        <p:attrNameLst>
                                          <p:attrName>style.visibility</p:attrName>
                                        </p:attrNameLst>
                                      </p:cBhvr>
                                      <p:to>
                                        <p:strVal val="visible"/>
                                      </p:to>
                                    </p:set>
                                    <p:animEffect transition="in" filter="fade">
                                      <p:cBhvr>
                                        <p:cTn id="20" dur="500"/>
                                        <p:tgtEl>
                                          <p:spTgt spid="148"/>
                                        </p:tgtEl>
                                      </p:cBhvr>
                                    </p:animEffect>
                                  </p:childTnLst>
                                </p:cTn>
                              </p:par>
                              <p:par>
                                <p:cTn id="21" presetID="2" presetClass="entr" presetSubtype="4" decel="100000" fill="hold" grpId="0" nodeType="withEffect">
                                  <p:stCondLst>
                                    <p:cond delay="0"/>
                                  </p:stCondLst>
                                  <p:childTnLst>
                                    <p:set>
                                      <p:cBhvr>
                                        <p:cTn id="22" dur="1" fill="hold">
                                          <p:stCondLst>
                                            <p:cond delay="0"/>
                                          </p:stCondLst>
                                        </p:cTn>
                                        <p:tgtEl>
                                          <p:spTgt spid="133"/>
                                        </p:tgtEl>
                                        <p:attrNameLst>
                                          <p:attrName>style.visibility</p:attrName>
                                        </p:attrNameLst>
                                      </p:cBhvr>
                                      <p:to>
                                        <p:strVal val="visible"/>
                                      </p:to>
                                    </p:set>
                                    <p:anim calcmode="lin" valueType="num">
                                      <p:cBhvr additive="base">
                                        <p:cTn id="23" dur="1000" fill="hold"/>
                                        <p:tgtEl>
                                          <p:spTgt spid="133"/>
                                        </p:tgtEl>
                                        <p:attrNameLst>
                                          <p:attrName>ppt_x</p:attrName>
                                        </p:attrNameLst>
                                      </p:cBhvr>
                                      <p:tavLst>
                                        <p:tav tm="0">
                                          <p:val>
                                            <p:strVal val="#ppt_x"/>
                                          </p:val>
                                        </p:tav>
                                        <p:tav tm="100000">
                                          <p:val>
                                            <p:strVal val="#ppt_x"/>
                                          </p:val>
                                        </p:tav>
                                      </p:tavLst>
                                    </p:anim>
                                    <p:anim calcmode="lin" valueType="num">
                                      <p:cBhvr additive="base">
                                        <p:cTn id="24" dur="1000" fill="hold"/>
                                        <p:tgtEl>
                                          <p:spTgt spid="13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0"/>
                                  </p:stCondLst>
                                  <p:childTnLst>
                                    <p:set>
                                      <p:cBhvr>
                                        <p:cTn id="26" dur="1" fill="hold">
                                          <p:stCondLst>
                                            <p:cond delay="0"/>
                                          </p:stCondLst>
                                        </p:cTn>
                                        <p:tgtEl>
                                          <p:spTgt spid="134"/>
                                        </p:tgtEl>
                                        <p:attrNameLst>
                                          <p:attrName>style.visibility</p:attrName>
                                        </p:attrNameLst>
                                      </p:cBhvr>
                                      <p:to>
                                        <p:strVal val="visible"/>
                                      </p:to>
                                    </p:set>
                                    <p:anim calcmode="lin" valueType="num">
                                      <p:cBhvr additive="base">
                                        <p:cTn id="27" dur="1000" fill="hold"/>
                                        <p:tgtEl>
                                          <p:spTgt spid="134"/>
                                        </p:tgtEl>
                                        <p:attrNameLst>
                                          <p:attrName>ppt_x</p:attrName>
                                        </p:attrNameLst>
                                      </p:cBhvr>
                                      <p:tavLst>
                                        <p:tav tm="0">
                                          <p:val>
                                            <p:strVal val="#ppt_x"/>
                                          </p:val>
                                        </p:tav>
                                        <p:tav tm="100000">
                                          <p:val>
                                            <p:strVal val="#ppt_x"/>
                                          </p:val>
                                        </p:tav>
                                      </p:tavLst>
                                    </p:anim>
                                    <p:anim calcmode="lin" valueType="num">
                                      <p:cBhvr additive="base">
                                        <p:cTn id="28" dur="1000" fill="hold"/>
                                        <p:tgtEl>
                                          <p:spTgt spid="134"/>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0"/>
                                  </p:stCondLst>
                                  <p:childTnLst>
                                    <p:set>
                                      <p:cBhvr>
                                        <p:cTn id="30" dur="1" fill="hold">
                                          <p:stCondLst>
                                            <p:cond delay="0"/>
                                          </p:stCondLst>
                                        </p:cTn>
                                        <p:tgtEl>
                                          <p:spTgt spid="135"/>
                                        </p:tgtEl>
                                        <p:attrNameLst>
                                          <p:attrName>style.visibility</p:attrName>
                                        </p:attrNameLst>
                                      </p:cBhvr>
                                      <p:to>
                                        <p:strVal val="visible"/>
                                      </p:to>
                                    </p:set>
                                    <p:anim calcmode="lin" valueType="num">
                                      <p:cBhvr additive="base">
                                        <p:cTn id="31" dur="1000" fill="hold"/>
                                        <p:tgtEl>
                                          <p:spTgt spid="135"/>
                                        </p:tgtEl>
                                        <p:attrNameLst>
                                          <p:attrName>ppt_x</p:attrName>
                                        </p:attrNameLst>
                                      </p:cBhvr>
                                      <p:tavLst>
                                        <p:tav tm="0">
                                          <p:val>
                                            <p:strVal val="#ppt_x"/>
                                          </p:val>
                                        </p:tav>
                                        <p:tav tm="100000">
                                          <p:val>
                                            <p:strVal val="#ppt_x"/>
                                          </p:val>
                                        </p:tav>
                                      </p:tavLst>
                                    </p:anim>
                                    <p:anim calcmode="lin" valueType="num">
                                      <p:cBhvr additive="base">
                                        <p:cTn id="32" dur="1000" fill="hold"/>
                                        <p:tgtEl>
                                          <p:spTgt spid="135"/>
                                        </p:tgtEl>
                                        <p:attrNameLst>
                                          <p:attrName>ppt_y</p:attrName>
                                        </p:attrNameLst>
                                      </p:cBhvr>
                                      <p:tavLst>
                                        <p:tav tm="0">
                                          <p:val>
                                            <p:strVal val="1+#ppt_h/2"/>
                                          </p:val>
                                        </p:tav>
                                        <p:tav tm="100000">
                                          <p:val>
                                            <p:strVal val="#ppt_y"/>
                                          </p:val>
                                        </p:tav>
                                      </p:tavLst>
                                    </p:anim>
                                  </p:childTnLst>
                                </p:cTn>
                              </p:par>
                            </p:childTnLst>
                          </p:cTn>
                        </p:par>
                        <p:par>
                          <p:cTn id="33" fill="hold">
                            <p:stCondLst>
                              <p:cond delay="2000"/>
                            </p:stCondLst>
                            <p:childTnLst>
                              <p:par>
                                <p:cTn id="34" presetID="10" presetClass="entr" presetSubtype="0" fill="hold" nodeType="afterEffect">
                                  <p:stCondLst>
                                    <p:cond delay="0"/>
                                  </p:stCondLst>
                                  <p:childTnLst>
                                    <p:set>
                                      <p:cBhvr>
                                        <p:cTn id="35" dur="1" fill="hold">
                                          <p:stCondLst>
                                            <p:cond delay="0"/>
                                          </p:stCondLst>
                                        </p:cTn>
                                        <p:tgtEl>
                                          <p:spTgt spid="140"/>
                                        </p:tgtEl>
                                        <p:attrNameLst>
                                          <p:attrName>style.visibility</p:attrName>
                                        </p:attrNameLst>
                                      </p:cBhvr>
                                      <p:to>
                                        <p:strVal val="visible"/>
                                      </p:to>
                                    </p:set>
                                    <p:animEffect transition="in" filter="fade">
                                      <p:cBhvr>
                                        <p:cTn id="36" dur="500"/>
                                        <p:tgtEl>
                                          <p:spTgt spid="140"/>
                                        </p:tgtEl>
                                      </p:cBhvr>
                                    </p:animEffect>
                                  </p:childTnLst>
                                </p:cTn>
                              </p:par>
                              <p:par>
                                <p:cTn id="37" presetID="2" presetClass="entr" presetSubtype="4" decel="100000" fill="hold" grpId="0" nodeType="withEffect">
                                  <p:stCondLst>
                                    <p:cond delay="0"/>
                                  </p:stCondLst>
                                  <p:childTnLst>
                                    <p:set>
                                      <p:cBhvr>
                                        <p:cTn id="38" dur="1" fill="hold">
                                          <p:stCondLst>
                                            <p:cond delay="0"/>
                                          </p:stCondLst>
                                        </p:cTn>
                                        <p:tgtEl>
                                          <p:spTgt spid="136"/>
                                        </p:tgtEl>
                                        <p:attrNameLst>
                                          <p:attrName>style.visibility</p:attrName>
                                        </p:attrNameLst>
                                      </p:cBhvr>
                                      <p:to>
                                        <p:strVal val="visible"/>
                                      </p:to>
                                    </p:set>
                                    <p:anim calcmode="lin" valueType="num">
                                      <p:cBhvr additive="base">
                                        <p:cTn id="39" dur="1000" fill="hold"/>
                                        <p:tgtEl>
                                          <p:spTgt spid="136"/>
                                        </p:tgtEl>
                                        <p:attrNameLst>
                                          <p:attrName>ppt_x</p:attrName>
                                        </p:attrNameLst>
                                      </p:cBhvr>
                                      <p:tavLst>
                                        <p:tav tm="0">
                                          <p:val>
                                            <p:strVal val="#ppt_x"/>
                                          </p:val>
                                        </p:tav>
                                        <p:tav tm="100000">
                                          <p:val>
                                            <p:strVal val="#ppt_x"/>
                                          </p:val>
                                        </p:tav>
                                      </p:tavLst>
                                    </p:anim>
                                    <p:anim calcmode="lin" valueType="num">
                                      <p:cBhvr additive="base">
                                        <p:cTn id="40" dur="1000" fill="hold"/>
                                        <p:tgtEl>
                                          <p:spTgt spid="136"/>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137"/>
                                        </p:tgtEl>
                                        <p:attrNameLst>
                                          <p:attrName>style.visibility</p:attrName>
                                        </p:attrNameLst>
                                      </p:cBhvr>
                                      <p:to>
                                        <p:strVal val="visible"/>
                                      </p:to>
                                    </p:set>
                                    <p:anim calcmode="lin" valueType="num">
                                      <p:cBhvr additive="base">
                                        <p:cTn id="43" dur="1000" fill="hold"/>
                                        <p:tgtEl>
                                          <p:spTgt spid="137"/>
                                        </p:tgtEl>
                                        <p:attrNameLst>
                                          <p:attrName>ppt_x</p:attrName>
                                        </p:attrNameLst>
                                      </p:cBhvr>
                                      <p:tavLst>
                                        <p:tav tm="0">
                                          <p:val>
                                            <p:strVal val="#ppt_x"/>
                                          </p:val>
                                        </p:tav>
                                        <p:tav tm="100000">
                                          <p:val>
                                            <p:strVal val="#ppt_x"/>
                                          </p:val>
                                        </p:tav>
                                      </p:tavLst>
                                    </p:anim>
                                    <p:anim calcmode="lin" valueType="num">
                                      <p:cBhvr additive="base">
                                        <p:cTn id="44" dur="1000" fill="hold"/>
                                        <p:tgtEl>
                                          <p:spTgt spid="137"/>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0"/>
                                  </p:stCondLst>
                                  <p:childTnLst>
                                    <p:set>
                                      <p:cBhvr>
                                        <p:cTn id="46" dur="1" fill="hold">
                                          <p:stCondLst>
                                            <p:cond delay="0"/>
                                          </p:stCondLst>
                                        </p:cTn>
                                        <p:tgtEl>
                                          <p:spTgt spid="138"/>
                                        </p:tgtEl>
                                        <p:attrNameLst>
                                          <p:attrName>style.visibility</p:attrName>
                                        </p:attrNameLst>
                                      </p:cBhvr>
                                      <p:to>
                                        <p:strVal val="visible"/>
                                      </p:to>
                                    </p:set>
                                    <p:anim calcmode="lin" valueType="num">
                                      <p:cBhvr additive="base">
                                        <p:cTn id="47" dur="1000" fill="hold"/>
                                        <p:tgtEl>
                                          <p:spTgt spid="138"/>
                                        </p:tgtEl>
                                        <p:attrNameLst>
                                          <p:attrName>ppt_x</p:attrName>
                                        </p:attrNameLst>
                                      </p:cBhvr>
                                      <p:tavLst>
                                        <p:tav tm="0">
                                          <p:val>
                                            <p:strVal val="#ppt_x"/>
                                          </p:val>
                                        </p:tav>
                                        <p:tav tm="100000">
                                          <p:val>
                                            <p:strVal val="#ppt_x"/>
                                          </p:val>
                                        </p:tav>
                                      </p:tavLst>
                                    </p:anim>
                                    <p:anim calcmode="lin" valueType="num">
                                      <p:cBhvr additive="base">
                                        <p:cTn id="48" dur="1000" fill="hold"/>
                                        <p:tgtEl>
                                          <p:spTgt spid="138"/>
                                        </p:tgtEl>
                                        <p:attrNameLst>
                                          <p:attrName>ppt_y</p:attrName>
                                        </p:attrNameLst>
                                      </p:cBhvr>
                                      <p:tavLst>
                                        <p:tav tm="0">
                                          <p:val>
                                            <p:strVal val="1+#ppt_h/2"/>
                                          </p:val>
                                        </p:tav>
                                        <p:tav tm="100000">
                                          <p:val>
                                            <p:strVal val="#ppt_y"/>
                                          </p:val>
                                        </p:tav>
                                      </p:tavLst>
                                    </p:anim>
                                  </p:childTnLst>
                                </p:cTn>
                              </p:par>
                            </p:childTnLst>
                          </p:cTn>
                        </p:par>
                        <p:par>
                          <p:cTn id="49" fill="hold">
                            <p:stCondLst>
                              <p:cond delay="3000"/>
                            </p:stCondLst>
                            <p:childTnLst>
                              <p:par>
                                <p:cTn id="50" presetID="10" presetClass="entr" presetSubtype="0" fill="hold" nodeType="afterEffect">
                                  <p:stCondLst>
                                    <p:cond delay="0"/>
                                  </p:stCondLst>
                                  <p:childTnLst>
                                    <p:set>
                                      <p:cBhvr>
                                        <p:cTn id="51" dur="1" fill="hold">
                                          <p:stCondLst>
                                            <p:cond delay="0"/>
                                          </p:stCondLst>
                                        </p:cTn>
                                        <p:tgtEl>
                                          <p:spTgt spid="144"/>
                                        </p:tgtEl>
                                        <p:attrNameLst>
                                          <p:attrName>style.visibility</p:attrName>
                                        </p:attrNameLst>
                                      </p:cBhvr>
                                      <p:to>
                                        <p:strVal val="visible"/>
                                      </p:to>
                                    </p:set>
                                    <p:animEffect transition="in" filter="fade">
                                      <p:cBhvr>
                                        <p:cTn id="52"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31" grpId="0" animBg="1"/>
      <p:bldP spid="132" grpId="0" animBg="1"/>
      <p:bldP spid="133" grpId="0" animBg="1"/>
      <p:bldP spid="134" grpId="0" animBg="1"/>
      <p:bldP spid="135" grpId="0" animBg="1"/>
      <p:bldP spid="136" grpId="0" animBg="1"/>
      <p:bldP spid="137" grpId="0" animBg="1"/>
      <p:bldP spid="13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6CC3FA-4307-4C36-A3ED-44530D3C9642}"/>
              </a:ext>
            </a:extLst>
          </p:cNvPr>
          <p:cNvPicPr>
            <a:picLocks noChangeAspect="1"/>
          </p:cNvPicPr>
          <p:nvPr/>
        </p:nvPicPr>
        <p:blipFill>
          <a:blip r:embed="rId3"/>
          <a:stretch>
            <a:fillRect/>
          </a:stretch>
        </p:blipFill>
        <p:spPr>
          <a:xfrm>
            <a:off x="0" y="0"/>
            <a:ext cx="12192000" cy="6355743"/>
          </a:xfrm>
          <a:prstGeom prst="rect">
            <a:avLst/>
          </a:prstGeom>
        </p:spPr>
      </p:pic>
      <p:sp>
        <p:nvSpPr>
          <p:cNvPr id="25" name="Rectangle 24">
            <a:extLst>
              <a:ext uri="{FF2B5EF4-FFF2-40B4-BE49-F238E27FC236}">
                <a16:creationId xmlns:a16="http://schemas.microsoft.com/office/drawing/2014/main" id="{1BF132AD-CFE7-403A-861D-50D65015D45F}"/>
              </a:ext>
            </a:extLst>
          </p:cNvPr>
          <p:cNvSpPr/>
          <p:nvPr/>
        </p:nvSpPr>
        <p:spPr bwMode="auto">
          <a:xfrm>
            <a:off x="0" y="0"/>
            <a:ext cx="12192000" cy="6858000"/>
          </a:xfrm>
          <a:prstGeom prst="rect">
            <a:avLst/>
          </a:prstGeom>
          <a:gradFill flip="none" rotWithShape="1">
            <a:gsLst>
              <a:gs pos="0">
                <a:schemeClr val="bg1"/>
              </a:gs>
              <a:gs pos="20000">
                <a:schemeClr val="bg1">
                  <a:alpha val="0"/>
                </a:scheme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7DDBF71B-D981-4C01-B8B4-A68B932D024A}"/>
              </a:ext>
            </a:extLst>
          </p:cNvPr>
          <p:cNvGrpSpPr/>
          <p:nvPr/>
        </p:nvGrpSpPr>
        <p:grpSpPr>
          <a:xfrm>
            <a:off x="1241849" y="5867690"/>
            <a:ext cx="9908325" cy="794064"/>
            <a:chOff x="1241849" y="5839115"/>
            <a:chExt cx="9908325" cy="794064"/>
          </a:xfrm>
        </p:grpSpPr>
        <p:grpSp>
          <p:nvGrpSpPr>
            <p:cNvPr id="30" name="Group 29">
              <a:extLst>
                <a:ext uri="{FF2B5EF4-FFF2-40B4-BE49-F238E27FC236}">
                  <a16:creationId xmlns:a16="http://schemas.microsoft.com/office/drawing/2014/main" id="{BBEFA531-8804-4670-BBB0-70B0808F182B}"/>
                </a:ext>
              </a:extLst>
            </p:cNvPr>
            <p:cNvGrpSpPr/>
            <p:nvPr/>
          </p:nvGrpSpPr>
          <p:grpSpPr>
            <a:xfrm>
              <a:off x="1241849" y="5839115"/>
              <a:ext cx="1509894" cy="794064"/>
              <a:chOff x="445267" y="5456956"/>
              <a:chExt cx="1651353" cy="1275033"/>
            </a:xfrm>
          </p:grpSpPr>
          <p:sp>
            <p:nvSpPr>
              <p:cNvPr id="41" name="TextBox 40">
                <a:extLst>
                  <a:ext uri="{FF2B5EF4-FFF2-40B4-BE49-F238E27FC236}">
                    <a16:creationId xmlns:a16="http://schemas.microsoft.com/office/drawing/2014/main" id="{4E0C930E-6D67-4BDF-A92B-FF822735B40A}"/>
                  </a:ext>
                </a:extLst>
              </p:cNvPr>
              <p:cNvSpPr txBox="1"/>
              <p:nvPr/>
            </p:nvSpPr>
            <p:spPr>
              <a:xfrm>
                <a:off x="445267" y="5456956"/>
                <a:ext cx="905345" cy="1275033"/>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150" normalizeH="0" baseline="0" noProof="0" dirty="0">
                    <a:ln>
                      <a:noFill/>
                    </a:ln>
                    <a:solidFill>
                      <a:srgbClr val="50E6FF"/>
                    </a:solidFill>
                    <a:effectLst/>
                    <a:uLnTx/>
                    <a:uFillTx/>
                    <a:latin typeface="Segoe UI"/>
                    <a:ea typeface="+mn-ea"/>
                    <a:cs typeface="+mn-cs"/>
                  </a:rPr>
                  <a:t>61</a:t>
                </a:r>
              </a:p>
            </p:txBody>
          </p:sp>
          <p:sp>
            <p:nvSpPr>
              <p:cNvPr id="42" name="TextBox 41">
                <a:extLst>
                  <a:ext uri="{FF2B5EF4-FFF2-40B4-BE49-F238E27FC236}">
                    <a16:creationId xmlns:a16="http://schemas.microsoft.com/office/drawing/2014/main" id="{8B9E3213-4322-412E-85DE-32EACBE55E7A}"/>
                  </a:ext>
                </a:extLst>
              </p:cNvPr>
              <p:cNvSpPr txBox="1"/>
              <p:nvPr/>
            </p:nvSpPr>
            <p:spPr>
              <a:xfrm>
                <a:off x="1126127" y="5611521"/>
                <a:ext cx="970493" cy="10081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a:t>
                </a:r>
                <a:b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regions</a:t>
                </a:r>
              </a:p>
            </p:txBody>
          </p:sp>
        </p:grpSp>
        <p:sp>
          <p:nvSpPr>
            <p:cNvPr id="31" name="Freeform: Shape 30">
              <a:extLst>
                <a:ext uri="{FF2B5EF4-FFF2-40B4-BE49-F238E27FC236}">
                  <a16:creationId xmlns:a16="http://schemas.microsoft.com/office/drawing/2014/main" id="{9D5D6D9D-7101-420D-B2EB-8D9F800E1243}"/>
                </a:ext>
              </a:extLst>
            </p:cNvPr>
            <p:cNvSpPr/>
            <p:nvPr/>
          </p:nvSpPr>
          <p:spPr bwMode="auto">
            <a:xfrm>
              <a:off x="2890875" y="5961827"/>
              <a:ext cx="0" cy="548640"/>
            </a:xfrm>
            <a:custGeom>
              <a:avLst/>
              <a:gdLst>
                <a:gd name="connsiteX0" fmla="*/ 0 w 0"/>
                <a:gd name="connsiteY0" fmla="*/ 0 h 609600"/>
                <a:gd name="connsiteX1" fmla="*/ 0 w 0"/>
                <a:gd name="connsiteY1" fmla="*/ 609600 h 609600"/>
              </a:gdLst>
              <a:ahLst/>
              <a:cxnLst>
                <a:cxn ang="0">
                  <a:pos x="connsiteX0" y="connsiteY0"/>
                </a:cxn>
                <a:cxn ang="0">
                  <a:pos x="connsiteX1" y="connsiteY1"/>
                </a:cxn>
              </a:cxnLst>
              <a:rect l="l" t="t" r="r" b="b"/>
              <a:pathLst>
                <a:path h="609600">
                  <a:moveTo>
                    <a:pt x="0" y="0"/>
                  </a:moveTo>
                  <a:lnTo>
                    <a:pt x="0" y="609600"/>
                  </a:lnTo>
                </a:path>
              </a:pathLst>
            </a:custGeom>
            <a:ln>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 name="TextBox 31">
              <a:extLst>
                <a:ext uri="{FF2B5EF4-FFF2-40B4-BE49-F238E27FC236}">
                  <a16:creationId xmlns:a16="http://schemas.microsoft.com/office/drawing/2014/main" id="{9645E6CE-2C0B-449F-8B26-EB2A273E9099}"/>
                </a:ext>
              </a:extLst>
            </p:cNvPr>
            <p:cNvSpPr txBox="1"/>
            <p:nvPr/>
          </p:nvSpPr>
          <p:spPr>
            <a:xfrm>
              <a:off x="2999520" y="5839115"/>
              <a:ext cx="1698222" cy="7940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a:ln>
                    <a:noFill/>
                  </a:ln>
                  <a:solidFill>
                    <a:srgbClr val="50E6FF"/>
                  </a:solidFill>
                  <a:effectLst/>
                  <a:uLnTx/>
                  <a:uFillTx/>
                  <a:latin typeface="Segoe UI"/>
                  <a:ea typeface="+mn-ea"/>
                  <a:cs typeface="+mn-cs"/>
                </a:rPr>
                <a:t>130K+</a:t>
              </a:r>
            </a:p>
          </p:txBody>
        </p:sp>
        <p:sp>
          <p:nvSpPr>
            <p:cNvPr id="33" name="TextBox 32">
              <a:extLst>
                <a:ext uri="{FF2B5EF4-FFF2-40B4-BE49-F238E27FC236}">
                  <a16:creationId xmlns:a16="http://schemas.microsoft.com/office/drawing/2014/main" id="{DE7DA27C-DED6-4E09-A372-038002765B36}"/>
                </a:ext>
              </a:extLst>
            </p:cNvPr>
            <p:cNvSpPr txBox="1"/>
            <p:nvPr/>
          </p:nvSpPr>
          <p:spPr>
            <a:xfrm>
              <a:off x="4438280" y="5922215"/>
              <a:ext cx="1629933"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a:t>
              </a:r>
              <a:r>
                <a:rPr kumimoji="0" lang="en-US" sz="1200" b="0" i="0" u="none" strike="noStrike" kern="1200" cap="none" spc="0" normalizeH="0" baseline="0" noProof="0" err="1">
                  <a:ln>
                    <a:noFill/>
                  </a:ln>
                  <a:solidFill>
                    <a:srgbClr val="FFFFFF"/>
                  </a:solidFill>
                  <a:effectLst/>
                  <a:uLnTx/>
                  <a:uFillTx/>
                  <a:latin typeface="Segoe UI Semibold" panose="020B0702040204020203" pitchFamily="34" charset="0"/>
                  <a:ea typeface="+mn-ea"/>
                  <a:cs typeface="Segoe UI Semibold" panose="020B0702040204020203" pitchFamily="34" charset="0"/>
                </a:rPr>
                <a:t>iles</a:t>
              </a: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 of fiber and </a:t>
              </a:r>
              <a:b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subsea cables</a:t>
              </a:r>
            </a:p>
          </p:txBody>
        </p:sp>
        <p:sp>
          <p:nvSpPr>
            <p:cNvPr id="34" name="Freeform: Shape 33">
              <a:extLst>
                <a:ext uri="{FF2B5EF4-FFF2-40B4-BE49-F238E27FC236}">
                  <a16:creationId xmlns:a16="http://schemas.microsoft.com/office/drawing/2014/main" id="{6EF923B8-BCA1-41C7-B24F-B37A073C6BD8}"/>
                </a:ext>
              </a:extLst>
            </p:cNvPr>
            <p:cNvSpPr/>
            <p:nvPr/>
          </p:nvSpPr>
          <p:spPr bwMode="auto">
            <a:xfrm>
              <a:off x="6190980" y="5961827"/>
              <a:ext cx="0" cy="548640"/>
            </a:xfrm>
            <a:custGeom>
              <a:avLst/>
              <a:gdLst>
                <a:gd name="connsiteX0" fmla="*/ 0 w 0"/>
                <a:gd name="connsiteY0" fmla="*/ 0 h 609600"/>
                <a:gd name="connsiteX1" fmla="*/ 0 w 0"/>
                <a:gd name="connsiteY1" fmla="*/ 609600 h 609600"/>
              </a:gdLst>
              <a:ahLst/>
              <a:cxnLst>
                <a:cxn ang="0">
                  <a:pos x="connsiteX0" y="connsiteY0"/>
                </a:cxn>
                <a:cxn ang="0">
                  <a:pos x="connsiteX1" y="connsiteY1"/>
                </a:cxn>
              </a:cxnLst>
              <a:rect l="l" t="t" r="r" b="b"/>
              <a:pathLst>
                <a:path h="609600">
                  <a:moveTo>
                    <a:pt x="0" y="0"/>
                  </a:moveTo>
                  <a:lnTo>
                    <a:pt x="0" y="609600"/>
                  </a:lnTo>
                </a:path>
              </a:pathLst>
            </a:custGeom>
            <a:ln>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35" name="Group 34">
              <a:extLst>
                <a:ext uri="{FF2B5EF4-FFF2-40B4-BE49-F238E27FC236}">
                  <a16:creationId xmlns:a16="http://schemas.microsoft.com/office/drawing/2014/main" id="{4A39C34C-7152-46C6-9652-D8D945D9EB07}"/>
                </a:ext>
              </a:extLst>
            </p:cNvPr>
            <p:cNvGrpSpPr/>
            <p:nvPr/>
          </p:nvGrpSpPr>
          <p:grpSpPr>
            <a:xfrm>
              <a:off x="6300529" y="5839115"/>
              <a:ext cx="1625709" cy="794064"/>
              <a:chOff x="9340383" y="5416111"/>
              <a:chExt cx="1778015" cy="1275033"/>
            </a:xfrm>
          </p:grpSpPr>
          <p:sp>
            <p:nvSpPr>
              <p:cNvPr id="39" name="TextBox 38">
                <a:extLst>
                  <a:ext uri="{FF2B5EF4-FFF2-40B4-BE49-F238E27FC236}">
                    <a16:creationId xmlns:a16="http://schemas.microsoft.com/office/drawing/2014/main" id="{77652C2F-D4B9-4BB9-989F-13EF48472674}"/>
                  </a:ext>
                </a:extLst>
              </p:cNvPr>
              <p:cNvSpPr txBox="1"/>
              <p:nvPr/>
            </p:nvSpPr>
            <p:spPr>
              <a:xfrm>
                <a:off x="9340383" y="5416111"/>
                <a:ext cx="1219162" cy="1275033"/>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a:ln>
                      <a:noFill/>
                    </a:ln>
                    <a:solidFill>
                      <a:srgbClr val="50E6FF"/>
                    </a:solidFill>
                    <a:effectLst/>
                    <a:uLnTx/>
                    <a:uFillTx/>
                    <a:latin typeface="Segoe UI"/>
                    <a:ea typeface="+mn-ea"/>
                    <a:cs typeface="+mn-cs"/>
                  </a:rPr>
                  <a:t>160</a:t>
                </a:r>
              </a:p>
            </p:txBody>
          </p:sp>
          <p:sp>
            <p:nvSpPr>
              <p:cNvPr id="40" name="TextBox 39">
                <a:extLst>
                  <a:ext uri="{FF2B5EF4-FFF2-40B4-BE49-F238E27FC236}">
                    <a16:creationId xmlns:a16="http://schemas.microsoft.com/office/drawing/2014/main" id="{1232F40E-24D7-472B-B265-4EF905D2A62E}"/>
                  </a:ext>
                </a:extLst>
              </p:cNvPr>
              <p:cNvSpPr txBox="1"/>
              <p:nvPr/>
            </p:nvSpPr>
            <p:spPr>
              <a:xfrm>
                <a:off x="10332272" y="5563889"/>
                <a:ext cx="786126" cy="10081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a:t>
                </a:r>
                <a:r>
                  <a:rPr kumimoji="0" lang="en-US" sz="1200" b="0" i="0" u="none" strike="noStrike" kern="1200" cap="none" spc="0" normalizeH="0" baseline="0" noProof="0" err="1">
                    <a:ln>
                      <a:noFill/>
                    </a:ln>
                    <a:solidFill>
                      <a:srgbClr val="FFFFFF"/>
                    </a:solidFill>
                    <a:effectLst/>
                    <a:uLnTx/>
                    <a:uFillTx/>
                    <a:latin typeface="Segoe UI Semibold" panose="020B0702040204020203" pitchFamily="34" charset="0"/>
                    <a:ea typeface="+mn-ea"/>
                    <a:cs typeface="Segoe UI Semibold" panose="020B0702040204020203" pitchFamily="34" charset="0"/>
                  </a:rPr>
                  <a:t>dge</a:t>
                </a:r>
                <a:b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sites</a:t>
                </a:r>
              </a:p>
            </p:txBody>
          </p:sp>
        </p:grpSp>
        <p:sp>
          <p:nvSpPr>
            <p:cNvPr id="36" name="Freeform: Shape 163">
              <a:extLst>
                <a:ext uri="{FF2B5EF4-FFF2-40B4-BE49-F238E27FC236}">
                  <a16:creationId xmlns:a16="http://schemas.microsoft.com/office/drawing/2014/main" id="{62208B2A-4D0C-4AB7-8F87-C391AAC4D67B}"/>
                </a:ext>
              </a:extLst>
            </p:cNvPr>
            <p:cNvSpPr/>
            <p:nvPr/>
          </p:nvSpPr>
          <p:spPr bwMode="auto">
            <a:xfrm>
              <a:off x="8061856" y="5961827"/>
              <a:ext cx="0" cy="548640"/>
            </a:xfrm>
            <a:custGeom>
              <a:avLst/>
              <a:gdLst>
                <a:gd name="connsiteX0" fmla="*/ 0 w 0"/>
                <a:gd name="connsiteY0" fmla="*/ 0 h 609600"/>
                <a:gd name="connsiteX1" fmla="*/ 0 w 0"/>
                <a:gd name="connsiteY1" fmla="*/ 609600 h 609600"/>
              </a:gdLst>
              <a:ahLst/>
              <a:cxnLst>
                <a:cxn ang="0">
                  <a:pos x="connsiteX0" y="connsiteY0"/>
                </a:cxn>
                <a:cxn ang="0">
                  <a:pos x="connsiteX1" y="connsiteY1"/>
                </a:cxn>
              </a:cxnLst>
              <a:rect l="l" t="t" r="r" b="b"/>
              <a:pathLst>
                <a:path h="609600">
                  <a:moveTo>
                    <a:pt x="0" y="0"/>
                  </a:moveTo>
                  <a:lnTo>
                    <a:pt x="0" y="609600"/>
                  </a:lnTo>
                </a:path>
              </a:pathLst>
            </a:custGeom>
            <a:ln>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 name="TextBox 36">
              <a:extLst>
                <a:ext uri="{FF2B5EF4-FFF2-40B4-BE49-F238E27FC236}">
                  <a16:creationId xmlns:a16="http://schemas.microsoft.com/office/drawing/2014/main" id="{5E03DE19-B8C3-4E64-AA25-D94F326B4B42}"/>
                </a:ext>
              </a:extLst>
            </p:cNvPr>
            <p:cNvSpPr txBox="1"/>
            <p:nvPr/>
          </p:nvSpPr>
          <p:spPr>
            <a:xfrm>
              <a:off x="8198292" y="5839115"/>
              <a:ext cx="1459374" cy="7940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a:ln>
                    <a:noFill/>
                  </a:ln>
                  <a:solidFill>
                    <a:srgbClr val="50E6FF"/>
                  </a:solidFill>
                  <a:effectLst/>
                  <a:uLnTx/>
                  <a:uFillTx/>
                  <a:latin typeface="Segoe UI"/>
                  <a:ea typeface="+mn-ea"/>
                  <a:cs typeface="+mn-cs"/>
                </a:rPr>
                <a:t>200+</a:t>
              </a:r>
              <a:endParaRPr kumimoji="0" lang="en-US" sz="4800" b="0" i="0" u="none" strike="noStrike" kern="1200" cap="none" spc="0" normalizeH="0" baseline="0" noProof="0">
                <a:ln>
                  <a:noFill/>
                </a:ln>
                <a:solidFill>
                  <a:srgbClr val="50E6FF"/>
                </a:solidFill>
                <a:effectLst/>
                <a:uLnTx/>
                <a:uFillTx/>
                <a:latin typeface="Segoe UI"/>
                <a:ea typeface="+mn-ea"/>
                <a:cs typeface="+mn-cs"/>
              </a:endParaRPr>
            </a:p>
          </p:txBody>
        </p:sp>
        <p:sp>
          <p:nvSpPr>
            <p:cNvPr id="38" name="TextBox 37">
              <a:extLst>
                <a:ext uri="{FF2B5EF4-FFF2-40B4-BE49-F238E27FC236}">
                  <a16:creationId xmlns:a16="http://schemas.microsoft.com/office/drawing/2014/main" id="{DF861B1C-045E-43CC-B3AE-A6A60A657C21}"/>
                </a:ext>
              </a:extLst>
            </p:cNvPr>
            <p:cNvSpPr txBox="1"/>
            <p:nvPr/>
          </p:nvSpPr>
          <p:spPr>
            <a:xfrm>
              <a:off x="9379997" y="5922215"/>
              <a:ext cx="1770177"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ExpressRoute partners</a:t>
              </a:r>
            </a:p>
          </p:txBody>
        </p:sp>
      </p:grpSp>
      <p:sp>
        <p:nvSpPr>
          <p:cNvPr id="5" name="Title 4">
            <a:extLst>
              <a:ext uri="{FF2B5EF4-FFF2-40B4-BE49-F238E27FC236}">
                <a16:creationId xmlns:a16="http://schemas.microsoft.com/office/drawing/2014/main" id="{8D327B24-4D72-449D-A3F8-B35A535A961C}"/>
              </a:ext>
            </a:extLst>
          </p:cNvPr>
          <p:cNvSpPr>
            <a:spLocks noGrp="1"/>
          </p:cNvSpPr>
          <p:nvPr>
            <p:ph type="title"/>
          </p:nvPr>
        </p:nvSpPr>
        <p:spPr/>
        <p:txBody>
          <a:bodyPr/>
          <a:lstStyle/>
          <a:p>
            <a:pPr algn="ctr"/>
            <a:r>
              <a:rPr lang="en-US"/>
              <a:t>Microsoft global network</a:t>
            </a:r>
          </a:p>
        </p:txBody>
      </p:sp>
      <p:pic>
        <p:nvPicPr>
          <p:cNvPr id="26" name="Picture 25">
            <a:extLst>
              <a:ext uri="{FF2B5EF4-FFF2-40B4-BE49-F238E27FC236}">
                <a16:creationId xmlns:a16="http://schemas.microsoft.com/office/drawing/2014/main" id="{96D4081A-6AE9-46CF-BF04-3CDA6B3DE573}"/>
              </a:ext>
            </a:extLst>
          </p:cNvPr>
          <p:cNvPicPr>
            <a:picLocks noChangeAspect="1"/>
          </p:cNvPicPr>
          <p:nvPr/>
        </p:nvPicPr>
        <p:blipFill>
          <a:blip r:embed="rId4"/>
          <a:stretch>
            <a:fillRect/>
          </a:stretch>
        </p:blipFill>
        <p:spPr>
          <a:xfrm>
            <a:off x="795870" y="3964446"/>
            <a:ext cx="1049362" cy="1009002"/>
          </a:xfrm>
          <a:prstGeom prst="rect">
            <a:avLst/>
          </a:prstGeom>
        </p:spPr>
      </p:pic>
    </p:spTree>
    <p:extLst>
      <p:ext uri="{BB962C8B-B14F-4D97-AF65-F5344CB8AC3E}">
        <p14:creationId xmlns:p14="http://schemas.microsoft.com/office/powerpoint/2010/main" val="162157096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4A3C1-C4D4-45DB-ABD0-324D1689FB35}"/>
              </a:ext>
            </a:extLst>
          </p:cNvPr>
          <p:cNvSpPr/>
          <p:nvPr/>
        </p:nvSpPr>
        <p:spPr>
          <a:xfrm>
            <a:off x="0" y="1575881"/>
            <a:ext cx="12192000" cy="5042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3CC90C-3B7D-4540-AED4-53E735B51E55}"/>
              </a:ext>
            </a:extLst>
          </p:cNvPr>
          <p:cNvSpPr>
            <a:spLocks noGrp="1"/>
          </p:cNvSpPr>
          <p:nvPr>
            <p:ph type="title"/>
          </p:nvPr>
        </p:nvSpPr>
        <p:spPr/>
        <p:txBody>
          <a:bodyPr/>
          <a:lstStyle/>
          <a:p>
            <a:r>
              <a:rPr lang="en-US"/>
              <a:t>Azure Regions</a:t>
            </a:r>
            <a:endParaRPr lang="en-US" dirty="0"/>
          </a:p>
        </p:txBody>
      </p:sp>
      <p:grpSp>
        <p:nvGrpSpPr>
          <p:cNvPr id="6" name="Group 5">
            <a:extLst>
              <a:ext uri="{FF2B5EF4-FFF2-40B4-BE49-F238E27FC236}">
                <a16:creationId xmlns:a16="http://schemas.microsoft.com/office/drawing/2014/main" id="{C88CCD27-361B-42B7-ACE0-452D775103F6}"/>
              </a:ext>
            </a:extLst>
          </p:cNvPr>
          <p:cNvGrpSpPr/>
          <p:nvPr/>
        </p:nvGrpSpPr>
        <p:grpSpPr>
          <a:xfrm>
            <a:off x="-69267" y="3450604"/>
            <a:ext cx="3804331" cy="2705372"/>
            <a:chOff x="-2087057" y="2798704"/>
            <a:chExt cx="4560581" cy="2705372"/>
          </a:xfrm>
        </p:grpSpPr>
        <p:sp>
          <p:nvSpPr>
            <p:cNvPr id="7" name="TextBox 6">
              <a:extLst>
                <a:ext uri="{FF2B5EF4-FFF2-40B4-BE49-F238E27FC236}">
                  <a16:creationId xmlns:a16="http://schemas.microsoft.com/office/drawing/2014/main" id="{E967DB77-97C2-4D32-9A5A-BC35B31F3F57}"/>
                </a:ext>
              </a:extLst>
            </p:cNvPr>
            <p:cNvSpPr txBox="1"/>
            <p:nvPr/>
          </p:nvSpPr>
          <p:spPr>
            <a:xfrm>
              <a:off x="-2087057" y="2798704"/>
              <a:ext cx="3801656" cy="2580706"/>
            </a:xfrm>
            <a:prstGeom prst="rect">
              <a:avLst/>
            </a:prstGeom>
            <a:noFill/>
          </p:spPr>
          <p:txBody>
            <a:bodyPr wrap="non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500" b="1" i="0" u="none" strike="noStrike" kern="1200" cap="none" spc="-42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60</a:t>
              </a:r>
              <a:r>
                <a:rPr kumimoji="0" lang="en-US" sz="8800" b="1" i="0" u="none" strike="noStrike" kern="1200" cap="none" spc="-42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a:t>
              </a:r>
              <a:endParaRPr kumimoji="0" lang="en-US" sz="14500" b="1" i="0" u="none" strike="noStrike" kern="1200" cap="none" spc="-42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endParaRPr>
            </a:p>
          </p:txBody>
        </p:sp>
        <p:sp>
          <p:nvSpPr>
            <p:cNvPr id="8" name="TextBox 7">
              <a:extLst>
                <a:ext uri="{FF2B5EF4-FFF2-40B4-BE49-F238E27FC236}">
                  <a16:creationId xmlns:a16="http://schemas.microsoft.com/office/drawing/2014/main" id="{EE5332A0-D571-48FD-AC3A-E4071A50DD71}"/>
                </a:ext>
              </a:extLst>
            </p:cNvPr>
            <p:cNvSpPr txBox="1"/>
            <p:nvPr/>
          </p:nvSpPr>
          <p:spPr>
            <a:xfrm>
              <a:off x="-2006254" y="4543813"/>
              <a:ext cx="4479778" cy="960263"/>
            </a:xfrm>
            <a:prstGeom prst="rect">
              <a:avLst/>
            </a:prstGeom>
            <a:noFill/>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dirty="0">
                  <a:ln>
                    <a:noFill/>
                  </a:ln>
                  <a:solidFill>
                    <a:schemeClr val="bg1"/>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a:t>
              </a:r>
              <a:r>
                <a:rPr kumimoji="0" lang="en-US" sz="2800" b="0" i="0" u="none" strike="noStrike" kern="1200" cap="none" spc="0" normalizeH="0" baseline="0" noProof="0" dirty="0">
                  <a:ln>
                    <a:noFill/>
                  </a:ln>
                  <a:solidFill>
                    <a:schemeClr val="bg1"/>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regions</a:t>
              </a:r>
            </a:p>
          </p:txBody>
        </p:sp>
      </p:grpSp>
      <p:sp>
        <p:nvSpPr>
          <p:cNvPr id="9" name="TextBox 8">
            <a:extLst>
              <a:ext uri="{FF2B5EF4-FFF2-40B4-BE49-F238E27FC236}">
                <a16:creationId xmlns:a16="http://schemas.microsoft.com/office/drawing/2014/main" id="{A9702122-5990-4B4E-B34E-54F0A3B33598}"/>
              </a:ext>
            </a:extLst>
          </p:cNvPr>
          <p:cNvSpPr txBox="1"/>
          <p:nvPr/>
        </p:nvSpPr>
        <p:spPr>
          <a:xfrm>
            <a:off x="20134" y="5700238"/>
            <a:ext cx="2611694" cy="1071062"/>
          </a:xfrm>
          <a:prstGeom prst="rect">
            <a:avLst/>
          </a:prstGeom>
          <a:noFill/>
          <a:ln>
            <a:noFill/>
          </a:ln>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lang="en-US" sz="1800" dirty="0">
                <a:solidFill>
                  <a:schemeClr val="bg1"/>
                </a:solidFill>
                <a:latin typeface="Segoe UI Semibold" panose="020B0702040204020203" pitchFamily="34" charset="0"/>
                <a:ea typeface="MS PGothic" panose="020B0600070205080204" pitchFamily="34" charset="-128"/>
                <a:cs typeface="Segoe UI Semibold" panose="020B0702040204020203" pitchFamily="34" charset="0"/>
              </a:rPr>
              <a:t>&gt; 3x the number of </a:t>
            </a:r>
            <a:r>
              <a:rPr kumimoji="0" lang="en-US" sz="1800" b="0" i="0" u="none" strike="noStrike" kern="1200" cap="none" spc="0" normalizeH="0" baseline="0" noProof="0" dirty="0">
                <a:ln>
                  <a:noFill/>
                </a:ln>
                <a:solidFill>
                  <a:schemeClr val="bg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AWS </a:t>
            </a:r>
            <a:r>
              <a:rPr lang="en-US" sz="1800" dirty="0">
                <a:solidFill>
                  <a:schemeClr val="bg1"/>
                </a:solidFill>
                <a:latin typeface="Segoe UI Semibold" panose="020B0702040204020203" pitchFamily="34" charset="0"/>
                <a:ea typeface="MS PGothic" panose="020B0600070205080204" pitchFamily="34" charset="-128"/>
                <a:cs typeface="Segoe UI Semibold" panose="020B0702040204020203" pitchFamily="34" charset="0"/>
              </a:rPr>
              <a:t>regions</a:t>
            </a:r>
            <a:endParaRPr kumimoji="0" lang="en-US" sz="1800" b="0" i="0" u="none" strike="noStrike" kern="1200" cap="none" spc="0" normalizeH="0" baseline="0" noProof="0" dirty="0">
              <a:ln>
                <a:noFill/>
              </a:ln>
              <a:solidFill>
                <a:schemeClr val="bg1"/>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1" name="Picture 10">
            <a:extLst>
              <a:ext uri="{FF2B5EF4-FFF2-40B4-BE49-F238E27FC236}">
                <a16:creationId xmlns:a16="http://schemas.microsoft.com/office/drawing/2014/main" id="{60456D4C-C85F-408A-B8F4-CC1343F86FE5}"/>
              </a:ext>
            </a:extLst>
          </p:cNvPr>
          <p:cNvPicPr>
            <a:picLocks noChangeAspect="1"/>
          </p:cNvPicPr>
          <p:nvPr/>
        </p:nvPicPr>
        <p:blipFill>
          <a:blip r:embed="rId2"/>
          <a:stretch>
            <a:fillRect/>
          </a:stretch>
        </p:blipFill>
        <p:spPr>
          <a:xfrm>
            <a:off x="8762775" y="372316"/>
            <a:ext cx="2591025" cy="670618"/>
          </a:xfrm>
          <a:prstGeom prst="rect">
            <a:avLst/>
          </a:prstGeom>
        </p:spPr>
      </p:pic>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2631827" y="1894969"/>
            <a:ext cx="9560173" cy="4340800"/>
          </a:xfrm>
          <a:prstGeom prst="rect">
            <a:avLst/>
          </a:prstGeom>
        </p:spPr>
      </p:pic>
    </p:spTree>
    <p:extLst>
      <p:ext uri="{BB962C8B-B14F-4D97-AF65-F5344CB8AC3E}">
        <p14:creationId xmlns:p14="http://schemas.microsoft.com/office/powerpoint/2010/main" val="3193625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9E9D7B3-F78F-4FA5-8FB9-CB46795844DE}"/>
              </a:ext>
            </a:extLst>
          </p:cNvPr>
          <p:cNvSpPr txBox="1">
            <a:spLocks/>
          </p:cNvSpPr>
          <p:nvPr/>
        </p:nvSpPr>
        <p:spPr>
          <a:xfrm>
            <a:off x="275482" y="312084"/>
            <a:ext cx="14913871" cy="946279"/>
          </a:xfrm>
          <a:prstGeom prst="rect">
            <a:avLst/>
          </a:prstGeom>
        </p:spPr>
        <p:txBody>
          <a:bodyPr lIns="182854" tIns="146283" rIns="182854" bIns="146283"/>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marL="0" marR="0" lvl="0" indent="0" algn="l" defTabSz="951304" rtl="0" eaLnBrk="1" fontAlgn="auto" latinLnBrk="0" hangingPunct="1">
              <a:lnSpc>
                <a:spcPct val="90000"/>
              </a:lnSpc>
              <a:spcBef>
                <a:spcPct val="0"/>
              </a:spcBef>
              <a:spcAft>
                <a:spcPts val="0"/>
              </a:spcAft>
              <a:buClrTx/>
              <a:buSzTx/>
              <a:buFontTx/>
              <a:buNone/>
              <a:tabLst/>
              <a:defRPr/>
            </a:pPr>
            <a:r>
              <a:rPr kumimoji="0" lang="en-US" sz="4488" b="0" i="0" u="none" strike="noStrike" kern="1200" cap="none" spc="-104" normalizeH="0" baseline="0" noProof="0" dirty="0">
                <a:ln w="3175">
                  <a:noFill/>
                </a:ln>
                <a:gradFill>
                  <a:gsLst>
                    <a:gs pos="1250">
                      <a:srgbClr val="FFFFFF"/>
                    </a:gs>
                    <a:gs pos="100000">
                      <a:srgbClr val="FFFFFF"/>
                    </a:gs>
                  </a:gsLst>
                  <a:lin ang="5400000" scaled="0"/>
                </a:gradFill>
                <a:effectLst/>
                <a:uLnTx/>
                <a:uFillTx/>
                <a:latin typeface="Segoe UI Light"/>
                <a:ea typeface="+mn-ea"/>
                <a:cs typeface="Arial" charset="0"/>
              </a:rPr>
              <a:t>Regions paired for geo-redundancy</a:t>
            </a:r>
          </a:p>
        </p:txBody>
      </p:sp>
      <p:sp>
        <p:nvSpPr>
          <p:cNvPr id="4" name="Freeform 128" descr="Cloud in US West">
            <a:extLst>
              <a:ext uri="{FF2B5EF4-FFF2-40B4-BE49-F238E27FC236}">
                <a16:creationId xmlns:a16="http://schemas.microsoft.com/office/drawing/2014/main" id="{3E887D13-329B-4E43-AED0-9410E8C82666}"/>
              </a:ext>
            </a:extLst>
          </p:cNvPr>
          <p:cNvSpPr>
            <a:spLocks noChangeAspect="1"/>
          </p:cNvSpPr>
          <p:nvPr/>
        </p:nvSpPr>
        <p:spPr bwMode="black">
          <a:xfrm>
            <a:off x="545976" y="2125872"/>
            <a:ext cx="4628608" cy="254880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pattFill prst="diagBrick">
            <a:fgClr>
              <a:srgbClr val="CDCDCD"/>
            </a:fgClr>
            <a:bgClr>
              <a:srgbClr val="FFFFFF"/>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1392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50" normalizeH="0" baseline="0" noProof="0">
              <a:ln>
                <a:noFill/>
              </a:ln>
              <a:gradFill>
                <a:gsLst>
                  <a:gs pos="36283">
                    <a:srgbClr val="FFFFFF"/>
                  </a:gs>
                  <a:gs pos="28000">
                    <a:srgbClr val="FFFFFF"/>
                  </a:gs>
                </a:gsLst>
                <a:lin ang="5400000" scaled="0"/>
              </a:gradFill>
              <a:effectLst/>
              <a:uLnTx/>
              <a:uFillTx/>
              <a:latin typeface="Segoe UI Light"/>
              <a:ea typeface="+mn-ea"/>
              <a:cs typeface="+mn-cs"/>
            </a:endParaRPr>
          </a:p>
        </p:txBody>
      </p:sp>
      <p:sp>
        <p:nvSpPr>
          <p:cNvPr id="5" name="Freeform 79" descr="Storage Drive">
            <a:extLst>
              <a:ext uri="{FF2B5EF4-FFF2-40B4-BE49-F238E27FC236}">
                <a16:creationId xmlns:a16="http://schemas.microsoft.com/office/drawing/2014/main" id="{4D91F4A2-23BE-4A99-A2F8-E4BBF5AA968D}"/>
              </a:ext>
            </a:extLst>
          </p:cNvPr>
          <p:cNvSpPr>
            <a:spLocks noEditPoints="1"/>
          </p:cNvSpPr>
          <p:nvPr/>
        </p:nvSpPr>
        <p:spPr bwMode="black">
          <a:xfrm>
            <a:off x="2697938" y="3283418"/>
            <a:ext cx="844873" cy="1112973"/>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293" tIns="41147" rIns="82293" bIns="41147"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599"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6" name="Freeform 79" descr="Storage Drive">
            <a:extLst>
              <a:ext uri="{FF2B5EF4-FFF2-40B4-BE49-F238E27FC236}">
                <a16:creationId xmlns:a16="http://schemas.microsoft.com/office/drawing/2014/main" id="{155AC515-2D49-4FB1-98BF-126538F3084F}"/>
              </a:ext>
            </a:extLst>
          </p:cNvPr>
          <p:cNvSpPr>
            <a:spLocks noEditPoints="1"/>
          </p:cNvSpPr>
          <p:nvPr/>
        </p:nvSpPr>
        <p:spPr bwMode="black">
          <a:xfrm>
            <a:off x="3605098" y="3283418"/>
            <a:ext cx="844873" cy="1112973"/>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293" tIns="41147" rIns="82293" bIns="41147"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599"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7" name="Freeform 79" descr="Storage Drive">
            <a:extLst>
              <a:ext uri="{FF2B5EF4-FFF2-40B4-BE49-F238E27FC236}">
                <a16:creationId xmlns:a16="http://schemas.microsoft.com/office/drawing/2014/main" id="{39CDA1BD-C2CC-4AA5-8895-525970197567}"/>
              </a:ext>
            </a:extLst>
          </p:cNvPr>
          <p:cNvSpPr>
            <a:spLocks noEditPoints="1"/>
          </p:cNvSpPr>
          <p:nvPr/>
        </p:nvSpPr>
        <p:spPr bwMode="black">
          <a:xfrm>
            <a:off x="1790778" y="3283418"/>
            <a:ext cx="844873" cy="1112973"/>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293" tIns="41147" rIns="82293" bIns="41147"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599" b="0" i="0" u="none" strike="noStrike" kern="1200" cap="none" spc="0" normalizeH="0" baseline="0" noProof="0" dirty="0">
              <a:ln>
                <a:noFill/>
              </a:ln>
              <a:solidFill>
                <a:srgbClr val="FFFFFF"/>
              </a:solidFill>
              <a:effectLst/>
              <a:uLnTx/>
              <a:uFillTx/>
              <a:latin typeface="Segoe UI Light"/>
              <a:ea typeface="+mn-ea"/>
              <a:cs typeface="+mn-cs"/>
            </a:endParaRPr>
          </a:p>
        </p:txBody>
      </p:sp>
      <p:cxnSp>
        <p:nvCxnSpPr>
          <p:cNvPr id="8" name="Straight Connector 7">
            <a:extLst>
              <a:ext uri="{FF2B5EF4-FFF2-40B4-BE49-F238E27FC236}">
                <a16:creationId xmlns:a16="http://schemas.microsoft.com/office/drawing/2014/main" id="{8E055633-4F8C-4635-B392-1169746BA714}"/>
              </a:ext>
            </a:extLst>
          </p:cNvPr>
          <p:cNvCxnSpPr/>
          <p:nvPr/>
        </p:nvCxnSpPr>
        <p:spPr>
          <a:xfrm>
            <a:off x="2635650" y="5497651"/>
            <a:ext cx="7160580" cy="0"/>
          </a:xfrm>
          <a:prstGeom prst="line">
            <a:avLst/>
          </a:prstGeom>
          <a:ln w="47625" cap="rnd">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F9BD2078-34E1-4DEF-A794-A97C5B2324DD}"/>
              </a:ext>
            </a:extLst>
          </p:cNvPr>
          <p:cNvSpPr/>
          <p:nvPr/>
        </p:nvSpPr>
        <p:spPr bwMode="auto">
          <a:xfrm>
            <a:off x="9803665" y="5381707"/>
            <a:ext cx="231889" cy="231889"/>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7" tIns="62152" rIns="124307" bIns="62152" numCol="1" rtlCol="0" anchor="ctr" anchorCtr="0" compatLnSpc="1">
            <a:prstTxWarp prst="textNoShape">
              <a:avLst/>
            </a:prstTxWarp>
          </a:bodyPr>
          <a:lstStyle/>
          <a:p>
            <a:pPr marL="0" marR="0" lvl="0" indent="0" algn="ctr" defTabSz="1242543" rtl="0" eaLnBrk="1" fontAlgn="base" latinLnBrk="0" hangingPunct="1">
              <a:lnSpc>
                <a:spcPct val="100000"/>
              </a:lnSpc>
              <a:spcBef>
                <a:spcPct val="0"/>
              </a:spcBef>
              <a:spcAft>
                <a:spcPct val="0"/>
              </a:spcAft>
              <a:buClrTx/>
              <a:buSzTx/>
              <a:buFontTx/>
              <a:buNone/>
              <a:tabLst/>
              <a:defRPr/>
            </a:pPr>
            <a:endParaRPr kumimoji="0" lang="en-US" sz="298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0" name="TextBox 9">
            <a:extLst>
              <a:ext uri="{FF2B5EF4-FFF2-40B4-BE49-F238E27FC236}">
                <a16:creationId xmlns:a16="http://schemas.microsoft.com/office/drawing/2014/main" id="{18B6DA0D-21C1-4D00-BF70-DD33796D26EA}"/>
              </a:ext>
            </a:extLst>
          </p:cNvPr>
          <p:cNvSpPr txBox="1"/>
          <p:nvPr/>
        </p:nvSpPr>
        <p:spPr>
          <a:xfrm>
            <a:off x="10165929" y="5210069"/>
            <a:ext cx="1118296" cy="973456"/>
          </a:xfrm>
          <a:prstGeom prst="rect">
            <a:avLst/>
          </a:prstGeom>
          <a:noFill/>
        </p:spPr>
        <p:txBody>
          <a:bodyPr wrap="square" lIns="0" tIns="146283" rIns="0" bIns="146283"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51" normalizeH="0" baseline="0" noProof="0" dirty="0">
                <a:ln>
                  <a:noFill/>
                </a:ln>
                <a:gradFill>
                  <a:gsLst>
                    <a:gs pos="61947">
                      <a:srgbClr val="FFFFFF"/>
                    </a:gs>
                    <a:gs pos="44000">
                      <a:srgbClr val="FFFFFF"/>
                    </a:gs>
                  </a:gsLst>
                  <a:lin ang="5400000" scaled="0"/>
                </a:gradFill>
                <a:effectLst/>
                <a:uLnTx/>
                <a:uFillTx/>
                <a:latin typeface="Segoe UI Light"/>
                <a:ea typeface="+mn-ea"/>
                <a:cs typeface="+mn-cs"/>
              </a:rPr>
              <a:t>US </a:t>
            </a:r>
          </a:p>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51" normalizeH="0" baseline="0" noProof="0" dirty="0">
                <a:ln>
                  <a:noFill/>
                </a:ln>
                <a:gradFill>
                  <a:gsLst>
                    <a:gs pos="61947">
                      <a:srgbClr val="FFFFFF"/>
                    </a:gs>
                    <a:gs pos="44000">
                      <a:srgbClr val="FFFFFF"/>
                    </a:gs>
                  </a:gsLst>
                  <a:lin ang="5400000" scaled="0"/>
                </a:gradFill>
                <a:effectLst/>
                <a:uLnTx/>
                <a:uFillTx/>
                <a:latin typeface="Segoe UI Light"/>
                <a:ea typeface="+mn-ea"/>
                <a:cs typeface="+mn-cs"/>
              </a:rPr>
              <a:t>East</a:t>
            </a:r>
          </a:p>
        </p:txBody>
      </p:sp>
      <p:sp>
        <p:nvSpPr>
          <p:cNvPr id="11" name="Oval 10">
            <a:extLst>
              <a:ext uri="{FF2B5EF4-FFF2-40B4-BE49-F238E27FC236}">
                <a16:creationId xmlns:a16="http://schemas.microsoft.com/office/drawing/2014/main" id="{7AC46AD7-07D5-4DF2-8AB3-F735FF909B7A}"/>
              </a:ext>
            </a:extLst>
          </p:cNvPr>
          <p:cNvSpPr/>
          <p:nvPr/>
        </p:nvSpPr>
        <p:spPr bwMode="auto">
          <a:xfrm>
            <a:off x="2480187" y="5381707"/>
            <a:ext cx="231889" cy="231889"/>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7" tIns="62152" rIns="124307" bIns="62152" numCol="1" rtlCol="0" anchor="ctr" anchorCtr="0" compatLnSpc="1">
            <a:prstTxWarp prst="textNoShape">
              <a:avLst/>
            </a:prstTxWarp>
          </a:bodyPr>
          <a:lstStyle/>
          <a:p>
            <a:pPr marL="0" marR="0" lvl="0" indent="0" algn="ctr" defTabSz="1242543" rtl="0" eaLnBrk="1" fontAlgn="base" latinLnBrk="0" hangingPunct="1">
              <a:lnSpc>
                <a:spcPct val="100000"/>
              </a:lnSpc>
              <a:spcBef>
                <a:spcPct val="0"/>
              </a:spcBef>
              <a:spcAft>
                <a:spcPct val="0"/>
              </a:spcAft>
              <a:buClrTx/>
              <a:buSzTx/>
              <a:buFontTx/>
              <a:buNone/>
              <a:tabLst/>
              <a:defRPr/>
            </a:pPr>
            <a:endParaRPr kumimoji="0" lang="en-US" sz="298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2" name="TextBox 11">
            <a:extLst>
              <a:ext uri="{FF2B5EF4-FFF2-40B4-BE49-F238E27FC236}">
                <a16:creationId xmlns:a16="http://schemas.microsoft.com/office/drawing/2014/main" id="{0687CC4C-C268-40B3-9CBB-FDC4BCBF4F06}"/>
              </a:ext>
            </a:extLst>
          </p:cNvPr>
          <p:cNvSpPr txBox="1"/>
          <p:nvPr/>
        </p:nvSpPr>
        <p:spPr>
          <a:xfrm>
            <a:off x="1376005" y="5210069"/>
            <a:ext cx="976762" cy="973456"/>
          </a:xfrm>
          <a:prstGeom prst="rect">
            <a:avLst/>
          </a:prstGeom>
          <a:noFill/>
        </p:spPr>
        <p:txBody>
          <a:bodyPr wrap="square" lIns="0" tIns="146283" rIns="0" bIns="146283"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50" normalizeH="0" baseline="0" noProof="0" dirty="0">
                <a:ln>
                  <a:noFill/>
                </a:ln>
                <a:gradFill>
                  <a:gsLst>
                    <a:gs pos="61947">
                      <a:srgbClr val="FFFFFF"/>
                    </a:gs>
                    <a:gs pos="44000">
                      <a:srgbClr val="FFFFFF"/>
                    </a:gs>
                  </a:gsLst>
                  <a:lin ang="5400000" scaled="0"/>
                </a:gradFill>
                <a:effectLst/>
                <a:uLnTx/>
                <a:uFillTx/>
                <a:latin typeface="Segoe UI Light"/>
                <a:ea typeface="+mn-ea"/>
                <a:cs typeface="+mn-cs"/>
              </a:rPr>
              <a:t>US West</a:t>
            </a:r>
          </a:p>
        </p:txBody>
      </p:sp>
      <p:sp>
        <p:nvSpPr>
          <p:cNvPr id="13" name="TextBox 12">
            <a:extLst>
              <a:ext uri="{FF2B5EF4-FFF2-40B4-BE49-F238E27FC236}">
                <a16:creationId xmlns:a16="http://schemas.microsoft.com/office/drawing/2014/main" id="{A1A2DB71-3D0A-4F0B-B552-FBB009F71D84}"/>
              </a:ext>
            </a:extLst>
          </p:cNvPr>
          <p:cNvSpPr txBox="1"/>
          <p:nvPr/>
        </p:nvSpPr>
        <p:spPr>
          <a:xfrm>
            <a:off x="5174583" y="4863543"/>
            <a:ext cx="1768311" cy="572383"/>
          </a:xfrm>
          <a:prstGeom prst="rect">
            <a:avLst/>
          </a:prstGeom>
          <a:noFill/>
        </p:spPr>
        <p:txBody>
          <a:bodyPr wrap="square" lIns="0" tIns="146283" rIns="0" bIns="146283"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51" normalizeH="0" baseline="0" noProof="0" dirty="0">
                <a:ln>
                  <a:noFill/>
                </a:ln>
                <a:gradFill>
                  <a:gsLst>
                    <a:gs pos="61947">
                      <a:srgbClr val="FFFFFF"/>
                    </a:gs>
                    <a:gs pos="44000">
                      <a:srgbClr val="FFFFFF"/>
                    </a:gs>
                  </a:gsLst>
                  <a:lin ang="5400000" scaled="0"/>
                </a:gradFill>
                <a:effectLst/>
                <a:uLnTx/>
                <a:uFillTx/>
                <a:latin typeface="Segoe UI Light"/>
                <a:ea typeface="+mn-ea"/>
                <a:cs typeface="+mn-cs"/>
              </a:rPr>
              <a:t>&gt; 100 miles</a:t>
            </a:r>
          </a:p>
        </p:txBody>
      </p:sp>
      <p:sp>
        <p:nvSpPr>
          <p:cNvPr id="14" name="TextBox 13">
            <a:extLst>
              <a:ext uri="{FF2B5EF4-FFF2-40B4-BE49-F238E27FC236}">
                <a16:creationId xmlns:a16="http://schemas.microsoft.com/office/drawing/2014/main" id="{C57B0290-8DBF-442F-B595-4B84221897B7}"/>
              </a:ext>
            </a:extLst>
          </p:cNvPr>
          <p:cNvSpPr txBox="1"/>
          <p:nvPr/>
        </p:nvSpPr>
        <p:spPr>
          <a:xfrm>
            <a:off x="275481" y="1120186"/>
            <a:ext cx="11008744" cy="1102286"/>
          </a:xfrm>
          <a:prstGeom prst="rect">
            <a:avLst/>
          </a:prstGeom>
          <a:noFill/>
        </p:spPr>
        <p:txBody>
          <a:bodyPr wrap="square" lIns="182854" tIns="146283" rIns="182854" bIns="146283"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856" b="1" i="0" u="none" strike="noStrike" kern="1200" cap="none" spc="-51"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Designed for high data availability, resiliency against regional disasters</a:t>
            </a:r>
          </a:p>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856" b="1" i="0" u="none" strike="noStrike" kern="1200" cap="none" spc="-51"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Geo-replicated data still within national boundaries for 8 countries </a:t>
            </a:r>
          </a:p>
        </p:txBody>
      </p:sp>
      <p:sp>
        <p:nvSpPr>
          <p:cNvPr id="15" name="TextBox 14">
            <a:extLst>
              <a:ext uri="{FF2B5EF4-FFF2-40B4-BE49-F238E27FC236}">
                <a16:creationId xmlns:a16="http://schemas.microsoft.com/office/drawing/2014/main" id="{E1E3BD61-5513-42B3-A0FE-27E4A4C69143}"/>
              </a:ext>
            </a:extLst>
          </p:cNvPr>
          <p:cNvSpPr txBox="1"/>
          <p:nvPr/>
        </p:nvSpPr>
        <p:spPr>
          <a:xfrm>
            <a:off x="4034663" y="6007935"/>
            <a:ext cx="4298541" cy="690942"/>
          </a:xfrm>
          <a:prstGeom prst="rect">
            <a:avLst/>
          </a:prstGeom>
          <a:noFill/>
        </p:spPr>
        <p:txBody>
          <a:bodyPr wrap="square" lIns="0" tIns="146283" rIns="0" bIns="146283"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51" normalizeH="0" baseline="0" noProof="0" dirty="0">
                <a:ln>
                  <a:noFill/>
                </a:ln>
                <a:gradFill>
                  <a:gsLst>
                    <a:gs pos="69027">
                      <a:srgbClr val="FFFFFF"/>
                    </a:gs>
                    <a:gs pos="56000">
                      <a:srgbClr val="FFFFFF"/>
                    </a:gs>
                  </a:gsLst>
                  <a:lin ang="5400000" scaled="0"/>
                </a:gradFill>
                <a:effectLst/>
                <a:uLnTx/>
                <a:uFillTx/>
                <a:latin typeface="Segoe UI Light"/>
                <a:ea typeface="+mn-ea"/>
                <a:cs typeface="+mn-cs"/>
              </a:rPr>
              <a:t>Geo replication</a:t>
            </a:r>
          </a:p>
        </p:txBody>
      </p:sp>
      <p:sp>
        <p:nvSpPr>
          <p:cNvPr id="16" name="Oval 15">
            <a:extLst>
              <a:ext uri="{FF2B5EF4-FFF2-40B4-BE49-F238E27FC236}">
                <a16:creationId xmlns:a16="http://schemas.microsoft.com/office/drawing/2014/main" id="{DAB574B1-C507-4C19-B692-48435A484557}"/>
              </a:ext>
            </a:extLst>
          </p:cNvPr>
          <p:cNvSpPr/>
          <p:nvPr/>
        </p:nvSpPr>
        <p:spPr bwMode="auto">
          <a:xfrm>
            <a:off x="9841788" y="5419831"/>
            <a:ext cx="155640" cy="15564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7" tIns="62152" rIns="124307" bIns="62152" numCol="1" rtlCol="0" anchor="ctr" anchorCtr="0" compatLnSpc="1">
            <a:prstTxWarp prst="textNoShape">
              <a:avLst/>
            </a:prstTxWarp>
          </a:bodyPr>
          <a:lstStyle/>
          <a:p>
            <a:pPr marL="0" marR="0" lvl="0" indent="0" algn="ctr" defTabSz="1242543" rtl="0" eaLnBrk="1" fontAlgn="base" latinLnBrk="0" hangingPunct="1">
              <a:lnSpc>
                <a:spcPct val="100000"/>
              </a:lnSpc>
              <a:spcBef>
                <a:spcPct val="0"/>
              </a:spcBef>
              <a:spcAft>
                <a:spcPct val="0"/>
              </a:spcAft>
              <a:buClrTx/>
              <a:buSzTx/>
              <a:buFontTx/>
              <a:buNone/>
              <a:tabLst/>
              <a:defRPr/>
            </a:pPr>
            <a:endParaRPr kumimoji="0" lang="en-US" sz="298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grpSp>
        <p:nvGrpSpPr>
          <p:cNvPr id="17" name="Group 16" descr="Cloud in US East">
            <a:extLst>
              <a:ext uri="{FF2B5EF4-FFF2-40B4-BE49-F238E27FC236}">
                <a16:creationId xmlns:a16="http://schemas.microsoft.com/office/drawing/2014/main" id="{AE6958AC-7DE1-41AC-B874-0050BB4C75CE}"/>
              </a:ext>
            </a:extLst>
          </p:cNvPr>
          <p:cNvGrpSpPr/>
          <p:nvPr/>
        </p:nvGrpSpPr>
        <p:grpSpPr>
          <a:xfrm>
            <a:off x="7273334" y="2125872"/>
            <a:ext cx="4628608" cy="2548808"/>
            <a:chOff x="7273482" y="2125677"/>
            <a:chExt cx="4629265" cy="2549169"/>
          </a:xfrm>
        </p:grpSpPr>
        <p:sp>
          <p:nvSpPr>
            <p:cNvPr id="18" name="Freeform 128">
              <a:extLst>
                <a:ext uri="{FF2B5EF4-FFF2-40B4-BE49-F238E27FC236}">
                  <a16:creationId xmlns:a16="http://schemas.microsoft.com/office/drawing/2014/main" id="{5592E72F-CCE2-476F-9A9D-2A677E379007}"/>
                </a:ext>
              </a:extLst>
            </p:cNvPr>
            <p:cNvSpPr>
              <a:spLocks noChangeAspect="1"/>
            </p:cNvSpPr>
            <p:nvPr/>
          </p:nvSpPr>
          <p:spPr bwMode="black">
            <a:xfrm>
              <a:off x="7273482" y="2125677"/>
              <a:ext cx="4629265" cy="254916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pattFill prst="diagBrick">
              <a:fgClr>
                <a:srgbClr val="CDCDCD"/>
              </a:fgClr>
              <a:bgClr>
                <a:srgbClr val="FFFFFF"/>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1392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50" normalizeH="0" baseline="0" noProof="0">
                <a:ln>
                  <a:noFill/>
                </a:ln>
                <a:gradFill>
                  <a:gsLst>
                    <a:gs pos="36283">
                      <a:srgbClr val="FFFFFF"/>
                    </a:gs>
                    <a:gs pos="28000">
                      <a:srgbClr val="FFFFFF"/>
                    </a:gs>
                  </a:gsLst>
                  <a:lin ang="5400000" scaled="0"/>
                </a:gradFill>
                <a:effectLst/>
                <a:uLnTx/>
                <a:uFillTx/>
                <a:latin typeface="Segoe UI Light"/>
                <a:ea typeface="+mn-ea"/>
                <a:cs typeface="+mn-cs"/>
              </a:endParaRPr>
            </a:p>
          </p:txBody>
        </p:sp>
        <p:sp>
          <p:nvSpPr>
            <p:cNvPr id="19" name="Freeform 79" descr="Storage Drive">
              <a:extLst>
                <a:ext uri="{FF2B5EF4-FFF2-40B4-BE49-F238E27FC236}">
                  <a16:creationId xmlns:a16="http://schemas.microsoft.com/office/drawing/2014/main" id="{0F0784AB-7DFD-445D-B133-B54532465550}"/>
                </a:ext>
              </a:extLst>
            </p:cNvPr>
            <p:cNvSpPr>
              <a:spLocks noEditPoints="1"/>
            </p:cNvSpPr>
            <p:nvPr/>
          </p:nvSpPr>
          <p:spPr bwMode="black">
            <a:xfrm>
              <a:off x="9425750" y="3283387"/>
              <a:ext cx="844993" cy="111313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6"/>
            </a:solidFill>
            <a:ln>
              <a:noFill/>
            </a:ln>
          </p:spPr>
          <p:txBody>
            <a:bodyPr vert="horz" wrap="square" lIns="82293" tIns="41147" rIns="82293" bIns="41147"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599"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20" name="Freeform 79" descr="Storage Drive">
              <a:extLst>
                <a:ext uri="{FF2B5EF4-FFF2-40B4-BE49-F238E27FC236}">
                  <a16:creationId xmlns:a16="http://schemas.microsoft.com/office/drawing/2014/main" id="{CB6DDFB0-5907-4A7D-A075-0B8162EC5421}"/>
                </a:ext>
              </a:extLst>
            </p:cNvPr>
            <p:cNvSpPr>
              <a:spLocks noEditPoints="1"/>
            </p:cNvSpPr>
            <p:nvPr/>
          </p:nvSpPr>
          <p:spPr bwMode="black">
            <a:xfrm>
              <a:off x="10333038" y="3283387"/>
              <a:ext cx="844993" cy="111313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6"/>
            </a:solidFill>
            <a:ln>
              <a:noFill/>
            </a:ln>
          </p:spPr>
          <p:txBody>
            <a:bodyPr vert="horz" wrap="square" lIns="82293" tIns="41147" rIns="82293" bIns="41147"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599"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21" name="Freeform 79" descr="Storage Drive">
              <a:extLst>
                <a:ext uri="{FF2B5EF4-FFF2-40B4-BE49-F238E27FC236}">
                  <a16:creationId xmlns:a16="http://schemas.microsoft.com/office/drawing/2014/main" id="{7BB68669-7F78-4136-921A-CB3EAC022677}"/>
                </a:ext>
              </a:extLst>
            </p:cNvPr>
            <p:cNvSpPr>
              <a:spLocks noEditPoints="1"/>
            </p:cNvSpPr>
            <p:nvPr/>
          </p:nvSpPr>
          <p:spPr bwMode="black">
            <a:xfrm>
              <a:off x="8518461" y="3283387"/>
              <a:ext cx="844993" cy="111313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6"/>
            </a:solidFill>
            <a:ln>
              <a:noFill/>
            </a:ln>
          </p:spPr>
          <p:txBody>
            <a:bodyPr vert="horz" wrap="square" lIns="82293" tIns="41147" rIns="82293" bIns="41147"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599" b="0" i="0" u="none" strike="noStrike" kern="1200" cap="none" spc="0" normalizeH="0" baseline="0" noProof="0" dirty="0">
                <a:ln>
                  <a:noFill/>
                </a:ln>
                <a:solidFill>
                  <a:srgbClr val="FFFFFF"/>
                </a:solidFill>
                <a:effectLst/>
                <a:uLnTx/>
                <a:uFillTx/>
                <a:latin typeface="Segoe UI Light"/>
                <a:ea typeface="+mn-ea"/>
                <a:cs typeface="+mn-cs"/>
              </a:endParaRPr>
            </a:p>
          </p:txBody>
        </p:sp>
      </p:grpSp>
    </p:spTree>
    <p:extLst>
      <p:ext uri="{BB962C8B-B14F-4D97-AF65-F5344CB8AC3E}">
        <p14:creationId xmlns:p14="http://schemas.microsoft.com/office/powerpoint/2010/main" val="19373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250" fill="hold"/>
                                        <p:tgtEl>
                                          <p:spTgt spid="17"/>
                                        </p:tgtEl>
                                        <p:attrNameLst>
                                          <p:attrName>ppt_x</p:attrName>
                                        </p:attrNameLst>
                                      </p:cBhvr>
                                      <p:tavLst>
                                        <p:tav tm="0">
                                          <p:val>
                                            <p:strVal val="1+#ppt_w/2"/>
                                          </p:val>
                                        </p:tav>
                                        <p:tav tm="100000">
                                          <p:val>
                                            <p:strVal val="#ppt_x"/>
                                          </p:val>
                                        </p:tav>
                                      </p:tavLst>
                                    </p:anim>
                                    <p:anim calcmode="lin" valueType="num">
                                      <p:cBhvr additive="base">
                                        <p:cTn id="8" dur="125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1250"/>
                            </p:stCondLst>
                            <p:childTnLst>
                              <p:par>
                                <p:cTn id="10" presetID="10" presetClass="entr" presetSubtype="0"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22" presetClass="entr" presetSubtype="2"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right)">
                                      <p:cBhvr>
                                        <p:cTn id="18" dur="1250"/>
                                        <p:tgtEl>
                                          <p:spTgt spid="8"/>
                                        </p:tgtEl>
                                      </p:cBhvr>
                                    </p:animEffect>
                                  </p:childTnLst>
                                </p:cTn>
                              </p:par>
                              <p:par>
                                <p:cTn id="19" presetID="10" presetClass="entr" presetSubtype="0" fill="hold" grpId="0" nodeType="withEffect">
                                  <p:stCondLst>
                                    <p:cond delay="60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600"/>
                                        <p:tgtEl>
                                          <p:spTgt spid="13"/>
                                        </p:tgtEl>
                                      </p:cBhvr>
                                    </p:animEffect>
                                  </p:childTnLst>
                                </p:cTn>
                              </p:par>
                              <p:par>
                                <p:cTn id="22" presetID="35" presetClass="path" presetSubtype="0" decel="100000" fill="hold" grpId="1" nodeType="withEffect">
                                  <p:stCondLst>
                                    <p:cond delay="250"/>
                                  </p:stCondLst>
                                  <p:childTnLst>
                                    <p:animMotion origin="layout" path="M -0.05553 0.00023 L 2.51979E-6 0.00023 " pathEditMode="relative" rAng="0" ptsTypes="AA">
                                      <p:cBhvr>
                                        <p:cTn id="23" dur="800" fill="hold"/>
                                        <p:tgtEl>
                                          <p:spTgt spid="13"/>
                                        </p:tgtEl>
                                        <p:attrNameLst>
                                          <p:attrName>ppt_x</p:attrName>
                                          <p:attrName>ppt_y</p:attrName>
                                        </p:attrNameLst>
                                      </p:cBhvr>
                                      <p:rCtr x="2770" y="0"/>
                                    </p:animMotion>
                                  </p:childTnLst>
                                </p:cTn>
                              </p:par>
                              <p:par>
                                <p:cTn id="24" presetID="10" presetClass="entr" presetSubtype="0" fill="hold" grpId="0" nodeType="withEffect">
                                  <p:stCondLst>
                                    <p:cond delay="25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600"/>
                                        <p:tgtEl>
                                          <p:spTgt spid="14"/>
                                        </p:tgtEl>
                                      </p:cBhvr>
                                    </p:animEffect>
                                  </p:childTnLst>
                                </p:cTn>
                              </p:par>
                              <p:par>
                                <p:cTn id="27" presetID="35" presetClass="path" presetSubtype="0" decel="100000" fill="hold" grpId="1" nodeType="withEffect">
                                  <p:stCondLst>
                                    <p:cond delay="50"/>
                                  </p:stCondLst>
                                  <p:childTnLst>
                                    <p:animMotion origin="layout" path="M -0.05553 0.00022 L 1.04417E-6 0.00022 " pathEditMode="relative" rAng="0" ptsTypes="AA">
                                      <p:cBhvr>
                                        <p:cTn id="28" dur="800" fill="hold"/>
                                        <p:tgtEl>
                                          <p:spTgt spid="14"/>
                                        </p:tgtEl>
                                        <p:attrNameLst>
                                          <p:attrName>ppt_x</p:attrName>
                                          <p:attrName>ppt_y</p:attrName>
                                        </p:attrNameLst>
                                      </p:cBhvr>
                                      <p:rCtr x="2770" y="0"/>
                                    </p:animMotion>
                                  </p:childTnLst>
                                </p:cTn>
                              </p:par>
                              <p:par>
                                <p:cTn id="29" presetID="10" presetClass="entr" presetSubtype="0" fill="hold" grpId="0" nodeType="withEffect">
                                  <p:stCondLst>
                                    <p:cond delay="55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600"/>
                                        <p:tgtEl>
                                          <p:spTgt spid="15"/>
                                        </p:tgtEl>
                                      </p:cBhvr>
                                    </p:animEffect>
                                  </p:childTnLst>
                                </p:cTn>
                              </p:par>
                              <p:par>
                                <p:cTn id="32" presetID="35" presetClass="path" presetSubtype="0" decel="100000" fill="hold" grpId="1" nodeType="withEffect">
                                  <p:stCondLst>
                                    <p:cond delay="450"/>
                                  </p:stCondLst>
                                  <p:childTnLst>
                                    <p:animMotion origin="layout" path="M -0.05553 0.00023 L -1.72836E-6 0.00023 " pathEditMode="relative" rAng="0" ptsTypes="AA">
                                      <p:cBhvr>
                                        <p:cTn id="33" dur="800" fill="hold"/>
                                        <p:tgtEl>
                                          <p:spTgt spid="15"/>
                                        </p:tgtEl>
                                        <p:attrNameLst>
                                          <p:attrName>ppt_x</p:attrName>
                                          <p:attrName>ppt_y</p:attrName>
                                        </p:attrNameLst>
                                      </p:cBhvr>
                                      <p:rCtr x="2770" y="0"/>
                                    </p:animMotion>
                                  </p:childTnLst>
                                </p:cTn>
                              </p:par>
                              <p:par>
                                <p:cTn id="34" presetID="10" presetClass="entr" presetSubtype="0" fill="hold" grpId="0" nodeType="withEffect">
                                  <p:stCondLst>
                                    <p:cond delay="125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grpId="0" nodeType="withEffect">
                                  <p:stCondLst>
                                    <p:cond delay="125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par>
                          <p:cTn id="40" fill="hold">
                            <p:stCondLst>
                              <p:cond delay="3000"/>
                            </p:stCondLst>
                            <p:childTnLst>
                              <p:par>
                                <p:cTn id="41" presetID="10" presetClass="entr" presetSubtype="0" fill="hold" grpId="0" nodeType="after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500"/>
                                        <p:tgtEl>
                                          <p:spTgt spid="4"/>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10" presetClass="entr" presetSubtype="0" fill="hold" grpId="0" nodeType="withEffect">
                                  <p:stCondLst>
                                    <p:cond delay="35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par>
                                <p:cTn id="50" presetID="10" presetClass="entr" presetSubtype="0" fill="hold" grpId="0" nodeType="withEffect">
                                  <p:stCondLst>
                                    <p:cond delay="45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childTnLst>
                          </p:cTn>
                        </p:par>
                        <p:par>
                          <p:cTn id="56" fill="hold">
                            <p:stCondLst>
                              <p:cond delay="3950"/>
                            </p:stCondLst>
                            <p:childTnLst>
                              <p:par>
                                <p:cTn id="57" presetID="35" presetClass="path" presetSubtype="0" repeatCount="4000" accel="50000" decel="50000" autoRev="1" fill="hold" grpId="1" nodeType="afterEffect">
                                  <p:stCondLst>
                                    <p:cond delay="0"/>
                                  </p:stCondLst>
                                  <p:childTnLst>
                                    <p:animMotion origin="layout" path="M 3.20654E-6 -3.67227E-6 L -0.58897 -3.67227E-6 " pathEditMode="relative" rAng="0" ptsTypes="AA">
                                      <p:cBhvr>
                                        <p:cTn id="58" dur="500" fill="hold"/>
                                        <p:tgtEl>
                                          <p:spTgt spid="16"/>
                                        </p:tgtEl>
                                        <p:attrNameLst>
                                          <p:attrName>ppt_x</p:attrName>
                                          <p:attrName>ppt_y</p:attrName>
                                        </p:attrNameLst>
                                      </p:cBhvr>
                                      <p:rCtr x="-29449" y="0"/>
                                    </p:animMotion>
                                  </p:childTnLst>
                                </p:cTn>
                              </p:par>
                              <p:par>
                                <p:cTn id="59" presetID="19" presetClass="emph" presetSubtype="0" fill="hold" grpId="1" nodeType="withEffect">
                                  <p:stCondLst>
                                    <p:cond delay="1000"/>
                                  </p:stCondLst>
                                  <p:childTnLst>
                                    <p:animClr clrSpc="rgb" dir="cw">
                                      <p:cBhvr override="childStyle">
                                        <p:cTn id="60" dur="500" fill="hold"/>
                                        <p:tgtEl>
                                          <p:spTgt spid="7"/>
                                        </p:tgtEl>
                                        <p:attrNameLst>
                                          <p:attrName>style.color</p:attrName>
                                        </p:attrNameLst>
                                      </p:cBhvr>
                                      <p:to>
                                        <a:schemeClr val="accent2"/>
                                      </p:to>
                                    </p:animClr>
                                    <p:animClr clrSpc="rgb" dir="cw">
                                      <p:cBhvr>
                                        <p:cTn id="61" dur="500" fill="hold"/>
                                        <p:tgtEl>
                                          <p:spTgt spid="7"/>
                                        </p:tgtEl>
                                        <p:attrNameLst>
                                          <p:attrName>fillcolor</p:attrName>
                                        </p:attrNameLst>
                                      </p:cBhvr>
                                      <p:to>
                                        <a:schemeClr val="accent2"/>
                                      </p:to>
                                    </p:animClr>
                                    <p:set>
                                      <p:cBhvr>
                                        <p:cTn id="62" dur="500" fill="hold"/>
                                        <p:tgtEl>
                                          <p:spTgt spid="7"/>
                                        </p:tgtEl>
                                        <p:attrNameLst>
                                          <p:attrName>fill.type</p:attrName>
                                        </p:attrNameLst>
                                      </p:cBhvr>
                                      <p:to>
                                        <p:strVal val="solid"/>
                                      </p:to>
                                    </p:set>
                                    <p:set>
                                      <p:cBhvr>
                                        <p:cTn id="63" dur="500" fill="hold"/>
                                        <p:tgtEl>
                                          <p:spTgt spid="7"/>
                                        </p:tgtEl>
                                        <p:attrNameLst>
                                          <p:attrName>fill.on</p:attrName>
                                        </p:attrNameLst>
                                      </p:cBhvr>
                                      <p:to>
                                        <p:strVal val="true"/>
                                      </p:to>
                                    </p:set>
                                  </p:childTnLst>
                                </p:cTn>
                              </p:par>
                              <p:par>
                                <p:cTn id="64" presetID="19" presetClass="emph" presetSubtype="0" fill="hold" grpId="1" nodeType="withEffect">
                                  <p:stCondLst>
                                    <p:cond delay="1500"/>
                                  </p:stCondLst>
                                  <p:childTnLst>
                                    <p:animClr clrSpc="rgb" dir="cw">
                                      <p:cBhvr override="childStyle">
                                        <p:cTn id="65" dur="500" fill="hold"/>
                                        <p:tgtEl>
                                          <p:spTgt spid="5"/>
                                        </p:tgtEl>
                                        <p:attrNameLst>
                                          <p:attrName>style.color</p:attrName>
                                        </p:attrNameLst>
                                      </p:cBhvr>
                                      <p:to>
                                        <a:schemeClr val="accent2"/>
                                      </p:to>
                                    </p:animClr>
                                    <p:animClr clrSpc="rgb" dir="cw">
                                      <p:cBhvr>
                                        <p:cTn id="66" dur="500" fill="hold"/>
                                        <p:tgtEl>
                                          <p:spTgt spid="5"/>
                                        </p:tgtEl>
                                        <p:attrNameLst>
                                          <p:attrName>fillcolor</p:attrName>
                                        </p:attrNameLst>
                                      </p:cBhvr>
                                      <p:to>
                                        <a:schemeClr val="accent2"/>
                                      </p:to>
                                    </p:animClr>
                                    <p:set>
                                      <p:cBhvr>
                                        <p:cTn id="67" dur="500" fill="hold"/>
                                        <p:tgtEl>
                                          <p:spTgt spid="5"/>
                                        </p:tgtEl>
                                        <p:attrNameLst>
                                          <p:attrName>fill.type</p:attrName>
                                        </p:attrNameLst>
                                      </p:cBhvr>
                                      <p:to>
                                        <p:strVal val="solid"/>
                                      </p:to>
                                    </p:set>
                                    <p:set>
                                      <p:cBhvr>
                                        <p:cTn id="68" dur="500" fill="hold"/>
                                        <p:tgtEl>
                                          <p:spTgt spid="5"/>
                                        </p:tgtEl>
                                        <p:attrNameLst>
                                          <p:attrName>fill.on</p:attrName>
                                        </p:attrNameLst>
                                      </p:cBhvr>
                                      <p:to>
                                        <p:strVal val="true"/>
                                      </p:to>
                                    </p:set>
                                  </p:childTnLst>
                                </p:cTn>
                              </p:par>
                              <p:par>
                                <p:cTn id="69" presetID="19" presetClass="emph" presetSubtype="0" fill="hold" grpId="1" nodeType="withEffect">
                                  <p:stCondLst>
                                    <p:cond delay="2000"/>
                                  </p:stCondLst>
                                  <p:childTnLst>
                                    <p:animClr clrSpc="rgb" dir="cw">
                                      <p:cBhvr override="childStyle">
                                        <p:cTn id="70" dur="500" fill="hold"/>
                                        <p:tgtEl>
                                          <p:spTgt spid="6"/>
                                        </p:tgtEl>
                                        <p:attrNameLst>
                                          <p:attrName>style.color</p:attrName>
                                        </p:attrNameLst>
                                      </p:cBhvr>
                                      <p:to>
                                        <a:schemeClr val="accent2"/>
                                      </p:to>
                                    </p:animClr>
                                    <p:animClr clrSpc="rgb" dir="cw">
                                      <p:cBhvr>
                                        <p:cTn id="71" dur="500" fill="hold"/>
                                        <p:tgtEl>
                                          <p:spTgt spid="6"/>
                                        </p:tgtEl>
                                        <p:attrNameLst>
                                          <p:attrName>fillcolor</p:attrName>
                                        </p:attrNameLst>
                                      </p:cBhvr>
                                      <p:to>
                                        <a:schemeClr val="accent2"/>
                                      </p:to>
                                    </p:animClr>
                                    <p:set>
                                      <p:cBhvr>
                                        <p:cTn id="72" dur="500" fill="hold"/>
                                        <p:tgtEl>
                                          <p:spTgt spid="6"/>
                                        </p:tgtEl>
                                        <p:attrNameLst>
                                          <p:attrName>fill.type</p:attrName>
                                        </p:attrNameLst>
                                      </p:cBhvr>
                                      <p:to>
                                        <p:strVal val="solid"/>
                                      </p:to>
                                    </p:set>
                                    <p:set>
                                      <p:cBhvr>
                                        <p:cTn id="73" dur="500" fill="hold"/>
                                        <p:tgtEl>
                                          <p:spTgt spid="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P spid="6" grpId="0" animBg="1"/>
      <p:bldP spid="6" grpId="1" animBg="1"/>
      <p:bldP spid="7" grpId="0" animBg="1"/>
      <p:bldP spid="7" grpId="1" animBg="1"/>
      <p:bldP spid="9" grpId="0" animBg="1"/>
      <p:bldP spid="10" grpId="0"/>
      <p:bldP spid="11" grpId="0" animBg="1"/>
      <p:bldP spid="12" grpId="0"/>
      <p:bldP spid="13" grpId="0"/>
      <p:bldP spid="13" grpId="1"/>
      <p:bldP spid="14" grpId="0"/>
      <p:bldP spid="14" grpId="1"/>
      <p:bldP spid="15" grpId="0"/>
      <p:bldP spid="15" grpId="1"/>
      <p:bldP spid="16" grpId="0" animBg="1"/>
      <p:bldP spid="16"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ACH PPT Template - 2018">
  <a:themeElements>
    <a:clrScheme name="MACH 2018">
      <a:dk1>
        <a:srgbClr val="1A1A1A"/>
      </a:dk1>
      <a:lt1>
        <a:srgbClr val="FFFFFF"/>
      </a:lt1>
      <a:dk2>
        <a:srgbClr val="0D0D0D"/>
      </a:dk2>
      <a:lt2>
        <a:srgbClr val="E6E6E6"/>
      </a:lt2>
      <a:accent1>
        <a:srgbClr val="0078D7"/>
      </a:accent1>
      <a:accent2>
        <a:srgbClr val="5C2D91"/>
      </a:accent2>
      <a:accent3>
        <a:srgbClr val="E3008C"/>
      </a:accent3>
      <a:accent4>
        <a:srgbClr val="002050"/>
      </a:accent4>
      <a:accent5>
        <a:srgbClr val="D83B01"/>
      </a:accent5>
      <a:accent6>
        <a:srgbClr val="E6E6E6"/>
      </a:accent6>
      <a:hlink>
        <a:srgbClr val="0078D7"/>
      </a:hlink>
      <a:folHlink>
        <a:srgbClr val="5C2D9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EAFB3A6-E338-4FFD-ADAD-2985E08A447C}" vid="{092C982F-990C-404F-89D0-FB46E3FC05CB}"/>
    </a:ext>
  </a:extLst>
</a:theme>
</file>

<file path=ppt/theme/theme10.xml><?xml version="1.0" encoding="utf-8"?>
<a:theme xmlns:a="http://schemas.openxmlformats.org/drawingml/2006/main" name="SQLintersection">
  <a:themeElements>
    <a:clrScheme name="Azure + AI Conf">
      <a:dk1>
        <a:srgbClr val="000000"/>
      </a:dk1>
      <a:lt1>
        <a:srgbClr val="FFFFFF"/>
      </a:lt1>
      <a:dk2>
        <a:srgbClr val="335B74"/>
      </a:dk2>
      <a:lt2>
        <a:srgbClr val="DFE3E5"/>
      </a:lt2>
      <a:accent1>
        <a:srgbClr val="273573"/>
      </a:accent1>
      <a:accent2>
        <a:srgbClr val="2683C6"/>
      </a:accent2>
      <a:accent3>
        <a:srgbClr val="5586B0"/>
      </a:accent3>
      <a:accent4>
        <a:srgbClr val="77B342"/>
      </a:accent4>
      <a:accent5>
        <a:srgbClr val="3E8853"/>
      </a:accent5>
      <a:accent6>
        <a:srgbClr val="62A39F"/>
      </a:accent6>
      <a:hlink>
        <a:srgbClr val="6EAC1C"/>
      </a:hlink>
      <a:folHlink>
        <a:srgbClr val="B26B02"/>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anchor="ctr"/>
      <a:lstStyle>
        <a:defPPr>
          <a:defRPr sz="2000" dirty="0">
            <a:latin typeface="Tekton Pro" pitchFamily="34" charset="0"/>
          </a:defRPr>
        </a:defPPr>
      </a:lstStyle>
    </a:spDef>
    <a:lnDef>
      <a:spPr bwMode="auto">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bwMode="auto">
        <a:noFill/>
        <a:ln w="9525">
          <a:noFill/>
          <a:miter lim="800000"/>
          <a:headEnd/>
          <a:tailEnd/>
        </a:ln>
      </a:spPr>
      <a:bodyPr wrap="none">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M FY16_ADFINAL">
  <a:themeElements>
    <a:clrScheme name="M@M_AD2">
      <a:dk1>
        <a:srgbClr val="000000"/>
      </a:dk1>
      <a:lt1>
        <a:srgbClr val="FFFFFF"/>
      </a:lt1>
      <a:dk2>
        <a:srgbClr val="323232"/>
      </a:dk2>
      <a:lt2>
        <a:srgbClr val="008272"/>
      </a:lt2>
      <a:accent1>
        <a:srgbClr val="0078D7"/>
      </a:accent1>
      <a:accent2>
        <a:srgbClr val="5C2D91"/>
      </a:accent2>
      <a:accent3>
        <a:srgbClr val="32145A"/>
      </a:accent3>
      <a:accent4>
        <a:srgbClr val="002050"/>
      </a:accent4>
      <a:accent5>
        <a:srgbClr val="004B50"/>
      </a:accent5>
      <a:accent6>
        <a:srgbClr val="737373"/>
      </a:accent6>
      <a:hlink>
        <a:srgbClr val="646464"/>
      </a:hlink>
      <a:folHlink>
        <a:srgbClr val="323232"/>
      </a:folHlink>
    </a:clrScheme>
    <a:fontScheme name="M@M_AD">
      <a:majorFont>
        <a:latin typeface="Segoe UI Light"/>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M FY16_ADFINAL" id="{043B38D9-BA18-4C77-84ED-58FBC8A89FC9}" vid="{EA2381A1-52F5-4867-A296-78DADBD13036}"/>
    </a:ext>
  </a:extLst>
</a:theme>
</file>

<file path=ppt/theme/theme3.xml><?xml version="1.0" encoding="utf-8"?>
<a:theme xmlns:a="http://schemas.openxmlformats.org/drawingml/2006/main" name="Ingnite18">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ngnite18" id="{0EE78609-82C4-485E-84AD-794B56F368E1}" vid="{89383BD5-6C08-4B05-8493-01818E03E356}"/>
    </a:ext>
  </a:extLst>
</a:theme>
</file>

<file path=ppt/theme/theme4.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5.xml><?xml version="1.0" encoding="utf-8"?>
<a:theme xmlns:a="http://schemas.openxmlformats.org/drawingml/2006/main" name="1_MACH PPT Template - 2018">
  <a:themeElements>
    <a:clrScheme name="MACH 2018">
      <a:dk1>
        <a:srgbClr val="1A1A1A"/>
      </a:dk1>
      <a:lt1>
        <a:srgbClr val="FFFFFF"/>
      </a:lt1>
      <a:dk2>
        <a:srgbClr val="0D0D0D"/>
      </a:dk2>
      <a:lt2>
        <a:srgbClr val="E6E6E6"/>
      </a:lt2>
      <a:accent1>
        <a:srgbClr val="0078D7"/>
      </a:accent1>
      <a:accent2>
        <a:srgbClr val="5C2D91"/>
      </a:accent2>
      <a:accent3>
        <a:srgbClr val="E3008C"/>
      </a:accent3>
      <a:accent4>
        <a:srgbClr val="002050"/>
      </a:accent4>
      <a:accent5>
        <a:srgbClr val="D83B01"/>
      </a:accent5>
      <a:accent6>
        <a:srgbClr val="E6E6E6"/>
      </a:accent6>
      <a:hlink>
        <a:srgbClr val="0078D7"/>
      </a:hlink>
      <a:folHlink>
        <a:srgbClr val="5C2D9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EAFB3A6-E338-4FFD-ADAD-2985E08A447C}" vid="{092C982F-990C-404F-89D0-FB46E3FC05CB}"/>
    </a:ext>
  </a:extLst>
</a:theme>
</file>

<file path=ppt/theme/theme6.xml><?xml version="1.0" encoding="utf-8"?>
<a:theme xmlns:a="http://schemas.openxmlformats.org/drawingml/2006/main" name="1_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7.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8.xml><?xml version="1.0" encoding="utf-8"?>
<a:theme xmlns:a="http://schemas.openxmlformats.org/drawingml/2006/main" name="2_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9.xml><?xml version="1.0" encoding="utf-8"?>
<a:theme xmlns:a="http://schemas.openxmlformats.org/drawingml/2006/main" name="1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F211BE8F5422F4481D8E9A9285A84B7" ma:contentTypeVersion="10" ma:contentTypeDescription="Create a new document." ma:contentTypeScope="" ma:versionID="f99e35f4d7ccd6e0fea6fec9391dd78c">
  <xsd:schema xmlns:xsd="http://www.w3.org/2001/XMLSchema" xmlns:xs="http://www.w3.org/2001/XMLSchema" xmlns:p="http://schemas.microsoft.com/office/2006/metadata/properties" xmlns:ns2="9d60bad5-1037-41ef-8d09-b9021dc115c3" xmlns:ns3="a1cedfd1-c1a3-49e4-87e6-818d5b32af67" targetNamespace="http://schemas.microsoft.com/office/2006/metadata/properties" ma:root="true" ma:fieldsID="4950c3464354d67c97f99612d438356a" ns2:_="" ns3:_="">
    <xsd:import namespace="9d60bad5-1037-41ef-8d09-b9021dc115c3"/>
    <xsd:import namespace="a1cedfd1-c1a3-49e4-87e6-818d5b32af67"/>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60bad5-1037-41ef-8d09-b9021dc115c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1cedfd1-c1a3-49e4-87e6-818d5b32af67"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E4D89CC-65D5-486D-A23C-40CC8D912306}">
  <ds:schemaRefs>
    <ds:schemaRef ds:uri="http://schemas.microsoft.com/sharepoint/v3/contenttype/forms"/>
  </ds:schemaRefs>
</ds:datastoreItem>
</file>

<file path=customXml/itemProps2.xml><?xml version="1.0" encoding="utf-8"?>
<ds:datastoreItem xmlns:ds="http://schemas.openxmlformats.org/officeDocument/2006/customXml" ds:itemID="{CB1608C1-DA7B-4F1E-BF84-30B06CDE15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60bad5-1037-41ef-8d09-b9021dc115c3"/>
    <ds:schemaRef ds:uri="a1cedfd1-c1a3-49e4-87e6-818d5b32af6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791DCC6-AA63-4539-96A8-9679F41683B2}">
  <ds:schemaRefs>
    <ds:schemaRef ds:uri="http://purl.org/dc/dcmitype/"/>
    <ds:schemaRef ds:uri="http://www.w3.org/XML/1998/namespace"/>
    <ds:schemaRef ds:uri="http://purl.org/dc/elements/1.1/"/>
    <ds:schemaRef ds:uri="http://schemas.openxmlformats.org/package/2006/metadata/core-properties"/>
    <ds:schemaRef ds:uri="http://schemas.microsoft.com/office/2006/metadata/properties"/>
    <ds:schemaRef ds:uri="http://purl.org/dc/terms/"/>
    <ds:schemaRef ds:uri="http://schemas.microsoft.com/office/2006/documentManagement/types"/>
    <ds:schemaRef ds:uri="http://schemas.microsoft.com/office/infopath/2007/PartnerControls"/>
    <ds:schemaRef ds:uri="a1cedfd1-c1a3-49e4-87e6-818d5b32af67"/>
    <ds:schemaRef ds:uri="9d60bad5-1037-41ef-8d09-b9021dc115c3"/>
  </ds:schemaRefs>
</ds:datastoreItem>
</file>

<file path=docProps/app.xml><?xml version="1.0" encoding="utf-8"?>
<Properties xmlns="http://schemas.openxmlformats.org/officeDocument/2006/extended-properties" xmlns:vt="http://schemas.openxmlformats.org/officeDocument/2006/docPropsVTypes">
  <Template/>
  <TotalTime>647</TotalTime>
  <Words>3100</Words>
  <Application>Microsoft Office PowerPoint</Application>
  <PresentationFormat>Widescreen</PresentationFormat>
  <Paragraphs>713</Paragraphs>
  <Slides>53</Slides>
  <Notes>18</Notes>
  <HiddenSlides>0</HiddenSlides>
  <MMClips>0</MMClips>
  <ScaleCrop>false</ScaleCrop>
  <HeadingPairs>
    <vt:vector size="6" baseType="variant">
      <vt:variant>
        <vt:lpstr>Fonts Used</vt:lpstr>
      </vt:variant>
      <vt:variant>
        <vt:i4>24</vt:i4>
      </vt:variant>
      <vt:variant>
        <vt:lpstr>Theme</vt:lpstr>
      </vt:variant>
      <vt:variant>
        <vt:i4>10</vt:i4>
      </vt:variant>
      <vt:variant>
        <vt:lpstr>Slide Titles</vt:lpstr>
      </vt:variant>
      <vt:variant>
        <vt:i4>53</vt:i4>
      </vt:variant>
    </vt:vector>
  </HeadingPairs>
  <TitlesOfParts>
    <vt:vector size="87" baseType="lpstr">
      <vt:lpstr>Arial</vt:lpstr>
      <vt:lpstr>Arial Black</vt:lpstr>
      <vt:lpstr>Calibri</vt:lpstr>
      <vt:lpstr>Calibri Light</vt:lpstr>
      <vt:lpstr>Cambria</vt:lpstr>
      <vt:lpstr>Consolas</vt:lpstr>
      <vt:lpstr>Courier New</vt:lpstr>
      <vt:lpstr>Graphik</vt:lpstr>
      <vt:lpstr>Lucida Grande</vt:lpstr>
      <vt:lpstr>Muli Regular</vt:lpstr>
      <vt:lpstr>Myriad Pro</vt:lpstr>
      <vt:lpstr>Nirmala UI Semilight</vt:lpstr>
      <vt:lpstr>Segoe Light</vt:lpstr>
      <vt:lpstr>Segoe Pro</vt:lpstr>
      <vt:lpstr>Segoe Pro Display</vt:lpstr>
      <vt:lpstr>Segoe Pro Semibold</vt:lpstr>
      <vt:lpstr>Segoe UI</vt:lpstr>
      <vt:lpstr>Segoe UI Light</vt:lpstr>
      <vt:lpstr>Segoe UI Semibold</vt:lpstr>
      <vt:lpstr>Segoe UI Semilight</vt:lpstr>
      <vt:lpstr>Tele-GroteskHal</vt:lpstr>
      <vt:lpstr>Tele-GroteskNor</vt:lpstr>
      <vt:lpstr>Verdana</vt:lpstr>
      <vt:lpstr>Wingdings</vt:lpstr>
      <vt:lpstr>MACH PPT Template - 2018</vt:lpstr>
      <vt:lpstr>M@M FY16_ADFINAL</vt:lpstr>
      <vt:lpstr>Ingnite18</vt:lpstr>
      <vt:lpstr>EBC_2017</vt:lpstr>
      <vt:lpstr>1_MACH PPT Template - 2018</vt:lpstr>
      <vt:lpstr>1_Black Template</vt:lpstr>
      <vt:lpstr>WHITE TEMPLATE</vt:lpstr>
      <vt:lpstr>2_Azure PPT Template - 2018</vt:lpstr>
      <vt:lpstr>1_WHITE TEMPLATE</vt:lpstr>
      <vt:lpstr>SQLintersection</vt:lpstr>
      <vt:lpstr>CloudCore</vt:lpstr>
      <vt:lpstr>PowerPoint Presentation</vt:lpstr>
      <vt:lpstr>Cloud Platforms</vt:lpstr>
      <vt:lpstr>Cloud Concepts</vt:lpstr>
      <vt:lpstr>Cloud Service Models</vt:lpstr>
      <vt:lpstr>Azure Services</vt:lpstr>
      <vt:lpstr>Microsoft global network</vt:lpstr>
      <vt:lpstr>Azure Regions</vt:lpstr>
      <vt:lpstr>PowerPoint Presentation</vt:lpstr>
      <vt:lpstr>Availability Zones</vt:lpstr>
      <vt:lpstr>Azure Services by Region</vt:lpstr>
      <vt:lpstr>AWS &amp; Google Regions</vt:lpstr>
      <vt:lpstr>Open and Flexible</vt:lpstr>
      <vt:lpstr>Consistent identity, apps, data &amp; management</vt:lpstr>
      <vt:lpstr>Azure Resource Manager</vt:lpstr>
      <vt:lpstr>Organize</vt:lpstr>
      <vt:lpstr>Control</vt:lpstr>
      <vt:lpstr>Compute</vt:lpstr>
      <vt:lpstr>Virtual Machines &amp; Scale Sets</vt:lpstr>
      <vt:lpstr>Compute Options for all types of apps</vt:lpstr>
      <vt:lpstr>Supported Configurations</vt:lpstr>
      <vt:lpstr>Availability Options</vt:lpstr>
      <vt:lpstr>Azure Reserved Instances</vt:lpstr>
      <vt:lpstr>Azure Hybrid Benefit for Windows Server</vt:lpstr>
      <vt:lpstr>Azure App Service</vt:lpstr>
      <vt:lpstr>Azure App Service</vt:lpstr>
      <vt:lpstr>Serverless</vt:lpstr>
      <vt:lpstr>PowerPoint Presentation</vt:lpstr>
      <vt:lpstr>Storage</vt:lpstr>
      <vt:lpstr>Azure Storage</vt:lpstr>
      <vt:lpstr>VM Storage Options</vt:lpstr>
      <vt:lpstr>Networking</vt:lpstr>
      <vt:lpstr>Azure Networking Services</vt:lpstr>
      <vt:lpstr>Hybrid Cloud?</vt:lpstr>
      <vt:lpstr>PowerPoint Presentation</vt:lpstr>
      <vt:lpstr>Migration &amp; BCDR</vt:lpstr>
      <vt:lpstr>Azure Migration Options</vt:lpstr>
      <vt:lpstr>Cloud Journey</vt:lpstr>
      <vt:lpstr>VM &amp; SQL Migration Tools</vt:lpstr>
      <vt:lpstr>Azure Data Box Family</vt:lpstr>
      <vt:lpstr>Disaster Recovery to/for the Cloud</vt:lpstr>
      <vt:lpstr>Azure Backup</vt:lpstr>
      <vt:lpstr>Security, Identity &amp; Compliance</vt:lpstr>
      <vt:lpstr>Secure your digital estate like you would your home</vt:lpstr>
      <vt:lpstr>Compliance is a shared responsibility</vt:lpstr>
      <vt:lpstr>Security  Control Planes in Azure</vt:lpstr>
      <vt:lpstr>Identity is the Control Plane of most concern</vt:lpstr>
      <vt:lpstr>Azure AD Identity Protection + Azure AD conditional access Maximize Security.  Maximize Productivity.</vt:lpstr>
      <vt:lpstr>Protect against threats across the hybrid cloud</vt:lpstr>
      <vt:lpstr>Azure Sentinel</vt:lpstr>
      <vt:lpstr>Begin a Compliance Journey in the Microsoft Trust Center</vt:lpstr>
      <vt:lpstr>Whiteboard Design Session</vt:lpstr>
      <vt:lpstr>It’s a team effort - https://bit.ly/37ENRLj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Samara Caplan</dc:creator>
  <cp:lastModifiedBy>Dan Patrick</cp:lastModifiedBy>
  <cp:revision>124</cp:revision>
  <dcterms:created xsi:type="dcterms:W3CDTF">2018-07-06T04:04:55Z</dcterms:created>
  <dcterms:modified xsi:type="dcterms:W3CDTF">2020-10-25T23:33:27Z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0x0101009F211BE8F5422F4481D8E9A9285A84B7</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tonil@microsoft.com</vt:lpwstr>
  </property>
  <property fmtid="{D5CDD505-2E9C-101B-9397-08002B2CF9AE}" pid="6" name="MSIP_Label_f42aa342-8706-4288-bd11-ebb85995028c_SetDate">
    <vt:lpwstr>2018-08-03T11:08:32.3745509Z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